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328" r:id="rId3"/>
    <p:sldId id="349" r:id="rId4"/>
    <p:sldId id="336" r:id="rId5"/>
    <p:sldId id="352" r:id="rId6"/>
    <p:sldId id="353" r:id="rId7"/>
    <p:sldId id="354" r:id="rId8"/>
    <p:sldId id="355" r:id="rId9"/>
    <p:sldId id="356" r:id="rId10"/>
    <p:sldId id="348" r:id="rId11"/>
    <p:sldId id="350" r:id="rId12"/>
    <p:sldId id="332" r:id="rId13"/>
    <p:sldId id="35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6848C2-64E4-4461-AE3A-D2FBE646166E}">
          <p14:sldIdLst>
            <p14:sldId id="256"/>
            <p14:sldId id="328"/>
            <p14:sldId id="349"/>
            <p14:sldId id="336"/>
            <p14:sldId id="352"/>
            <p14:sldId id="353"/>
            <p14:sldId id="354"/>
            <p14:sldId id="355"/>
            <p14:sldId id="356"/>
            <p14:sldId id="348"/>
            <p14:sldId id="350"/>
            <p14:sldId id="332"/>
            <p14:sldId id="3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20"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8E9B9-1E63-4F39-B8D0-582BC410424E}" type="datetimeFigureOut">
              <a:rPr lang="es-CO" smtClean="0"/>
              <a:t>30/08/2018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DA31E-7A43-4ADF-BF9A-2CFBB33A44A3}" type="slidenum">
              <a:rPr lang="es-CO" smtClean="0"/>
              <a:t>‹Nº›</a:t>
            </a:fld>
            <a:endParaRPr lang="es-CO"/>
          </a:p>
        </p:txBody>
      </p:sp>
    </p:spTree>
    <p:extLst>
      <p:ext uri="{BB962C8B-B14F-4D97-AF65-F5344CB8AC3E}">
        <p14:creationId xmlns:p14="http://schemas.microsoft.com/office/powerpoint/2010/main" val="532337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686B5EC-4FB1-41B7-8670-53AEB2EB1F31}" type="datetime1">
              <a:rPr lang="es-CO" smtClean="0"/>
              <a:t>30/08/2018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28948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E4560F-08EB-4591-90FD-AD5C1DC1F912}" type="datetime1">
              <a:rPr lang="es-CO" smtClean="0"/>
              <a:t>30/08/2018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18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3FAB3-FA39-4B21-835A-5E3984399770}" type="datetime1">
              <a:rPr lang="es-CO" smtClean="0"/>
              <a:t>30/08/2018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045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59C47A-37D4-4CD3-863B-E2426EE6CC8B}" type="datetime1">
              <a:rPr lang="es-CO" smtClean="0"/>
              <a:t>30/08/2018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54246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52D3C397-871A-486A-9EDA-A50E2540B44C}" type="datetime1">
              <a:rPr lang="es-CO" smtClean="0"/>
              <a:t>30/08/2018</a:t>
            </a:fld>
            <a:endParaRPr lang="es-CO"/>
          </a:p>
        </p:txBody>
      </p:sp>
      <p:sp>
        <p:nvSpPr>
          <p:cNvPr id="5" name="Footer Placeholder 4"/>
          <p:cNvSpPr>
            <a:spLocks noGrp="1"/>
          </p:cNvSpPr>
          <p:nvPr>
            <p:ph type="ftr" sz="quarter" idx="11"/>
          </p:nvPr>
        </p:nvSpPr>
        <p:spPr>
          <a:xfrm>
            <a:off x="2182708" y="6272784"/>
            <a:ext cx="6327648" cy="365125"/>
          </a:xfrm>
        </p:spPr>
        <p:txBody>
          <a:bodyPr/>
          <a:lstStyle/>
          <a:p>
            <a:endParaRPr lang="es-C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140337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F208A2-D046-4CB3-B907-9AFEC6B4C15E}" type="datetime1">
              <a:rPr lang="es-CO" smtClean="0"/>
              <a:t>30/08/2018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294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0543B1-7E09-44FA-9D8B-F7555B771CB0}" type="datetime1">
              <a:rPr lang="es-CO" smtClean="0"/>
              <a:t>30/08/2018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4007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8F7ECEC-DB93-4B02-ABB3-32DAF92FC469}" type="datetime1">
              <a:rPr lang="es-CO" smtClean="0"/>
              <a:t>30/08/2018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289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FB42F-D29F-4CA9-87B0-922206F8D5F8}" type="datetime1">
              <a:rPr lang="es-CO" smtClean="0"/>
              <a:t>30/08/2018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4764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2B69C3-9891-4BE4-9764-7F83AEDC17A0}" type="datetime1">
              <a:rPr lang="es-CO" smtClean="0"/>
              <a:t>30/08/2018</a:t>
            </a:fld>
            <a:endParaRPr lang="es-CO"/>
          </a:p>
        </p:txBody>
      </p:sp>
      <p:sp>
        <p:nvSpPr>
          <p:cNvPr id="6" name="Footer Placeholder 5"/>
          <p:cNvSpPr>
            <a:spLocks noGrp="1"/>
          </p:cNvSpPr>
          <p:nvPr>
            <p:ph type="ftr" sz="quarter" idx="11"/>
          </p:nvPr>
        </p:nvSpPr>
        <p:spPr/>
        <p:txBody>
          <a:bodyPr/>
          <a:lstStyle/>
          <a:p>
            <a:endParaRPr lang="es-C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77772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1B9C8D-6C34-4E0F-8C0D-07BF18418F64}" type="datetime1">
              <a:rPr lang="es-CO" smtClean="0"/>
              <a:t>30/08/2018</a:t>
            </a:fld>
            <a:endParaRPr lang="es-C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8597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BFFA07A-99AB-4C84-99F6-2A5A5CBA9238}" type="datetime1">
              <a:rPr lang="es-CO" smtClean="0"/>
              <a:t>30/08/2018</a:t>
            </a:fld>
            <a:endParaRPr lang="es-C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5E5B3A9-79B5-4540-A326-FCC6F92DD987}" type="slidenum">
              <a:rPr lang="es-CO" smtClean="0"/>
              <a:t>‹Nº›</a:t>
            </a:fld>
            <a:endParaRPr lang="es-CO"/>
          </a:p>
        </p:txBody>
      </p:sp>
    </p:spTree>
    <p:extLst>
      <p:ext uri="{BB962C8B-B14F-4D97-AF65-F5344CB8AC3E}">
        <p14:creationId xmlns:p14="http://schemas.microsoft.com/office/powerpoint/2010/main" val="3288586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a:solidFill>
                  <a:schemeClr val="tx1"/>
                </a:solidFill>
              </a:rPr>
              <a:t>Redes de computadores y laboratorio</a:t>
            </a:r>
          </a:p>
        </p:txBody>
      </p:sp>
      <p:sp>
        <p:nvSpPr>
          <p:cNvPr id="6" name="CuadroTexto 5"/>
          <p:cNvSpPr txBox="1"/>
          <p:nvPr/>
        </p:nvSpPr>
        <p:spPr>
          <a:xfrm>
            <a:off x="793574" y="3866626"/>
            <a:ext cx="6245401" cy="769441"/>
          </a:xfrm>
          <a:prstGeom prst="rect">
            <a:avLst/>
          </a:prstGeom>
          <a:noFill/>
        </p:spPr>
        <p:txBody>
          <a:bodyPr wrap="square" rtlCol="0">
            <a:spAutoFit/>
          </a:bodyPr>
          <a:lstStyle/>
          <a:p>
            <a:pPr algn="ctr"/>
            <a:r>
              <a:rPr lang="en-US" sz="2200" b="1" dirty="0"/>
              <a:t>Christian Camilo Urcuqui </a:t>
            </a:r>
            <a:r>
              <a:rPr lang="en-US" sz="2200" b="1" dirty="0" err="1"/>
              <a:t>López</a:t>
            </a:r>
            <a:r>
              <a:rPr lang="en-US" sz="2200" b="1" dirty="0"/>
              <a:t>, MSc</a:t>
            </a:r>
          </a:p>
          <a:p>
            <a:r>
              <a:rPr lang="en-US" sz="2200" b="1" dirty="0"/>
              <a:t>	</a:t>
            </a:r>
            <a:endParaRPr lang="es-CO" sz="2200" b="1" dirty="0"/>
          </a:p>
        </p:txBody>
      </p:sp>
      <p:pic>
        <p:nvPicPr>
          <p:cNvPr id="10"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networks">
            <a:extLst>
              <a:ext uri="{FF2B5EF4-FFF2-40B4-BE49-F238E27FC236}">
                <a16:creationId xmlns:a16="http://schemas.microsoft.com/office/drawing/2014/main" id="{0438E3E5-6231-4A45-8D25-F211F0DDD6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088" y="5190067"/>
            <a:ext cx="2223911" cy="166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26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Clasificación de redes	</a:t>
            </a:r>
            <a:endParaRPr lang="es-CO" dirty="0"/>
          </a:p>
        </p:txBody>
      </p:sp>
      <p:sp>
        <p:nvSpPr>
          <p:cNvPr id="3" name="Marcador de contenido 2"/>
          <p:cNvSpPr>
            <a:spLocks noGrp="1"/>
          </p:cNvSpPr>
          <p:nvPr>
            <p:ph idx="1"/>
          </p:nvPr>
        </p:nvSpPr>
        <p:spPr/>
        <p:txBody>
          <a:bodyPr/>
          <a:lstStyle/>
          <a:p>
            <a:r>
              <a:rPr lang="es-CO" dirty="0" smtClean="0"/>
              <a:t>LAN (Local </a:t>
            </a:r>
            <a:r>
              <a:rPr lang="es-CO" dirty="0" err="1" smtClean="0"/>
              <a:t>Area</a:t>
            </a:r>
            <a:r>
              <a:rPr lang="es-CO" dirty="0" smtClean="0"/>
              <a:t> Network)</a:t>
            </a:r>
          </a:p>
          <a:p>
            <a:r>
              <a:rPr lang="es-CO" dirty="0" smtClean="0"/>
              <a:t>MAN (</a:t>
            </a:r>
            <a:r>
              <a:rPr lang="es-CO" dirty="0" err="1" smtClean="0"/>
              <a:t>Metropolitan</a:t>
            </a:r>
            <a:r>
              <a:rPr lang="es-CO" dirty="0" smtClean="0"/>
              <a:t> </a:t>
            </a:r>
            <a:r>
              <a:rPr lang="es-CO" dirty="0" err="1" smtClean="0"/>
              <a:t>Area</a:t>
            </a:r>
            <a:r>
              <a:rPr lang="es-CO" dirty="0" smtClean="0"/>
              <a:t> Network)</a:t>
            </a:r>
          </a:p>
          <a:p>
            <a:r>
              <a:rPr lang="es-CO" dirty="0" smtClean="0"/>
              <a:t>WIDE (Wide </a:t>
            </a:r>
            <a:r>
              <a:rPr lang="es-CO" dirty="0" err="1" smtClean="0"/>
              <a:t>Area</a:t>
            </a:r>
            <a:r>
              <a:rPr lang="es-CO" dirty="0" smtClean="0"/>
              <a:t> Network)</a:t>
            </a:r>
          </a:p>
          <a:p>
            <a:r>
              <a:rPr lang="es-CO" dirty="0" smtClean="0"/>
              <a:t>PAN (Personal </a:t>
            </a:r>
            <a:r>
              <a:rPr lang="es-CO" dirty="0" err="1" smtClean="0"/>
              <a:t>Area</a:t>
            </a:r>
            <a:r>
              <a:rPr lang="es-CO" dirty="0" smtClean="0"/>
              <a:t> Network)</a:t>
            </a:r>
          </a:p>
          <a:p>
            <a:pPr lvl="1"/>
            <a:r>
              <a:rPr lang="es-CO" dirty="0"/>
              <a:t>Es una red de dispositivos cercanos a su usuario, es decir compuesta por los aparatos que están cerca del mismo. Usualmente tienen pocos metros, los dispositivos están cercanos al punto de acceso y son de uso personal. Dos ejemplos de esta red son: Bluetooth y los sistemas de </a:t>
            </a:r>
            <a:r>
              <a:rPr lang="es-CO" dirty="0" smtClean="0"/>
              <a:t>transmisión.</a:t>
            </a:r>
          </a:p>
          <a:p>
            <a:r>
              <a:rPr lang="es-CO" dirty="0" smtClean="0"/>
              <a:t>WLAN (Wireless Local Network)</a:t>
            </a:r>
          </a:p>
          <a:p>
            <a:pPr lvl="1"/>
            <a:r>
              <a:rPr lang="es-CO" dirty="0"/>
              <a:t>Una red de área local inalámbrica es una red de computadoras que no están conectadas por un cable, el tráfico de datos es transmitido por ondas de radio. Son menos seguras pero el nivel de ahorro en espacio físico es alto. </a:t>
            </a:r>
          </a:p>
          <a:p>
            <a:pPr lvl="1"/>
            <a:endParaRPr lang="es-CO" dirty="0" smtClean="0"/>
          </a:p>
          <a:p>
            <a:pPr lvl="1"/>
            <a:endParaRPr lang="es-CO" dirty="0" smtClean="0"/>
          </a:p>
          <a:p>
            <a:pPr marL="0" indent="0">
              <a:buNone/>
            </a:pP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10</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1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smtClean="0"/>
              <a:t>WMAN (Wireless </a:t>
            </a:r>
            <a:r>
              <a:rPr lang="es-CO" dirty="0" err="1" smtClean="0"/>
              <a:t>Mtropolitan</a:t>
            </a:r>
            <a:r>
              <a:rPr lang="es-CO" dirty="0" smtClean="0"/>
              <a:t> Network)</a:t>
            </a:r>
          </a:p>
          <a:p>
            <a:pPr lvl="1" algn="just"/>
            <a:r>
              <a:rPr lang="es-CO" dirty="0"/>
              <a:t>Es una versión inalámbrica de MAN la cual puede llegar a tener un rango de alcance de decenas de kilómetros. Esta tecnología utiliza técnicas basadas en el estándar de comunicaciones </a:t>
            </a:r>
            <a:r>
              <a:rPr lang="es-CO" b="1" dirty="0" err="1"/>
              <a:t>WiMAX</a:t>
            </a:r>
            <a:r>
              <a:rPr lang="es-CO" b="1" dirty="0"/>
              <a:t> (</a:t>
            </a:r>
            <a:r>
              <a:rPr lang="es-CO" b="1" dirty="0" err="1"/>
              <a:t>Worldwide</a:t>
            </a:r>
            <a:r>
              <a:rPr lang="es-CO" b="1" dirty="0"/>
              <a:t> </a:t>
            </a:r>
            <a:r>
              <a:rPr lang="es-CO" b="1" dirty="0" err="1"/>
              <a:t>Interoperability</a:t>
            </a:r>
            <a:r>
              <a:rPr lang="es-CO" b="1" dirty="0"/>
              <a:t> </a:t>
            </a:r>
            <a:r>
              <a:rPr lang="es-CO" b="1" dirty="0" err="1"/>
              <a:t>for</a:t>
            </a:r>
            <a:r>
              <a:rPr lang="es-CO" b="1" dirty="0"/>
              <a:t> </a:t>
            </a:r>
            <a:r>
              <a:rPr lang="es-CO" b="1" dirty="0" err="1"/>
              <a:t>Microwave</a:t>
            </a:r>
            <a:r>
              <a:rPr lang="es-CO" b="1" dirty="0"/>
              <a:t> Access)</a:t>
            </a:r>
            <a:r>
              <a:rPr lang="es-CO" dirty="0"/>
              <a:t>.</a:t>
            </a:r>
          </a:p>
          <a:p>
            <a:r>
              <a:rPr lang="es-CO" dirty="0" smtClean="0"/>
              <a:t>WWAN (Wireless Wide </a:t>
            </a:r>
            <a:r>
              <a:rPr lang="es-CO" dirty="0" err="1" smtClean="0"/>
              <a:t>Area</a:t>
            </a:r>
            <a:r>
              <a:rPr lang="es-CO" dirty="0" smtClean="0"/>
              <a:t> Network) </a:t>
            </a:r>
          </a:p>
          <a:p>
            <a:pPr lvl="1" algn="just"/>
            <a:r>
              <a:rPr lang="es-CO" dirty="0"/>
              <a:t>Las redes inalámbricas de área extensa tienen el alcance más amplio de todas las redes inalámbricas. Por esta razón, todos los teléfonos móviles están conectados a una red WWAN, sus tecnologías son: GSM (Global </a:t>
            </a:r>
            <a:r>
              <a:rPr lang="es-CO" dirty="0" err="1"/>
              <a:t>System</a:t>
            </a:r>
            <a:r>
              <a:rPr lang="es-CO" dirty="0"/>
              <a:t> </a:t>
            </a:r>
            <a:r>
              <a:rPr lang="es-CO" dirty="0" err="1"/>
              <a:t>for</a:t>
            </a:r>
            <a:r>
              <a:rPr lang="es-CO" dirty="0"/>
              <a:t> Mobile </a:t>
            </a:r>
            <a:r>
              <a:rPr lang="es-CO" dirty="0" err="1"/>
              <a:t>Communication</a:t>
            </a:r>
            <a:r>
              <a:rPr lang="es-CO" dirty="0"/>
              <a:t>), GPRS (General </a:t>
            </a:r>
            <a:r>
              <a:rPr lang="es-CO" dirty="0" err="1"/>
              <a:t>Packet</a:t>
            </a:r>
            <a:r>
              <a:rPr lang="es-CO" dirty="0"/>
              <a:t> Radio </a:t>
            </a:r>
            <a:r>
              <a:rPr lang="es-CO" dirty="0" err="1"/>
              <a:t>Service</a:t>
            </a:r>
            <a:r>
              <a:rPr lang="es-CO" dirty="0"/>
              <a:t>) y UMTS (Universal Mobile </a:t>
            </a:r>
            <a:r>
              <a:rPr lang="es-CO" dirty="0" err="1"/>
              <a:t>Telecommunications</a:t>
            </a:r>
            <a:r>
              <a:rPr lang="es-CO" dirty="0"/>
              <a:t> </a:t>
            </a:r>
            <a:r>
              <a:rPr lang="es-CO" dirty="0" err="1"/>
              <a:t>System</a:t>
            </a:r>
            <a:r>
              <a:rPr lang="es-CO" dirty="0"/>
              <a:t>)</a:t>
            </a:r>
          </a:p>
          <a:p>
            <a:pPr lvl="1"/>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11</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1069848" y="484632"/>
            <a:ext cx="10058400" cy="1609344"/>
          </a:xfrm>
        </p:spPr>
        <p:txBody>
          <a:bodyPr/>
          <a:lstStyle/>
          <a:p>
            <a:r>
              <a:rPr lang="es-CO" dirty="0" smtClean="0"/>
              <a:t>Clasificación de redes	</a:t>
            </a:r>
            <a:endParaRPr lang="es-CO" dirty="0"/>
          </a:p>
        </p:txBody>
      </p:sp>
    </p:spTree>
    <p:extLst>
      <p:ext uri="{BB962C8B-B14F-4D97-AF65-F5344CB8AC3E}">
        <p14:creationId xmlns:p14="http://schemas.microsoft.com/office/powerpoint/2010/main" val="343686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Lecturas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2614995"/>
              </p:ext>
            </p:extLst>
          </p:nvPr>
        </p:nvGraphicFramePr>
        <p:xfrm>
          <a:off x="1069975" y="2398436"/>
          <a:ext cx="10058400" cy="3494063"/>
        </p:xfrm>
        <a:graphic>
          <a:graphicData uri="http://schemas.openxmlformats.org/drawingml/2006/table">
            <a:tbl>
              <a:tblPr>
                <a:tableStyleId>{5C22544A-7EE6-4342-B048-85BDC9FD1C3A}</a:tableStyleId>
              </a:tblPr>
              <a:tblGrid>
                <a:gridCol w="4938939">
                  <a:extLst>
                    <a:ext uri="{9D8B030D-6E8A-4147-A177-3AD203B41FA5}">
                      <a16:colId xmlns:a16="http://schemas.microsoft.com/office/drawing/2014/main" val="1869336091"/>
                    </a:ext>
                  </a:extLst>
                </a:gridCol>
                <a:gridCol w="5119461">
                  <a:extLst>
                    <a:ext uri="{9D8B030D-6E8A-4147-A177-3AD203B41FA5}">
                      <a16:colId xmlns:a16="http://schemas.microsoft.com/office/drawing/2014/main" val="1297609366"/>
                    </a:ext>
                  </a:extLst>
                </a:gridCol>
              </a:tblGrid>
              <a:tr h="427326">
                <a:tc rowSpan="5">
                  <a:txBody>
                    <a:bodyPr/>
                    <a:lstStyle/>
                    <a:p>
                      <a:pPr algn="ctr" fontAlgn="ctr"/>
                      <a:r>
                        <a:rPr lang="es-CO" sz="1400" u="none" strike="noStrike" dirty="0">
                          <a:effectLst/>
                        </a:rPr>
                        <a:t>Material utilizado</a:t>
                      </a: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400" u="none" strike="noStrike" dirty="0">
                          <a:effectLst/>
                        </a:rPr>
                        <a:t>1. Arboleda, L. (2012). Programación en Red con Java. </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9038418"/>
                  </a:ext>
                </a:extLst>
              </a:tr>
              <a:tr h="427326">
                <a:tc vMerge="1">
                  <a:txBody>
                    <a:bodyPr/>
                    <a:lstStyle/>
                    <a:p>
                      <a:endParaRPr lang="es-CO"/>
                    </a:p>
                  </a:txBody>
                  <a:tcPr/>
                </a:tc>
                <a:tc>
                  <a:txBody>
                    <a:bodyPr/>
                    <a:lstStyle/>
                    <a:p>
                      <a:pPr algn="l" fontAlgn="b"/>
                      <a:r>
                        <a:rPr lang="es-CO" sz="1400" u="none" strike="noStrike" dirty="0">
                          <a:effectLst/>
                        </a:rPr>
                        <a:t>2. Harold, E. (2004). Java </a:t>
                      </a:r>
                      <a:r>
                        <a:rPr lang="es-CO" sz="1400" u="none" strike="noStrike" dirty="0" err="1">
                          <a:effectLst/>
                        </a:rPr>
                        <a:t>network</a:t>
                      </a:r>
                      <a:r>
                        <a:rPr lang="es-CO" sz="1400" u="none" strike="noStrike" dirty="0">
                          <a:effectLst/>
                        </a:rPr>
                        <a:t> </a:t>
                      </a:r>
                      <a:r>
                        <a:rPr lang="es-CO" sz="1400" u="none" strike="noStrike" dirty="0" err="1">
                          <a:effectLst/>
                        </a:rPr>
                        <a:t>programming</a:t>
                      </a:r>
                      <a:r>
                        <a:rPr lang="es-CO" sz="1400" u="none" strike="noStrike" dirty="0">
                          <a:effectLst/>
                        </a:rPr>
                        <a:t>. " </a:t>
                      </a:r>
                      <a:r>
                        <a:rPr lang="es-CO" sz="1400" u="none" strike="noStrike" dirty="0" err="1">
                          <a:effectLst/>
                        </a:rPr>
                        <a:t>O'Reilly</a:t>
                      </a:r>
                      <a:r>
                        <a:rPr lang="es-CO" sz="1400" u="none" strike="noStrike" dirty="0">
                          <a:effectLst/>
                        </a:rPr>
                        <a:t> Media, Inc.".</a:t>
                      </a:r>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57717239"/>
                  </a:ext>
                </a:extLst>
              </a:tr>
              <a:tr h="427326">
                <a:tc vMerge="1">
                  <a:txBody>
                    <a:bodyPr/>
                    <a:lstStyle/>
                    <a:p>
                      <a:endParaRPr lang="es-CO"/>
                    </a:p>
                  </a:txBody>
                  <a:tcPr/>
                </a:tc>
                <a:tc>
                  <a:txBody>
                    <a:bodyPr/>
                    <a:lstStyle/>
                    <a:p>
                      <a:pPr algn="l" fontAlgn="b"/>
                      <a:r>
                        <a:rPr lang="es-MX" sz="1400" u="none" strike="noStrike" dirty="0">
                          <a:effectLst/>
                        </a:rPr>
                        <a:t>3. </a:t>
                      </a:r>
                      <a:r>
                        <a:rPr lang="es-MX" sz="1400" u="none" strike="noStrike" dirty="0" err="1">
                          <a:effectLst/>
                        </a:rPr>
                        <a:t>Tanenbaum</a:t>
                      </a:r>
                      <a:r>
                        <a:rPr lang="es-MX" sz="1400" u="none" strike="noStrike" dirty="0">
                          <a:effectLst/>
                        </a:rPr>
                        <a:t>, A. S. (2003). Redes de computadoras. Pearson educación.</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3287108"/>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604994"/>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91201"/>
                  </a:ext>
                </a:extLst>
              </a:tr>
              <a:tr h="427326">
                <a:tc rowSpan="3">
                  <a:txBody>
                    <a:bodyPr/>
                    <a:lstStyle/>
                    <a:p>
                      <a:pPr algn="ctr" fontAlgn="ct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s-CO"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85538110"/>
                  </a:ext>
                </a:extLst>
              </a:tr>
              <a:tr h="427326">
                <a:tc vMerge="1">
                  <a:txBody>
                    <a:bodyPr/>
                    <a:lstStyle/>
                    <a:p>
                      <a:endParaRPr lang="es-CO"/>
                    </a:p>
                  </a:txBody>
                  <a:tcPr/>
                </a:tc>
                <a:tc>
                  <a:txBody>
                    <a:bodyPr/>
                    <a:lstStyle/>
                    <a:p>
                      <a:pPr algn="l" fontAlgn="b"/>
                      <a:endParaRPr lang="es-MX"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419408"/>
                  </a:ext>
                </a:extLst>
              </a:tr>
              <a:tr h="0">
                <a:tc vMerge="1">
                  <a:txBody>
                    <a:bodyPr/>
                    <a:lstStyle/>
                    <a:p>
                      <a:endParaRPr lang="es-CO"/>
                    </a:p>
                  </a:txBody>
                  <a:tcPr/>
                </a:tc>
                <a:tc rowSpan="2">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0375216"/>
                  </a:ext>
                </a:extLst>
              </a:tr>
              <a:tr h="206469">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O" sz="1400" u="none" strike="noStrike" dirty="0">
                          <a:effectLst/>
                        </a:rPr>
                        <a:t>Actividades DESPUÉS clase - viernes</a:t>
                      </a:r>
                      <a:endParaRPr lang="es-CO" sz="1400" b="1" i="0" u="none" strike="noStrike" dirty="0">
                        <a:solidFill>
                          <a:srgbClr val="000000"/>
                        </a:solidFill>
                        <a:effectLst/>
                        <a:latin typeface="Century Gothic" panose="020B0502020202020204" pitchFamily="34" charset="0"/>
                      </a:endParaRPr>
                    </a:p>
                    <a:p>
                      <a:pPr algn="ctr" fontAlgn="ct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2475873964"/>
                  </a:ext>
                </a:extLst>
              </a:tr>
              <a:tr h="217411">
                <a:tc vMerge="1">
                  <a:txBody>
                    <a:bodyPr/>
                    <a:lstStyle/>
                    <a:p>
                      <a:endParaRPr lang="es-CO"/>
                    </a:p>
                  </a:txBody>
                  <a:tcPr/>
                </a:tc>
                <a:tc>
                  <a:txBody>
                    <a:bodyPr/>
                    <a:lstStyle/>
                    <a:p>
                      <a:pPr algn="l" fontAlgn="b"/>
                      <a:r>
                        <a:rPr lang="es-MX" sz="1400" u="none" strike="noStrike" dirty="0" smtClean="0">
                          <a:effectLst/>
                        </a:rPr>
                        <a:t>A1. Leer del libro 1 las páginas 93-107</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3325261"/>
                  </a:ext>
                </a:extLst>
              </a:tr>
              <a:tr h="217411">
                <a:tc vMerge="1">
                  <a:txBody>
                    <a:bodyPr/>
                    <a:lstStyle/>
                    <a:p>
                      <a:endParaRPr lang="es-CO"/>
                    </a:p>
                  </a:txBody>
                  <a:tcPr/>
                </a:tc>
                <a:tc>
                  <a:txBody>
                    <a:bodyPr/>
                    <a:lstStyle/>
                    <a:p>
                      <a:pPr algn="l" fontAlgn="b"/>
                      <a:endParaRPr lang="es-CO"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52333118"/>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4214324"/>
                  </a:ext>
                </a:extLst>
              </a:tr>
            </a:tbl>
          </a:graphicData>
        </a:graphic>
      </p:graphicFrame>
      <p:sp>
        <p:nvSpPr>
          <p:cNvPr id="4" name="Marcador de número de diapositiva 3"/>
          <p:cNvSpPr>
            <a:spLocks noGrp="1"/>
          </p:cNvSpPr>
          <p:nvPr>
            <p:ph type="sldNum" sz="quarter" idx="12"/>
          </p:nvPr>
        </p:nvSpPr>
        <p:spPr/>
        <p:txBody>
          <a:bodyPr/>
          <a:lstStyle/>
          <a:p>
            <a:fld id="{C5E5B3A9-79B5-4540-A326-FCC6F92DD987}" type="slidenum">
              <a:rPr lang="es-CO" smtClean="0"/>
              <a:t>12</a:t>
            </a:fld>
            <a:endParaRPr lang="es-CO"/>
          </a:p>
        </p:txBody>
      </p:sp>
      <p:pic>
        <p:nvPicPr>
          <p:cNvPr id="6"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Competencias, próxima clase</a:t>
            </a:r>
            <a:endParaRPr lang="es-CO" dirty="0"/>
          </a:p>
        </p:txBody>
      </p:sp>
      <p:sp>
        <p:nvSpPr>
          <p:cNvPr id="3" name="Marcador de contenido 2"/>
          <p:cNvSpPr>
            <a:spLocks noGrp="1"/>
          </p:cNvSpPr>
          <p:nvPr>
            <p:ph idx="1"/>
          </p:nvPr>
        </p:nvSpPr>
        <p:spPr/>
        <p:txBody>
          <a:bodyPr/>
          <a:lstStyle/>
          <a:p>
            <a:r>
              <a:rPr lang="es-MX" dirty="0"/>
              <a:t>Aplicar las clases y métodos de la API de Java para el desarrollo de </a:t>
            </a:r>
            <a:r>
              <a:rPr lang="es-MX" dirty="0" err="1"/>
              <a:t>multihilos</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13</a:t>
            </a:fld>
            <a:endParaRPr lang="es-CO"/>
          </a:p>
        </p:txBody>
      </p:sp>
    </p:spTree>
    <p:extLst>
      <p:ext uri="{BB962C8B-B14F-4D97-AF65-F5344CB8AC3E}">
        <p14:creationId xmlns:p14="http://schemas.microsoft.com/office/powerpoint/2010/main" val="159039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14CA-E3AF-4B30-96FC-2AA9FCD071EF}"/>
              </a:ext>
            </a:extLst>
          </p:cNvPr>
          <p:cNvSpPr>
            <a:spLocks noGrp="1"/>
          </p:cNvSpPr>
          <p:nvPr>
            <p:ph type="title"/>
          </p:nvPr>
        </p:nvSpPr>
        <p:spPr/>
        <p:txBody>
          <a:bodyPr/>
          <a:lstStyle/>
          <a:p>
            <a:r>
              <a:rPr lang="es-CO" dirty="0"/>
              <a:t>Bibliografía</a:t>
            </a:r>
          </a:p>
        </p:txBody>
      </p:sp>
      <p:sp>
        <p:nvSpPr>
          <p:cNvPr id="4" name="Slide Number Placeholder 3">
            <a:extLst>
              <a:ext uri="{FF2B5EF4-FFF2-40B4-BE49-F238E27FC236}">
                <a16:creationId xmlns:a16="http://schemas.microsoft.com/office/drawing/2014/main" id="{4E3342C9-5EBD-4F39-A3B3-D54429BF6DA2}"/>
              </a:ext>
            </a:extLst>
          </p:cNvPr>
          <p:cNvSpPr>
            <a:spLocks noGrp="1"/>
          </p:cNvSpPr>
          <p:nvPr>
            <p:ph type="sldNum" sz="quarter" idx="12"/>
          </p:nvPr>
        </p:nvSpPr>
        <p:spPr/>
        <p:txBody>
          <a:bodyPr/>
          <a:lstStyle/>
          <a:p>
            <a:fld id="{C5E5B3A9-79B5-4540-A326-FCC6F92DD987}" type="slidenum">
              <a:rPr lang="es-CO" smtClean="0"/>
              <a:t>2</a:t>
            </a:fld>
            <a:endParaRPr lang="es-CO"/>
          </a:p>
        </p:txBody>
      </p:sp>
      <p:pic>
        <p:nvPicPr>
          <p:cNvPr id="5" name="Picture 4">
            <a:extLst>
              <a:ext uri="{FF2B5EF4-FFF2-40B4-BE49-F238E27FC236}">
                <a16:creationId xmlns:a16="http://schemas.microsoft.com/office/drawing/2014/main" id="{A58D8DEF-F408-496B-AB25-B605DA9B82AC}"/>
              </a:ext>
            </a:extLst>
          </p:cNvPr>
          <p:cNvPicPr>
            <a:picLocks noChangeAspect="1"/>
          </p:cNvPicPr>
          <p:nvPr/>
        </p:nvPicPr>
        <p:blipFill>
          <a:blip r:embed="rId2"/>
          <a:stretch>
            <a:fillRect/>
          </a:stretch>
        </p:blipFill>
        <p:spPr>
          <a:xfrm>
            <a:off x="250952" y="2093975"/>
            <a:ext cx="2765976" cy="3573046"/>
          </a:xfrm>
          <a:prstGeom prst="rect">
            <a:avLst/>
          </a:prstGeom>
        </p:spPr>
      </p:pic>
      <p:pic>
        <p:nvPicPr>
          <p:cNvPr id="6" name="Picture 5">
            <a:extLst>
              <a:ext uri="{FF2B5EF4-FFF2-40B4-BE49-F238E27FC236}">
                <a16:creationId xmlns:a16="http://schemas.microsoft.com/office/drawing/2014/main" id="{9BB6C592-A4FB-4E95-8360-68412973F03F}"/>
              </a:ext>
            </a:extLst>
          </p:cNvPr>
          <p:cNvPicPr>
            <a:picLocks noChangeAspect="1"/>
          </p:cNvPicPr>
          <p:nvPr/>
        </p:nvPicPr>
        <p:blipFill>
          <a:blip r:embed="rId3"/>
          <a:stretch>
            <a:fillRect/>
          </a:stretch>
        </p:blipFill>
        <p:spPr>
          <a:xfrm>
            <a:off x="3163039" y="2093974"/>
            <a:ext cx="2746807" cy="3573047"/>
          </a:xfrm>
          <a:prstGeom prst="rect">
            <a:avLst/>
          </a:prstGeom>
        </p:spPr>
      </p:pic>
      <p:pic>
        <p:nvPicPr>
          <p:cNvPr id="3074" name="Picture 2" descr="Java network programming">
            <a:extLst>
              <a:ext uri="{FF2B5EF4-FFF2-40B4-BE49-F238E27FC236}">
                <a16:creationId xmlns:a16="http://schemas.microsoft.com/office/drawing/2014/main" id="{6AF1C95D-F84F-4FEA-A0AB-07CC6FE90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93974"/>
            <a:ext cx="2746807" cy="36100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veloping Java web services">
            <a:extLst>
              <a:ext uri="{FF2B5EF4-FFF2-40B4-BE49-F238E27FC236}">
                <a16:creationId xmlns:a16="http://schemas.microsoft.com/office/drawing/2014/main" id="{77AB0B8F-1AC6-4704-B9C8-DBBE896FF2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914" y="2093974"/>
            <a:ext cx="2908294" cy="3573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icesi a otro niv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210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Parcial. sesiones12 y 13</a:t>
            </a:r>
            <a:endParaRPr lang="es-CO" dirty="0"/>
          </a:p>
        </p:txBody>
      </p:sp>
      <p:sp>
        <p:nvSpPr>
          <p:cNvPr id="3" name="Marcador de contenido 2"/>
          <p:cNvSpPr>
            <a:spLocks noGrp="1"/>
          </p:cNvSpPr>
          <p:nvPr>
            <p:ph idx="1"/>
          </p:nvPr>
        </p:nvSpPr>
        <p:spPr/>
        <p:txBody>
          <a:bodyPr/>
          <a:lstStyle/>
          <a:p>
            <a:r>
              <a:rPr lang="es-CO" dirty="0" smtClean="0"/>
              <a:t>¿Parcial 20 o 21 de septiembre? </a:t>
            </a:r>
          </a:p>
          <a:p>
            <a:r>
              <a:rPr lang="es-CO" dirty="0" smtClean="0"/>
              <a:t>Las sesiones 12 y 13 no habrá clases, pero si se asignara el material de estudio para el estudiante.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3</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35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Competencias</a:t>
            </a:r>
          </a:p>
        </p:txBody>
      </p:sp>
      <p:sp>
        <p:nvSpPr>
          <p:cNvPr id="3" name="Marcador de contenido 2"/>
          <p:cNvSpPr>
            <a:spLocks noGrp="1"/>
          </p:cNvSpPr>
          <p:nvPr>
            <p:ph idx="1"/>
          </p:nvPr>
        </p:nvSpPr>
        <p:spPr/>
        <p:txBody>
          <a:bodyPr>
            <a:normAutofit/>
          </a:bodyPr>
          <a:lstStyle/>
          <a:p>
            <a:r>
              <a:rPr lang="es-MX" dirty="0" smtClean="0"/>
              <a:t>Identificar </a:t>
            </a:r>
            <a:r>
              <a:rPr lang="es-MX" dirty="0"/>
              <a:t>los componentes de acceso al medio </a:t>
            </a:r>
            <a:r>
              <a:rPr lang="es-MX" dirty="0" smtClean="0"/>
              <a:t>alambrado.</a:t>
            </a:r>
          </a:p>
          <a:p>
            <a:pPr lvl="1"/>
            <a:r>
              <a:rPr lang="es-MX" dirty="0" smtClean="0"/>
              <a:t>Describa los medios de transmisión guiados. Describa los tipos de enlaces: medios magnéticos, par trenzado, cable coaxial, líneas eléctricas, fibra óptica (cables de fibras y comparación entre fibra óptica y </a:t>
            </a:r>
            <a:r>
              <a:rPr lang="es-MX" dirty="0" smtClean="0"/>
              <a:t>alambre de </a:t>
            </a:r>
            <a:r>
              <a:rPr lang="es-MX" dirty="0" smtClean="0"/>
              <a:t>cobre).</a:t>
            </a:r>
          </a:p>
          <a:p>
            <a:r>
              <a:rPr lang="es-MX" dirty="0" smtClean="0"/>
              <a:t>Explicar los medios de transmisión no guiados.  </a:t>
            </a:r>
          </a:p>
          <a:p>
            <a:pPr lvl="1"/>
            <a:r>
              <a:rPr lang="es-MX" dirty="0" smtClean="0"/>
              <a:t>Describa el espectro electromagnético y la radiotransmisión.</a:t>
            </a:r>
          </a:p>
          <a:p>
            <a:pPr lvl="1"/>
            <a:r>
              <a:rPr lang="es-MX" dirty="0" smtClean="0"/>
              <a:t>Describa la transmisión por microondas y las políticas del espectro electromagnético.</a:t>
            </a:r>
          </a:p>
          <a:p>
            <a:pPr lvl="1"/>
            <a:r>
              <a:rPr lang="es-MX" dirty="0" smtClean="0"/>
              <a:t>Describa la transmisión infrarroja y la transmisión por ondas de luz.</a:t>
            </a:r>
          </a:p>
          <a:p>
            <a:r>
              <a:rPr lang="es-MX" dirty="0" smtClean="0"/>
              <a:t>Enuncie los tipos de Redes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4</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44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Medios de transmisión</a:t>
            </a:r>
            <a:endParaRPr lang="es-CO" dirty="0"/>
          </a:p>
        </p:txBody>
      </p:sp>
      <p:sp>
        <p:nvSpPr>
          <p:cNvPr id="3" name="Marcador de contenido 2"/>
          <p:cNvSpPr>
            <a:spLocks noGrp="1"/>
          </p:cNvSpPr>
          <p:nvPr>
            <p:ph idx="1"/>
          </p:nvPr>
        </p:nvSpPr>
        <p:spPr/>
        <p:txBody>
          <a:bodyPr/>
          <a:lstStyle/>
          <a:p>
            <a:r>
              <a:rPr lang="es-CO" dirty="0" smtClean="0"/>
              <a:t>Medios magnéticos</a:t>
            </a:r>
          </a:p>
          <a:p>
            <a:r>
              <a:rPr lang="es-CO" dirty="0" smtClean="0"/>
              <a:t>Par trenzado</a:t>
            </a:r>
          </a:p>
          <a:p>
            <a:r>
              <a:rPr lang="es-CO" dirty="0" smtClean="0"/>
              <a:t>Cable coaxial</a:t>
            </a:r>
          </a:p>
          <a:p>
            <a:r>
              <a:rPr lang="es-CO" dirty="0" smtClean="0"/>
              <a:t>Líneas eléctricas</a:t>
            </a:r>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5</a:t>
            </a:fld>
            <a:endParaRPr lang="es-CO"/>
          </a:p>
        </p:txBody>
      </p:sp>
      <p:pic>
        <p:nvPicPr>
          <p:cNvPr id="5" name="Picture 833991875"/>
          <p:cNvPicPr/>
          <p:nvPr/>
        </p:nvPicPr>
        <p:blipFill>
          <a:blip r:embed="rId2">
            <a:extLst>
              <a:ext uri="{28A0092B-C50C-407E-A947-70E740481C1C}">
                <a14:useLocalDpi xmlns:a14="http://schemas.microsoft.com/office/drawing/2010/main" val="0"/>
              </a:ext>
            </a:extLst>
          </a:blip>
          <a:srcRect/>
          <a:stretch>
            <a:fillRect/>
          </a:stretch>
        </p:blipFill>
        <p:spPr bwMode="auto">
          <a:xfrm>
            <a:off x="3294570" y="3862070"/>
            <a:ext cx="5608955" cy="1938020"/>
          </a:xfrm>
          <a:prstGeom prst="rect">
            <a:avLst/>
          </a:prstGeom>
          <a:noFill/>
          <a:ln>
            <a:noFill/>
          </a:ln>
        </p:spPr>
      </p:pic>
    </p:spTree>
    <p:extLst>
      <p:ext uri="{BB962C8B-B14F-4D97-AF65-F5344CB8AC3E}">
        <p14:creationId xmlns:p14="http://schemas.microsoft.com/office/powerpoint/2010/main" val="299620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Medios de transmisión</a:t>
            </a:r>
            <a:endParaRPr lang="es-CO" dirty="0"/>
          </a:p>
        </p:txBody>
      </p:sp>
      <p:sp>
        <p:nvSpPr>
          <p:cNvPr id="3" name="Marcador de contenido 2"/>
          <p:cNvSpPr>
            <a:spLocks noGrp="1"/>
          </p:cNvSpPr>
          <p:nvPr>
            <p:ph idx="1"/>
          </p:nvPr>
        </p:nvSpPr>
        <p:spPr/>
        <p:txBody>
          <a:bodyPr/>
          <a:lstStyle/>
          <a:p>
            <a:r>
              <a:rPr lang="es-CO" dirty="0" smtClean="0"/>
              <a:t>Fibra óptica </a:t>
            </a:r>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6</a:t>
            </a:fld>
            <a:endParaRPr lang="es-CO"/>
          </a:p>
        </p:txBody>
      </p:sp>
      <p:pic>
        <p:nvPicPr>
          <p:cNvPr id="5" name="Picture 833991876"/>
          <p:cNvPicPr/>
          <p:nvPr/>
        </p:nvPicPr>
        <p:blipFill>
          <a:blip r:embed="rId2">
            <a:extLst>
              <a:ext uri="{28A0092B-C50C-407E-A947-70E740481C1C}">
                <a14:useLocalDpi xmlns:a14="http://schemas.microsoft.com/office/drawing/2010/main" val="0"/>
              </a:ext>
            </a:extLst>
          </a:blip>
          <a:srcRect/>
          <a:stretch>
            <a:fillRect/>
          </a:stretch>
        </p:blipFill>
        <p:spPr bwMode="auto">
          <a:xfrm>
            <a:off x="1278854" y="3078478"/>
            <a:ext cx="4921649" cy="1908040"/>
          </a:xfrm>
          <a:prstGeom prst="rect">
            <a:avLst/>
          </a:prstGeom>
          <a:noFill/>
          <a:ln>
            <a:noFill/>
          </a:ln>
        </p:spPr>
      </p:pic>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6666845" y="2943065"/>
            <a:ext cx="4616850" cy="2043453"/>
          </a:xfrm>
          <a:prstGeom prst="rect">
            <a:avLst/>
          </a:prstGeom>
          <a:noFill/>
          <a:ln>
            <a:noFill/>
          </a:ln>
        </p:spPr>
      </p:pic>
    </p:spTree>
    <p:extLst>
      <p:ext uri="{BB962C8B-B14F-4D97-AF65-F5344CB8AC3E}">
        <p14:creationId xmlns:p14="http://schemas.microsoft.com/office/powerpoint/2010/main" val="222954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espectro electromagnético</a:t>
            </a:r>
            <a:r>
              <a:rPr lang="es-CO" dirty="0"/>
              <a:t>	</a:t>
            </a:r>
          </a:p>
        </p:txBody>
      </p:sp>
      <p:sp>
        <p:nvSpPr>
          <p:cNvPr id="3" name="Marcador de contenido 2"/>
          <p:cNvSpPr>
            <a:spLocks noGrp="1"/>
          </p:cNvSpPr>
          <p:nvPr>
            <p:ph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C5E5B3A9-79B5-4540-A326-FCC6F92DD987}" type="slidenum">
              <a:rPr lang="es-CO" smtClean="0"/>
              <a:t>7</a:t>
            </a:fld>
            <a:endParaRPr lang="es-CO"/>
          </a:p>
        </p:txBody>
      </p:sp>
      <p:pic>
        <p:nvPicPr>
          <p:cNvPr id="5" name="Picture 833991878" descr="Resultado de imagen para James Clerk Maxwell"/>
          <p:cNvPicPr/>
          <p:nvPr/>
        </p:nvPicPr>
        <p:blipFill>
          <a:blip r:embed="rId2">
            <a:extLst>
              <a:ext uri="{28A0092B-C50C-407E-A947-70E740481C1C}">
                <a14:useLocalDpi xmlns:a14="http://schemas.microsoft.com/office/drawing/2010/main" val="0"/>
              </a:ext>
            </a:extLst>
          </a:blip>
          <a:srcRect/>
          <a:stretch>
            <a:fillRect/>
          </a:stretch>
        </p:blipFill>
        <p:spPr bwMode="auto">
          <a:xfrm>
            <a:off x="1275397" y="2800213"/>
            <a:ext cx="1838325" cy="2337435"/>
          </a:xfrm>
          <a:prstGeom prst="rect">
            <a:avLst/>
          </a:prstGeom>
          <a:noFill/>
          <a:ln>
            <a:noFill/>
          </a:ln>
        </p:spPr>
      </p:pic>
      <p:sp>
        <p:nvSpPr>
          <p:cNvPr id="6" name="Rectángulo 5"/>
          <p:cNvSpPr/>
          <p:nvPr/>
        </p:nvSpPr>
        <p:spPr>
          <a:xfrm>
            <a:off x="208580" y="5165080"/>
            <a:ext cx="4807983" cy="369332"/>
          </a:xfrm>
          <a:prstGeom prst="rect">
            <a:avLst/>
          </a:prstGeom>
        </p:spPr>
        <p:txBody>
          <a:bodyPr wrap="none">
            <a:spAutoFit/>
          </a:bodyPr>
          <a:lstStyle/>
          <a:p>
            <a:r>
              <a:rPr lang="es-CO" dirty="0">
                <a:latin typeface="Calibri" panose="020F0502020204030204" pitchFamily="34" charset="0"/>
                <a:ea typeface="Calibri" panose="020F0502020204030204" pitchFamily="34" charset="0"/>
                <a:cs typeface="Times New Roman" panose="02020603050405020304" pitchFamily="18" charset="0"/>
              </a:rPr>
              <a:t>James Clerk Maxwell predijo estas ondas en 1865</a:t>
            </a:r>
            <a:endParaRPr lang="es-CO" dirty="0"/>
          </a:p>
        </p:txBody>
      </p:sp>
      <p:pic>
        <p:nvPicPr>
          <p:cNvPr id="7" name="Picture 833991879" descr="Resultado de imagen para Heinrich Hertz"/>
          <p:cNvPicPr/>
          <p:nvPr/>
        </p:nvPicPr>
        <p:blipFill>
          <a:blip r:embed="rId3">
            <a:extLst>
              <a:ext uri="{28A0092B-C50C-407E-A947-70E740481C1C}">
                <a14:useLocalDpi xmlns:a14="http://schemas.microsoft.com/office/drawing/2010/main" val="0"/>
              </a:ext>
            </a:extLst>
          </a:blip>
          <a:srcRect/>
          <a:stretch>
            <a:fillRect/>
          </a:stretch>
        </p:blipFill>
        <p:spPr bwMode="auto">
          <a:xfrm>
            <a:off x="6243138" y="2800213"/>
            <a:ext cx="4356100" cy="2061845"/>
          </a:xfrm>
          <a:prstGeom prst="rect">
            <a:avLst/>
          </a:prstGeom>
          <a:noFill/>
          <a:ln>
            <a:noFill/>
          </a:ln>
        </p:spPr>
      </p:pic>
      <p:sp>
        <p:nvSpPr>
          <p:cNvPr id="8" name="Rectángulo 7"/>
          <p:cNvSpPr/>
          <p:nvPr/>
        </p:nvSpPr>
        <p:spPr>
          <a:xfrm>
            <a:off x="6099048" y="5165080"/>
            <a:ext cx="4986493" cy="369332"/>
          </a:xfrm>
          <a:prstGeom prst="rect">
            <a:avLst/>
          </a:prstGeom>
        </p:spPr>
        <p:txBody>
          <a:bodyPr wrap="none">
            <a:spAutoFit/>
          </a:bodyPr>
          <a:lstStyle/>
          <a:p>
            <a:r>
              <a:rPr lang="es-CO" dirty="0">
                <a:latin typeface="Calibri" panose="020F0502020204030204" pitchFamily="34" charset="0"/>
                <a:ea typeface="Calibri" panose="020F0502020204030204" pitchFamily="34" charset="0"/>
                <a:cs typeface="Times New Roman" panose="02020603050405020304" pitchFamily="18" charset="0"/>
              </a:rPr>
              <a:t>Heinrich Hertz las observó por primera vez en 1887</a:t>
            </a:r>
            <a:endParaRPr lang="es-CO" dirty="0"/>
          </a:p>
        </p:txBody>
      </p:sp>
    </p:spTree>
    <p:extLst>
      <p:ext uri="{BB962C8B-B14F-4D97-AF65-F5344CB8AC3E}">
        <p14:creationId xmlns:p14="http://schemas.microsoft.com/office/powerpoint/2010/main" val="2718339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espectro electromagnético</a:t>
            </a:r>
            <a:r>
              <a:rPr lang="es-CO" dirty="0"/>
              <a:t>	</a:t>
            </a:r>
          </a:p>
        </p:txBody>
      </p:sp>
      <p:sp>
        <p:nvSpPr>
          <p:cNvPr id="3" name="Marcador de contenido 2"/>
          <p:cNvSpPr>
            <a:spLocks noGrp="1"/>
          </p:cNvSpPr>
          <p:nvPr>
            <p:ph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C5E5B3A9-79B5-4540-A326-FCC6F92DD987}" type="slidenum">
              <a:rPr lang="es-CO" smtClean="0"/>
              <a:t>8</a:t>
            </a:fld>
            <a:endParaRPr lang="es-CO"/>
          </a:p>
        </p:txBody>
      </p:sp>
      <p:pic>
        <p:nvPicPr>
          <p:cNvPr id="9" name="Picture 833991881"/>
          <p:cNvPicPr/>
          <p:nvPr/>
        </p:nvPicPr>
        <p:blipFill>
          <a:blip r:embed="rId2">
            <a:extLst>
              <a:ext uri="{28A0092B-C50C-407E-A947-70E740481C1C}">
                <a14:useLocalDpi xmlns:a14="http://schemas.microsoft.com/office/drawing/2010/main" val="0"/>
              </a:ext>
            </a:extLst>
          </a:blip>
          <a:srcRect/>
          <a:stretch>
            <a:fillRect/>
          </a:stretch>
        </p:blipFill>
        <p:spPr bwMode="auto">
          <a:xfrm>
            <a:off x="503973" y="2407752"/>
            <a:ext cx="5529580" cy="3467735"/>
          </a:xfrm>
          <a:prstGeom prst="rect">
            <a:avLst/>
          </a:prstGeom>
          <a:noFill/>
          <a:ln>
            <a:noFill/>
          </a:ln>
        </p:spPr>
      </p:pic>
      <p:pic>
        <p:nvPicPr>
          <p:cNvPr id="10" name="Picture 833991882"/>
          <p:cNvPicPr/>
          <p:nvPr/>
        </p:nvPicPr>
        <p:blipFill>
          <a:blip r:embed="rId3">
            <a:extLst>
              <a:ext uri="{28A0092B-C50C-407E-A947-70E740481C1C}">
                <a14:useLocalDpi xmlns:a14="http://schemas.microsoft.com/office/drawing/2010/main" val="0"/>
              </a:ext>
            </a:extLst>
          </a:blip>
          <a:srcRect/>
          <a:stretch>
            <a:fillRect/>
          </a:stretch>
        </p:blipFill>
        <p:spPr bwMode="auto">
          <a:xfrm>
            <a:off x="6138508" y="2407752"/>
            <a:ext cx="5555615" cy="3484880"/>
          </a:xfrm>
          <a:prstGeom prst="rect">
            <a:avLst/>
          </a:prstGeom>
          <a:noFill/>
          <a:ln>
            <a:noFill/>
          </a:ln>
        </p:spPr>
      </p:pic>
    </p:spTree>
    <p:extLst>
      <p:ext uri="{BB962C8B-B14F-4D97-AF65-F5344CB8AC3E}">
        <p14:creationId xmlns:p14="http://schemas.microsoft.com/office/powerpoint/2010/main" val="410343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Transmisión por ondas de luz</a:t>
            </a:r>
            <a:endParaRPr lang="es-CO" dirty="0"/>
          </a:p>
        </p:txBody>
      </p:sp>
      <p:sp>
        <p:nvSpPr>
          <p:cNvPr id="3" name="Marcador de contenido 2"/>
          <p:cNvSpPr>
            <a:spLocks noGrp="1"/>
          </p:cNvSpPr>
          <p:nvPr>
            <p:ph idx="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9</a:t>
            </a:fld>
            <a:endParaRPr lang="es-CO"/>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293935" y="2358526"/>
            <a:ext cx="5610225" cy="4352925"/>
          </a:xfrm>
          <a:prstGeom prst="rect">
            <a:avLst/>
          </a:prstGeom>
          <a:noFill/>
          <a:ln>
            <a:noFill/>
          </a:ln>
        </p:spPr>
      </p:pic>
    </p:spTree>
    <p:extLst>
      <p:ext uri="{BB962C8B-B14F-4D97-AF65-F5344CB8AC3E}">
        <p14:creationId xmlns:p14="http://schemas.microsoft.com/office/powerpoint/2010/main" val="3447609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4016</TotalTime>
  <Words>532</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Calibri</vt:lpstr>
      <vt:lpstr>Century Gothic</vt:lpstr>
      <vt:lpstr>Rockwell</vt:lpstr>
      <vt:lpstr>Rockwell Condensed</vt:lpstr>
      <vt:lpstr>Times New Roman</vt:lpstr>
      <vt:lpstr>Wingdings</vt:lpstr>
      <vt:lpstr>Tipo de madera</vt:lpstr>
      <vt:lpstr>Redes de computadores y laboratorio</vt:lpstr>
      <vt:lpstr>Bibliografía</vt:lpstr>
      <vt:lpstr>Parcial. sesiones12 y 13</vt:lpstr>
      <vt:lpstr>Competencias</vt:lpstr>
      <vt:lpstr>Medios de transmisión</vt:lpstr>
      <vt:lpstr>Medios de transmisión</vt:lpstr>
      <vt:lpstr>El espectro electromagnético </vt:lpstr>
      <vt:lpstr>El espectro electromagnético </vt:lpstr>
      <vt:lpstr>Transmisión por ondas de luz</vt:lpstr>
      <vt:lpstr>Clasificación de redes </vt:lpstr>
      <vt:lpstr>Clasificación de redes </vt:lpstr>
      <vt:lpstr>Lecturas</vt:lpstr>
      <vt:lpstr>Competencias, próxima clase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visualización de conjuntos de datos</dc:title>
  <dc:creator>Christian Urcuqui</dc:creator>
  <cp:lastModifiedBy>Christian Urcuqui</cp:lastModifiedBy>
  <cp:revision>446</cp:revision>
  <dcterms:created xsi:type="dcterms:W3CDTF">2018-02-26T14:13:15Z</dcterms:created>
  <dcterms:modified xsi:type="dcterms:W3CDTF">2018-08-30T22:55:08Z</dcterms:modified>
</cp:coreProperties>
</file>