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6" r:id="rId5"/>
    <p:sldId id="267" r:id="rId6"/>
    <p:sldId id="280" r:id="rId7"/>
    <p:sldId id="273" r:id="rId8"/>
    <p:sldId id="275" r:id="rId9"/>
    <p:sldId id="259" r:id="rId10"/>
    <p:sldId id="260" r:id="rId11"/>
    <p:sldId id="261" r:id="rId12"/>
    <p:sldId id="262" r:id="rId13"/>
    <p:sldId id="268" r:id="rId14"/>
    <p:sldId id="274" r:id="rId15"/>
    <p:sldId id="270" r:id="rId16"/>
    <p:sldId id="272" r:id="rId17"/>
    <p:sldId id="269" r:id="rId18"/>
    <p:sldId id="263" r:id="rId19"/>
    <p:sldId id="271" r:id="rId20"/>
    <p:sldId id="276" r:id="rId21"/>
    <p:sldId id="278" r:id="rId22"/>
    <p:sldId id="264" r:id="rId23"/>
    <p:sldId id="279" r:id="rId24"/>
    <p:sldId id="277" r:id="rId25"/>
    <p:sldId id="265" r:id="rId2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Urcuqui" initials="CU" lastIdx="1" clrIdx="0">
    <p:extLst>
      <p:ext uri="{19B8F6BF-5375-455C-9EA6-DF929625EA0E}">
        <p15:presenceInfo xmlns:p15="http://schemas.microsoft.com/office/powerpoint/2012/main" userId="4cb82a53f40ede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05T10:40:23.706" idx="1">
    <p:pos x="10" y="10"/>
    <p:text>Qué es la Psique:
La psique es el conjunto de las capacidades humanas de un individuo que abarca los procesos conscientes e inconscientes. La palabra psique es de origen griego “ψυχή” o “psyché” que significa “alma humana”.
Antiguamente, el término psique estaba relacionado con un tipo de energía o fuerza vital de un individuo que estaba unida al cuerpo en vida y, se separaba de este tras su muerte. Con el pasar del tiempo, el concepto se alejó de la filosofía y se acercó al área de la psicología, tal como fue descrito anteriormente.
En el área de las religiones, hay muchos teólogos que se han dedicado a este concepto como el caso de Santo Tomás de Aquino que sostiene que el alma es la parte esencial del ser humano y, por ende, es lo que hace que un ser humano se distingue del otro.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9771D-871E-44E4-AA0A-AD673C5744C3}" type="datetimeFigureOut">
              <a:rPr lang="es-CO" smtClean="0"/>
              <a:t>5/09/2017</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9977B-5A33-4428-A91D-A4FED04AB67B}" type="slidenum">
              <a:rPr lang="es-CO" smtClean="0"/>
              <a:t>‹Nº›</a:t>
            </a:fld>
            <a:endParaRPr lang="es-CO"/>
          </a:p>
        </p:txBody>
      </p:sp>
    </p:spTree>
    <p:extLst>
      <p:ext uri="{BB962C8B-B14F-4D97-AF65-F5344CB8AC3E}">
        <p14:creationId xmlns:p14="http://schemas.microsoft.com/office/powerpoint/2010/main" val="186774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15D56A38-8AF9-4474-AB99-F282E2900231}" type="datetime1">
              <a:rPr lang="es-CO" smtClean="0"/>
              <a:t>5/09/2017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173595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B29F937-091A-44C0-85B6-4E4120F9E169}" type="datetime1">
              <a:rPr lang="es-CO" smtClean="0"/>
              <a:t>5/09/2017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2327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9974EDF-9F37-4538-845F-44C54E437C5C}" type="datetime1">
              <a:rPr lang="es-CO" smtClean="0"/>
              <a:t>5/09/2017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173521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1EAB086-0955-4506-98BF-51B70324519F}" type="datetime1">
              <a:rPr lang="es-CO" smtClean="0"/>
              <a:t>5/09/2017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104008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342B7FF-807F-431D-85B2-806AE4A68A98}" type="datetime1">
              <a:rPr lang="es-CO" smtClean="0"/>
              <a:t>5/09/2017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83870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8F463E7B-8779-4847-BB6C-42B776E82F77}" type="datetime1">
              <a:rPr lang="es-CO" smtClean="0"/>
              <a:t>5/09/2017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266215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15165D0F-807A-4B9F-AB19-158207798EF6}" type="datetime1">
              <a:rPr lang="es-CO" smtClean="0"/>
              <a:t>5/09/2017</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54030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1E608C50-0512-49AE-B3B1-4F0064066B72}" type="datetime1">
              <a:rPr lang="es-CO" smtClean="0"/>
              <a:t>5/09/2017</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66156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8CD2061-93FE-49A3-A075-44EDBA130B4A}" type="datetime1">
              <a:rPr lang="es-CO" smtClean="0"/>
              <a:t>5/09/2017</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145808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1E25AD9-A404-479F-986A-B89382580660}" type="datetime1">
              <a:rPr lang="es-CO" smtClean="0"/>
              <a:t>5/09/2017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203994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FDEEA60-9CFB-4C6B-90E8-902328DB353A}" type="datetime1">
              <a:rPr lang="es-CO" smtClean="0"/>
              <a:t>5/09/2017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403710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09B35-DBF2-4EF3-A73B-DF08F1989C59}" type="datetime1">
              <a:rPr lang="es-CO" smtClean="0"/>
              <a:t>5/09/2017</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034EF-BFAE-4255-A656-297DAB7FEC3B}" type="slidenum">
              <a:rPr lang="es-CO" smtClean="0"/>
              <a:t>‹Nº›</a:t>
            </a:fld>
            <a:endParaRPr lang="es-CO"/>
          </a:p>
        </p:txBody>
      </p:sp>
    </p:spTree>
    <p:extLst>
      <p:ext uri="{BB962C8B-B14F-4D97-AF65-F5344CB8AC3E}">
        <p14:creationId xmlns:p14="http://schemas.microsoft.com/office/powerpoint/2010/main" val="1730666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8Wn7vWd8Y8"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youtu.be/YOkn9FK69g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thehackernews.com/2017/08/frappening-celebrity-photos.html"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s://www.infosecurity-magazine.com/news/macewan-defrauded-118mn-phishing/" TargetMode="Externa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video" Target="https://www.youtube.com/embed/qfJ02Y689G8"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a imagen puede contener: tex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999"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número de diapositiva 1"/>
          <p:cNvSpPr>
            <a:spLocks noGrp="1"/>
          </p:cNvSpPr>
          <p:nvPr>
            <p:ph type="sldNum" sz="quarter" idx="12"/>
          </p:nvPr>
        </p:nvSpPr>
        <p:spPr/>
        <p:txBody>
          <a:bodyPr/>
          <a:lstStyle/>
          <a:p>
            <a:fld id="{FF3034EF-BFAE-4255-A656-297DAB7FEC3B}" type="slidenum">
              <a:rPr lang="es-CO" smtClean="0"/>
              <a:t>1</a:t>
            </a:fld>
            <a:endParaRPr lang="es-CO"/>
          </a:p>
        </p:txBody>
      </p:sp>
    </p:spTree>
    <p:extLst>
      <p:ext uri="{BB962C8B-B14F-4D97-AF65-F5344CB8AC3E}">
        <p14:creationId xmlns:p14="http://schemas.microsoft.com/office/powerpoint/2010/main" val="618800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10</a:t>
            </a:fld>
            <a:endParaRPr lang="es-CO"/>
          </a:p>
        </p:txBody>
      </p:sp>
      <p:pic>
        <p:nvPicPr>
          <p:cNvPr id="1026" name="Picture 2" descr="Resultado de imagen para types of hack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9351" y="2025968"/>
            <a:ext cx="8173298" cy="348865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Mitos y realidades del Hacking</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274264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11</a:t>
            </a:fld>
            <a:endParaRPr lang="es-CO"/>
          </a:p>
        </p:txBody>
      </p:sp>
      <p:sp>
        <p:nvSpPr>
          <p:cNvPr id="5" name="Marcador de contenido 2"/>
          <p:cNvSpPr>
            <a:spLocks noGrp="1"/>
          </p:cNvSpPr>
          <p:nvPr>
            <p:ph idx="1"/>
          </p:nvPr>
        </p:nvSpPr>
        <p:spPr>
          <a:xfrm>
            <a:off x="5059680" y="1825625"/>
            <a:ext cx="6294120" cy="4351338"/>
          </a:xfrm>
        </p:spPr>
        <p:txBody>
          <a:bodyPr/>
          <a:lstStyle/>
          <a:p>
            <a:pPr marL="0" indent="0" algn="ctr">
              <a:buNone/>
            </a:pPr>
            <a:r>
              <a:rPr lang="es-CO" b="1" dirty="0">
                <a:solidFill>
                  <a:schemeClr val="bg1"/>
                </a:solidFill>
                <a:latin typeface="Berlin Sans FB Demi" panose="020E0802020502020306" pitchFamily="34" charset="0"/>
              </a:rPr>
              <a:t>Disfruta de investigar</a:t>
            </a:r>
          </a:p>
          <a:p>
            <a:pPr marL="0" indent="0" algn="ctr">
              <a:buNone/>
            </a:pPr>
            <a:r>
              <a:rPr lang="es-CO" b="1" dirty="0">
                <a:solidFill>
                  <a:schemeClr val="bg1"/>
                </a:solidFill>
                <a:latin typeface="Berlin Sans FB Demi" panose="020E0802020502020306" pitchFamily="34" charset="0"/>
              </a:rPr>
              <a:t>Entusiasta</a:t>
            </a:r>
          </a:p>
          <a:p>
            <a:pPr marL="0" indent="0" algn="ctr">
              <a:buNone/>
            </a:pPr>
            <a:r>
              <a:rPr lang="es-CO" b="1" dirty="0">
                <a:solidFill>
                  <a:schemeClr val="bg1"/>
                </a:solidFill>
                <a:latin typeface="Berlin Sans FB Demi" panose="020E0802020502020306" pitchFamily="34" charset="0"/>
              </a:rPr>
              <a:t>Perseverante </a:t>
            </a:r>
          </a:p>
          <a:p>
            <a:pPr marL="0" indent="0" algn="ctr">
              <a:buNone/>
            </a:pPr>
            <a:r>
              <a:rPr lang="es-CO" b="1" dirty="0">
                <a:solidFill>
                  <a:schemeClr val="bg1"/>
                </a:solidFill>
                <a:latin typeface="Berlin Sans FB Demi" panose="020E0802020502020306" pitchFamily="34" charset="0"/>
              </a:rPr>
              <a:t>Paciente</a:t>
            </a:r>
          </a:p>
          <a:p>
            <a:endParaRPr lang="es-CO" dirty="0"/>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Mitos y realidades del Hacking</a:t>
            </a:r>
            <a:endParaRPr lang="es-CO" sz="3600" b="1" dirty="0">
              <a:solidFill>
                <a:schemeClr val="bg1"/>
              </a:solidFill>
              <a:latin typeface="Berlin Sans FB Demi" panose="020E0802020502020306" pitchFamily="34" charset="0"/>
            </a:endParaRPr>
          </a:p>
        </p:txBody>
      </p:sp>
      <p:pic>
        <p:nvPicPr>
          <p:cNvPr id="4098" name="Picture 2" descr="Resultado de imagen para hack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 y="1831817"/>
            <a:ext cx="5258453" cy="295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262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12</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Mitos y realidades del Hacking</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825625"/>
            <a:ext cx="10515600" cy="4351338"/>
          </a:xfrm>
        </p:spPr>
        <p:txBody>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8000" b="1" dirty="0">
                <a:solidFill>
                  <a:schemeClr val="bg1"/>
                </a:solidFill>
                <a:latin typeface="Berlin Sans FB Demi" panose="020E0802020502020306" pitchFamily="34" charset="0"/>
              </a:rPr>
              <a:t>¿Antivirus …</a:t>
            </a:r>
          </a:p>
          <a:p>
            <a:endParaRPr lang="es-CO" dirty="0"/>
          </a:p>
        </p:txBody>
      </p:sp>
      <p:sp>
        <p:nvSpPr>
          <p:cNvPr id="8" name="Marcador de contenido 2"/>
          <p:cNvSpPr txBox="1">
            <a:spLocks/>
          </p:cNvSpPr>
          <p:nvPr/>
        </p:nvSpPr>
        <p:spPr>
          <a:xfrm>
            <a:off x="838200" y="280098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sz="8000" b="1"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8000" b="1" dirty="0">
                <a:solidFill>
                  <a:schemeClr val="bg1"/>
                </a:solidFill>
                <a:latin typeface="Berlin Sans FB Demi" panose="020E0802020502020306" pitchFamily="34" charset="0"/>
              </a:rPr>
              <a:t>Antimalware?</a:t>
            </a:r>
          </a:p>
          <a:p>
            <a:endParaRPr lang="es-CO" dirty="0"/>
          </a:p>
        </p:txBody>
      </p:sp>
    </p:spTree>
    <p:extLst>
      <p:ext uri="{BB962C8B-B14F-4D97-AF65-F5344CB8AC3E}">
        <p14:creationId xmlns:p14="http://schemas.microsoft.com/office/powerpoint/2010/main" val="398990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13</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Mitos y realidades del Hacking</a:t>
            </a:r>
            <a:endParaRPr lang="es-CO" sz="3600" b="1" dirty="0">
              <a:solidFill>
                <a:schemeClr val="bg1"/>
              </a:solidFill>
              <a:latin typeface="Berlin Sans FB Demi" panose="020E0802020502020306" pitchFamily="34" charset="0"/>
            </a:endParaRPr>
          </a:p>
        </p:txBody>
      </p:sp>
      <p:pic>
        <p:nvPicPr>
          <p:cNvPr id="7170" name="Picture 2" descr="Resultado de imagen para malware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296" y="1533525"/>
            <a:ext cx="9174244" cy="4235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569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14</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Mitos y realidades del Hacking</a:t>
            </a:r>
            <a:endParaRPr lang="es-CO" sz="3600" b="1" dirty="0">
              <a:solidFill>
                <a:schemeClr val="bg1"/>
              </a:solidFill>
              <a:latin typeface="Berlin Sans FB Demi" panose="020E0802020502020306" pitchFamily="34" charset="0"/>
            </a:endParaRPr>
          </a:p>
        </p:txBody>
      </p:sp>
      <p:graphicFrame>
        <p:nvGraphicFramePr>
          <p:cNvPr id="6" name="Tabla 5"/>
          <p:cNvGraphicFramePr>
            <a:graphicFrameLocks noGrp="1"/>
          </p:cNvGraphicFramePr>
          <p:nvPr>
            <p:extLst>
              <p:ext uri="{D42A27DB-BD31-4B8C-83A1-F6EECF244321}">
                <p14:modId xmlns:p14="http://schemas.microsoft.com/office/powerpoint/2010/main" val="2447890870"/>
              </p:ext>
            </p:extLst>
          </p:nvPr>
        </p:nvGraphicFramePr>
        <p:xfrm>
          <a:off x="2032000" y="2167462"/>
          <a:ext cx="8128000" cy="326252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08517726"/>
                    </a:ext>
                  </a:extLst>
                </a:gridCol>
                <a:gridCol w="4064000">
                  <a:extLst>
                    <a:ext uri="{9D8B030D-6E8A-4147-A177-3AD203B41FA5}">
                      <a16:colId xmlns:a16="http://schemas.microsoft.com/office/drawing/2014/main" val="252733421"/>
                    </a:ext>
                  </a:extLst>
                </a:gridCol>
              </a:tblGrid>
              <a:tr h="1464206">
                <a:tc>
                  <a:txBody>
                    <a:bodyPr/>
                    <a:lstStyle/>
                    <a:p>
                      <a:pPr algn="ctr"/>
                      <a:r>
                        <a:rPr lang="es-CO" sz="2800" b="1" dirty="0" smtClean="0">
                          <a:solidFill>
                            <a:schemeClr val="bg1"/>
                          </a:solidFill>
                          <a:latin typeface="Berlin Sans FB Demi" panose="020E0802020502020306" pitchFamily="34" charset="0"/>
                        </a:rPr>
                        <a:t>Virus</a:t>
                      </a:r>
                      <a:endParaRPr lang="es-CO" sz="2800" dirty="0"/>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2800" b="1" dirty="0" err="1" smtClean="0">
                          <a:solidFill>
                            <a:schemeClr val="bg1"/>
                          </a:solidFill>
                          <a:latin typeface="Berlin Sans FB Demi" panose="020E0802020502020306" pitchFamily="34" charset="0"/>
                        </a:rPr>
                        <a:t>Worm</a:t>
                      </a:r>
                      <a:endParaRPr lang="es-CO" sz="2800" dirty="0" smtClean="0"/>
                    </a:p>
                    <a:p>
                      <a:pPr algn="ctr"/>
                      <a:endParaRPr lang="es-CO" sz="2800" dirty="0"/>
                    </a:p>
                  </a:txBody>
                  <a:tcPr anchor="ctr">
                    <a:solidFill>
                      <a:schemeClr val="tx2"/>
                    </a:solidFill>
                  </a:tcPr>
                </a:tc>
                <a:extLst>
                  <a:ext uri="{0D108BD9-81ED-4DB2-BD59-A6C34878D82A}">
                    <a16:rowId xmlns:a16="http://schemas.microsoft.com/office/drawing/2014/main" val="988819221"/>
                  </a:ext>
                </a:extLst>
              </a:tr>
              <a:tr h="14642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2800" b="1" dirty="0" err="1" smtClean="0">
                          <a:solidFill>
                            <a:schemeClr val="bg1"/>
                          </a:solidFill>
                          <a:latin typeface="Berlin Sans FB Demi" panose="020E0802020502020306" pitchFamily="34" charset="0"/>
                        </a:rPr>
                        <a:t>Rootkit</a:t>
                      </a:r>
                      <a:endParaRPr lang="es-CO" sz="28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s-CO" sz="2800" b="1" dirty="0" err="1" smtClean="0">
                          <a:solidFill>
                            <a:schemeClr val="bg1"/>
                          </a:solidFill>
                          <a:latin typeface="Berlin Sans FB Demi" panose="020E0802020502020306" pitchFamily="34" charset="0"/>
                        </a:rPr>
                        <a:t>Trojan</a:t>
                      </a:r>
                      <a:r>
                        <a:rPr lang="es-CO" sz="2800" b="1" dirty="0" smtClean="0">
                          <a:solidFill>
                            <a:schemeClr val="bg1"/>
                          </a:solidFill>
                          <a:latin typeface="Berlin Sans FB Demi" panose="020E0802020502020306" pitchFamily="34" charset="0"/>
                        </a:rPr>
                        <a:t> </a:t>
                      </a:r>
                      <a:endParaRPr lang="es-CO" sz="2800" dirty="0" smtClean="0"/>
                    </a:p>
                    <a:p>
                      <a:pPr algn="ctr"/>
                      <a:endParaRPr lang="es-CO" sz="2800" dirty="0"/>
                    </a:p>
                  </a:txBody>
                  <a:tcPr anchor="ctr">
                    <a:solidFill>
                      <a:schemeClr val="bg2">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2800" b="1" dirty="0" err="1" smtClean="0">
                          <a:solidFill>
                            <a:schemeClr val="bg1"/>
                          </a:solidFill>
                          <a:latin typeface="Berlin Sans FB Demi" panose="020E0802020502020306" pitchFamily="34" charset="0"/>
                        </a:rPr>
                        <a:t>Dialer</a:t>
                      </a:r>
                      <a:endParaRPr lang="es-CO" sz="2800" b="1" dirty="0" smtClean="0">
                        <a:solidFill>
                          <a:schemeClr val="bg1"/>
                        </a:solidFill>
                        <a:latin typeface="Berlin Sans FB Demi" panose="020E0802020502020306"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CO" sz="2800" b="1" dirty="0" smtClean="0">
                          <a:solidFill>
                            <a:schemeClr val="bg1"/>
                          </a:solidFill>
                          <a:latin typeface="Berlin Sans FB Demi" panose="020E0802020502020306" pitchFamily="34" charset="0"/>
                        </a:rPr>
                        <a:t>Spyware</a:t>
                      </a:r>
                    </a:p>
                    <a:p>
                      <a:pPr marL="0" marR="0" lvl="0" indent="0" algn="ctr" defTabSz="914400" rtl="0" eaLnBrk="1" fontAlgn="auto" latinLnBrk="0" hangingPunct="1">
                        <a:lnSpc>
                          <a:spcPct val="100000"/>
                        </a:lnSpc>
                        <a:spcBef>
                          <a:spcPts val="0"/>
                        </a:spcBef>
                        <a:spcAft>
                          <a:spcPts val="0"/>
                        </a:spcAft>
                        <a:buClrTx/>
                        <a:buSzTx/>
                        <a:buFontTx/>
                        <a:buNone/>
                        <a:tabLst/>
                        <a:defRPr/>
                      </a:pPr>
                      <a:r>
                        <a:rPr lang="es-CO" sz="2800" b="1" dirty="0" err="1" smtClean="0">
                          <a:solidFill>
                            <a:schemeClr val="bg1"/>
                          </a:solidFill>
                          <a:latin typeface="Berlin Sans FB Demi" panose="020E0802020502020306" pitchFamily="34" charset="0"/>
                        </a:rPr>
                        <a:t>Keylogger</a:t>
                      </a:r>
                      <a:endParaRPr lang="es-CO" sz="2800" dirty="0" smtClean="0"/>
                    </a:p>
                    <a:p>
                      <a:pPr algn="ctr"/>
                      <a:endParaRPr lang="es-CO" sz="2800" dirty="0"/>
                    </a:p>
                  </a:txBody>
                  <a:tcPr anchor="ctr">
                    <a:solidFill>
                      <a:schemeClr val="bg2">
                        <a:lumMod val="50000"/>
                      </a:schemeClr>
                    </a:solidFill>
                  </a:tcPr>
                </a:tc>
                <a:extLst>
                  <a:ext uri="{0D108BD9-81ED-4DB2-BD59-A6C34878D82A}">
                    <a16:rowId xmlns:a16="http://schemas.microsoft.com/office/drawing/2014/main" val="1966267380"/>
                  </a:ext>
                </a:extLst>
              </a:tr>
            </a:tbl>
          </a:graphicData>
        </a:graphic>
      </p:graphicFrame>
      <p:sp>
        <p:nvSpPr>
          <p:cNvPr id="7" name="Rectángulo 6"/>
          <p:cNvSpPr/>
          <p:nvPr/>
        </p:nvSpPr>
        <p:spPr>
          <a:xfrm>
            <a:off x="2816791" y="5662336"/>
            <a:ext cx="2805575" cy="461665"/>
          </a:xfrm>
          <a:prstGeom prst="rect">
            <a:avLst/>
          </a:prstGeom>
        </p:spPr>
        <p:txBody>
          <a:bodyPr wrap="none">
            <a:spAutoFit/>
          </a:bodyPr>
          <a:lstStyle/>
          <a:p>
            <a:pPr algn="ctr"/>
            <a:r>
              <a:rPr lang="es-CO" sz="2400" b="1" dirty="0" err="1" smtClean="0">
                <a:solidFill>
                  <a:schemeClr val="bg1"/>
                </a:solidFill>
                <a:latin typeface="Berlin Sans FB Demi" panose="020E0802020502020306" pitchFamily="34" charset="0"/>
              </a:rPr>
              <a:t>They</a:t>
            </a:r>
            <a:r>
              <a:rPr lang="es-CO" sz="2400" b="1" dirty="0" smtClean="0">
                <a:solidFill>
                  <a:schemeClr val="bg1"/>
                </a:solidFill>
                <a:latin typeface="Berlin Sans FB Demi" panose="020E0802020502020306" pitchFamily="34" charset="0"/>
              </a:rPr>
              <a:t> </a:t>
            </a:r>
            <a:r>
              <a:rPr lang="es-CO" sz="2400" b="1" dirty="0" err="1" smtClean="0">
                <a:solidFill>
                  <a:schemeClr val="bg1"/>
                </a:solidFill>
                <a:latin typeface="Berlin Sans FB Demi" panose="020E0802020502020306" pitchFamily="34" charset="0"/>
              </a:rPr>
              <a:t>require</a:t>
            </a:r>
            <a:r>
              <a:rPr lang="es-CO" sz="2400" b="1" dirty="0" smtClean="0">
                <a:solidFill>
                  <a:schemeClr val="bg1"/>
                </a:solidFill>
                <a:latin typeface="Berlin Sans FB Demi" panose="020E0802020502020306" pitchFamily="34" charset="0"/>
              </a:rPr>
              <a:t> a host</a:t>
            </a:r>
            <a:endParaRPr lang="es-CO" sz="2400" b="1" dirty="0">
              <a:solidFill>
                <a:schemeClr val="bg1"/>
              </a:solidFill>
              <a:latin typeface="Berlin Sans FB Demi" panose="020E0802020502020306" pitchFamily="34" charset="0"/>
            </a:endParaRPr>
          </a:p>
        </p:txBody>
      </p:sp>
      <p:sp>
        <p:nvSpPr>
          <p:cNvPr id="8" name="Rectángulo 7"/>
          <p:cNvSpPr/>
          <p:nvPr/>
        </p:nvSpPr>
        <p:spPr>
          <a:xfrm>
            <a:off x="6476844" y="5662335"/>
            <a:ext cx="3448381" cy="461665"/>
          </a:xfrm>
          <a:prstGeom prst="rect">
            <a:avLst/>
          </a:prstGeom>
        </p:spPr>
        <p:txBody>
          <a:bodyPr wrap="none">
            <a:spAutoFit/>
          </a:bodyPr>
          <a:lstStyle/>
          <a:p>
            <a:pPr algn="ctr"/>
            <a:r>
              <a:rPr lang="es-CO" sz="2400" b="1" dirty="0" err="1" smtClean="0">
                <a:solidFill>
                  <a:schemeClr val="bg1"/>
                </a:solidFill>
                <a:latin typeface="Berlin Sans FB Demi" panose="020E0802020502020306" pitchFamily="34" charset="0"/>
              </a:rPr>
              <a:t>They</a:t>
            </a:r>
            <a:r>
              <a:rPr lang="es-CO" sz="2400" b="1" dirty="0" smtClean="0">
                <a:solidFill>
                  <a:schemeClr val="bg1"/>
                </a:solidFill>
                <a:latin typeface="Berlin Sans FB Demi" panose="020E0802020502020306" pitchFamily="34" charset="0"/>
              </a:rPr>
              <a:t> run </a:t>
            </a:r>
            <a:r>
              <a:rPr lang="es-CO" sz="2400" b="1" dirty="0" err="1" smtClean="0">
                <a:solidFill>
                  <a:schemeClr val="bg1"/>
                </a:solidFill>
                <a:latin typeface="Berlin Sans FB Demi" panose="020E0802020502020306" pitchFamily="34" charset="0"/>
              </a:rPr>
              <a:t>independently</a:t>
            </a:r>
            <a:endParaRPr lang="es-CO" sz="2400" b="1" dirty="0">
              <a:solidFill>
                <a:schemeClr val="bg1"/>
              </a:solidFill>
              <a:latin typeface="Berlin Sans FB Demi" panose="020E0802020502020306" pitchFamily="34" charset="0"/>
            </a:endParaRPr>
          </a:p>
        </p:txBody>
      </p:sp>
      <p:sp>
        <p:nvSpPr>
          <p:cNvPr id="9" name="Rectángulo 8"/>
          <p:cNvSpPr/>
          <p:nvPr/>
        </p:nvSpPr>
        <p:spPr>
          <a:xfrm rot="16200000">
            <a:off x="-129614" y="4305743"/>
            <a:ext cx="2152607" cy="830997"/>
          </a:xfrm>
          <a:prstGeom prst="rect">
            <a:avLst/>
          </a:prstGeom>
        </p:spPr>
        <p:txBody>
          <a:bodyPr wrap="square">
            <a:spAutoFit/>
          </a:bodyPr>
          <a:lstStyle/>
          <a:p>
            <a:pPr algn="ctr"/>
            <a:r>
              <a:rPr lang="es-CO" sz="2400" b="1" dirty="0" smtClean="0">
                <a:solidFill>
                  <a:schemeClr val="bg1"/>
                </a:solidFill>
                <a:latin typeface="Berlin Sans FB Demi" panose="020E0802020502020306" pitchFamily="34" charset="0"/>
              </a:rPr>
              <a:t>Non-</a:t>
            </a:r>
            <a:r>
              <a:rPr lang="es-CO" sz="2400" b="1" dirty="0" err="1" smtClean="0">
                <a:solidFill>
                  <a:schemeClr val="bg1"/>
                </a:solidFill>
                <a:latin typeface="Berlin Sans FB Demi" panose="020E0802020502020306" pitchFamily="34" charset="0"/>
              </a:rPr>
              <a:t>Spreading</a:t>
            </a:r>
            <a:endParaRPr lang="es-CO" sz="2400" b="1" dirty="0">
              <a:solidFill>
                <a:schemeClr val="bg1"/>
              </a:solidFill>
              <a:latin typeface="Berlin Sans FB Demi" panose="020E0802020502020306" pitchFamily="34" charset="0"/>
            </a:endParaRPr>
          </a:p>
        </p:txBody>
      </p:sp>
      <p:sp>
        <p:nvSpPr>
          <p:cNvPr id="10" name="Rectángulo 9"/>
          <p:cNvSpPr/>
          <p:nvPr/>
        </p:nvSpPr>
        <p:spPr>
          <a:xfrm rot="16200000">
            <a:off x="124348" y="2484683"/>
            <a:ext cx="1797088" cy="830997"/>
          </a:xfrm>
          <a:prstGeom prst="rect">
            <a:avLst/>
          </a:prstGeom>
        </p:spPr>
        <p:txBody>
          <a:bodyPr wrap="square">
            <a:spAutoFit/>
          </a:bodyPr>
          <a:lstStyle/>
          <a:p>
            <a:pPr algn="ctr"/>
            <a:r>
              <a:rPr lang="es-CO" sz="2400" b="1" dirty="0" err="1" smtClean="0">
                <a:solidFill>
                  <a:schemeClr val="bg1"/>
                </a:solidFill>
                <a:latin typeface="Berlin Sans FB Demi" panose="020E0802020502020306" pitchFamily="34" charset="0"/>
              </a:rPr>
              <a:t>Self-Spreading</a:t>
            </a:r>
            <a:endParaRPr lang="es-CO" sz="24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016960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15</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Mitos y realidades del Hacking</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1346654"/>
            <a:ext cx="10515600" cy="4351338"/>
          </a:xfrm>
        </p:spPr>
        <p:txBody>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8000" b="1" dirty="0">
                <a:solidFill>
                  <a:schemeClr val="bg1"/>
                </a:solidFill>
                <a:latin typeface="Berlin Sans FB Demi" panose="020E0802020502020306" pitchFamily="34" charset="0"/>
              </a:rPr>
              <a:t>¿100% de seguridad?</a:t>
            </a:r>
          </a:p>
          <a:p>
            <a:endParaRPr lang="es-CO" dirty="0"/>
          </a:p>
        </p:txBody>
      </p:sp>
      <p:pic>
        <p:nvPicPr>
          <p:cNvPr id="9218" name="Picture 2" descr="Resultado de imagen para nos destruiran a tod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2504" y="3933967"/>
            <a:ext cx="4838096" cy="2721429"/>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050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16</a:t>
            </a:fld>
            <a:endParaRPr lang="es-CO"/>
          </a:p>
        </p:txBody>
      </p:sp>
      <p:pic>
        <p:nvPicPr>
          <p:cNvPr id="11266" name="Picture 2" descr="Resultado de imagen para sistema no determini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729" y="2262301"/>
            <a:ext cx="3477986" cy="3477986"/>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p:cNvSpPr>
            <a:spLocks noGrp="1"/>
          </p:cNvSpPr>
          <p:nvPr>
            <p:ph idx="1"/>
          </p:nvPr>
        </p:nvSpPr>
        <p:spPr>
          <a:xfrm>
            <a:off x="5059680" y="1825625"/>
            <a:ext cx="6294120" cy="4351338"/>
          </a:xfrm>
        </p:spPr>
        <p:txBody>
          <a:bodyPr/>
          <a:lstStyle/>
          <a:p>
            <a:pPr marL="0" indent="0" algn="ctr">
              <a:buNone/>
            </a:pPr>
            <a:endParaRPr lang="es-CO" sz="4000" b="1" dirty="0">
              <a:solidFill>
                <a:schemeClr val="bg1"/>
              </a:solidFill>
              <a:latin typeface="Berlin Sans FB Demi" panose="020E0802020502020306" pitchFamily="34" charset="0"/>
            </a:endParaRPr>
          </a:p>
          <a:p>
            <a:pPr marL="0" indent="0" algn="ctr">
              <a:buNone/>
            </a:pPr>
            <a:endParaRPr lang="es-CO" sz="4000" b="1" dirty="0">
              <a:solidFill>
                <a:schemeClr val="bg1"/>
              </a:solidFill>
              <a:latin typeface="Berlin Sans FB Demi" panose="020E0802020502020306" pitchFamily="34" charset="0"/>
            </a:endParaRPr>
          </a:p>
          <a:p>
            <a:pPr marL="0" indent="0" algn="ctr">
              <a:buNone/>
            </a:pPr>
            <a:r>
              <a:rPr lang="es-CO" sz="4000" b="1" dirty="0">
                <a:solidFill>
                  <a:schemeClr val="bg1"/>
                </a:solidFill>
                <a:latin typeface="Berlin Sans FB Demi" panose="020E0802020502020306" pitchFamily="34" charset="0"/>
              </a:rPr>
              <a:t>Sistemas deterministas</a:t>
            </a:r>
          </a:p>
          <a:p>
            <a:pPr marL="0" indent="0" algn="ctr">
              <a:buNone/>
            </a:pPr>
            <a:r>
              <a:rPr lang="es-CO" sz="4000" b="1" dirty="0">
                <a:solidFill>
                  <a:schemeClr val="bg1"/>
                </a:solidFill>
                <a:latin typeface="Berlin Sans FB Demi" panose="020E0802020502020306" pitchFamily="34" charset="0"/>
              </a:rPr>
              <a:t>Sistemas no deterministas </a:t>
            </a:r>
          </a:p>
          <a:p>
            <a:endParaRPr lang="es-CO" dirty="0"/>
          </a:p>
        </p:txBody>
      </p:sp>
      <p:sp>
        <p:nvSpPr>
          <p:cNvPr id="7" name="CuadroTexto 6"/>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Mitos y realidades del Hacking</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794839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5882" y="1417637"/>
            <a:ext cx="6240236" cy="4549180"/>
          </a:xfrm>
          <a:effectLst>
            <a:innerShdw blurRad="114300">
              <a:prstClr val="black"/>
            </a:innerShdw>
          </a:effectLst>
        </p:spPr>
      </p:pic>
      <p:sp>
        <p:nvSpPr>
          <p:cNvPr id="4" name="Marcador de número de diapositiva 3"/>
          <p:cNvSpPr>
            <a:spLocks noGrp="1"/>
          </p:cNvSpPr>
          <p:nvPr>
            <p:ph type="sldNum" sz="quarter" idx="12"/>
          </p:nvPr>
        </p:nvSpPr>
        <p:spPr/>
        <p:txBody>
          <a:bodyPr/>
          <a:lstStyle/>
          <a:p>
            <a:fld id="{FF3034EF-BFAE-4255-A656-297DAB7FEC3B}" type="slidenum">
              <a:rPr lang="es-CO" smtClean="0"/>
              <a:t>17</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Hacking de humanos</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3702752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pic>
        <p:nvPicPr>
          <p:cNvPr id="5" name="-8Wn7vWd8Y8">
            <a:hlinkClick r:id="" action="ppaction://media"/>
          </p:cNvPr>
          <p:cNvPicPr>
            <a:picLocks noGrp="1" noRot="1" noChangeAspect="1"/>
          </p:cNvPicPr>
          <p:nvPr>
            <p:ph idx="1"/>
            <a:videoFile r:link="rId1"/>
          </p:nvPr>
        </p:nvPicPr>
        <p:blipFill>
          <a:blip r:embed="rId3"/>
          <a:stretch>
            <a:fillRect/>
          </a:stretch>
        </p:blipFill>
        <p:spPr>
          <a:xfrm>
            <a:off x="2583180" y="1027906"/>
            <a:ext cx="7025640" cy="5269230"/>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18</a:t>
            </a:fld>
            <a:endParaRPr lang="es-CO"/>
          </a:p>
        </p:txBody>
      </p:sp>
    </p:spTree>
    <p:extLst>
      <p:ext uri="{BB962C8B-B14F-4D97-AF65-F5344CB8AC3E}">
        <p14:creationId xmlns:p14="http://schemas.microsoft.com/office/powerpoint/2010/main" val="4054535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19</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La forma de conseguir que una persona haga algo de forma voluntaria que de otra forma no haría </a:t>
            </a:r>
          </a:p>
          <a:p>
            <a:endParaRPr lang="es-CO" dirty="0"/>
          </a:p>
        </p:txBody>
      </p:sp>
      <p:pic>
        <p:nvPicPr>
          <p:cNvPr id="10242"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311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 imagen puede contener: una o varias personas y tex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325" y="935037"/>
            <a:ext cx="6858000" cy="4791076"/>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2" name="Marcador de número de diapositiva 1"/>
          <p:cNvSpPr>
            <a:spLocks noGrp="1"/>
          </p:cNvSpPr>
          <p:nvPr>
            <p:ph type="sldNum" sz="quarter" idx="12"/>
          </p:nvPr>
        </p:nvSpPr>
        <p:spPr/>
        <p:txBody>
          <a:bodyPr/>
          <a:lstStyle/>
          <a:p>
            <a:fld id="{FF3034EF-BFAE-4255-A656-297DAB7FEC3B}" type="slidenum">
              <a:rPr lang="es-CO" smtClean="0"/>
              <a:t>2</a:t>
            </a:fld>
            <a:endParaRPr lang="es-CO"/>
          </a:p>
        </p:txBody>
      </p:sp>
    </p:spTree>
    <p:extLst>
      <p:ext uri="{BB962C8B-B14F-4D97-AF65-F5344CB8AC3E}">
        <p14:creationId xmlns:p14="http://schemas.microsoft.com/office/powerpoint/2010/main" val="2313721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20</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smtClean="0">
                <a:solidFill>
                  <a:schemeClr val="bg1"/>
                </a:solidFill>
                <a:latin typeface="Berlin Sans FB Demi" panose="020E0802020502020306" pitchFamily="34" charset="0"/>
              </a:rPr>
              <a:t>“Conocimiento de la psique humana y el estudio del lenguaje verbal”</a:t>
            </a:r>
            <a:endParaRPr lang="es-CO" sz="4400" b="1" dirty="0">
              <a:solidFill>
                <a:schemeClr val="bg1"/>
              </a:solidFill>
              <a:latin typeface="Berlin Sans FB Demi" panose="020E0802020502020306" pitchFamily="34" charset="0"/>
            </a:endParaRPr>
          </a:p>
          <a:p>
            <a:endParaRPr lang="es-CO" dirty="0"/>
          </a:p>
        </p:txBody>
      </p:sp>
      <p:pic>
        <p:nvPicPr>
          <p:cNvPr id="10242"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86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21</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smtClean="0">
                <a:solidFill>
                  <a:schemeClr val="bg1"/>
                </a:solidFill>
                <a:latin typeface="Berlin Sans FB Demi" panose="020E0802020502020306" pitchFamily="34" charset="0"/>
              </a:rPr>
              <a:t>Basadas en el hacking tecnológico </a:t>
            </a:r>
          </a:p>
          <a:p>
            <a:pPr marL="0" indent="0" algn="ctr">
              <a:buNone/>
            </a:pPr>
            <a:r>
              <a:rPr lang="es-CO" sz="4400" b="1" dirty="0" smtClean="0">
                <a:solidFill>
                  <a:schemeClr val="bg1"/>
                </a:solidFill>
                <a:latin typeface="Berlin Sans FB Demi" panose="020E0802020502020306" pitchFamily="34" charset="0"/>
              </a:rPr>
              <a:t>Basadas en la interacción humana</a:t>
            </a:r>
            <a:endParaRPr lang="es-CO" sz="4400" b="1" dirty="0">
              <a:solidFill>
                <a:schemeClr val="bg1"/>
              </a:solidFill>
              <a:latin typeface="Berlin Sans FB Demi" panose="020E0802020502020306" pitchFamily="34" charset="0"/>
            </a:endParaRPr>
          </a:p>
          <a:p>
            <a:endParaRPr lang="es-CO" dirty="0"/>
          </a:p>
        </p:txBody>
      </p:sp>
      <p:pic>
        <p:nvPicPr>
          <p:cNvPr id="10242"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908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22</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Hacking de humanos</a:t>
            </a:r>
            <a:endParaRPr lang="es-CO" sz="3600" b="1" dirty="0">
              <a:solidFill>
                <a:schemeClr val="bg1"/>
              </a:solidFill>
              <a:latin typeface="Berlin Sans FB Demi" panose="020E0802020502020306" pitchFamily="34" charset="0"/>
            </a:endParaRPr>
          </a:p>
        </p:txBody>
      </p:sp>
      <p:pic>
        <p:nvPicPr>
          <p:cNvPr id="7" name="Picture 2" descr="Resultado de imagen para hackers famosos 201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695" y="2010112"/>
            <a:ext cx="5853760" cy="3364230"/>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404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23</a:t>
            </a:fld>
            <a:endParaRPr lang="es-CO"/>
          </a:p>
        </p:txBody>
      </p:sp>
      <p:pic>
        <p:nvPicPr>
          <p:cNvPr id="6" name="Imagen 5">
            <a:hlinkClick r:id="rId2"/>
          </p:cNvPr>
          <p:cNvPicPr>
            <a:picLocks noChangeAspect="1"/>
          </p:cNvPicPr>
          <p:nvPr/>
        </p:nvPicPr>
        <p:blipFill>
          <a:blip r:embed="rId3"/>
          <a:stretch>
            <a:fillRect/>
          </a:stretch>
        </p:blipFill>
        <p:spPr>
          <a:xfrm>
            <a:off x="7411876" y="1789489"/>
            <a:ext cx="2911948" cy="4804973"/>
          </a:xfrm>
          <a:prstGeom prst="rect">
            <a:avLst/>
          </a:prstGeom>
          <a:effectLst>
            <a:innerShdw blurRad="114300">
              <a:prstClr val="black"/>
            </a:innerShdw>
          </a:effectLst>
        </p:spPr>
      </p:pic>
      <p:sp>
        <p:nvSpPr>
          <p:cNvPr id="7" name="CuadroTexto 6"/>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pic>
        <p:nvPicPr>
          <p:cNvPr id="3074" name="Picture 2" descr="Resultado de imagen para pervert face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087" y="2980658"/>
            <a:ext cx="3230177" cy="2422633"/>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hlinkClick r:id="rId5"/>
          </p:cNvPr>
          <p:cNvPicPr>
            <a:picLocks noChangeAspect="1"/>
          </p:cNvPicPr>
          <p:nvPr/>
        </p:nvPicPr>
        <p:blipFill>
          <a:blip r:embed="rId6"/>
          <a:stretch>
            <a:fillRect/>
          </a:stretch>
        </p:blipFill>
        <p:spPr>
          <a:xfrm>
            <a:off x="745069" y="1789489"/>
            <a:ext cx="6024069" cy="4308094"/>
          </a:xfrm>
          <a:prstGeom prst="rect">
            <a:avLst/>
          </a:prstGeom>
        </p:spPr>
      </p:pic>
    </p:spTree>
    <p:extLst>
      <p:ext uri="{BB962C8B-B14F-4D97-AF65-F5344CB8AC3E}">
        <p14:creationId xmlns:p14="http://schemas.microsoft.com/office/powerpoint/2010/main" val="362931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4400" b="1" dirty="0" smtClean="0">
                <a:solidFill>
                  <a:schemeClr val="bg1"/>
                </a:solidFill>
                <a:latin typeface="Berlin Sans FB Demi" panose="020E0802020502020306" pitchFamily="34" charset="0"/>
              </a:rPr>
              <a:t>Ramos, Antonio., </a:t>
            </a:r>
            <a:r>
              <a:rPr lang="es-CO" sz="4400" b="1" dirty="0" err="1" smtClean="0">
                <a:solidFill>
                  <a:schemeClr val="bg1"/>
                </a:solidFill>
                <a:latin typeface="Berlin Sans FB Demi" panose="020E0802020502020306" pitchFamily="34" charset="0"/>
              </a:rPr>
              <a:t>Barberto</a:t>
            </a:r>
            <a:r>
              <a:rPr lang="es-CO" sz="4400" b="1" dirty="0" smtClean="0">
                <a:solidFill>
                  <a:schemeClr val="bg1"/>
                </a:solidFill>
                <a:latin typeface="Berlin Sans FB Demi" panose="020E0802020502020306" pitchFamily="34" charset="0"/>
              </a:rPr>
              <a:t>, C. </a:t>
            </a:r>
            <a:r>
              <a:rPr lang="es-CO" sz="4400" b="1" dirty="0" err="1" smtClean="0">
                <a:solidFill>
                  <a:schemeClr val="bg1"/>
                </a:solidFill>
                <a:latin typeface="Berlin Sans FB Demi" panose="020E0802020502020306" pitchFamily="34" charset="0"/>
              </a:rPr>
              <a:t>Marugan</a:t>
            </a:r>
            <a:r>
              <a:rPr lang="es-CO" sz="4400" b="1" dirty="0" smtClean="0">
                <a:solidFill>
                  <a:schemeClr val="bg1"/>
                </a:solidFill>
                <a:latin typeface="Berlin Sans FB Demi" panose="020E0802020502020306" pitchFamily="34" charset="0"/>
              </a:rPr>
              <a:t>, D., &amp; Gonzáles I. hacking </a:t>
            </a:r>
            <a:r>
              <a:rPr lang="es-CO" sz="4400" b="1" dirty="0">
                <a:solidFill>
                  <a:schemeClr val="bg1"/>
                </a:solidFill>
                <a:latin typeface="Berlin Sans FB Demi" panose="020E0802020502020306" pitchFamily="34" charset="0"/>
              </a:rPr>
              <a:t>con ingeniería social técnicas para </a:t>
            </a:r>
            <a:r>
              <a:rPr lang="es-CO" sz="4400" b="1" dirty="0" err="1">
                <a:solidFill>
                  <a:schemeClr val="bg1"/>
                </a:solidFill>
                <a:latin typeface="Berlin Sans FB Demi" panose="020E0802020502020306" pitchFamily="34" charset="0"/>
              </a:rPr>
              <a:t>hackear</a:t>
            </a:r>
            <a:r>
              <a:rPr lang="es-CO" sz="4400" b="1" dirty="0">
                <a:solidFill>
                  <a:schemeClr val="bg1"/>
                </a:solidFill>
                <a:latin typeface="Berlin Sans FB Demi" panose="020E0802020502020306" pitchFamily="34" charset="0"/>
              </a:rPr>
              <a:t> humanos</a:t>
            </a:r>
          </a:p>
        </p:txBody>
      </p:sp>
      <p:sp>
        <p:nvSpPr>
          <p:cNvPr id="4" name="Marcador de número de diapositiva 3"/>
          <p:cNvSpPr>
            <a:spLocks noGrp="1"/>
          </p:cNvSpPr>
          <p:nvPr>
            <p:ph type="sldNum" sz="quarter" idx="12"/>
          </p:nvPr>
        </p:nvSpPr>
        <p:spPr/>
        <p:txBody>
          <a:bodyPr/>
          <a:lstStyle/>
          <a:p>
            <a:fld id="{FF3034EF-BFAE-4255-A656-297DAB7FEC3B}" type="slidenum">
              <a:rPr lang="es-CO" smtClean="0"/>
              <a:t>24</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smtClean="0">
                <a:solidFill>
                  <a:schemeClr val="bg1"/>
                </a:solidFill>
                <a:latin typeface="Berlin Sans FB Demi" panose="020E0802020502020306" pitchFamily="34" charset="0"/>
              </a:rPr>
              <a:t>Bibliografía</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426283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5" name="qfJ02Y689G8">
            <a:hlinkClick r:id="" action="ppaction://media"/>
          </p:cNvPr>
          <p:cNvPicPr>
            <a:picLocks noGrp="1" noRot="1" noChangeAspect="1"/>
          </p:cNvPicPr>
          <p:nvPr>
            <p:ph idx="1"/>
            <a:videoFile r:link="rId1"/>
          </p:nvPr>
        </p:nvPicPr>
        <p:blipFill>
          <a:blip r:embed="rId3"/>
          <a:stretch>
            <a:fillRect/>
          </a:stretch>
        </p:blipFill>
        <p:spPr>
          <a:xfrm>
            <a:off x="4572000" y="2857500"/>
            <a:ext cx="3048000" cy="2286000"/>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25</a:t>
            </a:fld>
            <a:endParaRPr lang="es-CO"/>
          </a:p>
        </p:txBody>
      </p:sp>
    </p:spTree>
    <p:extLst>
      <p:ext uri="{BB962C8B-B14F-4D97-AF65-F5344CB8AC3E}">
        <p14:creationId xmlns:p14="http://schemas.microsoft.com/office/powerpoint/2010/main" val="41829796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Presentación</a:t>
            </a:r>
            <a:endParaRPr lang="es-CO" sz="3600" b="1" dirty="0">
              <a:solidFill>
                <a:schemeClr val="bg1"/>
              </a:solidFill>
              <a:latin typeface="Berlin Sans FB Demi" panose="020E0802020502020306" pitchFamily="34" charset="0"/>
            </a:endParaRPr>
          </a:p>
        </p:txBody>
      </p:sp>
      <p:pic>
        <p:nvPicPr>
          <p:cNvPr id="2" name="Imagen 1"/>
          <p:cNvPicPr>
            <a:picLocks noChangeAspect="1"/>
          </p:cNvPicPr>
          <p:nvPr/>
        </p:nvPicPr>
        <p:blipFill>
          <a:blip r:embed="rId2"/>
          <a:stretch>
            <a:fillRect/>
          </a:stretch>
        </p:blipFill>
        <p:spPr>
          <a:xfrm>
            <a:off x="1146229" y="1394847"/>
            <a:ext cx="3816867" cy="4516626"/>
          </a:xfrm>
          <a:prstGeom prst="rect">
            <a:avLst/>
          </a:prstGeom>
        </p:spPr>
      </p:pic>
      <p:sp>
        <p:nvSpPr>
          <p:cNvPr id="3" name="CuadroTexto 2"/>
          <p:cNvSpPr txBox="1"/>
          <p:nvPr/>
        </p:nvSpPr>
        <p:spPr>
          <a:xfrm>
            <a:off x="5177642" y="1611824"/>
            <a:ext cx="6923313" cy="5078313"/>
          </a:xfrm>
          <a:prstGeom prst="rect">
            <a:avLst/>
          </a:prstGeom>
          <a:noFill/>
        </p:spPr>
        <p:txBody>
          <a:bodyPr wrap="square" rtlCol="0">
            <a:spAutoFit/>
          </a:bodyPr>
          <a:lstStyle/>
          <a:p>
            <a:pPr algn="ctr"/>
            <a:r>
              <a:rPr lang="es-CO" sz="2800" b="1" dirty="0">
                <a:solidFill>
                  <a:schemeClr val="bg1"/>
                </a:solidFill>
                <a:latin typeface="Berlin Sans FB Demi" panose="020E0802020502020306" pitchFamily="34" charset="0"/>
              </a:rPr>
              <a:t>Christian Camilo Urcuqui López</a:t>
            </a:r>
          </a:p>
          <a:p>
            <a:pPr algn="ctr"/>
            <a:r>
              <a:rPr lang="es-CO" sz="2800" b="1" dirty="0">
                <a:solidFill>
                  <a:schemeClr val="bg1"/>
                </a:solidFill>
                <a:latin typeface="Berlin Sans FB Demi" panose="020E0802020502020306" pitchFamily="34" charset="0"/>
              </a:rPr>
              <a:t>Ing. Sistemas, Magister en Informática y Telecomunicaciones</a:t>
            </a:r>
          </a:p>
          <a:p>
            <a:pPr algn="ctr"/>
            <a:r>
              <a:rPr lang="es-CO" sz="2800" b="1" dirty="0">
                <a:solidFill>
                  <a:schemeClr val="bg1"/>
                </a:solidFill>
                <a:latin typeface="Berlin Sans FB Demi" panose="020E0802020502020306" pitchFamily="34" charset="0"/>
              </a:rPr>
              <a:t>Big Data Professional</a:t>
            </a:r>
          </a:p>
          <a:p>
            <a:pPr algn="ctr"/>
            <a:r>
              <a:rPr lang="es-CO" sz="2800" b="1" dirty="0">
                <a:solidFill>
                  <a:schemeClr val="bg1"/>
                </a:solidFill>
                <a:latin typeface="Berlin Sans FB Demi" panose="020E0802020502020306" pitchFamily="34" charset="0"/>
              </a:rPr>
              <a:t>Big Data </a:t>
            </a:r>
            <a:r>
              <a:rPr lang="es-CO" sz="2800" b="1" dirty="0" err="1">
                <a:solidFill>
                  <a:schemeClr val="bg1"/>
                </a:solidFill>
                <a:latin typeface="Berlin Sans FB Demi" panose="020E0802020502020306" pitchFamily="34" charset="0"/>
              </a:rPr>
              <a:t>Scientist</a:t>
            </a:r>
            <a:endParaRPr lang="es-CO" sz="2800" b="1" dirty="0">
              <a:solidFill>
                <a:schemeClr val="bg1"/>
              </a:solidFill>
              <a:latin typeface="Berlin Sans FB Demi" panose="020E0802020502020306" pitchFamily="34" charset="0"/>
            </a:endParaRPr>
          </a:p>
          <a:p>
            <a:pPr algn="ctr"/>
            <a:endParaRPr lang="es-CO" sz="2800" b="1" dirty="0">
              <a:solidFill>
                <a:schemeClr val="bg1"/>
              </a:solidFill>
              <a:latin typeface="Berlin Sans FB Demi" panose="020E0802020502020306" pitchFamily="34" charset="0"/>
            </a:endParaRPr>
          </a:p>
          <a:p>
            <a:pPr algn="ctr"/>
            <a:r>
              <a:rPr lang="es-CO" sz="2800" b="1" dirty="0">
                <a:solidFill>
                  <a:schemeClr val="bg1"/>
                </a:solidFill>
                <a:latin typeface="Berlin Sans FB Demi" panose="020E0802020502020306" pitchFamily="34" charset="0"/>
              </a:rPr>
              <a:t>Grupo de investigación i2t</a:t>
            </a:r>
          </a:p>
          <a:p>
            <a:pPr algn="ctr"/>
            <a:r>
              <a:rPr lang="es-CO" sz="2800" b="1" dirty="0">
                <a:solidFill>
                  <a:schemeClr val="bg1"/>
                </a:solidFill>
                <a:latin typeface="Berlin Sans FB Demi" panose="020E0802020502020306" pitchFamily="34" charset="0"/>
              </a:rPr>
              <a:t>Líder de investigación y desarrollo</a:t>
            </a:r>
          </a:p>
          <a:p>
            <a:pPr algn="ctr"/>
            <a:r>
              <a:rPr lang="es-CO" sz="2800" b="1" dirty="0">
                <a:solidFill>
                  <a:schemeClr val="bg1"/>
                </a:solidFill>
                <a:latin typeface="Berlin Sans FB Demi" panose="020E0802020502020306" pitchFamily="34" charset="0"/>
              </a:rPr>
              <a:t>Seguridad informática y ciencia de los datos aplicada </a:t>
            </a:r>
          </a:p>
          <a:p>
            <a:pPr algn="ctr"/>
            <a:r>
              <a:rPr lang="es-CO" sz="2800" b="1" dirty="0">
                <a:solidFill>
                  <a:schemeClr val="bg1"/>
                </a:solidFill>
                <a:latin typeface="Berlin Sans FB Demi" panose="020E0802020502020306" pitchFamily="34" charset="0"/>
              </a:rPr>
              <a:t>ccurcuqui@icesi.edu.co</a:t>
            </a:r>
          </a:p>
          <a:p>
            <a:pPr algn="ctr"/>
            <a:endParaRPr lang="es-CO" sz="1600" b="1" dirty="0">
              <a:solidFill>
                <a:schemeClr val="bg1"/>
              </a:solidFill>
              <a:latin typeface="Berlin Sans FB Demi" panose="020E0802020502020306" pitchFamily="34" charset="0"/>
            </a:endParaRPr>
          </a:p>
        </p:txBody>
      </p:sp>
      <p:sp>
        <p:nvSpPr>
          <p:cNvPr id="5" name="Marcador de número de diapositiva 4"/>
          <p:cNvSpPr>
            <a:spLocks noGrp="1"/>
          </p:cNvSpPr>
          <p:nvPr>
            <p:ph type="sldNum" sz="quarter" idx="12"/>
          </p:nvPr>
        </p:nvSpPr>
        <p:spPr/>
        <p:txBody>
          <a:bodyPr/>
          <a:lstStyle/>
          <a:p>
            <a:fld id="{FF3034EF-BFAE-4255-A656-297DAB7FEC3B}" type="slidenum">
              <a:rPr lang="es-CO" smtClean="0"/>
              <a:t>3</a:t>
            </a:fld>
            <a:endParaRPr lang="es-CO"/>
          </a:p>
        </p:txBody>
      </p:sp>
    </p:spTree>
    <p:extLst>
      <p:ext uri="{BB962C8B-B14F-4D97-AF65-F5344CB8AC3E}">
        <p14:creationId xmlns:p14="http://schemas.microsoft.com/office/powerpoint/2010/main" val="4242156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a:t>
            </a:r>
          </a:p>
        </p:txBody>
      </p:sp>
      <p:sp>
        <p:nvSpPr>
          <p:cNvPr id="4" name="Marcador de número de diapositiva 3"/>
          <p:cNvSpPr>
            <a:spLocks noGrp="1"/>
          </p:cNvSpPr>
          <p:nvPr>
            <p:ph type="sldNum" sz="quarter" idx="12"/>
          </p:nvPr>
        </p:nvSpPr>
        <p:spPr/>
        <p:txBody>
          <a:bodyPr/>
          <a:lstStyle/>
          <a:p>
            <a:fld id="{FF3034EF-BFAE-4255-A656-297DAB7FEC3B}" type="slidenum">
              <a:rPr lang="es-CO" smtClean="0"/>
              <a:t>4</a:t>
            </a:fld>
            <a:endParaRPr lang="es-CO"/>
          </a:p>
        </p:txBody>
      </p:sp>
      <p:pic>
        <p:nvPicPr>
          <p:cNvPr id="5122"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160" y="2132126"/>
            <a:ext cx="6868886" cy="3782786"/>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Expectativas</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120969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5</a:t>
            </a:fld>
            <a:endParaRPr lang="es-CO"/>
          </a:p>
        </p:txBody>
      </p:sp>
      <p:pic>
        <p:nvPicPr>
          <p:cNvPr id="614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256" y="2061935"/>
            <a:ext cx="3265715" cy="4294415"/>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Expectativas</a:t>
            </a:r>
            <a:endParaRPr lang="es-CO" sz="3600" b="1" dirty="0">
              <a:solidFill>
                <a:schemeClr val="bg1"/>
              </a:solidFill>
              <a:latin typeface="Berlin Sans FB Demi" panose="020E0802020502020306" pitchFamily="34" charset="0"/>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057" y="1418504"/>
            <a:ext cx="2873829" cy="5120408"/>
          </a:xfrm>
          <a:prstGeom prst="rect">
            <a:avLst/>
          </a:prstGeom>
          <a:effectLst>
            <a:innerShdw blurRad="114300">
              <a:prstClr val="black"/>
            </a:innerShdw>
          </a:effectLst>
        </p:spPr>
      </p:pic>
    </p:spTree>
    <p:extLst>
      <p:ext uri="{BB962C8B-B14F-4D97-AF65-F5344CB8AC3E}">
        <p14:creationId xmlns:p14="http://schemas.microsoft.com/office/powerpoint/2010/main" val="3565542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6</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Expectativas</a:t>
            </a:r>
            <a:endParaRPr lang="es-CO" sz="3600" b="1" dirty="0">
              <a:solidFill>
                <a:schemeClr val="bg1"/>
              </a:solidFill>
              <a:latin typeface="Berlin Sans FB Demi" panose="020E0802020502020306" pitchFamily="34" charset="0"/>
            </a:endParaRPr>
          </a:p>
        </p:txBody>
      </p:sp>
      <p:pic>
        <p:nvPicPr>
          <p:cNvPr id="4098" name="Picture 2" descr="Resultado de imagen para kali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804" y="2084832"/>
            <a:ext cx="6047232" cy="340156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4100" name="Picture 4"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3945" y="2710844"/>
            <a:ext cx="3436885" cy="2149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71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7</a:t>
            </a:fld>
            <a:endParaRPr lang="es-CO"/>
          </a:p>
        </p:txBody>
      </p:sp>
      <p:pic>
        <p:nvPicPr>
          <p:cNvPr id="1026" name="Picture 2" descr="Resultado de imagen para defcon ct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13" y="2726889"/>
            <a:ext cx="4713920" cy="2573773"/>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Resultado de imagen para defcon ct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326" y="1860891"/>
            <a:ext cx="6213474" cy="413827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Expectativas</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1036845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8</a:t>
            </a:fld>
            <a:endParaRPr lang="es-CO"/>
          </a:p>
        </p:txBody>
      </p:sp>
      <p:sp>
        <p:nvSpPr>
          <p:cNvPr id="8" name="CuadroTexto 7"/>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Expectativas</a:t>
            </a:r>
            <a:endParaRPr lang="es-CO" sz="3600" b="1" dirty="0">
              <a:solidFill>
                <a:schemeClr val="bg1"/>
              </a:solidFill>
              <a:latin typeface="Berlin Sans FB Demi" panose="020E0802020502020306" pitchFamily="34" charset="0"/>
            </a:endParaRPr>
          </a:p>
        </p:txBody>
      </p:sp>
      <p:pic>
        <p:nvPicPr>
          <p:cNvPr id="2050" name="Picture 2" descr="Resultado de imagen para ekopar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5" y="1931987"/>
            <a:ext cx="3949700" cy="39497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defc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425" y="2547937"/>
            <a:ext cx="604837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081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FF3034EF-BFAE-4255-A656-297DAB7FEC3B}" type="slidenum">
              <a:rPr lang="es-CO" smtClean="0"/>
              <a:t>9</a:t>
            </a:fld>
            <a:endParaRPr lang="es-CO"/>
          </a:p>
        </p:txBody>
      </p:sp>
      <p:sp>
        <p:nvSpPr>
          <p:cNvPr id="7" name="CuadroTexto 6"/>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Mitos y realidades del Hacking</a:t>
            </a:r>
            <a:endParaRPr lang="es-CO" sz="3600" b="1" dirty="0">
              <a:solidFill>
                <a:schemeClr val="bg1"/>
              </a:solidFill>
              <a:latin typeface="Berlin Sans FB Demi" panose="020E0802020502020306" pitchFamily="34" charset="0"/>
            </a:endParaRPr>
          </a:p>
        </p:txBody>
      </p:sp>
      <p:sp>
        <p:nvSpPr>
          <p:cNvPr id="9" name="Marcador de contenido 2"/>
          <p:cNvSpPr>
            <a:spLocks noGrp="1"/>
          </p:cNvSpPr>
          <p:nvPr>
            <p:ph idx="1"/>
          </p:nvPr>
        </p:nvSpPr>
        <p:spPr/>
        <p:txBody>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8000" b="1" dirty="0">
                <a:solidFill>
                  <a:schemeClr val="bg1"/>
                </a:solidFill>
                <a:latin typeface="Berlin Sans FB Demi" panose="020E0802020502020306" pitchFamily="34" charset="0"/>
              </a:rPr>
              <a:t>¿Qué es un hacker?</a:t>
            </a:r>
          </a:p>
          <a:p>
            <a:endParaRPr lang="es-CO" dirty="0"/>
          </a:p>
        </p:txBody>
      </p:sp>
    </p:spTree>
    <p:extLst>
      <p:ext uri="{BB962C8B-B14F-4D97-AF65-F5344CB8AC3E}">
        <p14:creationId xmlns:p14="http://schemas.microsoft.com/office/powerpoint/2010/main" val="609718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233</Words>
  <Application>Microsoft Office PowerPoint</Application>
  <PresentationFormat>Panorámica</PresentationFormat>
  <Paragraphs>91</Paragraphs>
  <Slides>25</Slides>
  <Notes>0</Notes>
  <HiddenSlides>0</HiddenSlides>
  <MMClips>2</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Berlin Sans FB Demi</vt:lpstr>
      <vt:lpstr>Calibri</vt:lpstr>
      <vt:lpstr>Calibri Light</vt:lpstr>
      <vt:lpstr>Tema de Office</vt:lpstr>
      <vt:lpstr>Presentación de PowerPoint</vt:lpstr>
      <vt:lpstr>Presentación de PowerPoint</vt:lpstr>
      <vt:lpstr>Presentación de PowerPoint</vt:lpstr>
      <vt:lpst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Urcuqui</dc:creator>
  <cp:lastModifiedBy>Christian Urcuqui</cp:lastModifiedBy>
  <cp:revision>28</cp:revision>
  <dcterms:created xsi:type="dcterms:W3CDTF">2017-09-04T21:29:19Z</dcterms:created>
  <dcterms:modified xsi:type="dcterms:W3CDTF">2017-09-05T16:22:24Z</dcterms:modified>
</cp:coreProperties>
</file>