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328" r:id="rId3"/>
    <p:sldId id="367" r:id="rId4"/>
    <p:sldId id="368" r:id="rId5"/>
    <p:sldId id="370" r:id="rId6"/>
    <p:sldId id="369" r:id="rId7"/>
    <p:sldId id="336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71" r:id="rId18"/>
    <p:sldId id="372" r:id="rId19"/>
    <p:sldId id="351" r:id="rId20"/>
    <p:sldId id="332" r:id="rId21"/>
    <p:sldId id="3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28"/>
            <p14:sldId id="367"/>
            <p14:sldId id="368"/>
            <p14:sldId id="370"/>
            <p14:sldId id="369"/>
            <p14:sldId id="336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71"/>
            <p14:sldId id="372"/>
            <p14:sldId id="351"/>
            <p14:sldId id="332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320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6/09/2018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6/09/2018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6/09/2018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6/09/2018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6/09/2018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6/09/2018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6/09/2018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6/09/2018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6/09/2018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6/09/2018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6/09/2018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6/09/2018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6/09/2018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cturaecci.files.wordpress.com/2011/02/diagrama-bloques-de-cpu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eeeauthorcenter.ieee.org/wp-content/uploads/JTEHM_Template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Redes de computadores y laboratorio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tworks">
            <a:extLst>
              <a:ext uri="{FF2B5EF4-FFF2-40B4-BE49-F238E27FC236}">
                <a16:creationId xmlns:a16="http://schemas.microsoft.com/office/drawing/2014/main" id="{0438E3E5-6231-4A45-8D25-F211F0DD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8" y="5190067"/>
            <a:ext cx="2223911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Grupos de los hilos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Para adicionar o remover elementos del grupo de hilos existen un conjunto de  constructores de la clase </a:t>
            </a:r>
            <a:r>
              <a:rPr lang="es-CO" dirty="0" err="1" smtClean="0"/>
              <a:t>Thread</a:t>
            </a:r>
            <a:r>
              <a:rPr lang="es-CO" dirty="0" smtClean="0"/>
              <a:t>, algunos de estos son:</a:t>
            </a:r>
          </a:p>
          <a:p>
            <a:r>
              <a:rPr lang="es-CO" dirty="0" err="1" smtClean="0"/>
              <a:t>Thread</a:t>
            </a:r>
            <a:r>
              <a:rPr lang="es-CO" dirty="0" smtClean="0"/>
              <a:t>(</a:t>
            </a:r>
            <a:r>
              <a:rPr lang="es-CO" dirty="0" err="1" smtClean="0"/>
              <a:t>ThreadGroup</a:t>
            </a:r>
            <a:r>
              <a:rPr lang="es-CO" dirty="0" smtClean="0"/>
              <a:t> grupo, </a:t>
            </a:r>
            <a:r>
              <a:rPr lang="es-CO" dirty="0" err="1" smtClean="0"/>
              <a:t>String</a:t>
            </a:r>
            <a:r>
              <a:rPr lang="es-CO" dirty="0" smtClean="0"/>
              <a:t> nombre)</a:t>
            </a:r>
          </a:p>
          <a:p>
            <a:r>
              <a:rPr lang="es-CO" dirty="0" err="1" smtClean="0"/>
              <a:t>Thread</a:t>
            </a:r>
            <a:r>
              <a:rPr lang="es-CO" dirty="0" smtClean="0"/>
              <a:t>(</a:t>
            </a:r>
            <a:r>
              <a:rPr lang="es-CO" dirty="0" err="1" smtClean="0"/>
              <a:t>ThreadGroup</a:t>
            </a:r>
            <a:r>
              <a:rPr lang="es-CO" dirty="0" smtClean="0"/>
              <a:t> grupo, </a:t>
            </a:r>
            <a:r>
              <a:rPr lang="es-CO" dirty="0" err="1" smtClean="0"/>
              <a:t>Runnable</a:t>
            </a:r>
            <a:r>
              <a:rPr lang="es-CO" dirty="0" smtClean="0"/>
              <a:t> objetivo)</a:t>
            </a:r>
          </a:p>
          <a:p>
            <a:r>
              <a:rPr lang="es-CO" dirty="0" err="1" smtClean="0"/>
              <a:t>Thread</a:t>
            </a:r>
            <a:r>
              <a:rPr lang="es-CO" dirty="0" smtClean="0"/>
              <a:t>(</a:t>
            </a:r>
            <a:r>
              <a:rPr lang="es-CO" dirty="0" err="1" smtClean="0"/>
              <a:t>ThreadGroup</a:t>
            </a:r>
            <a:r>
              <a:rPr lang="es-CO" dirty="0" smtClean="0"/>
              <a:t> grupo, </a:t>
            </a:r>
            <a:r>
              <a:rPr lang="es-CO" dirty="0" err="1" smtClean="0"/>
              <a:t>Runnable</a:t>
            </a:r>
            <a:r>
              <a:rPr lang="es-CO" dirty="0" smtClean="0"/>
              <a:t> objetivo, </a:t>
            </a:r>
            <a:r>
              <a:rPr lang="es-CO" dirty="0" err="1" smtClean="0"/>
              <a:t>String</a:t>
            </a:r>
            <a:r>
              <a:rPr lang="es-CO" dirty="0" smtClean="0"/>
              <a:t> nombre)</a:t>
            </a:r>
          </a:p>
          <a:p>
            <a:r>
              <a:rPr lang="es-CO" b="1" dirty="0" err="1" smtClean="0"/>
              <a:t>void</a:t>
            </a:r>
            <a:r>
              <a:rPr lang="es-CO" b="1" dirty="0" smtClean="0"/>
              <a:t> </a:t>
            </a:r>
            <a:r>
              <a:rPr lang="es-CO" b="1" dirty="0" err="1" smtClean="0"/>
              <a:t>interrupt</a:t>
            </a:r>
            <a:r>
              <a:rPr lang="es-CO" b="1" dirty="0" smtClean="0"/>
              <a:t>()</a:t>
            </a:r>
            <a:r>
              <a:rPr lang="es-CO" dirty="0" smtClean="0"/>
              <a:t>: interrumpe todos los hilos en el grupo y en todos los hilos del grupo</a:t>
            </a:r>
          </a:p>
          <a:p>
            <a:r>
              <a:rPr lang="es-CO" b="1" dirty="0" err="1" smtClean="0"/>
              <a:t>int</a:t>
            </a:r>
            <a:r>
              <a:rPr lang="es-CO" b="1" dirty="0" smtClean="0"/>
              <a:t> </a:t>
            </a:r>
            <a:r>
              <a:rPr lang="es-CO" b="1" dirty="0" err="1" smtClean="0"/>
              <a:t>activeCount</a:t>
            </a:r>
            <a:r>
              <a:rPr lang="es-CO" b="1" dirty="0" smtClean="0"/>
              <a:t>()</a:t>
            </a:r>
            <a:r>
              <a:rPr lang="es-CO" dirty="0" smtClean="0"/>
              <a:t>: retorna la cantidad de hilos activos en el grupo.</a:t>
            </a:r>
          </a:p>
          <a:p>
            <a:r>
              <a:rPr lang="es-CO" b="1" dirty="0" err="1" smtClean="0"/>
              <a:t>ThreadGroup</a:t>
            </a:r>
            <a:r>
              <a:rPr lang="es-CO" b="1" dirty="0"/>
              <a:t> </a:t>
            </a:r>
            <a:r>
              <a:rPr lang="es-CO" b="1" dirty="0" err="1" smtClean="0"/>
              <a:t>getParent</a:t>
            </a:r>
            <a:r>
              <a:rPr lang="es-CO" b="1" dirty="0" smtClean="0"/>
              <a:t>()</a:t>
            </a:r>
            <a:r>
              <a:rPr lang="es-CO" dirty="0" smtClean="0"/>
              <a:t>: Devuelve el padre </a:t>
            </a:r>
            <a:r>
              <a:rPr lang="es-CO" smtClean="0"/>
              <a:t>del grupo de hilos.  </a:t>
            </a:r>
            <a:endParaRPr lang="es-CO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Sincronización de hilos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Gestión de los hilos con el fin de mantener la integridad de los recursos. </a:t>
            </a:r>
          </a:p>
          <a:p>
            <a:r>
              <a:rPr lang="es-CO" dirty="0" smtClean="0"/>
              <a:t>En Java, para indicar una operación (o un grupo de operaciones) sobre un objeto debe realizarse en forma sincronizada, se utiliza la etiqueta </a:t>
            </a:r>
            <a:r>
              <a:rPr lang="es-CO" b="1" dirty="0" err="1" smtClean="0"/>
              <a:t>synchronized</a:t>
            </a:r>
            <a:endParaRPr lang="es-CO" dirty="0" smtClean="0"/>
          </a:p>
          <a:p>
            <a:pPr marL="0" indent="0" algn="ctr">
              <a:buNone/>
            </a:pPr>
            <a:r>
              <a:rPr lang="es-CO" dirty="0" err="1" smtClean="0"/>
              <a:t>public</a:t>
            </a:r>
            <a:r>
              <a:rPr lang="es-CO" dirty="0" smtClean="0"/>
              <a:t> </a:t>
            </a:r>
            <a:r>
              <a:rPr lang="es-CO" b="1" dirty="0" err="1" smtClean="0"/>
              <a:t>synchronized</a:t>
            </a:r>
            <a:r>
              <a:rPr lang="es-CO" dirty="0" smtClean="0"/>
              <a:t> </a:t>
            </a:r>
            <a:r>
              <a:rPr lang="es-CO" dirty="0" err="1" smtClean="0"/>
              <a:t>void</a:t>
            </a:r>
            <a:r>
              <a:rPr lang="es-CO" dirty="0" smtClean="0"/>
              <a:t> </a:t>
            </a:r>
            <a:r>
              <a:rPr lang="es-CO" dirty="0" err="1" smtClean="0"/>
              <a:t>setValorCuenta</a:t>
            </a:r>
            <a:r>
              <a:rPr lang="es-CO" dirty="0" smtClean="0"/>
              <a:t>(</a:t>
            </a:r>
            <a:r>
              <a:rPr lang="es-CO" dirty="0" err="1" smtClean="0"/>
              <a:t>int</a:t>
            </a:r>
            <a:r>
              <a:rPr lang="es-CO" dirty="0" smtClean="0"/>
              <a:t> </a:t>
            </a:r>
            <a:r>
              <a:rPr lang="es-CO" dirty="0" err="1" smtClean="0"/>
              <a:t>numCuenta</a:t>
            </a:r>
            <a:r>
              <a:rPr lang="es-CO" dirty="0" smtClean="0"/>
              <a:t>, </a:t>
            </a:r>
            <a:r>
              <a:rPr lang="es-CO" dirty="0" err="1" smtClean="0"/>
              <a:t>int</a:t>
            </a:r>
            <a:r>
              <a:rPr lang="es-CO" dirty="0" smtClean="0"/>
              <a:t> valor){</a:t>
            </a:r>
          </a:p>
          <a:p>
            <a:pPr marL="0" indent="0" algn="ctr">
              <a:buNone/>
            </a:pPr>
            <a:r>
              <a:rPr lang="es-CO" dirty="0" smtClean="0"/>
              <a:t>Cuentas[</a:t>
            </a:r>
            <a:r>
              <a:rPr lang="es-CO" dirty="0" err="1" smtClean="0"/>
              <a:t>numCuenta</a:t>
            </a:r>
            <a:r>
              <a:rPr lang="es-CO" dirty="0" smtClean="0"/>
              <a:t>] +=valor;</a:t>
            </a:r>
          </a:p>
          <a:p>
            <a:pPr marL="0" indent="0" algn="ctr">
              <a:buNone/>
            </a:pPr>
            <a:r>
              <a:rPr lang="es-CO" dirty="0" err="1" smtClean="0"/>
              <a:t>valorTotal</a:t>
            </a:r>
            <a:r>
              <a:rPr lang="es-CO" dirty="0"/>
              <a:t> </a:t>
            </a:r>
            <a:r>
              <a:rPr lang="es-CO" dirty="0" smtClean="0"/>
              <a:t>+=valor;</a:t>
            </a:r>
          </a:p>
          <a:p>
            <a:pPr marL="0" indent="0" algn="ctr">
              <a:buNone/>
            </a:pPr>
            <a:r>
              <a:rPr lang="es-CO" dirty="0" smtClean="0"/>
              <a:t>}</a:t>
            </a:r>
          </a:p>
          <a:p>
            <a:pPr marL="0" indent="0" algn="ctr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11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2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Hardware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Enlaces punto a punto</a:t>
            </a:r>
            <a:r>
              <a:rPr lang="es-CO" dirty="0" smtClean="0"/>
              <a:t>. Conectan pares individuales de máquinas. Los paquetes pueden pasar por máquinas intermedias. </a:t>
            </a:r>
          </a:p>
          <a:p>
            <a:pPr lvl="1"/>
            <a:r>
              <a:rPr lang="es-CO" dirty="0" smtClean="0"/>
              <a:t>Si en la transmisión solo esta el emisor y receptor entonces se conoce como </a:t>
            </a:r>
            <a:r>
              <a:rPr lang="es-CO" b="1" dirty="0" smtClean="0"/>
              <a:t>unidifusión </a:t>
            </a:r>
            <a:r>
              <a:rPr lang="es-CO" dirty="0" smtClean="0"/>
              <a:t>(</a:t>
            </a:r>
            <a:r>
              <a:rPr lang="es-CO" i="1" dirty="0" err="1" smtClean="0"/>
              <a:t>unicasting</a:t>
            </a:r>
            <a:r>
              <a:rPr lang="es-CO" dirty="0" smtClean="0"/>
              <a:t>).</a:t>
            </a:r>
            <a:endParaRPr lang="es-CO" b="1" i="1" dirty="0" smtClean="0"/>
          </a:p>
          <a:p>
            <a:r>
              <a:rPr lang="es-CO" b="1" dirty="0" smtClean="0"/>
              <a:t>Redes de difusión</a:t>
            </a:r>
            <a:r>
              <a:rPr lang="es-CO" dirty="0" smtClean="0"/>
              <a:t>. Todas las máquinas compartan el canal de comunicación; los paquetes que envía una máquina son recibidos por todas las demás (Existe un campo en la dirección que especifica el receptor). Ejemplo, red inalámbrica. </a:t>
            </a:r>
          </a:p>
          <a:p>
            <a:pPr lvl="1"/>
            <a:r>
              <a:rPr lang="es-CO" dirty="0" smtClean="0"/>
              <a:t>Cuando el paquete es enviado a todos los nodos entonces se conoce como </a:t>
            </a:r>
            <a:r>
              <a:rPr lang="es-CO" b="1" dirty="0" smtClean="0"/>
              <a:t>difusión</a:t>
            </a:r>
            <a:r>
              <a:rPr lang="es-CO" dirty="0" smtClean="0"/>
              <a:t> (</a:t>
            </a:r>
            <a:r>
              <a:rPr lang="es-CO" i="1" dirty="0" err="1" smtClean="0"/>
              <a:t>broadcasting</a:t>
            </a:r>
            <a:r>
              <a:rPr lang="es-CO" dirty="0" smtClean="0"/>
              <a:t>).</a:t>
            </a:r>
          </a:p>
          <a:p>
            <a:pPr lvl="1"/>
            <a:r>
              <a:rPr lang="es-CO" dirty="0" smtClean="0"/>
              <a:t>Si el paquete es enviado a solo un subconjunto de máquinas, este tipo se conoce como multidifusión (</a:t>
            </a:r>
            <a:r>
              <a:rPr lang="es-CO" i="1" dirty="0" err="1" smtClean="0"/>
              <a:t>multicasting</a:t>
            </a:r>
            <a:r>
              <a:rPr lang="es-CO" dirty="0" smtClean="0"/>
              <a:t>).</a:t>
            </a:r>
          </a:p>
          <a:p>
            <a:endParaRPr lang="es-CO" b="1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12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0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 capa de enlace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En esta capa se aplican algoritmos para lograr una comunicación confiable y eficiente de unidades completas de información llamadas </a:t>
            </a:r>
            <a:r>
              <a:rPr lang="es-CO" b="1" dirty="0" smtClean="0"/>
              <a:t>tramas</a:t>
            </a:r>
            <a:r>
              <a:rPr lang="es-CO" dirty="0"/>
              <a:t> </a:t>
            </a:r>
            <a:r>
              <a:rPr lang="es-CO" dirty="0" smtClean="0"/>
              <a:t>entre dos máquinas adyacentes.</a:t>
            </a:r>
          </a:p>
          <a:p>
            <a:pPr algn="just"/>
            <a:r>
              <a:rPr lang="es-CO" dirty="0" smtClean="0"/>
              <a:t>La propiedad esencial de un canal es que los </a:t>
            </a:r>
            <a:r>
              <a:rPr lang="es-CO" b="1" dirty="0" smtClean="0"/>
              <a:t>bits deben entregarse exactamente en el mismo orden en que se enviaron</a:t>
            </a:r>
            <a:r>
              <a:rPr lang="es-CO" dirty="0" smtClean="0"/>
              <a:t>.</a:t>
            </a:r>
          </a:p>
          <a:p>
            <a:pPr algn="just"/>
            <a:r>
              <a:rPr lang="es-CO" dirty="0" smtClean="0"/>
              <a:t>Existen errores en los canales de comunicación, hay una tasa de transmisión finita y retardo de propagación.</a:t>
            </a:r>
          </a:p>
          <a:p>
            <a:pPr algn="just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13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3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 capa de enlace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La capa de enlace de datos utiliza los servicios de la capa física para enviar y recibir bits a través de los canales de comunicación. </a:t>
            </a:r>
          </a:p>
          <a:p>
            <a:pPr lvl="1" algn="just"/>
            <a:r>
              <a:rPr lang="es-CO" dirty="0" smtClean="0"/>
              <a:t>Proporcionar a la capa de red una interfaz de servicio bien definida.</a:t>
            </a:r>
          </a:p>
          <a:p>
            <a:pPr lvl="1" algn="just"/>
            <a:r>
              <a:rPr lang="es-CO" dirty="0" smtClean="0"/>
              <a:t>Manejar los errores de transmisión.</a:t>
            </a:r>
          </a:p>
          <a:p>
            <a:pPr lvl="1" algn="just"/>
            <a:r>
              <a:rPr lang="es-CO" dirty="0" smtClean="0"/>
              <a:t>Regular el flujo de datos.</a:t>
            </a:r>
          </a:p>
          <a:p>
            <a:pPr lvl="1" algn="just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14</a:t>
            </a:fld>
            <a:endParaRPr lang="es-CO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07" y="3668342"/>
            <a:ext cx="6644081" cy="253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97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 capa de enlace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15</a:t>
            </a:fld>
            <a:endParaRPr lang="es-CO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65" y="2589537"/>
            <a:ext cx="4941508" cy="311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8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capa de enlace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Servicios ofrecidos varían de un protocolo a otro, pero usualmente se proporcionan:</a:t>
            </a:r>
          </a:p>
          <a:p>
            <a:pPr lvl="1"/>
            <a:r>
              <a:rPr lang="es-CO" dirty="0" smtClean="0"/>
              <a:t>Servicio sin conexión ni conformación de recepción.</a:t>
            </a:r>
          </a:p>
          <a:p>
            <a:pPr lvl="1"/>
            <a:r>
              <a:rPr lang="es-CO" dirty="0" smtClean="0"/>
              <a:t>Servicio sin conexión con confirmación de recepción.</a:t>
            </a:r>
          </a:p>
          <a:p>
            <a:pPr lvl="1"/>
            <a:r>
              <a:rPr lang="es-CO" dirty="0" smtClean="0"/>
              <a:t>Servicio orientado a conexión con confirmación de recepción. </a:t>
            </a:r>
          </a:p>
          <a:p>
            <a:r>
              <a:rPr lang="es-CO" dirty="0" smtClean="0"/>
              <a:t>Actividades a tener en cuenta para proveer el servicio:</a:t>
            </a:r>
          </a:p>
          <a:p>
            <a:pPr lvl="1"/>
            <a:r>
              <a:rPr lang="es-CO" dirty="0" smtClean="0"/>
              <a:t>Entramado</a:t>
            </a:r>
          </a:p>
          <a:p>
            <a:pPr lvl="1"/>
            <a:r>
              <a:rPr lang="es-CO" dirty="0" smtClean="0"/>
              <a:t>Control de errores</a:t>
            </a:r>
          </a:p>
          <a:p>
            <a:pPr lvl="1"/>
            <a:r>
              <a:rPr lang="es-CO" dirty="0" smtClean="0"/>
              <a:t>Control de flujo 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16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 capa de enlace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Entramado</a:t>
            </a:r>
          </a:p>
          <a:p>
            <a:pPr marL="0" indent="0">
              <a:buNone/>
            </a:pPr>
            <a:r>
              <a:rPr lang="es-CO" b="1" dirty="0" smtClean="0"/>
              <a:t>1</a:t>
            </a:r>
            <a:r>
              <a:rPr lang="es-CO" b="1" dirty="0"/>
              <a:t>. Conteo de bytes.</a:t>
            </a:r>
            <a:endParaRPr lang="es-CO" dirty="0"/>
          </a:p>
          <a:p>
            <a:pPr marL="0" indent="0">
              <a:buNone/>
            </a:pPr>
            <a:r>
              <a:rPr lang="es-CO" b="1" dirty="0"/>
              <a:t>2. Bytes bandera con relleno de bytes.</a:t>
            </a:r>
            <a:endParaRPr lang="es-CO" dirty="0"/>
          </a:p>
          <a:p>
            <a:pPr marL="0" indent="0">
              <a:buNone/>
            </a:pPr>
            <a:r>
              <a:rPr lang="es-CO" dirty="0" smtClean="0"/>
              <a:t>3. Bits bandera con relleno de bits.</a:t>
            </a:r>
          </a:p>
          <a:p>
            <a:pPr marL="0" indent="0">
              <a:buNone/>
            </a:pPr>
            <a:r>
              <a:rPr lang="es-CO" dirty="0" smtClean="0"/>
              <a:t>4</a:t>
            </a:r>
            <a:r>
              <a:rPr lang="es-CO" dirty="0"/>
              <a:t>. Violaciones de codificación de la capa física.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17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6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 capa de enlace de datos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18</a:t>
            </a:fld>
            <a:endParaRPr lang="es-CO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94" y="2093976"/>
            <a:ext cx="6314507" cy="379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4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Competencias, 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Explique la capa de enlace de datos (viernes)</a:t>
            </a:r>
            <a:endParaRPr lang="es-MX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19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4CA-E3AF-4B30-96FC-2AA9FCD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2C9-5EBD-4F39-A3B3-D54429B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8DEF-F408-496B-AB25-B605DA9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" y="2093975"/>
            <a:ext cx="2765976" cy="357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C592-A4FB-4E95-8360-68412973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2093974"/>
            <a:ext cx="2746807" cy="3573047"/>
          </a:xfrm>
          <a:prstGeom prst="rect">
            <a:avLst/>
          </a:prstGeom>
        </p:spPr>
      </p:pic>
      <p:pic>
        <p:nvPicPr>
          <p:cNvPr id="3074" name="Picture 2" descr="Java network programming">
            <a:extLst>
              <a:ext uri="{FF2B5EF4-FFF2-40B4-BE49-F238E27FC236}">
                <a16:creationId xmlns:a16="http://schemas.microsoft.com/office/drawing/2014/main" id="{6AF1C95D-F84F-4FEA-A0AB-07CC6FE9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4"/>
            <a:ext cx="2746807" cy="36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eloping Java web services">
            <a:extLst>
              <a:ext uri="{FF2B5EF4-FFF2-40B4-BE49-F238E27FC236}">
                <a16:creationId xmlns:a16="http://schemas.microsoft.com/office/drawing/2014/main" id="{77AB0B8F-1AC6-4704-B9C8-DBBE896F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4" y="2093974"/>
            <a:ext cx="2908294" cy="3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Lecturas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76669"/>
              </p:ext>
            </p:extLst>
          </p:nvPr>
        </p:nvGraphicFramePr>
        <p:xfrm>
          <a:off x="1069975" y="2398436"/>
          <a:ext cx="10058400" cy="3500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9">
                  <a:extLst>
                    <a:ext uri="{9D8B030D-6E8A-4147-A177-3AD203B41FA5}">
                      <a16:colId xmlns:a16="http://schemas.microsoft.com/office/drawing/2014/main" val="1869336091"/>
                    </a:ext>
                  </a:extLst>
                </a:gridCol>
                <a:gridCol w="5119461">
                  <a:extLst>
                    <a:ext uri="{9D8B030D-6E8A-4147-A177-3AD203B41FA5}">
                      <a16:colId xmlns:a16="http://schemas.microsoft.com/office/drawing/2014/main" val="1297609366"/>
                    </a:ext>
                  </a:extLst>
                </a:gridCol>
              </a:tblGrid>
              <a:tr h="4273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Material utilizado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 Arboleda, L. (2012). Programación en Red con Java.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38418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2. Harold, E. (2004). Java </a:t>
                      </a:r>
                      <a:r>
                        <a:rPr lang="es-CO" sz="1400" u="none" strike="noStrike" dirty="0" err="1">
                          <a:effectLst/>
                        </a:rPr>
                        <a:t>network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programming</a:t>
                      </a:r>
                      <a:r>
                        <a:rPr lang="es-CO" sz="1400" u="none" strike="noStrike" dirty="0">
                          <a:effectLst/>
                        </a:rPr>
                        <a:t>. " </a:t>
                      </a:r>
                      <a:r>
                        <a:rPr lang="es-CO" sz="1400" u="none" strike="noStrike" dirty="0" err="1">
                          <a:effectLst/>
                        </a:rPr>
                        <a:t>O'Reilly</a:t>
                      </a:r>
                      <a:r>
                        <a:rPr lang="es-CO" sz="1400" u="none" strike="noStrike" dirty="0">
                          <a:effectLst/>
                        </a:rPr>
                        <a:t> Media, Inc.".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717239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3. </a:t>
                      </a:r>
                      <a:r>
                        <a:rPr lang="es-MX" sz="1400" u="none" strike="noStrike" dirty="0" err="1">
                          <a:effectLst/>
                        </a:rPr>
                        <a:t>Tanenbaum</a:t>
                      </a:r>
                      <a:r>
                        <a:rPr lang="es-MX" sz="1400" u="none" strike="noStrike" dirty="0">
                          <a:effectLst/>
                        </a:rPr>
                        <a:t>, A. S. (2003). Redes de computadoras. Pearson educación.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871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660499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1201"/>
                  </a:ext>
                </a:extLst>
              </a:tr>
              <a:tr h="427326"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u="none" strike="noStrike" dirty="0" smtClean="0">
                          <a:effectLst/>
                        </a:rPr>
                        <a:t>Actividades DESPUÉS clase - jueves</a:t>
                      </a:r>
                      <a:endParaRPr lang="es-CO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ctr"/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u="none" strike="noStrike" dirty="0" smtClean="0">
                          <a:effectLst/>
                        </a:rPr>
                        <a:t>A1. Leer del libro 1 las páginas 107-126</a:t>
                      </a:r>
                      <a:endParaRPr lang="es-MX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l" fontAlgn="b"/>
                      <a:endParaRPr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5538110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194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0375216"/>
                  </a:ext>
                </a:extLst>
              </a:tr>
              <a:tr h="206469"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u="none" strike="noStrike" dirty="0">
                          <a:effectLst/>
                        </a:rPr>
                        <a:t>Actividades DESPUÉS clase - viernes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ctr"/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7396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 smtClean="0">
                          <a:effectLst/>
                        </a:rPr>
                        <a:t>A2. Del libro 3 leer de la sección 4.8.1 hasta la 4.8.5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325261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233311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1432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20</a:t>
            </a:fld>
            <a:endParaRPr lang="es-CO"/>
          </a:p>
        </p:txBody>
      </p:sp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arquitecturaecci.files.wordpress.com/2011/02/diagrama-bloques-de-cpu.jpg</a:t>
            </a:r>
            <a:endParaRPr lang="es-CO" dirty="0" smtClean="0"/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https://www.gannett-cdn.com/-mm-/ee391ab73bef22fed8dca3c6af171e0a7102a51f/r=500x374/local/-/media/2016/10/04/Rochester/wp-ROC-RocNext-10744-Security-is-like-an-onion1.jpg</a:t>
            </a:r>
            <a:endParaRPr lang="es-CO" dirty="0" smtClean="0"/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https://infosegur.files.wordpress.com/2013/11/unidad-1.jpg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908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Proyecto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48" y="1903099"/>
            <a:ext cx="6107185" cy="428727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594995" y="6172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https://thehackernews.com/2018/09/mikrotik-router-hacking.html</a:t>
            </a:r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Proyecto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Artículo corto y poster</a:t>
            </a:r>
          </a:p>
          <a:p>
            <a:r>
              <a:rPr lang="es-CO" dirty="0" smtClean="0"/>
              <a:t>Estructura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</a:t>
            </a:r>
            <a:r>
              <a:rPr lang="es-CO" dirty="0" smtClean="0">
                <a:hlinkClick r:id="rId2"/>
              </a:rPr>
              <a:t>http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ieeeauthorcenter.ieee.org/wp-content/uploads/JTEHM_Template.doc</a:t>
            </a:r>
            <a:endParaRPr lang="es-CO" dirty="0" smtClean="0"/>
          </a:p>
          <a:p>
            <a:r>
              <a:rPr lang="es-CO" dirty="0" smtClean="0"/>
              <a:t>Contenido esperado:</a:t>
            </a:r>
          </a:p>
          <a:p>
            <a:pPr lvl="1"/>
            <a:r>
              <a:rPr lang="es-CO" dirty="0" err="1" smtClean="0"/>
              <a:t>Abstract</a:t>
            </a:r>
            <a:endParaRPr lang="es-CO" dirty="0" smtClean="0"/>
          </a:p>
          <a:p>
            <a:pPr lvl="1"/>
            <a:r>
              <a:rPr lang="es-CO" dirty="0" smtClean="0"/>
              <a:t>Introducción, contexto y problemática </a:t>
            </a:r>
          </a:p>
          <a:p>
            <a:pPr lvl="1"/>
            <a:r>
              <a:rPr lang="es-CO" dirty="0" smtClean="0"/>
              <a:t>Hipótesis o pregunta de investigación</a:t>
            </a:r>
          </a:p>
          <a:p>
            <a:pPr lvl="1"/>
            <a:r>
              <a:rPr lang="es-CO" dirty="0" smtClean="0"/>
              <a:t>Objetivos</a:t>
            </a:r>
          </a:p>
          <a:p>
            <a:pPr lvl="2"/>
            <a:r>
              <a:rPr lang="es-CO" dirty="0" smtClean="0"/>
              <a:t>Objetivo general</a:t>
            </a:r>
          </a:p>
          <a:p>
            <a:pPr lvl="2"/>
            <a:r>
              <a:rPr lang="es-CO" dirty="0" smtClean="0"/>
              <a:t>Objetivos específicos tanto alcanzables como no alcanzables </a:t>
            </a:r>
          </a:p>
          <a:p>
            <a:pPr lvl="1"/>
            <a:r>
              <a:rPr lang="es-CO" dirty="0" smtClean="0"/>
              <a:t>Metodología</a:t>
            </a:r>
          </a:p>
          <a:p>
            <a:pPr lvl="1"/>
            <a:r>
              <a:rPr lang="es-CO" dirty="0" smtClean="0"/>
              <a:t>Resultados, conclusiones y trabajos a futuro</a:t>
            </a:r>
          </a:p>
          <a:p>
            <a:pPr lvl="1"/>
            <a:r>
              <a:rPr lang="es-CO" dirty="0" smtClean="0"/>
              <a:t>Referencias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7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Proyecto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5" name="Picture 2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97" y="1977807"/>
            <a:ext cx="4660101" cy="466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Proyecto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4296" y="3288484"/>
            <a:ext cx="4953951" cy="288371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Mínimo dos referencias que no sean grises (sin incluir alguno de los libros utilizados en las sesiones).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1026" name="Picture 2" descr="La imagen puede contener: meme y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98" y="1809772"/>
            <a:ext cx="4768761" cy="467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Competencias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Enuncie algunos elementos de la API de Java para la aplicación de </a:t>
            </a:r>
            <a:r>
              <a:rPr lang="es-MX" dirty="0" err="1" smtClean="0"/>
              <a:t>multihilos</a:t>
            </a:r>
            <a:endParaRPr lang="es-MX" dirty="0" smtClean="0"/>
          </a:p>
          <a:p>
            <a:pPr lvl="1"/>
            <a:r>
              <a:rPr lang="es-MX" dirty="0" smtClean="0"/>
              <a:t>Aplique la API de Java para el desarrollo de hilos con prioridades.</a:t>
            </a:r>
          </a:p>
          <a:p>
            <a:pPr lvl="1"/>
            <a:r>
              <a:rPr lang="es-MX" dirty="0" smtClean="0"/>
              <a:t>Aplique la API de Java para la gestión de grupos de hilos.</a:t>
            </a:r>
          </a:p>
          <a:p>
            <a:pPr lvl="1"/>
            <a:r>
              <a:rPr lang="es-MX" dirty="0" smtClean="0"/>
              <a:t>Aplique la API de Java para la sincronización de hilos </a:t>
            </a:r>
          </a:p>
          <a:p>
            <a:pPr lvl="1"/>
            <a:endParaRPr lang="es-MX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Prioridades de los hilos	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En Java cada hilo tiene una prioridad. </a:t>
            </a:r>
          </a:p>
          <a:p>
            <a:r>
              <a:rPr lang="es-CO" dirty="0" smtClean="0"/>
              <a:t>Por defecto, un hilo hereda la prioridad de su padre.</a:t>
            </a:r>
          </a:p>
          <a:p>
            <a:r>
              <a:rPr lang="es-CO" dirty="0" smtClean="0"/>
              <a:t>Los cambios de la prioridad se hacen a través del método </a:t>
            </a:r>
            <a:r>
              <a:rPr lang="es-CO" i="1" dirty="0" err="1" smtClean="0"/>
              <a:t>setPriority</a:t>
            </a:r>
            <a:r>
              <a:rPr lang="es-CO" i="1" dirty="0" smtClean="0"/>
              <a:t> </a:t>
            </a:r>
            <a:r>
              <a:rPr lang="es-CO" dirty="0" smtClean="0"/>
              <a:t>el cual recibe un valor entre 0-10, entre más próximo sea a 10 el hilo tendrá más prioridad. </a:t>
            </a:r>
          </a:p>
          <a:p>
            <a:r>
              <a:rPr lang="es-CO" dirty="0" smtClean="0"/>
              <a:t>El hilo con la más alta prioridad deja de ejecutarse hasta que:</a:t>
            </a:r>
          </a:p>
          <a:p>
            <a:pPr lvl="1"/>
            <a:r>
              <a:rPr lang="es-CO" dirty="0" smtClean="0"/>
              <a:t>Renuncia a su ejecución, invocando al método </a:t>
            </a:r>
            <a:r>
              <a:rPr lang="es-CO" dirty="0" err="1" smtClean="0"/>
              <a:t>yield</a:t>
            </a:r>
            <a:r>
              <a:rPr lang="es-CO" dirty="0" smtClean="0"/>
              <a:t>().</a:t>
            </a:r>
          </a:p>
          <a:p>
            <a:pPr lvl="1"/>
            <a:r>
              <a:rPr lang="es-CO" dirty="0" smtClean="0"/>
              <a:t>Termina su ejecución o porque entra en un estado de bloqueo.</a:t>
            </a:r>
          </a:p>
          <a:p>
            <a:pPr lvl="1"/>
            <a:r>
              <a:rPr lang="es-CO" dirty="0" smtClean="0"/>
              <a:t>Un hilo de mayor prioridad entra en estado de ejecutable (porque se despierta, algún recurso que el espera ya se encuentra disponible o porque otro hilo lo despertó con </a:t>
            </a:r>
            <a:r>
              <a:rPr lang="es-CO" i="1" dirty="0" err="1" smtClean="0"/>
              <a:t>notify</a:t>
            </a:r>
            <a:r>
              <a:rPr lang="es-CO" i="1" dirty="0" smtClean="0"/>
              <a:t> </a:t>
            </a:r>
            <a:r>
              <a:rPr lang="es-CO" dirty="0" smtClean="0"/>
              <a:t>o </a:t>
            </a:r>
            <a:r>
              <a:rPr lang="es-CO" i="1" dirty="0" err="1" smtClean="0"/>
              <a:t>notifyall</a:t>
            </a:r>
            <a:r>
              <a:rPr lang="es-CO" dirty="0" smtClean="0"/>
              <a:t>).</a:t>
            </a:r>
          </a:p>
          <a:p>
            <a:r>
              <a:rPr lang="es-CO" dirty="0" smtClean="0"/>
              <a:t>Los hilos de alta prioridad se seleccionan de manera arbitraria por el sistema operativo. Ojo! Hay cambios en la asignación de prioridades dependiendo del sistema operativo.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Grupos de los hilos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Grupos de hilos: la clase </a:t>
            </a:r>
            <a:r>
              <a:rPr lang="es-CO" dirty="0" err="1" smtClean="0"/>
              <a:t>ThreadGroup</a:t>
            </a:r>
            <a:endParaRPr lang="es-CO" dirty="0" smtClean="0"/>
          </a:p>
          <a:p>
            <a:r>
              <a:rPr lang="es-CO" dirty="0" smtClean="0"/>
              <a:t>Los grupos de hilos son utilizados para:</a:t>
            </a:r>
          </a:p>
          <a:p>
            <a:pPr lvl="1"/>
            <a:r>
              <a:rPr lang="es-CO" dirty="0" smtClean="0"/>
              <a:t>Agrupar los hilos de acuerdo con su función.</a:t>
            </a:r>
          </a:p>
          <a:p>
            <a:pPr lvl="1"/>
            <a:r>
              <a:rPr lang="es-CO" dirty="0" smtClean="0"/>
              <a:t>Trabajar simultáneamente con todos los hilos que pertenecen al grupo, es decir, poder realizar operaciones que los afecten a todos al tiempo. </a:t>
            </a:r>
            <a:endParaRPr lang="es-CO" dirty="0"/>
          </a:p>
          <a:p>
            <a:r>
              <a:rPr lang="es-CO" dirty="0" err="1" smtClean="0"/>
              <a:t>ThreadGroup</a:t>
            </a:r>
            <a:r>
              <a:rPr lang="es-CO" dirty="0" smtClean="0"/>
              <a:t>(</a:t>
            </a:r>
            <a:r>
              <a:rPr lang="es-CO" dirty="0" err="1" smtClean="0"/>
              <a:t>String</a:t>
            </a:r>
            <a:r>
              <a:rPr lang="es-CO" dirty="0" smtClean="0"/>
              <a:t> nombre)</a:t>
            </a:r>
          </a:p>
          <a:p>
            <a:r>
              <a:rPr lang="es-CO" dirty="0" err="1" smtClean="0"/>
              <a:t>ThreadGroup</a:t>
            </a:r>
            <a:r>
              <a:rPr lang="es-CO" dirty="0" smtClean="0"/>
              <a:t>(</a:t>
            </a:r>
            <a:r>
              <a:rPr lang="es-CO" dirty="0" err="1" smtClean="0"/>
              <a:t>ThreadGroup</a:t>
            </a:r>
            <a:r>
              <a:rPr lang="es-CO" dirty="0" smtClean="0"/>
              <a:t> padre, </a:t>
            </a:r>
            <a:r>
              <a:rPr lang="es-CO" dirty="0" err="1" smtClean="0"/>
              <a:t>String</a:t>
            </a:r>
            <a:r>
              <a:rPr lang="es-CO" dirty="0" smtClean="0"/>
              <a:t> nombre)</a:t>
            </a:r>
          </a:p>
          <a:p>
            <a:pPr marL="274320" lvl="1" indent="0" algn="ctr">
              <a:buNone/>
            </a:pPr>
            <a:r>
              <a:rPr lang="es-CO" dirty="0" err="1" smtClean="0"/>
              <a:t>String</a:t>
            </a:r>
            <a:r>
              <a:rPr lang="es-CO" dirty="0" smtClean="0"/>
              <a:t> </a:t>
            </a:r>
            <a:r>
              <a:rPr lang="es-CO" dirty="0" err="1" smtClean="0"/>
              <a:t>nombreGrupo</a:t>
            </a:r>
            <a:r>
              <a:rPr lang="es-CO" dirty="0" smtClean="0"/>
              <a:t>= …</a:t>
            </a:r>
          </a:p>
          <a:p>
            <a:pPr marL="274320" lvl="1" indent="0" algn="ctr">
              <a:buNone/>
            </a:pPr>
            <a:r>
              <a:rPr lang="es-CO" dirty="0" err="1" smtClean="0"/>
              <a:t>ThreadGrupo</a:t>
            </a:r>
            <a:r>
              <a:rPr lang="es-CO" dirty="0" smtClean="0"/>
              <a:t> g = new </a:t>
            </a:r>
            <a:r>
              <a:rPr lang="es-CO" dirty="0" err="1" smtClean="0"/>
              <a:t>ThreadGrupo</a:t>
            </a:r>
            <a:r>
              <a:rPr lang="es-CO" dirty="0" smtClean="0"/>
              <a:t>(</a:t>
            </a:r>
            <a:r>
              <a:rPr lang="es-CO" dirty="0" err="1" smtClean="0"/>
              <a:t>nombreGrupo</a:t>
            </a:r>
            <a:r>
              <a:rPr lang="es-CO" dirty="0" smtClean="0"/>
              <a:t>);</a:t>
            </a:r>
          </a:p>
          <a:p>
            <a:pPr marL="274320" lvl="1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4677</TotalTime>
  <Words>1013</Words>
  <Application>Microsoft Office PowerPoint</Application>
  <PresentationFormat>Panorámica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Rockwell</vt:lpstr>
      <vt:lpstr>Rockwell Condensed</vt:lpstr>
      <vt:lpstr>Wingdings</vt:lpstr>
      <vt:lpstr>Tipo de madera</vt:lpstr>
      <vt:lpstr>Redes de computadores y laboratorio</vt:lpstr>
      <vt:lpstr>Bibliografía</vt:lpstr>
      <vt:lpstr>Proyecto</vt:lpstr>
      <vt:lpstr>Proyecto</vt:lpstr>
      <vt:lpstr>Proyecto</vt:lpstr>
      <vt:lpstr>Proyecto</vt:lpstr>
      <vt:lpstr>Competencias</vt:lpstr>
      <vt:lpstr>Prioridades de los hilos  </vt:lpstr>
      <vt:lpstr>Grupos de los hilos</vt:lpstr>
      <vt:lpstr>Grupos de los hilos</vt:lpstr>
      <vt:lpstr>Sincronización de hilos</vt:lpstr>
      <vt:lpstr>Hardware de red</vt:lpstr>
      <vt:lpstr>La capa de enlace de datos</vt:lpstr>
      <vt:lpstr>La capa de enlace de datos</vt:lpstr>
      <vt:lpstr>La capa de enlace de datos</vt:lpstr>
      <vt:lpstr>La capa de enlace de datos</vt:lpstr>
      <vt:lpstr>La capa de enlace de datos</vt:lpstr>
      <vt:lpstr>La capa de enlace de datos</vt:lpstr>
      <vt:lpstr>Competencias, próxima clase</vt:lpstr>
      <vt:lpstr>Lecturas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525</cp:revision>
  <dcterms:created xsi:type="dcterms:W3CDTF">2018-02-26T14:13:15Z</dcterms:created>
  <dcterms:modified xsi:type="dcterms:W3CDTF">2018-09-06T22:00:02Z</dcterms:modified>
</cp:coreProperties>
</file>