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6" r:id="rId5"/>
    <p:sldId id="265" r:id="rId6"/>
    <p:sldId id="267" r:id="rId7"/>
    <p:sldId id="268" r:id="rId8"/>
    <p:sldId id="269" r:id="rId9"/>
    <p:sldId id="270" r:id="rId10"/>
    <p:sldId id="289" r:id="rId11"/>
    <p:sldId id="271" r:id="rId12"/>
    <p:sldId id="272" r:id="rId13"/>
    <p:sldId id="273" r:id="rId14"/>
    <p:sldId id="274" r:id="rId15"/>
    <p:sldId id="275" r:id="rId16"/>
    <p:sldId id="277" r:id="rId17"/>
    <p:sldId id="276" r:id="rId18"/>
    <p:sldId id="278" r:id="rId19"/>
    <p:sldId id="279" r:id="rId20"/>
    <p:sldId id="280" r:id="rId21"/>
    <p:sldId id="288" r:id="rId22"/>
    <p:sldId id="281" r:id="rId23"/>
    <p:sldId id="282" r:id="rId24"/>
    <p:sldId id="283" r:id="rId25"/>
    <p:sldId id="284" r:id="rId26"/>
    <p:sldId id="285" r:id="rId27"/>
    <p:sldId id="286" r:id="rId28"/>
    <p:sldId id="262" r:id="rId29"/>
    <p:sldId id="263" r:id="rId30"/>
    <p:sldId id="287" r:id="rId31"/>
    <p:sldId id="264" r:id="rId3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848" autoAdjust="0"/>
  </p:normalViewPr>
  <p:slideViewPr>
    <p:cSldViewPr>
      <p:cViewPr varScale="1">
        <p:scale>
          <a:sx n="82" d="100"/>
          <a:sy n="82" d="100"/>
        </p:scale>
        <p:origin x="1474" y="72"/>
      </p:cViewPr>
      <p:guideLst>
        <p:guide orient="horz" pos="2160"/>
        <p:guide pos="2880"/>
      </p:guideLst>
    </p:cSldViewPr>
  </p:slideViewPr>
  <p:outlineViewPr>
    <p:cViewPr>
      <p:scale>
        <a:sx n="33" d="100"/>
        <a:sy n="33" d="100"/>
      </p:scale>
      <p:origin x="0" y="83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CA7DBFE3-6913-480A-AD30-34AA4E7A3912}" type="datetimeFigureOut">
              <a:rPr lang="es-CO" smtClean="0"/>
              <a:pPr/>
              <a:t>25/05/2017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31BFE73-8E96-4A5B-8D91-0F7F08A77A42}"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CA7DBFE3-6913-480A-AD30-34AA4E7A3912}" type="datetimeFigureOut">
              <a:rPr lang="es-CO" smtClean="0"/>
              <a:pPr/>
              <a:t>25/05/2017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31BFE73-8E96-4A5B-8D91-0F7F08A77A42}"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CA7DBFE3-6913-480A-AD30-34AA4E7A3912}" type="datetimeFigureOut">
              <a:rPr lang="es-CO" smtClean="0"/>
              <a:pPr/>
              <a:t>25/05/2017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31BFE73-8E96-4A5B-8D91-0F7F08A77A42}"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CA7DBFE3-6913-480A-AD30-34AA4E7A3912}" type="datetimeFigureOut">
              <a:rPr lang="es-CO" smtClean="0"/>
              <a:pPr/>
              <a:t>25/05/2017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31BFE73-8E96-4A5B-8D91-0F7F08A77A42}"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A7DBFE3-6913-480A-AD30-34AA4E7A3912}" type="datetimeFigureOut">
              <a:rPr lang="es-CO" smtClean="0"/>
              <a:pPr/>
              <a:t>25/05/2017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31BFE73-8E96-4A5B-8D91-0F7F08A77A42}"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CA7DBFE3-6913-480A-AD30-34AA4E7A3912}" type="datetimeFigureOut">
              <a:rPr lang="es-CO" smtClean="0"/>
              <a:pPr/>
              <a:t>25/05/2017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31BFE73-8E96-4A5B-8D91-0F7F08A77A42}"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CA7DBFE3-6913-480A-AD30-34AA4E7A3912}" type="datetimeFigureOut">
              <a:rPr lang="es-CO" smtClean="0"/>
              <a:pPr/>
              <a:t>25/05/2017</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B31BFE73-8E96-4A5B-8D91-0F7F08A77A42}"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CA7DBFE3-6913-480A-AD30-34AA4E7A3912}" type="datetimeFigureOut">
              <a:rPr lang="es-CO" smtClean="0"/>
              <a:pPr/>
              <a:t>25/05/2017</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B31BFE73-8E96-4A5B-8D91-0F7F08A77A42}"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A7DBFE3-6913-480A-AD30-34AA4E7A3912}" type="datetimeFigureOut">
              <a:rPr lang="es-CO" smtClean="0"/>
              <a:pPr/>
              <a:t>25/05/2017</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B31BFE73-8E96-4A5B-8D91-0F7F08A77A42}"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A7DBFE3-6913-480A-AD30-34AA4E7A3912}" type="datetimeFigureOut">
              <a:rPr lang="es-CO" smtClean="0"/>
              <a:pPr/>
              <a:t>25/05/2017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31BFE73-8E96-4A5B-8D91-0F7F08A77A42}"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A7DBFE3-6913-480A-AD30-34AA4E7A3912}" type="datetimeFigureOut">
              <a:rPr lang="es-CO" smtClean="0"/>
              <a:pPr/>
              <a:t>25/05/2017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31BFE73-8E96-4A5B-8D91-0F7F08A77A42}"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DBFE3-6913-480A-AD30-34AA4E7A3912}" type="datetimeFigureOut">
              <a:rPr lang="es-CO" smtClean="0"/>
              <a:pPr/>
              <a:t>25/05/2017</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1BFE73-8E96-4A5B-8D91-0F7F08A77A42}"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wayerless.com/2010/08/kaspersky-detecta-el-primer-troyano-para-androi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indent="0" algn="ctr">
              <a:buNone/>
            </a:pPr>
            <a:r>
              <a:rPr lang="es-CO" sz="4000" dirty="0" smtClean="0">
                <a:latin typeface="+mj-lt"/>
                <a:ea typeface="+mj-ea"/>
                <a:cs typeface="+mj-cs"/>
              </a:rPr>
              <a:t>Machine </a:t>
            </a:r>
            <a:r>
              <a:rPr lang="es-CO" sz="4000" dirty="0" err="1" smtClean="0">
                <a:latin typeface="+mj-lt"/>
                <a:ea typeface="+mj-ea"/>
                <a:cs typeface="+mj-cs"/>
              </a:rPr>
              <a:t>Learning</a:t>
            </a:r>
            <a:r>
              <a:rPr lang="es-CO" sz="4000" dirty="0" smtClean="0">
                <a:latin typeface="+mj-lt"/>
                <a:ea typeface="+mj-ea"/>
                <a:cs typeface="+mj-cs"/>
              </a:rPr>
              <a:t> </a:t>
            </a:r>
            <a:r>
              <a:rPr lang="es-CO" sz="4000" dirty="0" err="1" smtClean="0">
                <a:latin typeface="+mj-lt"/>
                <a:ea typeface="+mj-ea"/>
                <a:cs typeface="+mj-cs"/>
              </a:rPr>
              <a:t>Classifiers</a:t>
            </a:r>
            <a:r>
              <a:rPr lang="es-CO" sz="4000" dirty="0" smtClean="0">
                <a:latin typeface="+mj-lt"/>
                <a:ea typeface="+mj-ea"/>
                <a:cs typeface="+mj-cs"/>
              </a:rPr>
              <a:t> </a:t>
            </a:r>
            <a:r>
              <a:rPr lang="es-CO" sz="4000" dirty="0" err="1" smtClean="0">
                <a:latin typeface="+mj-lt"/>
                <a:ea typeface="+mj-ea"/>
                <a:cs typeface="+mj-cs"/>
              </a:rPr>
              <a:t>for</a:t>
            </a:r>
            <a:r>
              <a:rPr lang="es-CO" sz="4000" dirty="0" smtClean="0">
                <a:latin typeface="+mj-lt"/>
                <a:ea typeface="+mj-ea"/>
                <a:cs typeface="+mj-cs"/>
              </a:rPr>
              <a:t> Android Malware </a:t>
            </a:r>
            <a:r>
              <a:rPr lang="es-CO" sz="4000" dirty="0" err="1" smtClean="0">
                <a:latin typeface="+mj-lt"/>
                <a:ea typeface="+mj-ea"/>
                <a:cs typeface="+mj-cs"/>
              </a:rPr>
              <a:t>Analysis</a:t>
            </a:r>
            <a:endParaRPr lang="es-CO" sz="4000" dirty="0">
              <a:latin typeface="+mj-lt"/>
              <a:ea typeface="+mj-ea"/>
              <a:cs typeface="+mj-cs"/>
            </a:endParaRPr>
          </a:p>
        </p:txBody>
      </p:sp>
      <p:sp>
        <p:nvSpPr>
          <p:cNvPr id="4" name="2 Subtítulo"/>
          <p:cNvSpPr txBox="1">
            <a:spLocks/>
          </p:cNvSpPr>
          <p:nvPr/>
        </p:nvSpPr>
        <p:spPr>
          <a:xfrm>
            <a:off x="1377352" y="3212976"/>
            <a:ext cx="6400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CO" dirty="0" smtClean="0">
                <a:solidFill>
                  <a:schemeClr val="tx1">
                    <a:tint val="75000"/>
                  </a:schemeClr>
                </a:solidFill>
              </a:rPr>
              <a:t>Ing. Christian Camilo </a:t>
            </a:r>
            <a:r>
              <a:rPr lang="es-CO" dirty="0" err="1" smtClean="0">
                <a:solidFill>
                  <a:schemeClr val="tx1">
                    <a:tint val="75000"/>
                  </a:schemeClr>
                </a:solidFill>
              </a:rPr>
              <a:t>Urcuqui</a:t>
            </a:r>
            <a:r>
              <a:rPr lang="es-CO" dirty="0" smtClean="0">
                <a:solidFill>
                  <a:schemeClr val="tx1">
                    <a:tint val="75000"/>
                  </a:schemeClr>
                </a:solidFill>
              </a:rPr>
              <a:t> López</a:t>
            </a:r>
          </a:p>
          <a:p>
            <a:pPr marL="0" indent="0" algn="ctr">
              <a:buNone/>
            </a:pPr>
            <a:r>
              <a:rPr lang="es-CO" dirty="0" err="1" smtClean="0">
                <a:solidFill>
                  <a:schemeClr val="tx1">
                    <a:tint val="75000"/>
                  </a:schemeClr>
                </a:solidFill>
              </a:rPr>
              <a:t>Ph.D</a:t>
            </a:r>
            <a:r>
              <a:rPr lang="es-CO" dirty="0" smtClean="0">
                <a:solidFill>
                  <a:schemeClr val="tx1">
                    <a:tint val="75000"/>
                  </a:schemeClr>
                </a:solidFill>
              </a:rPr>
              <a:t> Andrés Navarro Cadavid</a:t>
            </a:r>
            <a:endParaRPr lang="es-CO" dirty="0">
              <a:solidFill>
                <a:schemeClr val="tx1">
                  <a:tint val="75000"/>
                </a:schemeClr>
              </a:solidFill>
            </a:endParaRPr>
          </a:p>
        </p:txBody>
      </p:sp>
    </p:spTree>
    <p:extLst>
      <p:ext uri="{BB962C8B-B14F-4D97-AF65-F5344CB8AC3E}">
        <p14:creationId xmlns:p14="http://schemas.microsoft.com/office/powerpoint/2010/main" val="3378515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Técnicas para el análisis de amenazas</a:t>
            </a:r>
          </a:p>
        </p:txBody>
      </p:sp>
      <p:sp>
        <p:nvSpPr>
          <p:cNvPr id="3" name="2 Marcador de contenido"/>
          <p:cNvSpPr>
            <a:spLocks noGrp="1"/>
          </p:cNvSpPr>
          <p:nvPr>
            <p:ph idx="1"/>
          </p:nvPr>
        </p:nvSpPr>
        <p:spPr/>
        <p:txBody>
          <a:bodyPr/>
          <a:lstStyle/>
          <a:p>
            <a:pPr marL="0" indent="0">
              <a:buNone/>
            </a:pPr>
            <a:r>
              <a:rPr lang="es-CO" dirty="0" smtClean="0"/>
              <a:t>Proyecto </a:t>
            </a:r>
            <a:r>
              <a:rPr lang="es-CO" dirty="0" err="1" smtClean="0"/>
              <a:t>SafeCandy</a:t>
            </a:r>
            <a:r>
              <a:rPr lang="es-CO" dirty="0" smtClean="0"/>
              <a:t> [7] </a:t>
            </a:r>
          </a:p>
          <a:p>
            <a:r>
              <a:rPr lang="es-CO" dirty="0" smtClean="0"/>
              <a:t>Análisis estático</a:t>
            </a:r>
          </a:p>
          <a:p>
            <a:r>
              <a:rPr lang="es-CO" dirty="0" smtClean="0"/>
              <a:t>Análisis dinámico</a:t>
            </a:r>
          </a:p>
          <a:p>
            <a:r>
              <a:rPr lang="es-CO" dirty="0" smtClean="0"/>
              <a:t>Inteligencia artificial aplicada</a:t>
            </a:r>
            <a:endParaRPr lang="es-CO" dirty="0"/>
          </a:p>
        </p:txBody>
      </p:sp>
    </p:spTree>
    <p:extLst>
      <p:ext uri="{BB962C8B-B14F-4D97-AF65-F5344CB8AC3E}">
        <p14:creationId xmlns:p14="http://schemas.microsoft.com/office/powerpoint/2010/main" val="2817679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Técnicas para el análisis de amenazas</a:t>
            </a:r>
            <a:endParaRPr lang="es-CO" dirty="0"/>
          </a:p>
        </p:txBody>
      </p:sp>
      <p:sp>
        <p:nvSpPr>
          <p:cNvPr id="3" name="2 Marcador de contenido"/>
          <p:cNvSpPr>
            <a:spLocks noGrp="1"/>
          </p:cNvSpPr>
          <p:nvPr>
            <p:ph idx="1"/>
          </p:nvPr>
        </p:nvSpPr>
        <p:spPr/>
        <p:txBody>
          <a:bodyPr>
            <a:normAutofit lnSpcReduction="10000"/>
          </a:bodyPr>
          <a:lstStyle/>
          <a:p>
            <a:pPr marL="0" indent="0">
              <a:buNone/>
            </a:pPr>
            <a:r>
              <a:rPr lang="es-CO" sz="2700" dirty="0" smtClean="0"/>
              <a:t>Análisis estático</a:t>
            </a:r>
          </a:p>
          <a:p>
            <a:pPr marL="0" indent="0">
              <a:buNone/>
            </a:pPr>
            <a:endParaRPr lang="es-CO" dirty="0" smtClean="0"/>
          </a:p>
          <a:p>
            <a:pPr marL="0" indent="0" algn="just">
              <a:buNone/>
            </a:pPr>
            <a:r>
              <a:rPr lang="es-CO" sz="2900" dirty="0" smtClean="0"/>
              <a:t>Es </a:t>
            </a:r>
            <a:r>
              <a:rPr lang="es-CO" sz="2900" dirty="0"/>
              <a:t>una técnica que evalúa los comportamientos maliciosos en el código fuente, datos o archivos binarios sin ejecutar directamente la aplicación </a:t>
            </a:r>
            <a:r>
              <a:rPr lang="es-CO" sz="2900" dirty="0" smtClean="0"/>
              <a:t>[8]. </a:t>
            </a:r>
            <a:r>
              <a:rPr lang="es-CO" sz="2900" dirty="0"/>
              <a:t>Su complejidad ha aumentado debido a la experiencia que han adquirido los cibercriminales en el desarrollo de aplicaciones y se ha demostrado que es posible evitarlo a partir de técnicas de ofuscación </a:t>
            </a:r>
            <a:r>
              <a:rPr lang="es-CO" sz="2900" dirty="0" smtClean="0"/>
              <a:t>[9].</a:t>
            </a:r>
          </a:p>
          <a:p>
            <a:endParaRPr lang="es-CO" dirty="0"/>
          </a:p>
        </p:txBody>
      </p:sp>
    </p:spTree>
    <p:extLst>
      <p:ext uri="{BB962C8B-B14F-4D97-AF65-F5344CB8AC3E}">
        <p14:creationId xmlns:p14="http://schemas.microsoft.com/office/powerpoint/2010/main" val="3076345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10000"/>
          </a:bodyPr>
          <a:lstStyle/>
          <a:p>
            <a:pPr marL="0" indent="0">
              <a:buNone/>
            </a:pPr>
            <a:r>
              <a:rPr lang="es-CO" dirty="0" smtClean="0"/>
              <a:t>Análisis dinámico</a:t>
            </a:r>
          </a:p>
          <a:p>
            <a:pPr marL="0" indent="0">
              <a:buNone/>
            </a:pPr>
            <a:endParaRPr lang="es-CO" dirty="0" smtClean="0"/>
          </a:p>
          <a:p>
            <a:pPr marL="0" indent="0" algn="just">
              <a:buNone/>
            </a:pPr>
            <a:r>
              <a:rPr lang="es-CO" dirty="0" smtClean="0"/>
              <a:t>Son </a:t>
            </a:r>
            <a:r>
              <a:rPr lang="es-CO" dirty="0"/>
              <a:t>métodos que estudian el comportamiento del malware en ejecución mediante simulación de gestos; en esta técnica se analizan los procesos en ejecución, la interfaz de usuario, conexiones de red, apertura de sockets, entre otros </a:t>
            </a:r>
            <a:r>
              <a:rPr lang="es-CO" dirty="0" smtClean="0"/>
              <a:t>[10]. </a:t>
            </a:r>
            <a:r>
              <a:rPr lang="es-CO" dirty="0"/>
              <a:t>Por otra parte, ya existen técnicas que permiten evadir el proceso realizado por el análisis dinámico, en donde el malware tiene la capacidad de detectar ambientes </a:t>
            </a:r>
            <a:r>
              <a:rPr lang="es-CO" dirty="0" err="1"/>
              <a:t>sandbox</a:t>
            </a:r>
            <a:r>
              <a:rPr lang="es-CO" dirty="0"/>
              <a:t> y detener su comportamiento malicioso </a:t>
            </a:r>
            <a:r>
              <a:rPr lang="es-CO" dirty="0" smtClean="0"/>
              <a:t>[11].</a:t>
            </a:r>
            <a:endParaRPr lang="es-CO" dirty="0"/>
          </a:p>
        </p:txBody>
      </p:sp>
      <p:sp>
        <p:nvSpPr>
          <p:cNvPr id="4" name="1 Título"/>
          <p:cNvSpPr>
            <a:spLocks noGrp="1"/>
          </p:cNvSpPr>
          <p:nvPr>
            <p:ph type="title"/>
          </p:nvPr>
        </p:nvSpPr>
        <p:spPr/>
        <p:txBody>
          <a:bodyPr>
            <a:normAutofit fontScale="90000"/>
          </a:bodyPr>
          <a:lstStyle/>
          <a:p>
            <a:r>
              <a:rPr lang="es-CO" dirty="0" smtClean="0"/>
              <a:t>Técnicas para el análisis de amenazas</a:t>
            </a:r>
            <a:endParaRPr lang="es-CO" dirty="0"/>
          </a:p>
        </p:txBody>
      </p:sp>
    </p:spTree>
    <p:extLst>
      <p:ext uri="{BB962C8B-B14F-4D97-AF65-F5344CB8AC3E}">
        <p14:creationId xmlns:p14="http://schemas.microsoft.com/office/powerpoint/2010/main" val="527575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indent="0">
              <a:buNone/>
            </a:pPr>
            <a:r>
              <a:rPr lang="es-CO" sz="2700" dirty="0" smtClean="0"/>
              <a:t>Inteligencia artificial – Machine </a:t>
            </a:r>
            <a:r>
              <a:rPr lang="es-CO" sz="2700" dirty="0" err="1" smtClean="0"/>
              <a:t>Learning</a:t>
            </a:r>
            <a:endParaRPr lang="es-CO" sz="2700" dirty="0" smtClean="0"/>
          </a:p>
          <a:p>
            <a:pPr marL="0" lvl="0" indent="0">
              <a:buNone/>
            </a:pPr>
            <a:endParaRPr lang="es-ES_tradnl" sz="2700" dirty="0" smtClean="0"/>
          </a:p>
          <a:p>
            <a:pPr marL="0" lvl="0" indent="0" algn="just">
              <a:buNone/>
            </a:pPr>
            <a:r>
              <a:rPr lang="es-CO" sz="2700" dirty="0" smtClean="0"/>
              <a:t>Busca </a:t>
            </a:r>
            <a:r>
              <a:rPr lang="es-CO" sz="2700" dirty="0"/>
              <a:t>que un sistema tenga la capacidad de aprender en entornos variables sin ser programado de forma </a:t>
            </a:r>
            <a:r>
              <a:rPr lang="es-CO" sz="2700" dirty="0" smtClean="0"/>
              <a:t>explícita. </a:t>
            </a:r>
            <a:endParaRPr lang="es-ES_tradnl" sz="2700" dirty="0" smtClean="0"/>
          </a:p>
          <a:p>
            <a:r>
              <a:rPr lang="es-ES_tradnl" sz="2700" dirty="0" smtClean="0"/>
              <a:t>Aprendizaje supervisado</a:t>
            </a:r>
          </a:p>
          <a:p>
            <a:r>
              <a:rPr lang="es-ES_tradnl" sz="2700" dirty="0" smtClean="0"/>
              <a:t>Aprendizaje no supervisado</a:t>
            </a:r>
          </a:p>
          <a:p>
            <a:r>
              <a:rPr lang="es-ES_tradnl" sz="2700" dirty="0" smtClean="0"/>
              <a:t>Aprendizaje </a:t>
            </a:r>
            <a:r>
              <a:rPr lang="es-ES_tradnl" sz="2700" smtClean="0"/>
              <a:t>por </a:t>
            </a:r>
            <a:r>
              <a:rPr lang="es-ES_tradnl" sz="2700" smtClean="0"/>
              <a:t>refuerzo</a:t>
            </a:r>
            <a:endParaRPr lang="es-CO" sz="2700" dirty="0" smtClean="0"/>
          </a:p>
          <a:p>
            <a:endParaRPr lang="es-CO" dirty="0"/>
          </a:p>
        </p:txBody>
      </p:sp>
      <p:sp>
        <p:nvSpPr>
          <p:cNvPr id="4" name="1 Título"/>
          <p:cNvSpPr>
            <a:spLocks noGrp="1"/>
          </p:cNvSpPr>
          <p:nvPr>
            <p:ph type="title"/>
          </p:nvPr>
        </p:nvSpPr>
        <p:spPr/>
        <p:txBody>
          <a:bodyPr>
            <a:normAutofit fontScale="90000"/>
          </a:bodyPr>
          <a:lstStyle/>
          <a:p>
            <a:r>
              <a:rPr lang="es-CO" dirty="0" smtClean="0"/>
              <a:t>Técnicas para el análisis de amenazas</a:t>
            </a:r>
            <a:endParaRPr lang="es-CO" dirty="0"/>
          </a:p>
        </p:txBody>
      </p:sp>
    </p:spTree>
    <p:extLst>
      <p:ext uri="{BB962C8B-B14F-4D97-AF65-F5344CB8AC3E}">
        <p14:creationId xmlns:p14="http://schemas.microsoft.com/office/powerpoint/2010/main" val="1774647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Aplicación de inteligencia artificial</a:t>
            </a:r>
          </a:p>
        </p:txBody>
      </p:sp>
      <p:sp>
        <p:nvSpPr>
          <p:cNvPr id="3" name="2 Marcador de contenido"/>
          <p:cNvSpPr>
            <a:spLocks noGrp="1"/>
          </p:cNvSpPr>
          <p:nvPr>
            <p:ph idx="1"/>
          </p:nvPr>
        </p:nvSpPr>
        <p:spPr/>
        <p:txBody>
          <a:bodyPr/>
          <a:lstStyle/>
          <a:p>
            <a:pPr marL="0" indent="0" algn="just">
              <a:buNone/>
            </a:pPr>
            <a:r>
              <a:rPr lang="es-CO" dirty="0"/>
              <a:t>El software convencional de seguridad requiere de un esfuerzo humano para identificar las vulnerabilidades a través de un proceso que permita encontrar sus características, luego se procede al desarrollo de la solución sobre la herramienta. Esta es una labor que puede ser más eficiente si se aplicaran algoritmos de M</a:t>
            </a:r>
            <a:r>
              <a:rPr lang="es-CO" dirty="0" smtClean="0"/>
              <a:t>achine </a:t>
            </a:r>
            <a:r>
              <a:rPr lang="es-CO" dirty="0" err="1" smtClean="0"/>
              <a:t>Learning</a:t>
            </a:r>
            <a:r>
              <a:rPr lang="es-CO" dirty="0" smtClean="0"/>
              <a:t> [12].</a:t>
            </a:r>
            <a:endParaRPr lang="es-CO" dirty="0"/>
          </a:p>
        </p:txBody>
      </p:sp>
    </p:spTree>
    <p:extLst>
      <p:ext uri="{BB962C8B-B14F-4D97-AF65-F5344CB8AC3E}">
        <p14:creationId xmlns:p14="http://schemas.microsoft.com/office/powerpoint/2010/main" val="1338689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t>Machine </a:t>
            </a:r>
            <a:r>
              <a:rPr lang="es-CO" dirty="0" err="1" smtClean="0"/>
              <a:t>Learning</a:t>
            </a:r>
            <a:r>
              <a:rPr lang="es-CO" dirty="0" smtClean="0"/>
              <a:t> - Malware</a:t>
            </a:r>
            <a:endParaRPr lang="es-CO" dirty="0"/>
          </a:p>
        </p:txBody>
      </p:sp>
      <p:sp>
        <p:nvSpPr>
          <p:cNvPr id="3" name="2 Marcador de contenido"/>
          <p:cNvSpPr>
            <a:spLocks noGrp="1"/>
          </p:cNvSpPr>
          <p:nvPr>
            <p:ph idx="1"/>
          </p:nvPr>
        </p:nvSpPr>
        <p:spPr/>
        <p:txBody>
          <a:bodyPr>
            <a:normAutofit/>
          </a:bodyPr>
          <a:lstStyle/>
          <a:p>
            <a:pPr algn="just"/>
            <a:r>
              <a:rPr lang="es-CO" dirty="0" smtClean="0"/>
              <a:t>Tanto el análisis estático como el dinámico sirven para obtener los datos que serán luego procesados por los algoritmos de Machine </a:t>
            </a:r>
            <a:r>
              <a:rPr lang="es-CO" dirty="0" err="1" smtClean="0"/>
              <a:t>Learning</a:t>
            </a:r>
            <a:endParaRPr lang="es-CO" dirty="0" smtClean="0"/>
          </a:p>
          <a:p>
            <a:pPr algn="just"/>
            <a:r>
              <a:rPr lang="es-CO" dirty="0" smtClean="0"/>
              <a:t>Los </a:t>
            </a:r>
            <a:r>
              <a:rPr lang="es-CO" dirty="0" err="1" smtClean="0"/>
              <a:t>dataset</a:t>
            </a:r>
            <a:r>
              <a:rPr lang="es-CO" dirty="0" smtClean="0"/>
              <a:t> deben estar equilibrados</a:t>
            </a:r>
          </a:p>
          <a:p>
            <a:pPr algn="just"/>
            <a:r>
              <a:rPr lang="es-CO" dirty="0" smtClean="0"/>
              <a:t>Tecnologías para ML: WEKA, </a:t>
            </a:r>
            <a:r>
              <a:rPr lang="es-CO" dirty="0" err="1" smtClean="0"/>
              <a:t>Scikit-learn</a:t>
            </a:r>
            <a:r>
              <a:rPr lang="es-CO" dirty="0" smtClean="0"/>
              <a:t> y LIBSVM</a:t>
            </a:r>
          </a:p>
          <a:p>
            <a:pPr marL="0" indent="0" algn="just">
              <a:buNone/>
            </a:pPr>
            <a:endParaRPr lang="es-CO" dirty="0"/>
          </a:p>
        </p:txBody>
      </p:sp>
    </p:spTree>
    <p:extLst>
      <p:ext uri="{BB962C8B-B14F-4D97-AF65-F5344CB8AC3E}">
        <p14:creationId xmlns:p14="http://schemas.microsoft.com/office/powerpoint/2010/main" val="1629970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CO" dirty="0"/>
              <a:t>El tamaño de los </a:t>
            </a:r>
            <a:r>
              <a:rPr lang="es-CO" dirty="0" err="1"/>
              <a:t>dataset</a:t>
            </a:r>
            <a:r>
              <a:rPr lang="es-CO" dirty="0"/>
              <a:t> es variable </a:t>
            </a:r>
          </a:p>
          <a:p>
            <a:pPr algn="just"/>
            <a:r>
              <a:rPr lang="es-CO" dirty="0" smtClean="0"/>
              <a:t>Gran </a:t>
            </a:r>
            <a:r>
              <a:rPr lang="es-CO" dirty="0"/>
              <a:t>parte de los estudios hacen uso del </a:t>
            </a:r>
            <a:r>
              <a:rPr lang="es-CO" dirty="0" err="1"/>
              <a:t>dataset</a:t>
            </a:r>
            <a:r>
              <a:rPr lang="es-CO" dirty="0"/>
              <a:t> de malware del proyecto </a:t>
            </a:r>
            <a:r>
              <a:rPr lang="es-CO" dirty="0" err="1"/>
              <a:t>MalGenome</a:t>
            </a:r>
            <a:r>
              <a:rPr lang="es-CO" dirty="0"/>
              <a:t> </a:t>
            </a:r>
            <a:r>
              <a:rPr lang="es-CO" dirty="0" smtClean="0"/>
              <a:t>[13] </a:t>
            </a:r>
            <a:r>
              <a:rPr lang="es-CO" dirty="0"/>
              <a:t>y un </a:t>
            </a:r>
            <a:r>
              <a:rPr lang="es-CO" dirty="0" err="1"/>
              <a:t>crawler</a:t>
            </a:r>
            <a:r>
              <a:rPr lang="es-CO" dirty="0"/>
              <a:t> </a:t>
            </a:r>
            <a:r>
              <a:rPr lang="es-CO" dirty="0" smtClean="0"/>
              <a:t>[14] </a:t>
            </a:r>
            <a:r>
              <a:rPr lang="es-CO" dirty="0"/>
              <a:t>para la descarga de las aplicaciones benignas </a:t>
            </a:r>
          </a:p>
          <a:p>
            <a:endParaRPr lang="es-CO" dirty="0"/>
          </a:p>
        </p:txBody>
      </p:sp>
      <p:sp>
        <p:nvSpPr>
          <p:cNvPr id="4" name="1 Título"/>
          <p:cNvSpPr>
            <a:spLocks noGrp="1"/>
          </p:cNvSpPr>
          <p:nvPr>
            <p:ph type="title"/>
          </p:nvPr>
        </p:nvSpPr>
        <p:spPr>
          <a:xfrm>
            <a:off x="457200" y="274638"/>
            <a:ext cx="8229600" cy="1143000"/>
          </a:xfrm>
        </p:spPr>
        <p:txBody>
          <a:bodyPr>
            <a:normAutofit/>
          </a:bodyPr>
          <a:lstStyle/>
          <a:p>
            <a:r>
              <a:rPr lang="es-CO" dirty="0" smtClean="0"/>
              <a:t>Machine </a:t>
            </a:r>
            <a:r>
              <a:rPr lang="es-CO" dirty="0" err="1" smtClean="0"/>
              <a:t>Learning</a:t>
            </a:r>
            <a:r>
              <a:rPr lang="es-CO" dirty="0" smtClean="0"/>
              <a:t> - Malware</a:t>
            </a:r>
            <a:endParaRPr lang="es-CO" dirty="0"/>
          </a:p>
        </p:txBody>
      </p:sp>
    </p:spTree>
    <p:extLst>
      <p:ext uri="{BB962C8B-B14F-4D97-AF65-F5344CB8AC3E}">
        <p14:creationId xmlns:p14="http://schemas.microsoft.com/office/powerpoint/2010/main" val="1802878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s-CO" dirty="0" smtClean="0"/>
              <a:t>Framework de análisis estático</a:t>
            </a:r>
          </a:p>
          <a:p>
            <a:pPr marL="514350" indent="-514350">
              <a:buFont typeface="+mj-lt"/>
              <a:buAutoNum type="arabicPeriod"/>
            </a:pPr>
            <a:r>
              <a:rPr lang="es-CO" dirty="0" smtClean="0"/>
              <a:t>Se recolectaron un total de 558 </a:t>
            </a:r>
            <a:r>
              <a:rPr lang="es-CO" dirty="0" err="1" smtClean="0"/>
              <a:t>APKs</a:t>
            </a:r>
            <a:endParaRPr lang="es-CO" dirty="0" smtClean="0"/>
          </a:p>
          <a:p>
            <a:pPr lvl="1"/>
            <a:r>
              <a:rPr lang="es-CO" dirty="0" smtClean="0"/>
              <a:t>279 aplicaciones de bajos privilegios de un </a:t>
            </a:r>
            <a:r>
              <a:rPr lang="es-CO" dirty="0" err="1" smtClean="0"/>
              <a:t>dataset</a:t>
            </a:r>
            <a:r>
              <a:rPr lang="es-CO" dirty="0" smtClean="0"/>
              <a:t> open </a:t>
            </a:r>
            <a:r>
              <a:rPr lang="es-CO" dirty="0" err="1" smtClean="0"/>
              <a:t>source</a:t>
            </a:r>
            <a:r>
              <a:rPr lang="es-CO" dirty="0" smtClean="0"/>
              <a:t> [15]</a:t>
            </a:r>
          </a:p>
          <a:p>
            <a:pPr lvl="1"/>
            <a:r>
              <a:rPr lang="es-CO" dirty="0" smtClean="0"/>
              <a:t>279 aplicaciones malignas del </a:t>
            </a:r>
            <a:r>
              <a:rPr lang="es-CO" dirty="0" err="1" smtClean="0"/>
              <a:t>MalGenome</a:t>
            </a:r>
            <a:endParaRPr lang="es-CO" dirty="0" smtClean="0"/>
          </a:p>
          <a:p>
            <a:pPr marL="514350" indent="-514350">
              <a:buFont typeface="+mj-lt"/>
              <a:buAutoNum type="arabicPeriod"/>
            </a:pPr>
            <a:r>
              <a:rPr lang="es-CO" dirty="0" smtClean="0"/>
              <a:t>Se utilizó la herramienta </a:t>
            </a:r>
            <a:r>
              <a:rPr lang="es-CO" dirty="0" err="1" smtClean="0"/>
              <a:t>ApkTool</a:t>
            </a:r>
            <a:r>
              <a:rPr lang="es-CO" dirty="0" smtClean="0"/>
              <a:t> 2.0.3 para obtener los archivos AndroidManifest.xml de cada APK</a:t>
            </a:r>
          </a:p>
          <a:p>
            <a:pPr lvl="1"/>
            <a:endParaRPr lang="es-CO" dirty="0"/>
          </a:p>
        </p:txBody>
      </p:sp>
      <p:sp>
        <p:nvSpPr>
          <p:cNvPr id="5" name="1 Título"/>
          <p:cNvSpPr>
            <a:spLocks noGrp="1"/>
          </p:cNvSpPr>
          <p:nvPr>
            <p:ph type="title"/>
          </p:nvPr>
        </p:nvSpPr>
        <p:spPr>
          <a:xfrm>
            <a:off x="457200" y="274638"/>
            <a:ext cx="8229600" cy="1143000"/>
          </a:xfrm>
        </p:spPr>
        <p:txBody>
          <a:bodyPr>
            <a:normAutofit/>
          </a:bodyPr>
          <a:lstStyle/>
          <a:p>
            <a:r>
              <a:rPr lang="es-CO" dirty="0" smtClean="0"/>
              <a:t>Metodología</a:t>
            </a:r>
            <a:endParaRPr lang="es-CO" dirty="0"/>
          </a:p>
        </p:txBody>
      </p:sp>
    </p:spTree>
    <p:extLst>
      <p:ext uri="{BB962C8B-B14F-4D97-AF65-F5344CB8AC3E}">
        <p14:creationId xmlns:p14="http://schemas.microsoft.com/office/powerpoint/2010/main" val="2088909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Metodología</a:t>
            </a:r>
            <a:endParaRPr lang="es-CO" dirty="0"/>
          </a:p>
        </p:txBody>
      </p:sp>
      <p:sp>
        <p:nvSpPr>
          <p:cNvPr id="3" name="2 Marcador de contenido"/>
          <p:cNvSpPr>
            <a:spLocks noGrp="1"/>
          </p:cNvSpPr>
          <p:nvPr>
            <p:ph idx="1"/>
          </p:nvPr>
        </p:nvSpPr>
        <p:spPr/>
        <p:txBody>
          <a:bodyPr>
            <a:normAutofit/>
          </a:bodyPr>
          <a:lstStyle/>
          <a:p>
            <a:pPr marL="514350" indent="-514350" algn="just">
              <a:buFont typeface="+mj-lt"/>
              <a:buAutoNum type="arabicPeriod" startAt="3"/>
            </a:pPr>
            <a:r>
              <a:rPr lang="es-CO" dirty="0" smtClean="0"/>
              <a:t>A través del desarrollo de un analizador de permisos se evaluaron los 558 AndroidManifest.xml contra una lista de 330 permisos. Como resultado, el analizador crea un </a:t>
            </a:r>
            <a:r>
              <a:rPr lang="es-CO" dirty="0" err="1" smtClean="0"/>
              <a:t>dataset</a:t>
            </a:r>
            <a:r>
              <a:rPr lang="es-CO" dirty="0" smtClean="0"/>
              <a:t> binario de 558 filas por 331 columnas</a:t>
            </a:r>
          </a:p>
          <a:p>
            <a:pPr marL="514350" indent="-514350" algn="just">
              <a:buFont typeface="+mj-lt"/>
              <a:buAutoNum type="arabicPeriod" startAt="3"/>
            </a:pPr>
            <a:endParaRPr lang="es-CO" dirty="0" smtClean="0"/>
          </a:p>
          <a:p>
            <a:pPr marL="0" indent="0" algn="just">
              <a:buNone/>
            </a:pPr>
            <a:endParaRPr lang="es-CO" sz="2500" dirty="0"/>
          </a:p>
        </p:txBody>
      </p:sp>
    </p:spTree>
    <p:extLst>
      <p:ext uri="{BB962C8B-B14F-4D97-AF65-F5344CB8AC3E}">
        <p14:creationId xmlns:p14="http://schemas.microsoft.com/office/powerpoint/2010/main" val="2609021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Metodología</a:t>
            </a:r>
            <a:endParaRPr lang="es-CO" dirty="0"/>
          </a:p>
        </p:txBody>
      </p:sp>
      <mc:AlternateContent xmlns:mc="http://schemas.openxmlformats.org/markup-compatibility/2006" xmlns:a14="http://schemas.microsoft.com/office/drawing/2010/main">
        <mc:Choice Requires="a14">
          <p:sp>
            <p:nvSpPr>
              <p:cNvPr id="4" name="3 Rectángulo"/>
              <p:cNvSpPr/>
              <p:nvPr/>
            </p:nvSpPr>
            <p:spPr>
              <a:xfrm>
                <a:off x="0" y="1999576"/>
                <a:ext cx="9144000" cy="849976"/>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s-CO" sz="2700" i="1" smtClean="0">
                              <a:latin typeface="Cambria Math" panose="02040503050406030204" pitchFamily="18" charset="0"/>
                            </a:rPr>
                          </m:ctrlPr>
                        </m:sSubPr>
                        <m:e>
                          <m:r>
                            <a:rPr lang="es-CO" sz="2700" b="0" i="1" smtClean="0">
                              <a:latin typeface="Cambria Math"/>
                            </a:rPr>
                            <m:t>𝑅</m:t>
                          </m:r>
                        </m:e>
                        <m:sub>
                          <m:r>
                            <a:rPr lang="es-CO" sz="2700" b="0" i="1" smtClean="0">
                              <a:latin typeface="Cambria Math"/>
                            </a:rPr>
                            <m:t>𝑖</m:t>
                          </m:r>
                        </m:sub>
                      </m:sSub>
                      <m:r>
                        <a:rPr lang="es-CO" sz="2700" i="1" smtClean="0">
                          <a:latin typeface="Cambria Math"/>
                        </a:rPr>
                        <m:t>=</m:t>
                      </m:r>
                      <m:d>
                        <m:dPr>
                          <m:begChr m:val="{"/>
                          <m:endChr m:val=""/>
                          <m:ctrlPr>
                            <a:rPr lang="es-CO" sz="2700" i="1" smtClean="0">
                              <a:latin typeface="Cambria Math" panose="02040503050406030204" pitchFamily="18" charset="0"/>
                            </a:rPr>
                          </m:ctrlPr>
                        </m:dPr>
                        <m:e>
                          <m:eqArr>
                            <m:eqArrPr>
                              <m:ctrlPr>
                                <a:rPr lang="es-CO" sz="2700" i="1" smtClean="0">
                                  <a:latin typeface="Cambria Math" panose="02040503050406030204" pitchFamily="18" charset="0"/>
                                </a:rPr>
                              </m:ctrlPr>
                            </m:eqArrPr>
                            <m:e>
                              <m:r>
                                <a:rPr lang="es-CO" sz="2700" b="0" i="1" smtClean="0">
                                  <a:latin typeface="Cambria Math"/>
                                </a:rPr>
                                <m:t>1</m:t>
                              </m:r>
                              <m:r>
                                <a:rPr lang="es-CO" sz="2700" i="1" smtClean="0">
                                  <a:latin typeface="Cambria Math"/>
                                </a:rPr>
                                <m:t>&amp;, </m:t>
                              </m:r>
                              <m:r>
                                <a:rPr lang="es-CO" sz="2700" b="0" i="1" smtClean="0">
                                  <a:latin typeface="Cambria Math"/>
                                </a:rPr>
                                <m:t>𝑆𝑖</m:t>
                              </m:r>
                              <m:r>
                                <a:rPr lang="es-CO" sz="2700" b="0" i="1" smtClean="0">
                                  <a:latin typeface="Cambria Math"/>
                                </a:rPr>
                                <m:t> </m:t>
                              </m:r>
                              <m:r>
                                <a:rPr lang="es-CO" sz="2700" b="0" i="1" smtClean="0">
                                  <a:latin typeface="Cambria Math"/>
                                </a:rPr>
                                <m:t>𝑒𝑙</m:t>
                              </m:r>
                              <m:r>
                                <a:rPr lang="es-CO" sz="2700" b="0" i="1" smtClean="0">
                                  <a:latin typeface="Cambria Math"/>
                                </a:rPr>
                                <m:t> </m:t>
                              </m:r>
                              <m:r>
                                <a:rPr lang="es-CO" sz="2700" b="0" i="1" smtClean="0">
                                  <a:latin typeface="Cambria Math"/>
                                </a:rPr>
                                <m:t>𝑎𝑛𝑎𝑙𝑖𝑧𝑎𝑑𝑜𝑟</m:t>
                              </m:r>
                              <m:r>
                                <a:rPr lang="es-CO" sz="2700" b="0" i="1" smtClean="0">
                                  <a:latin typeface="Cambria Math"/>
                                </a:rPr>
                                <m:t> </m:t>
                              </m:r>
                              <m:r>
                                <a:rPr lang="es-CO" sz="2700" b="0" i="1" smtClean="0">
                                  <a:latin typeface="Cambria Math"/>
                                </a:rPr>
                                <m:t>𝑑𝑒𝑡𝑒𝑐𝑡</m:t>
                              </m:r>
                              <m:r>
                                <a:rPr lang="es-CO" sz="2700" b="0" i="1" smtClean="0">
                                  <a:latin typeface="Cambria Math"/>
                                </a:rPr>
                                <m:t>ó </m:t>
                              </m:r>
                              <m:r>
                                <a:rPr lang="es-CO" sz="2700" b="0" i="1" smtClean="0">
                                  <a:latin typeface="Cambria Math"/>
                                </a:rPr>
                                <m:t>𝑢𝑛</m:t>
                              </m:r>
                              <m:r>
                                <a:rPr lang="es-CO" sz="2700" b="0" i="1" smtClean="0">
                                  <a:latin typeface="Cambria Math"/>
                                </a:rPr>
                                <m:t> </m:t>
                              </m:r>
                              <m:r>
                                <a:rPr lang="es-CO" sz="2700" b="0" i="1" smtClean="0">
                                  <a:latin typeface="Cambria Math"/>
                                </a:rPr>
                                <m:t>𝑝𝑒𝑟𝑚𝑖𝑠𝑜</m:t>
                              </m:r>
                              <m:r>
                                <a:rPr lang="es-CO" sz="2700" b="0" i="1" smtClean="0">
                                  <a:latin typeface="Cambria Math"/>
                                </a:rPr>
                                <m:t> </m:t>
                              </m:r>
                              <m:r>
                                <a:rPr lang="es-CO" sz="2700" b="0" i="1" smtClean="0">
                                  <a:latin typeface="Cambria Math"/>
                                </a:rPr>
                                <m:t>𝑎𝑐𝑐𝑒𝑑𝑖𝑑𝑜</m:t>
                              </m:r>
                            </m:e>
                            <m:e>
                              <m:r>
                                <a:rPr lang="es-CO" sz="2700" b="0" i="1" smtClean="0">
                                  <a:latin typeface="Cambria Math"/>
                                </a:rPr>
                                <m:t>0</m:t>
                              </m:r>
                              <m:r>
                                <a:rPr lang="es-CO" sz="2700" i="1" smtClean="0">
                                  <a:latin typeface="Cambria Math"/>
                                </a:rPr>
                                <m:t>,</m:t>
                              </m:r>
                              <m:r>
                                <a:rPr lang="es-CO" sz="2700" b="0" i="1" smtClean="0">
                                  <a:latin typeface="Cambria Math"/>
                                </a:rPr>
                                <m:t>𝐸𝑛</m:t>
                              </m:r>
                              <m:r>
                                <a:rPr lang="es-CO" sz="2700" b="0" i="1" smtClean="0">
                                  <a:latin typeface="Cambria Math"/>
                                </a:rPr>
                                <m:t> </m:t>
                              </m:r>
                              <m:r>
                                <a:rPr lang="es-CO" sz="2700" b="0" i="1" smtClean="0">
                                  <a:latin typeface="Cambria Math"/>
                                </a:rPr>
                                <m:t>𝑜𝑡𝑟𝑜</m:t>
                              </m:r>
                              <m:r>
                                <a:rPr lang="es-CO" sz="2700" b="0" i="1" smtClean="0">
                                  <a:latin typeface="Cambria Math"/>
                                </a:rPr>
                                <m:t> </m:t>
                              </m:r>
                              <m:r>
                                <a:rPr lang="es-CO" sz="2700" b="0" i="1" smtClean="0">
                                  <a:latin typeface="Cambria Math"/>
                                </a:rPr>
                                <m:t>𝑐𝑎𝑠𝑜</m:t>
                              </m:r>
                              <m:r>
                                <a:rPr lang="es-CO" sz="2700" b="0" i="1" smtClean="0">
                                  <a:latin typeface="Cambria Math"/>
                                </a:rPr>
                                <m:t>                                                                 </m:t>
                              </m:r>
                            </m:e>
                          </m:eqArr>
                        </m:e>
                      </m:d>
                    </m:oMath>
                  </m:oMathPara>
                </a14:m>
                <a:endParaRPr lang="es-CO" sz="2700" dirty="0"/>
              </a:p>
            </p:txBody>
          </p:sp>
        </mc:Choice>
        <mc:Fallback xmlns="">
          <p:sp>
            <p:nvSpPr>
              <p:cNvPr id="4" name="3 Rectángulo"/>
              <p:cNvSpPr>
                <a:spLocks noRot="1" noChangeAspect="1" noMove="1" noResize="1" noEditPoints="1" noAdjustHandles="1" noChangeArrowheads="1" noChangeShapeType="1" noTextEdit="1"/>
              </p:cNvSpPr>
              <p:nvPr/>
            </p:nvSpPr>
            <p:spPr>
              <a:xfrm>
                <a:off x="0" y="1999576"/>
                <a:ext cx="9144000" cy="849976"/>
              </a:xfrm>
              <a:prstGeom prst="rect">
                <a:avLst/>
              </a:prstGeom>
              <a:blipFill rotWithShape="1">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4 Rectángulo"/>
              <p:cNvSpPr/>
              <p:nvPr/>
            </p:nvSpPr>
            <p:spPr>
              <a:xfrm>
                <a:off x="0" y="3645024"/>
                <a:ext cx="9144000" cy="8479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s-CO" sz="2700" i="1" smtClean="0">
                              <a:latin typeface="Cambria Math" panose="02040503050406030204" pitchFamily="18" charset="0"/>
                            </a:rPr>
                          </m:ctrlPr>
                        </m:sSubPr>
                        <m:e>
                          <m:r>
                            <a:rPr lang="es-CO" sz="2700" b="0" i="1" smtClean="0">
                              <a:latin typeface="Cambria Math"/>
                            </a:rPr>
                            <m:t>𝐶</m:t>
                          </m:r>
                        </m:e>
                        <m:sub>
                          <m:r>
                            <a:rPr lang="es-CO" sz="2700" b="0" i="1" smtClean="0">
                              <a:latin typeface="Cambria Math"/>
                            </a:rPr>
                            <m:t>𝑖</m:t>
                          </m:r>
                        </m:sub>
                      </m:sSub>
                      <m:r>
                        <a:rPr lang="es-CO" sz="2700" i="1" smtClean="0">
                          <a:latin typeface="Cambria Math"/>
                        </a:rPr>
                        <m:t>=</m:t>
                      </m:r>
                      <m:d>
                        <m:dPr>
                          <m:begChr m:val="{"/>
                          <m:endChr m:val=""/>
                          <m:ctrlPr>
                            <a:rPr lang="es-CO" sz="2700" i="1" smtClean="0">
                              <a:latin typeface="Cambria Math" panose="02040503050406030204" pitchFamily="18" charset="0"/>
                            </a:rPr>
                          </m:ctrlPr>
                        </m:dPr>
                        <m:e>
                          <m:eqArr>
                            <m:eqArrPr>
                              <m:ctrlPr>
                                <a:rPr lang="es-CO" sz="2700" i="1" smtClean="0">
                                  <a:latin typeface="Cambria Math" panose="02040503050406030204" pitchFamily="18" charset="0"/>
                                </a:rPr>
                              </m:ctrlPr>
                            </m:eqArrPr>
                            <m:e>
                              <m:r>
                                <a:rPr lang="es-CO" sz="2700" b="0" i="1" smtClean="0">
                                  <a:latin typeface="Cambria Math"/>
                                </a:rPr>
                                <m:t>1</m:t>
                              </m:r>
                              <m:r>
                                <a:rPr lang="es-CO" sz="2700" i="1" smtClean="0">
                                  <a:latin typeface="Cambria Math"/>
                                </a:rPr>
                                <m:t>&amp;, </m:t>
                              </m:r>
                              <m:r>
                                <a:rPr lang="es-CO" sz="2700" b="0" i="1" smtClean="0">
                                  <a:latin typeface="Cambria Math"/>
                                </a:rPr>
                                <m:t>𝑆𝑖</m:t>
                              </m:r>
                              <m:r>
                                <a:rPr lang="es-CO" sz="2700" b="0" i="1" smtClean="0">
                                  <a:latin typeface="Cambria Math"/>
                                </a:rPr>
                                <m:t> </m:t>
                              </m:r>
                              <m:r>
                                <a:rPr lang="es-CO" sz="2700" b="0" i="1" smtClean="0">
                                  <a:latin typeface="Cambria Math"/>
                                </a:rPr>
                                <m:t>𝑒𝑙</m:t>
                              </m:r>
                              <m:r>
                                <a:rPr lang="es-CO" sz="2700" b="0" i="1" smtClean="0">
                                  <a:latin typeface="Cambria Math"/>
                                </a:rPr>
                                <m:t> </m:t>
                              </m:r>
                              <m:r>
                                <a:rPr lang="es-CO" sz="2700" b="0" i="1" smtClean="0">
                                  <a:latin typeface="Cambria Math"/>
                                </a:rPr>
                                <m:t>𝑎𝑝𝑙𝑖𝑐𝑎𝑡𝑖𝑣𝑜</m:t>
                              </m:r>
                              <m:r>
                                <a:rPr lang="es-CO" sz="2700" b="0" i="1" smtClean="0">
                                  <a:latin typeface="Cambria Math"/>
                                </a:rPr>
                                <m:t> </m:t>
                              </m:r>
                              <m:r>
                                <a:rPr lang="es-CO" sz="2700" b="0" i="1" smtClean="0">
                                  <a:latin typeface="Cambria Math"/>
                                </a:rPr>
                                <m:t>𝑒𝑠</m:t>
                              </m:r>
                              <m:r>
                                <a:rPr lang="es-CO" sz="2700" b="0" i="1" smtClean="0">
                                  <a:latin typeface="Cambria Math"/>
                                </a:rPr>
                                <m:t> </m:t>
                              </m:r>
                              <m:r>
                                <a:rPr lang="es-CO" sz="2700" b="0" i="1" smtClean="0">
                                  <a:latin typeface="Cambria Math"/>
                                </a:rPr>
                                <m:t>𝑚𝑎𝑙𝑖𝑐𝑖𝑜𝑠𝑜</m:t>
                              </m:r>
                              <m:r>
                                <a:rPr lang="es-CO" sz="2700" b="0" i="1" smtClean="0">
                                  <a:latin typeface="Cambria Math"/>
                                </a:rPr>
                                <m:t>                                  </m:t>
                              </m:r>
                            </m:e>
                            <m:e>
                              <m:r>
                                <a:rPr lang="es-CO" sz="2700" b="0" i="1" smtClean="0">
                                  <a:latin typeface="Cambria Math"/>
                                </a:rPr>
                                <m:t>0</m:t>
                              </m:r>
                              <m:r>
                                <a:rPr lang="es-CO" sz="2700" i="1" smtClean="0">
                                  <a:latin typeface="Cambria Math"/>
                                </a:rPr>
                                <m:t>,</m:t>
                              </m:r>
                              <m:r>
                                <a:rPr lang="es-CO" sz="2700" b="0" i="1" smtClean="0">
                                  <a:latin typeface="Cambria Math"/>
                                </a:rPr>
                                <m:t>𝐸𝑛</m:t>
                              </m:r>
                              <m:r>
                                <a:rPr lang="es-CO" sz="2700" b="0" i="1" smtClean="0">
                                  <a:latin typeface="Cambria Math"/>
                                </a:rPr>
                                <m:t> </m:t>
                              </m:r>
                              <m:r>
                                <a:rPr lang="es-CO" sz="2700" b="0" i="1" smtClean="0">
                                  <a:latin typeface="Cambria Math"/>
                                </a:rPr>
                                <m:t>𝑜𝑡𝑟𝑜</m:t>
                              </m:r>
                              <m:r>
                                <a:rPr lang="es-CO" sz="2700" b="0" i="1" smtClean="0">
                                  <a:latin typeface="Cambria Math"/>
                                </a:rPr>
                                <m:t> </m:t>
                              </m:r>
                              <m:r>
                                <a:rPr lang="es-CO" sz="2700" b="0" i="1" smtClean="0">
                                  <a:latin typeface="Cambria Math"/>
                                </a:rPr>
                                <m:t>𝑐𝑎𝑠𝑜</m:t>
                              </m:r>
                              <m:r>
                                <a:rPr lang="es-CO" sz="2700" b="0" i="1" smtClean="0">
                                  <a:latin typeface="Cambria Math"/>
                                </a:rPr>
                                <m:t>                                                                 </m:t>
                              </m:r>
                            </m:e>
                          </m:eqArr>
                        </m:e>
                      </m:d>
                    </m:oMath>
                  </m:oMathPara>
                </a14:m>
                <a:endParaRPr lang="es-CO" sz="2700" dirty="0"/>
              </a:p>
            </p:txBody>
          </p:sp>
        </mc:Choice>
        <mc:Fallback xmlns="">
          <p:sp>
            <p:nvSpPr>
              <p:cNvPr id="5" name="4 Rectángulo"/>
              <p:cNvSpPr>
                <a:spLocks noRot="1" noChangeAspect="1" noMove="1" noResize="1" noEditPoints="1" noAdjustHandles="1" noChangeArrowheads="1" noChangeShapeType="1" noTextEdit="1"/>
              </p:cNvSpPr>
              <p:nvPr/>
            </p:nvSpPr>
            <p:spPr>
              <a:xfrm>
                <a:off x="0" y="3645024"/>
                <a:ext cx="9144000" cy="847989"/>
              </a:xfrm>
              <a:prstGeom prst="rect">
                <a:avLst/>
              </a:prstGeom>
              <a:blipFill rotWithShape="1">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53079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Agenda</a:t>
            </a:r>
            <a:endParaRPr lang="es-CO" dirty="0"/>
          </a:p>
        </p:txBody>
      </p:sp>
      <p:sp>
        <p:nvSpPr>
          <p:cNvPr id="3" name="2 Marcador de contenido"/>
          <p:cNvSpPr>
            <a:spLocks noGrp="1"/>
          </p:cNvSpPr>
          <p:nvPr>
            <p:ph idx="1"/>
          </p:nvPr>
        </p:nvSpPr>
        <p:spPr>
          <a:xfrm>
            <a:off x="457200" y="1600200"/>
            <a:ext cx="8229600" cy="5069160"/>
          </a:xfrm>
        </p:spPr>
        <p:txBody>
          <a:bodyPr>
            <a:normAutofit fontScale="55000" lnSpcReduction="20000"/>
          </a:bodyPr>
          <a:lstStyle/>
          <a:p>
            <a:r>
              <a:rPr lang="es-CO" dirty="0"/>
              <a:t>Android</a:t>
            </a:r>
          </a:p>
          <a:p>
            <a:pPr lvl="1"/>
            <a:r>
              <a:rPr lang="es-CO" dirty="0"/>
              <a:t>¿Qué es?</a:t>
            </a:r>
          </a:p>
          <a:p>
            <a:pPr lvl="1"/>
            <a:r>
              <a:rPr lang="es-CO" dirty="0"/>
              <a:t>Seguridad</a:t>
            </a:r>
          </a:p>
          <a:p>
            <a:r>
              <a:rPr lang="es-CO" dirty="0"/>
              <a:t>Malware</a:t>
            </a:r>
          </a:p>
          <a:p>
            <a:pPr lvl="1"/>
            <a:r>
              <a:rPr lang="es-CO" dirty="0"/>
              <a:t>Definición</a:t>
            </a:r>
          </a:p>
          <a:p>
            <a:pPr lvl="1"/>
            <a:r>
              <a:rPr lang="es-CO" dirty="0"/>
              <a:t>Actualidad para Android</a:t>
            </a:r>
          </a:p>
          <a:p>
            <a:r>
              <a:rPr lang="es-CO" dirty="0" smtClean="0"/>
              <a:t>Técnicas para el análisis de amenazas</a:t>
            </a:r>
          </a:p>
          <a:p>
            <a:pPr lvl="1"/>
            <a:r>
              <a:rPr lang="es-CO" dirty="0" smtClean="0"/>
              <a:t>Análisis estático</a:t>
            </a:r>
          </a:p>
          <a:p>
            <a:pPr lvl="1"/>
            <a:r>
              <a:rPr lang="es-CO" dirty="0" smtClean="0"/>
              <a:t>Análisis dinámico</a:t>
            </a:r>
          </a:p>
          <a:p>
            <a:pPr lvl="1"/>
            <a:r>
              <a:rPr lang="es-CO" dirty="0" smtClean="0"/>
              <a:t>Machine </a:t>
            </a:r>
            <a:r>
              <a:rPr lang="es-CO" dirty="0" err="1" smtClean="0"/>
              <a:t>Learning</a:t>
            </a:r>
            <a:endParaRPr lang="es-CO" dirty="0" smtClean="0"/>
          </a:p>
          <a:p>
            <a:r>
              <a:rPr lang="es-CO" dirty="0" smtClean="0"/>
              <a:t>Aplicación de inteligencia artificial </a:t>
            </a:r>
          </a:p>
          <a:p>
            <a:pPr lvl="1"/>
            <a:r>
              <a:rPr lang="es-CO" dirty="0" smtClean="0"/>
              <a:t>¿Por qué?</a:t>
            </a:r>
          </a:p>
          <a:p>
            <a:r>
              <a:rPr lang="es-CO" dirty="0" smtClean="0"/>
              <a:t>Machine </a:t>
            </a:r>
            <a:r>
              <a:rPr lang="es-CO" dirty="0" err="1" smtClean="0"/>
              <a:t>Learning</a:t>
            </a:r>
            <a:r>
              <a:rPr lang="es-CO" dirty="0" smtClean="0"/>
              <a:t> – Análisis de Malware</a:t>
            </a:r>
          </a:p>
          <a:p>
            <a:pPr lvl="1"/>
            <a:r>
              <a:rPr lang="es-CO" dirty="0" smtClean="0"/>
              <a:t>Estado del arte</a:t>
            </a:r>
          </a:p>
          <a:p>
            <a:r>
              <a:rPr lang="es-CO" dirty="0" smtClean="0"/>
              <a:t>Trabajo</a:t>
            </a:r>
          </a:p>
          <a:p>
            <a:pPr lvl="1"/>
            <a:r>
              <a:rPr lang="es-CO" dirty="0" smtClean="0"/>
              <a:t>Metodología</a:t>
            </a:r>
          </a:p>
          <a:p>
            <a:pPr lvl="1"/>
            <a:r>
              <a:rPr lang="es-CO" dirty="0" smtClean="0"/>
              <a:t>Experimento</a:t>
            </a:r>
          </a:p>
          <a:p>
            <a:pPr lvl="1"/>
            <a:r>
              <a:rPr lang="es-CO" dirty="0" smtClean="0"/>
              <a:t>Resultados</a:t>
            </a:r>
          </a:p>
          <a:p>
            <a:r>
              <a:rPr lang="es-CO" dirty="0" smtClean="0"/>
              <a:t>Conclusiones y trabajo a futuro</a:t>
            </a:r>
          </a:p>
          <a:p>
            <a:pPr lvl="1"/>
            <a:endParaRPr lang="es-CO" dirty="0"/>
          </a:p>
          <a:p>
            <a:pPr marL="0" indent="0">
              <a:buNone/>
            </a:pPr>
            <a:endParaRPr lang="es-CO" dirty="0"/>
          </a:p>
        </p:txBody>
      </p:sp>
    </p:spTree>
    <p:extLst>
      <p:ext uri="{BB962C8B-B14F-4D97-AF65-F5344CB8AC3E}">
        <p14:creationId xmlns:p14="http://schemas.microsoft.com/office/powerpoint/2010/main" val="2202421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Metodología</a:t>
            </a:r>
            <a:endParaRPr lang="es-CO" dirty="0"/>
          </a:p>
        </p:txBody>
      </p:sp>
      <p:sp>
        <p:nvSpPr>
          <p:cNvPr id="3" name="2 Marcador de contenido"/>
          <p:cNvSpPr>
            <a:spLocks noGrp="1"/>
          </p:cNvSpPr>
          <p:nvPr>
            <p:ph idx="1"/>
          </p:nvPr>
        </p:nvSpPr>
        <p:spPr/>
        <p:txBody>
          <a:bodyPr>
            <a:normAutofit lnSpcReduction="10000"/>
          </a:bodyPr>
          <a:lstStyle/>
          <a:p>
            <a:pPr marL="514350" indent="-514350" algn="just">
              <a:buFont typeface="+mj-lt"/>
              <a:buAutoNum type="arabicPeriod" startAt="4"/>
            </a:pPr>
            <a:r>
              <a:rPr lang="es-CO" dirty="0" smtClean="0"/>
              <a:t>Del </a:t>
            </a:r>
            <a:r>
              <a:rPr lang="es-CO" dirty="0" err="1" smtClean="0"/>
              <a:t>dataset</a:t>
            </a:r>
            <a:r>
              <a:rPr lang="es-CO" dirty="0" smtClean="0"/>
              <a:t> binario se crearon dos particiones</a:t>
            </a:r>
          </a:p>
          <a:p>
            <a:pPr marL="914400" lvl="1" indent="-514350"/>
            <a:r>
              <a:rPr lang="es-CO" dirty="0" smtClean="0"/>
              <a:t>71 % para el entrenamiento </a:t>
            </a:r>
          </a:p>
          <a:p>
            <a:pPr marL="914400" lvl="1" indent="-514350"/>
            <a:r>
              <a:rPr lang="es-CO" dirty="0" smtClean="0"/>
              <a:t>29 % para las pruebas</a:t>
            </a:r>
          </a:p>
          <a:p>
            <a:pPr marL="514350" indent="-514350">
              <a:buFont typeface="+mj-lt"/>
              <a:buAutoNum type="arabicPeriod" startAt="5"/>
            </a:pPr>
            <a:r>
              <a:rPr lang="es-CO" dirty="0" smtClean="0"/>
              <a:t>Se entrenaron y verificaron los siguientes algoritmos de Machine </a:t>
            </a:r>
            <a:r>
              <a:rPr lang="es-CO" dirty="0" err="1" smtClean="0"/>
              <a:t>Learning</a:t>
            </a:r>
            <a:r>
              <a:rPr lang="es-CO" dirty="0" smtClean="0"/>
              <a:t>: </a:t>
            </a:r>
          </a:p>
          <a:p>
            <a:pPr marL="914400" lvl="1" indent="-514350"/>
            <a:r>
              <a:rPr lang="es-CO" smtClean="0"/>
              <a:t>Naive </a:t>
            </a:r>
            <a:r>
              <a:rPr lang="es-CO" dirty="0" err="1"/>
              <a:t>Bayes</a:t>
            </a:r>
            <a:r>
              <a:rPr lang="es-CO" dirty="0"/>
              <a:t>, </a:t>
            </a:r>
            <a:r>
              <a:rPr lang="es-CO" dirty="0" err="1"/>
              <a:t>Bagging</a:t>
            </a:r>
            <a:r>
              <a:rPr lang="es-CO" dirty="0"/>
              <a:t>, </a:t>
            </a:r>
            <a:r>
              <a:rPr lang="es-CO" dirty="0" err="1"/>
              <a:t>KNeighbors</a:t>
            </a:r>
            <a:r>
              <a:rPr lang="es-CO" dirty="0"/>
              <a:t>, </a:t>
            </a:r>
            <a:r>
              <a:rPr lang="es-CO" dirty="0" err="1"/>
              <a:t>Support</a:t>
            </a:r>
            <a:r>
              <a:rPr lang="es-CO" dirty="0"/>
              <a:t> Vector Machines (SVM), </a:t>
            </a:r>
            <a:r>
              <a:rPr lang="es-CO" dirty="0" err="1"/>
              <a:t>Stochastic</a:t>
            </a:r>
            <a:r>
              <a:rPr lang="es-CO" dirty="0"/>
              <a:t> </a:t>
            </a:r>
            <a:r>
              <a:rPr lang="es-CO" dirty="0" err="1"/>
              <a:t>Gradient</a:t>
            </a:r>
            <a:r>
              <a:rPr lang="es-CO" dirty="0"/>
              <a:t> </a:t>
            </a:r>
            <a:r>
              <a:rPr lang="es-CO" dirty="0" err="1"/>
              <a:t>Descent</a:t>
            </a:r>
            <a:r>
              <a:rPr lang="es-CO" dirty="0"/>
              <a:t> (SGD) y Decisión </a:t>
            </a:r>
            <a:r>
              <a:rPr lang="es-CO" dirty="0" err="1"/>
              <a:t>Tree</a:t>
            </a:r>
            <a:endParaRPr lang="es-CO" dirty="0"/>
          </a:p>
        </p:txBody>
      </p:sp>
    </p:spTree>
    <p:extLst>
      <p:ext uri="{BB962C8B-B14F-4D97-AF65-F5344CB8AC3E}">
        <p14:creationId xmlns:p14="http://schemas.microsoft.com/office/powerpoint/2010/main" val="866364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Medidas de evaluación</a:t>
            </a:r>
            <a:endParaRPr lang="es-CO"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s-CO" sz="2700" b="0" i="1" smtClean="0">
                          <a:latin typeface="Cambria Math"/>
                        </a:rPr>
                        <m:t>𝐴𝑐𝑐𝑢𝑟𝑎𝑐𝑦</m:t>
                      </m:r>
                      <m:r>
                        <a:rPr lang="es-CO" sz="2700" b="0" i="1" smtClean="0">
                          <a:latin typeface="Cambria Math"/>
                        </a:rPr>
                        <m:t>= </m:t>
                      </m:r>
                      <m:f>
                        <m:fPr>
                          <m:ctrlPr>
                            <a:rPr lang="es-CO" sz="2700" b="0" i="1" smtClean="0">
                              <a:latin typeface="Cambria Math" panose="02040503050406030204" pitchFamily="18" charset="0"/>
                            </a:rPr>
                          </m:ctrlPr>
                        </m:fPr>
                        <m:num>
                          <m:r>
                            <a:rPr lang="es-CO" sz="2700" b="0" i="1" smtClean="0">
                              <a:latin typeface="Cambria Math"/>
                            </a:rPr>
                            <m:t># </m:t>
                          </m:r>
                          <m:r>
                            <a:rPr lang="es-CO" sz="2700" b="0" i="1" smtClean="0">
                              <a:latin typeface="Cambria Math"/>
                            </a:rPr>
                            <m:t>𝑑𝑎𝑡𝑜𝑠</m:t>
                          </m:r>
                          <m:r>
                            <a:rPr lang="es-CO" sz="2700" b="0" i="1" smtClean="0">
                              <a:latin typeface="Cambria Math"/>
                            </a:rPr>
                            <m:t> </m:t>
                          </m:r>
                          <m:r>
                            <a:rPr lang="es-CO" sz="2700" b="0" i="1" smtClean="0">
                              <a:latin typeface="Cambria Math"/>
                            </a:rPr>
                            <m:t>𝑐𝑜𝑟𝑟𝑒𝑐𝑡𝑎𝑚𝑒𝑛𝑡𝑒</m:t>
                          </m:r>
                          <m:r>
                            <a:rPr lang="es-CO" sz="2700" b="0" i="1" smtClean="0">
                              <a:latin typeface="Cambria Math"/>
                            </a:rPr>
                            <m:t> </m:t>
                          </m:r>
                          <m:r>
                            <a:rPr lang="es-CO" sz="2700" b="0" i="1" smtClean="0">
                              <a:latin typeface="Cambria Math"/>
                            </a:rPr>
                            <m:t>𝑐𝑙𝑎𝑠𝑖𝑓𝑖𝑐𝑎𝑑𝑜𝑠</m:t>
                          </m:r>
                        </m:num>
                        <m:den>
                          <m:r>
                            <a:rPr lang="es-CO" sz="2700" b="0" i="1" smtClean="0">
                              <a:latin typeface="Cambria Math"/>
                            </a:rPr>
                            <m:t># </m:t>
                          </m:r>
                          <m:r>
                            <a:rPr lang="es-CO" sz="2700" b="0" i="1" smtClean="0">
                              <a:latin typeface="Cambria Math"/>
                            </a:rPr>
                            <m:t>𝑑𝑎𝑡𝑜𝑠</m:t>
                          </m:r>
                          <m:r>
                            <a:rPr lang="es-CO" sz="2700" b="0" i="1" smtClean="0">
                              <a:latin typeface="Cambria Math"/>
                            </a:rPr>
                            <m:t> </m:t>
                          </m:r>
                          <m:r>
                            <a:rPr lang="es-CO" sz="2700" b="0" i="1" smtClean="0">
                              <a:latin typeface="Cambria Math"/>
                            </a:rPr>
                            <m:t>𝑐𝑙𝑎𝑠𝑖𝑓𝑖𝑐𝑎𝑑𝑜𝑠</m:t>
                          </m:r>
                        </m:den>
                      </m:f>
                    </m:oMath>
                  </m:oMathPara>
                </a14:m>
                <a:endParaRPr lang="es-CO" sz="2700" dirty="0" smtClean="0"/>
              </a:p>
              <a:p>
                <a:pPr marL="0" indent="0">
                  <a:buNone/>
                </a:pPr>
                <a:endParaRPr lang="es-CO" sz="2700" b="0" i="1" dirty="0" smtClean="0">
                  <a:latin typeface="Cambria Math"/>
                </a:endParaRPr>
              </a:p>
              <a:p>
                <a:pPr marL="0" indent="0">
                  <a:buNone/>
                </a:pPr>
                <a14:m>
                  <m:oMathPara xmlns:m="http://schemas.openxmlformats.org/officeDocument/2006/math">
                    <m:oMathParaPr>
                      <m:jc m:val="left"/>
                    </m:oMathParaPr>
                    <m:oMath xmlns:m="http://schemas.openxmlformats.org/officeDocument/2006/math">
                      <m:r>
                        <a:rPr lang="es-CO" sz="2700" b="0" i="1" smtClean="0">
                          <a:latin typeface="Cambria Math"/>
                        </a:rPr>
                        <m:t>𝑃𝑟𝑒𝑐𝑖𝑠𝑖𝑜𝑛</m:t>
                      </m:r>
                      <m:r>
                        <a:rPr lang="es-CO" sz="2700" b="0" i="1" smtClean="0">
                          <a:latin typeface="Cambria Math"/>
                        </a:rPr>
                        <m:t>= </m:t>
                      </m:r>
                      <m:f>
                        <m:fPr>
                          <m:ctrlPr>
                            <a:rPr lang="es-CO" sz="2700" b="0" i="1" smtClean="0">
                              <a:latin typeface="Cambria Math" panose="02040503050406030204" pitchFamily="18" charset="0"/>
                            </a:rPr>
                          </m:ctrlPr>
                        </m:fPr>
                        <m:num>
                          <m:r>
                            <a:rPr lang="es-CO" sz="2700" b="0" i="1" smtClean="0">
                              <a:latin typeface="Cambria Math"/>
                            </a:rPr>
                            <m:t>𝑉𝑃</m:t>
                          </m:r>
                        </m:num>
                        <m:den>
                          <m:r>
                            <a:rPr lang="es-CO" sz="2700" b="0" i="1" smtClean="0">
                              <a:latin typeface="Cambria Math"/>
                            </a:rPr>
                            <m:t>𝑉𝑃</m:t>
                          </m:r>
                          <m:r>
                            <a:rPr lang="es-CO" sz="2700" b="0" i="1" smtClean="0">
                              <a:latin typeface="Cambria Math"/>
                            </a:rPr>
                            <m:t>+</m:t>
                          </m:r>
                          <m:r>
                            <a:rPr lang="es-CO" sz="2700" b="0" i="1" smtClean="0">
                              <a:latin typeface="Cambria Math"/>
                            </a:rPr>
                            <m:t>𝐹𝑃</m:t>
                          </m:r>
                        </m:den>
                      </m:f>
                      <m:r>
                        <a:rPr lang="es-CO" sz="2700" b="0" i="1" smtClean="0">
                          <a:latin typeface="Cambria Math"/>
                        </a:rPr>
                        <m:t> </m:t>
                      </m:r>
                    </m:oMath>
                  </m:oMathPara>
                </a14:m>
                <a:endParaRPr lang="es-CO" sz="2700" b="0" dirty="0" smtClean="0"/>
              </a:p>
              <a:p>
                <a:pPr marL="0" indent="0">
                  <a:buNone/>
                </a:pPr>
                <a:endParaRPr lang="es-CO" sz="2700" b="0" i="1" dirty="0" smtClean="0">
                  <a:latin typeface="Cambria Math"/>
                </a:endParaRPr>
              </a:p>
              <a:p>
                <a:pPr marL="0" indent="0">
                  <a:buNone/>
                </a:pPr>
                <a14:m>
                  <m:oMathPara xmlns:m="http://schemas.openxmlformats.org/officeDocument/2006/math">
                    <m:oMathParaPr>
                      <m:jc m:val="left"/>
                    </m:oMathParaPr>
                    <m:oMath xmlns:m="http://schemas.openxmlformats.org/officeDocument/2006/math">
                      <m:r>
                        <a:rPr lang="es-CO" sz="2700" b="0" i="1" smtClean="0">
                          <a:latin typeface="Cambria Math"/>
                        </a:rPr>
                        <m:t>𝑅𝑒𝑐𝑎𝑙𝑙</m:t>
                      </m:r>
                      <m:r>
                        <a:rPr lang="es-CO" sz="2700" b="0" i="1" smtClean="0">
                          <a:latin typeface="Cambria Math"/>
                        </a:rPr>
                        <m:t>=</m:t>
                      </m:r>
                      <m:f>
                        <m:fPr>
                          <m:ctrlPr>
                            <a:rPr lang="es-CO" sz="2700" b="0" i="1" smtClean="0">
                              <a:latin typeface="Cambria Math" panose="02040503050406030204" pitchFamily="18" charset="0"/>
                            </a:rPr>
                          </m:ctrlPr>
                        </m:fPr>
                        <m:num>
                          <m:r>
                            <a:rPr lang="es-CO" sz="2700" b="0" i="1" smtClean="0">
                              <a:latin typeface="Cambria Math"/>
                            </a:rPr>
                            <m:t>𝑉𝑃</m:t>
                          </m:r>
                        </m:num>
                        <m:den>
                          <m:r>
                            <a:rPr lang="es-CO" sz="2700" b="0" i="1" smtClean="0">
                              <a:latin typeface="Cambria Math"/>
                            </a:rPr>
                            <m:t>𝑉𝑃</m:t>
                          </m:r>
                          <m:r>
                            <a:rPr lang="es-CO" sz="2700" b="0" i="1" smtClean="0">
                              <a:latin typeface="Cambria Math"/>
                            </a:rPr>
                            <m:t>+</m:t>
                          </m:r>
                          <m:r>
                            <a:rPr lang="es-CO" sz="2700" b="0" i="1" smtClean="0">
                              <a:latin typeface="Cambria Math"/>
                            </a:rPr>
                            <m:t>𝐹𝑁</m:t>
                          </m:r>
                        </m:den>
                      </m:f>
                    </m:oMath>
                  </m:oMathPara>
                </a14:m>
                <a:endParaRPr lang="es-CO" sz="27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s-CO">
                    <a:noFill/>
                  </a:rPr>
                  <a:t> </a:t>
                </a:r>
              </a:p>
            </p:txBody>
          </p:sp>
        </mc:Fallback>
      </mc:AlternateContent>
      <p:graphicFrame>
        <p:nvGraphicFramePr>
          <p:cNvPr id="4" name="3 Tabla"/>
          <p:cNvGraphicFramePr>
            <a:graphicFrameLocks noGrp="1"/>
          </p:cNvGraphicFramePr>
          <p:nvPr>
            <p:extLst>
              <p:ext uri="{D42A27DB-BD31-4B8C-83A1-F6EECF244321}">
                <p14:modId xmlns:p14="http://schemas.microsoft.com/office/powerpoint/2010/main" val="2423271670"/>
              </p:ext>
            </p:extLst>
          </p:nvPr>
        </p:nvGraphicFramePr>
        <p:xfrm>
          <a:off x="4716016" y="3212976"/>
          <a:ext cx="3456384" cy="1872208"/>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20000"/>
                    </a:ext>
                  </a:extLst>
                </a:gridCol>
                <a:gridCol w="1620180">
                  <a:extLst>
                    <a:ext uri="{9D8B030D-6E8A-4147-A177-3AD203B41FA5}">
                      <a16:colId xmlns:a16="http://schemas.microsoft.com/office/drawing/2014/main" val="20001"/>
                    </a:ext>
                  </a:extLst>
                </a:gridCol>
              </a:tblGrid>
              <a:tr h="936104">
                <a:tc>
                  <a:txBody>
                    <a:bodyPr/>
                    <a:lstStyle/>
                    <a:p>
                      <a:pPr algn="ctr"/>
                      <a:r>
                        <a:rPr lang="es-CO" b="0" dirty="0" smtClean="0">
                          <a:solidFill>
                            <a:schemeClr val="tx1"/>
                          </a:solidFill>
                        </a:rPr>
                        <a:t>Verdadero</a:t>
                      </a:r>
                      <a:r>
                        <a:rPr lang="es-CO" b="0" baseline="0" dirty="0" smtClean="0">
                          <a:solidFill>
                            <a:schemeClr val="tx1"/>
                          </a:solidFill>
                        </a:rPr>
                        <a:t> Positivo</a:t>
                      </a:r>
                      <a:endParaRPr lang="es-CO"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b="0" dirty="0" smtClean="0">
                          <a:solidFill>
                            <a:schemeClr val="tx1"/>
                          </a:solidFill>
                        </a:rPr>
                        <a:t>Falso</a:t>
                      </a:r>
                      <a:r>
                        <a:rPr lang="es-CO" b="0" baseline="0" dirty="0" smtClean="0">
                          <a:solidFill>
                            <a:schemeClr val="tx1"/>
                          </a:solidFill>
                        </a:rPr>
                        <a:t> </a:t>
                      </a:r>
                    </a:p>
                    <a:p>
                      <a:pPr algn="ctr"/>
                      <a:r>
                        <a:rPr lang="es-CO" b="0" baseline="0" dirty="0" smtClean="0">
                          <a:solidFill>
                            <a:schemeClr val="tx1"/>
                          </a:solidFill>
                        </a:rPr>
                        <a:t>Positivo</a:t>
                      </a:r>
                      <a:endParaRPr lang="es-CO"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36104">
                <a:tc>
                  <a:txBody>
                    <a:bodyPr/>
                    <a:lstStyle/>
                    <a:p>
                      <a:pPr algn="ctr"/>
                      <a:r>
                        <a:rPr lang="es-CO" dirty="0" smtClean="0">
                          <a:solidFill>
                            <a:schemeClr val="tx1"/>
                          </a:solidFill>
                        </a:rPr>
                        <a:t>Falso </a:t>
                      </a:r>
                    </a:p>
                    <a:p>
                      <a:pPr algn="ctr"/>
                      <a:r>
                        <a:rPr lang="es-CO" dirty="0" smtClean="0">
                          <a:solidFill>
                            <a:schemeClr val="tx1"/>
                          </a:solidFill>
                        </a:rPr>
                        <a:t>Negativo</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O" dirty="0" smtClean="0">
                          <a:solidFill>
                            <a:schemeClr val="tx1"/>
                          </a:solidFill>
                        </a:rPr>
                        <a:t>Verdadero Negativo</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 name="5 CuadroTexto"/>
          <p:cNvSpPr txBox="1"/>
          <p:nvPr/>
        </p:nvSpPr>
        <p:spPr>
          <a:xfrm>
            <a:off x="4788024" y="5155243"/>
            <a:ext cx="3392466" cy="369332"/>
          </a:xfrm>
          <a:prstGeom prst="rect">
            <a:avLst/>
          </a:prstGeom>
          <a:noFill/>
        </p:spPr>
        <p:txBody>
          <a:bodyPr wrap="square" rtlCol="0">
            <a:spAutoFit/>
          </a:bodyPr>
          <a:lstStyle/>
          <a:p>
            <a:r>
              <a:rPr lang="es-CO" dirty="0"/>
              <a:t>TABLA </a:t>
            </a:r>
            <a:r>
              <a:rPr lang="es-CO" dirty="0" smtClean="0"/>
              <a:t>I. MATRIZ DE CONFUSIÓN</a:t>
            </a:r>
            <a:endParaRPr lang="es-CO" dirty="0"/>
          </a:p>
        </p:txBody>
      </p:sp>
    </p:spTree>
    <p:extLst>
      <p:ext uri="{BB962C8B-B14F-4D97-AF65-F5344CB8AC3E}">
        <p14:creationId xmlns:p14="http://schemas.microsoft.com/office/powerpoint/2010/main" val="1840640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Experimento</a:t>
            </a:r>
            <a:endParaRPr lang="es-CO" dirty="0"/>
          </a:p>
        </p:txBody>
      </p:sp>
      <p:sp>
        <p:nvSpPr>
          <p:cNvPr id="3" name="2 Marcador de contenido"/>
          <p:cNvSpPr>
            <a:spLocks noGrp="1"/>
          </p:cNvSpPr>
          <p:nvPr>
            <p:ph idx="1"/>
          </p:nvPr>
        </p:nvSpPr>
        <p:spPr/>
        <p:txBody>
          <a:bodyPr/>
          <a:lstStyle/>
          <a:p>
            <a:pPr marL="0" indent="0">
              <a:buNone/>
            </a:pPr>
            <a:r>
              <a:rPr lang="es-CO" dirty="0" smtClean="0"/>
              <a:t>Tecnologías utilizadas</a:t>
            </a:r>
          </a:p>
          <a:p>
            <a:pPr lvl="1" algn="just"/>
            <a:r>
              <a:rPr lang="es-CO" dirty="0"/>
              <a:t>Durante el trabajo se utilizó como lenguaje de desarrollo Python y las herramientas de machine </a:t>
            </a:r>
            <a:r>
              <a:rPr lang="es-CO" dirty="0" err="1"/>
              <a:t>learning</a:t>
            </a:r>
            <a:r>
              <a:rPr lang="es-CO" dirty="0"/>
              <a:t> de </a:t>
            </a:r>
            <a:r>
              <a:rPr lang="es-CO" dirty="0" err="1"/>
              <a:t>Scikit-Learn</a:t>
            </a:r>
            <a:r>
              <a:rPr lang="es-CO" dirty="0"/>
              <a:t> 0.17.</a:t>
            </a:r>
          </a:p>
        </p:txBody>
      </p:sp>
    </p:spTree>
    <p:extLst>
      <p:ext uri="{BB962C8B-B14F-4D97-AF65-F5344CB8AC3E}">
        <p14:creationId xmlns:p14="http://schemas.microsoft.com/office/powerpoint/2010/main" val="1605056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Experimento</a:t>
            </a:r>
            <a:endParaRPr lang="es-CO" dirty="0"/>
          </a:p>
        </p:txBody>
      </p:sp>
      <p:graphicFrame>
        <p:nvGraphicFramePr>
          <p:cNvPr id="4" name="3 Tabla"/>
          <p:cNvGraphicFramePr>
            <a:graphicFrameLocks noGrp="1"/>
          </p:cNvGraphicFramePr>
          <p:nvPr>
            <p:extLst>
              <p:ext uri="{D42A27DB-BD31-4B8C-83A1-F6EECF244321}">
                <p14:modId xmlns:p14="http://schemas.microsoft.com/office/powerpoint/2010/main" val="2727942552"/>
              </p:ext>
            </p:extLst>
          </p:nvPr>
        </p:nvGraphicFramePr>
        <p:xfrm>
          <a:off x="755576" y="1916832"/>
          <a:ext cx="7560841" cy="3456387"/>
        </p:xfrm>
        <a:graphic>
          <a:graphicData uri="http://schemas.openxmlformats.org/drawingml/2006/table">
            <a:tbl>
              <a:tblPr>
                <a:tableStyleId>{5C22544A-7EE6-4342-B048-85BDC9FD1C3A}</a:tableStyleId>
              </a:tblPr>
              <a:tblGrid>
                <a:gridCol w="2059632">
                  <a:extLst>
                    <a:ext uri="{9D8B030D-6E8A-4147-A177-3AD203B41FA5}">
                      <a16:colId xmlns:a16="http://schemas.microsoft.com/office/drawing/2014/main" val="20000"/>
                    </a:ext>
                  </a:extLst>
                </a:gridCol>
                <a:gridCol w="717549">
                  <a:extLst>
                    <a:ext uri="{9D8B030D-6E8A-4147-A177-3AD203B41FA5}">
                      <a16:colId xmlns:a16="http://schemas.microsoft.com/office/drawing/2014/main" val="20001"/>
                    </a:ext>
                  </a:extLst>
                </a:gridCol>
                <a:gridCol w="717549">
                  <a:extLst>
                    <a:ext uri="{9D8B030D-6E8A-4147-A177-3AD203B41FA5}">
                      <a16:colId xmlns:a16="http://schemas.microsoft.com/office/drawing/2014/main" val="20002"/>
                    </a:ext>
                  </a:extLst>
                </a:gridCol>
                <a:gridCol w="717549">
                  <a:extLst>
                    <a:ext uri="{9D8B030D-6E8A-4147-A177-3AD203B41FA5}">
                      <a16:colId xmlns:a16="http://schemas.microsoft.com/office/drawing/2014/main" val="20003"/>
                    </a:ext>
                  </a:extLst>
                </a:gridCol>
                <a:gridCol w="717549">
                  <a:extLst>
                    <a:ext uri="{9D8B030D-6E8A-4147-A177-3AD203B41FA5}">
                      <a16:colId xmlns:a16="http://schemas.microsoft.com/office/drawing/2014/main" val="20004"/>
                    </a:ext>
                  </a:extLst>
                </a:gridCol>
                <a:gridCol w="717549">
                  <a:extLst>
                    <a:ext uri="{9D8B030D-6E8A-4147-A177-3AD203B41FA5}">
                      <a16:colId xmlns:a16="http://schemas.microsoft.com/office/drawing/2014/main" val="20005"/>
                    </a:ext>
                  </a:extLst>
                </a:gridCol>
                <a:gridCol w="717549">
                  <a:extLst>
                    <a:ext uri="{9D8B030D-6E8A-4147-A177-3AD203B41FA5}">
                      <a16:colId xmlns:a16="http://schemas.microsoft.com/office/drawing/2014/main" val="20006"/>
                    </a:ext>
                  </a:extLst>
                </a:gridCol>
                <a:gridCol w="1195915">
                  <a:extLst>
                    <a:ext uri="{9D8B030D-6E8A-4147-A177-3AD203B41FA5}">
                      <a16:colId xmlns:a16="http://schemas.microsoft.com/office/drawing/2014/main" val="20007"/>
                    </a:ext>
                  </a:extLst>
                </a:gridCol>
              </a:tblGrid>
              <a:tr h="384043">
                <a:tc rowSpan="3">
                  <a:txBody>
                    <a:bodyPr/>
                    <a:lstStyle/>
                    <a:p>
                      <a:pPr algn="ctr" fontAlgn="ctr"/>
                      <a:r>
                        <a:rPr lang="es-CO" sz="2000" u="none" strike="noStrike" dirty="0">
                          <a:effectLst/>
                        </a:rPr>
                        <a:t>Algoritmo</a:t>
                      </a:r>
                      <a:endParaRPr lang="es-CO" sz="20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algn="ctr" fontAlgn="b"/>
                      <a:r>
                        <a:rPr lang="es-CO" sz="2000" u="none" strike="noStrike">
                          <a:effectLst/>
                        </a:rPr>
                        <a:t>Metricas de desempeño</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384043">
                <a:tc vMerge="1">
                  <a:txBody>
                    <a:bodyPr/>
                    <a:lstStyle/>
                    <a:p>
                      <a:endParaRPr lang="es-CO"/>
                    </a:p>
                  </a:txBody>
                  <a:tcPr/>
                </a:tc>
                <a:tc gridSpan="2">
                  <a:txBody>
                    <a:bodyPr/>
                    <a:lstStyle/>
                    <a:p>
                      <a:pPr algn="ctr" fontAlgn="b"/>
                      <a:r>
                        <a:rPr lang="es-CO" sz="2000" u="none" strike="noStrike">
                          <a:effectLst/>
                        </a:rPr>
                        <a:t>Precision</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tc gridSpan="2">
                  <a:txBody>
                    <a:bodyPr/>
                    <a:lstStyle/>
                    <a:p>
                      <a:pPr algn="ctr" fontAlgn="b"/>
                      <a:r>
                        <a:rPr lang="es-CO" sz="2000" u="none" strike="noStrike">
                          <a:effectLst/>
                        </a:rPr>
                        <a:t>Recall</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tc gridSpan="2">
                  <a:txBody>
                    <a:bodyPr/>
                    <a:lstStyle/>
                    <a:p>
                      <a:pPr algn="ctr" fontAlgn="b"/>
                      <a:r>
                        <a:rPr lang="es-CO" sz="2000" u="none" strike="noStrike">
                          <a:effectLst/>
                        </a:rPr>
                        <a:t>f1 - score</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tc>
                  <a:txBody>
                    <a:bodyPr/>
                    <a:lstStyle/>
                    <a:p>
                      <a:pPr algn="ctr" fontAlgn="b"/>
                      <a:r>
                        <a:rPr lang="es-CO" sz="2000" u="none" strike="noStrike">
                          <a:effectLst/>
                        </a:rPr>
                        <a:t>Accuracy</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84043">
                <a:tc vMerge="1">
                  <a:txBody>
                    <a:bodyPr/>
                    <a:lstStyle/>
                    <a:p>
                      <a:endParaRPr lang="es-CO"/>
                    </a:p>
                  </a:txBody>
                  <a:tcPr/>
                </a:tc>
                <a:tc>
                  <a:txBody>
                    <a:bodyPr/>
                    <a:lstStyle/>
                    <a:p>
                      <a:pPr algn="ctr" fontAlgn="b"/>
                      <a:r>
                        <a:rPr lang="es-CO" sz="2000" u="none" strike="noStrike" dirty="0">
                          <a:effectLst/>
                        </a:rPr>
                        <a:t>0</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1</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1</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1</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 </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4043">
                <a:tc>
                  <a:txBody>
                    <a:bodyPr/>
                    <a:lstStyle/>
                    <a:p>
                      <a:pPr algn="l" fontAlgn="b"/>
                      <a:r>
                        <a:rPr lang="es-CO" sz="2000" u="none" strike="noStrike" dirty="0" err="1">
                          <a:effectLst/>
                        </a:rPr>
                        <a:t>NaiveBayes</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0,76</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0,79</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0,88</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0,84</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0,82</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0,83</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4043">
                <a:tc>
                  <a:txBody>
                    <a:bodyPr/>
                    <a:lstStyle/>
                    <a:p>
                      <a:pPr algn="l" fontAlgn="b"/>
                      <a:r>
                        <a:rPr lang="es-CO" sz="2000" u="none" strike="noStrike" dirty="0" err="1">
                          <a:effectLst/>
                        </a:rPr>
                        <a:t>Bagging</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0,94</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0,88</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0,88</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0,93</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0,91</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84043">
                <a:tc>
                  <a:txBody>
                    <a:bodyPr/>
                    <a:lstStyle/>
                    <a:p>
                      <a:pPr algn="l" fontAlgn="b"/>
                      <a:r>
                        <a:rPr lang="es-CO" sz="2000" u="none" strike="noStrike" dirty="0" err="1">
                          <a:solidFill>
                            <a:schemeClr val="accent2">
                              <a:lumMod val="75000"/>
                            </a:schemeClr>
                          </a:solidFill>
                          <a:effectLst/>
                        </a:rPr>
                        <a:t>Kneighbors</a:t>
                      </a:r>
                      <a:endParaRPr lang="es-CO" sz="2000" b="0" i="0" u="none" strike="noStrike" dirty="0">
                        <a:solidFill>
                          <a:schemeClr val="accent2">
                            <a:lumMod val="75000"/>
                          </a:schemeClr>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solidFill>
                            <a:schemeClr val="accent2">
                              <a:lumMod val="75000"/>
                            </a:schemeClr>
                          </a:solidFill>
                          <a:effectLst/>
                        </a:rPr>
                        <a:t>0,94</a:t>
                      </a:r>
                      <a:endParaRPr lang="es-CO" sz="2000" b="0" i="0" u="none" strike="noStrike">
                        <a:solidFill>
                          <a:schemeClr val="accent2">
                            <a:lumMod val="75000"/>
                          </a:schemeClr>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solidFill>
                            <a:schemeClr val="accent2">
                              <a:lumMod val="75000"/>
                            </a:schemeClr>
                          </a:solidFill>
                          <a:effectLst/>
                        </a:rPr>
                        <a:t>0,95</a:t>
                      </a:r>
                      <a:endParaRPr lang="es-CO" sz="2000" b="0" i="0" u="none" strike="noStrike">
                        <a:solidFill>
                          <a:schemeClr val="accent2">
                            <a:lumMod val="75000"/>
                          </a:schemeClr>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solidFill>
                            <a:schemeClr val="accent2">
                              <a:lumMod val="75000"/>
                            </a:schemeClr>
                          </a:solidFill>
                          <a:effectLst/>
                        </a:rPr>
                        <a:t>0,95</a:t>
                      </a:r>
                      <a:endParaRPr lang="es-CO" sz="2000" b="0" i="0" u="none" strike="noStrike" dirty="0">
                        <a:solidFill>
                          <a:schemeClr val="accent2">
                            <a:lumMod val="75000"/>
                          </a:schemeClr>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solidFill>
                            <a:schemeClr val="accent2">
                              <a:lumMod val="75000"/>
                            </a:schemeClr>
                          </a:solidFill>
                          <a:effectLst/>
                        </a:rPr>
                        <a:t>0,94</a:t>
                      </a:r>
                      <a:endParaRPr lang="es-CO" sz="2000" b="0" i="0" u="none" strike="noStrike" dirty="0">
                        <a:solidFill>
                          <a:schemeClr val="accent2">
                            <a:lumMod val="75000"/>
                          </a:schemeClr>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solidFill>
                            <a:schemeClr val="accent2">
                              <a:lumMod val="75000"/>
                            </a:schemeClr>
                          </a:solidFill>
                          <a:effectLst/>
                        </a:rPr>
                        <a:t>0,94</a:t>
                      </a:r>
                      <a:endParaRPr lang="es-CO" sz="2000" b="0" i="0" u="none" strike="noStrike">
                        <a:solidFill>
                          <a:schemeClr val="accent2">
                            <a:lumMod val="75000"/>
                          </a:schemeClr>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solidFill>
                            <a:schemeClr val="accent2">
                              <a:lumMod val="75000"/>
                            </a:schemeClr>
                          </a:solidFill>
                          <a:effectLst/>
                        </a:rPr>
                        <a:t>0,94</a:t>
                      </a:r>
                      <a:endParaRPr lang="es-CO" sz="2000" b="0" i="0" u="none" strike="noStrike">
                        <a:solidFill>
                          <a:schemeClr val="accent2">
                            <a:lumMod val="75000"/>
                          </a:schemeClr>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solidFill>
                            <a:schemeClr val="accent2">
                              <a:lumMod val="75000"/>
                            </a:schemeClr>
                          </a:solidFill>
                          <a:effectLst/>
                        </a:rPr>
                        <a:t>0,94</a:t>
                      </a:r>
                      <a:endParaRPr lang="es-CO" sz="2000" b="0" i="0" u="none" strike="noStrike" dirty="0">
                        <a:solidFill>
                          <a:schemeClr val="accent2">
                            <a:lumMod val="75000"/>
                          </a:schemeClr>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84043">
                <a:tc>
                  <a:txBody>
                    <a:bodyPr/>
                    <a:lstStyle/>
                    <a:p>
                      <a:pPr algn="l" fontAlgn="b"/>
                      <a:r>
                        <a:rPr lang="es-CO" sz="2000" u="none" strike="noStrike">
                          <a:effectLst/>
                        </a:rPr>
                        <a:t>SVM</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0,93</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0,88</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0,88</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0,92</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84043">
                <a:tc>
                  <a:txBody>
                    <a:bodyPr/>
                    <a:lstStyle/>
                    <a:p>
                      <a:pPr algn="l" fontAlgn="b"/>
                      <a:r>
                        <a:rPr lang="es-CO" sz="2000" u="none" strike="noStrike">
                          <a:effectLst/>
                        </a:rPr>
                        <a:t>SGD</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0,91</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0,94</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0,94</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0,91</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0,92</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0,93</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0,92</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84043">
                <a:tc>
                  <a:txBody>
                    <a:bodyPr/>
                    <a:lstStyle/>
                    <a:p>
                      <a:pPr algn="l" fontAlgn="b"/>
                      <a:r>
                        <a:rPr lang="es-CO" sz="2000" u="none" strike="noStrike">
                          <a:effectLst/>
                        </a:rPr>
                        <a:t>DecisionTree</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0,93</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a:effectLst/>
                        </a:rPr>
                        <a:t>0,94</a:t>
                      </a:r>
                      <a:endParaRPr lang="es-CO"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0,94</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0,93</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0,93</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0,93</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CO" sz="2000" u="none" strike="noStrike" dirty="0">
                          <a:effectLst/>
                        </a:rPr>
                        <a:t>0,93</a:t>
                      </a:r>
                      <a:endParaRPr lang="es-CO"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5" name="4 CuadroTexto"/>
          <p:cNvSpPr txBox="1"/>
          <p:nvPr/>
        </p:nvSpPr>
        <p:spPr>
          <a:xfrm>
            <a:off x="899592" y="5460214"/>
            <a:ext cx="7640938" cy="369332"/>
          </a:xfrm>
          <a:prstGeom prst="rect">
            <a:avLst/>
          </a:prstGeom>
          <a:noFill/>
        </p:spPr>
        <p:txBody>
          <a:bodyPr wrap="none" rtlCol="0">
            <a:spAutoFit/>
          </a:bodyPr>
          <a:lstStyle/>
          <a:p>
            <a:r>
              <a:rPr lang="es-CO" dirty="0"/>
              <a:t>TABLA </a:t>
            </a:r>
            <a:r>
              <a:rPr lang="es-CO" dirty="0" smtClean="0"/>
              <a:t>II. </a:t>
            </a:r>
            <a:r>
              <a:rPr lang="es-CO" dirty="0"/>
              <a:t>RESULTADO EN EL DESEMPEÑO INDIVIDUAL DE LOS 6 CLASIFICADORES</a:t>
            </a:r>
          </a:p>
        </p:txBody>
      </p:sp>
    </p:spTree>
    <p:extLst>
      <p:ext uri="{BB962C8B-B14F-4D97-AF65-F5344CB8AC3E}">
        <p14:creationId xmlns:p14="http://schemas.microsoft.com/office/powerpoint/2010/main" val="1289962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Experimento</a:t>
            </a:r>
            <a:endParaRPr lang="es-CO"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340768"/>
            <a:ext cx="603461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3419872" y="5829546"/>
            <a:ext cx="2276392" cy="369332"/>
          </a:xfrm>
          <a:prstGeom prst="rect">
            <a:avLst/>
          </a:prstGeom>
          <a:noFill/>
        </p:spPr>
        <p:txBody>
          <a:bodyPr wrap="none" rtlCol="0">
            <a:spAutoFit/>
          </a:bodyPr>
          <a:lstStyle/>
          <a:p>
            <a:pPr algn="ctr"/>
            <a:r>
              <a:rPr lang="es-CO" dirty="0" smtClean="0"/>
              <a:t>FIGURA II. CURVA ROC</a:t>
            </a:r>
            <a:endParaRPr lang="es-CO" dirty="0"/>
          </a:p>
        </p:txBody>
      </p:sp>
    </p:spTree>
    <p:extLst>
      <p:ext uri="{BB962C8B-B14F-4D97-AF65-F5344CB8AC3E}">
        <p14:creationId xmlns:p14="http://schemas.microsoft.com/office/powerpoint/2010/main" val="4259395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Experimento</a:t>
            </a:r>
            <a:endParaRPr lang="es-CO"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9543935"/>
              </p:ext>
            </p:extLst>
          </p:nvPr>
        </p:nvGraphicFramePr>
        <p:xfrm>
          <a:off x="1475656" y="1268761"/>
          <a:ext cx="6408712" cy="4824532"/>
        </p:xfrm>
        <a:graphic>
          <a:graphicData uri="http://schemas.openxmlformats.org/drawingml/2006/table">
            <a:tbl>
              <a:tblPr>
                <a:tableStyleId>{5C22544A-7EE6-4342-B048-85BDC9FD1C3A}</a:tableStyleId>
              </a:tblPr>
              <a:tblGrid>
                <a:gridCol w="3068263">
                  <a:extLst>
                    <a:ext uri="{9D8B030D-6E8A-4147-A177-3AD203B41FA5}">
                      <a16:colId xmlns:a16="http://schemas.microsoft.com/office/drawing/2014/main" val="20000"/>
                    </a:ext>
                  </a:extLst>
                </a:gridCol>
                <a:gridCol w="321673">
                  <a:extLst>
                    <a:ext uri="{9D8B030D-6E8A-4147-A177-3AD203B41FA5}">
                      <a16:colId xmlns:a16="http://schemas.microsoft.com/office/drawing/2014/main" val="20001"/>
                    </a:ext>
                  </a:extLst>
                </a:gridCol>
                <a:gridCol w="3018776">
                  <a:extLst>
                    <a:ext uri="{9D8B030D-6E8A-4147-A177-3AD203B41FA5}">
                      <a16:colId xmlns:a16="http://schemas.microsoft.com/office/drawing/2014/main" val="20002"/>
                    </a:ext>
                  </a:extLst>
                </a:gridCol>
              </a:tblGrid>
              <a:tr h="283796">
                <a:tc>
                  <a:txBody>
                    <a:bodyPr/>
                    <a:lstStyle/>
                    <a:p>
                      <a:pPr algn="ctr" fontAlgn="b"/>
                      <a:r>
                        <a:rPr lang="es-CO" sz="1700" u="none" strike="noStrike" dirty="0">
                          <a:effectLst/>
                        </a:rPr>
                        <a:t>Aplicaciones Sanas &gt;= 10 </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s-CO" sz="1700" u="none" strike="noStrike">
                          <a:effectLst/>
                        </a:rPr>
                        <a:t>Malware &gt;= 100</a:t>
                      </a:r>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3796">
                <a:tc>
                  <a:txBody>
                    <a:bodyPr/>
                    <a:lstStyle/>
                    <a:p>
                      <a:pPr algn="l" fontAlgn="b"/>
                      <a:r>
                        <a:rPr lang="es-CO" sz="1700" u="none" strike="noStrike" dirty="0">
                          <a:effectLst/>
                        </a:rPr>
                        <a:t>ACCESS_COARSE_LOCATION</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r>
                        <a:rPr lang="es-CO" sz="1700" u="none" strike="noStrike">
                          <a:effectLst/>
                        </a:rPr>
                        <a:t>WRITE_SMS</a:t>
                      </a:r>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3796">
                <a:tc>
                  <a:txBody>
                    <a:bodyPr/>
                    <a:lstStyle/>
                    <a:p>
                      <a:pPr algn="l" fontAlgn="b"/>
                      <a:r>
                        <a:rPr lang="es-CO" sz="1700" u="none" strike="noStrike" dirty="0">
                          <a:effectLst/>
                        </a:rPr>
                        <a:t>ACCESS_FINE_LOCATION</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r>
                        <a:rPr lang="es-CO" sz="1700" u="none" strike="noStrike">
                          <a:effectLst/>
                        </a:rPr>
                        <a:t>WRITE_EXTERNAL_STORAGE</a:t>
                      </a:r>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83796">
                <a:tc>
                  <a:txBody>
                    <a:bodyPr/>
                    <a:lstStyle/>
                    <a:p>
                      <a:pPr algn="l" fontAlgn="b"/>
                      <a:r>
                        <a:rPr lang="es-CO" sz="1700" u="none" strike="noStrike" dirty="0">
                          <a:effectLst/>
                        </a:rPr>
                        <a:t>ACCESS_NETWORK_STATE</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r>
                        <a:rPr lang="es-CO" sz="1700" u="none" strike="noStrike">
                          <a:effectLst/>
                        </a:rPr>
                        <a:t>RECEIVE_BOOT_COMPLETED</a:t>
                      </a:r>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83796">
                <a:tc>
                  <a:txBody>
                    <a:bodyPr/>
                    <a:lstStyle/>
                    <a:p>
                      <a:pPr algn="l" fontAlgn="b"/>
                      <a:r>
                        <a:rPr lang="es-CO" sz="1700" u="none" strike="noStrike" dirty="0">
                          <a:effectLst/>
                        </a:rPr>
                        <a:t>ACCESS_WIFI_STATE</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r>
                        <a:rPr lang="es-CO" sz="1700" u="none" strike="noStrike">
                          <a:effectLst/>
                        </a:rPr>
                        <a:t>READ_SMS</a:t>
                      </a:r>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83796">
                <a:tc>
                  <a:txBody>
                    <a:bodyPr/>
                    <a:lstStyle/>
                    <a:p>
                      <a:pPr algn="l" fontAlgn="b"/>
                      <a:r>
                        <a:rPr lang="es-CO" sz="1700" u="none" strike="noStrike" dirty="0">
                          <a:effectLst/>
                        </a:rPr>
                        <a:t>BLUETOOTH</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r>
                        <a:rPr lang="es-CO" sz="1700" u="none" strike="noStrike" dirty="0">
                          <a:effectLst/>
                        </a:rPr>
                        <a:t>READ_PHONE_STATE</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83796">
                <a:tc>
                  <a:txBody>
                    <a:bodyPr/>
                    <a:lstStyle/>
                    <a:p>
                      <a:pPr algn="l" fontAlgn="b"/>
                      <a:r>
                        <a:rPr lang="es-CO" sz="1700" u="none" strike="noStrike" dirty="0">
                          <a:effectLst/>
                        </a:rPr>
                        <a:t>CAMERA</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r>
                        <a:rPr lang="es-CO" sz="1700" u="none" strike="noStrike" dirty="0">
                          <a:effectLst/>
                        </a:rPr>
                        <a:t>INTERNET</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83796">
                <a:tc>
                  <a:txBody>
                    <a:bodyPr/>
                    <a:lstStyle/>
                    <a:p>
                      <a:pPr algn="l" fontAlgn="b"/>
                      <a:r>
                        <a:rPr lang="es-CO" sz="1700" u="none" strike="noStrike" dirty="0">
                          <a:effectLst/>
                        </a:rPr>
                        <a:t>CHANGE_WIFI_STATE</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r>
                        <a:rPr lang="es-CO" sz="1700" u="none" strike="noStrike" dirty="0">
                          <a:effectLst/>
                        </a:rPr>
                        <a:t>ACCESS_WIFI_STATE</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83796">
                <a:tc>
                  <a:txBody>
                    <a:bodyPr/>
                    <a:lstStyle/>
                    <a:p>
                      <a:pPr algn="l" fontAlgn="b"/>
                      <a:r>
                        <a:rPr lang="es-CO" sz="1700" u="none" strike="noStrike" dirty="0">
                          <a:effectLst/>
                        </a:rPr>
                        <a:t>GET_ACCOUNTS</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r>
                        <a:rPr lang="es-CO" sz="1700" u="none" strike="noStrike" dirty="0">
                          <a:effectLst/>
                        </a:rPr>
                        <a:t>ACCESS_NETWORK_STATE</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83796">
                <a:tc>
                  <a:txBody>
                    <a:bodyPr/>
                    <a:lstStyle/>
                    <a:p>
                      <a:pPr algn="l" fontAlgn="b"/>
                      <a:r>
                        <a:rPr lang="es-CO" sz="1700" u="none" strike="noStrike" dirty="0">
                          <a:effectLst/>
                        </a:rPr>
                        <a:t>INTERNET</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83796">
                <a:tc>
                  <a:txBody>
                    <a:bodyPr/>
                    <a:lstStyle/>
                    <a:p>
                      <a:pPr algn="l" fontAlgn="b"/>
                      <a:r>
                        <a:rPr lang="es-CO" sz="1700" u="none" strike="noStrike" dirty="0">
                          <a:effectLst/>
                        </a:rPr>
                        <a:t>READ_CONTACTS</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83796">
                <a:tc>
                  <a:txBody>
                    <a:bodyPr/>
                    <a:lstStyle/>
                    <a:p>
                      <a:pPr algn="l" fontAlgn="b"/>
                      <a:r>
                        <a:rPr lang="es-CO" sz="1700" u="none" strike="noStrike" dirty="0">
                          <a:effectLst/>
                        </a:rPr>
                        <a:t>READ_EXTERNAL_STORAGE</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83796">
                <a:tc>
                  <a:txBody>
                    <a:bodyPr/>
                    <a:lstStyle/>
                    <a:p>
                      <a:pPr algn="l" fontAlgn="b"/>
                      <a:r>
                        <a:rPr lang="es-CO" sz="1700" u="none" strike="noStrike" dirty="0">
                          <a:effectLst/>
                        </a:rPr>
                        <a:t>READ_PHONE_STATE</a:t>
                      </a:r>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83796">
                <a:tc>
                  <a:txBody>
                    <a:bodyPr/>
                    <a:lstStyle/>
                    <a:p>
                      <a:pPr algn="l" fontAlgn="b"/>
                      <a:r>
                        <a:rPr lang="es-CO" sz="1700" u="none" strike="noStrike">
                          <a:effectLst/>
                        </a:rPr>
                        <a:t>RECEIVE_BOOT_COMPLETED</a:t>
                      </a:r>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83796">
                <a:tc>
                  <a:txBody>
                    <a:bodyPr/>
                    <a:lstStyle/>
                    <a:p>
                      <a:pPr algn="l" fontAlgn="b"/>
                      <a:r>
                        <a:rPr lang="es-CO" sz="1700" u="none" strike="noStrike">
                          <a:effectLst/>
                        </a:rPr>
                        <a:t>VIBRATE</a:t>
                      </a:r>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83796">
                <a:tc>
                  <a:txBody>
                    <a:bodyPr/>
                    <a:lstStyle/>
                    <a:p>
                      <a:pPr algn="l" fontAlgn="b"/>
                      <a:r>
                        <a:rPr lang="es-CO" sz="1700" u="none" strike="noStrike">
                          <a:effectLst/>
                        </a:rPr>
                        <a:t>WAKE_LOCK</a:t>
                      </a:r>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83796">
                <a:tc>
                  <a:txBody>
                    <a:bodyPr/>
                    <a:lstStyle/>
                    <a:p>
                      <a:pPr algn="l" fontAlgn="b"/>
                      <a:r>
                        <a:rPr lang="es-CO" sz="1700" u="none" strike="noStrike">
                          <a:effectLst/>
                        </a:rPr>
                        <a:t>WRITE_EXTERNAL_STORAGE</a:t>
                      </a:r>
                      <a:endParaRPr lang="es-CO" sz="17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s-CO" sz="1700" b="0" i="0" u="none" strike="noStrike" dirty="0">
                        <a:solidFill>
                          <a:srgbClr val="000000"/>
                        </a:solidFill>
                        <a:effectLst/>
                        <a:latin typeface="Calibri"/>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sp>
        <p:nvSpPr>
          <p:cNvPr id="5" name="4 CuadroTexto"/>
          <p:cNvSpPr txBox="1"/>
          <p:nvPr/>
        </p:nvSpPr>
        <p:spPr>
          <a:xfrm>
            <a:off x="2022866" y="6198878"/>
            <a:ext cx="5417317" cy="369332"/>
          </a:xfrm>
          <a:prstGeom prst="rect">
            <a:avLst/>
          </a:prstGeom>
          <a:noFill/>
        </p:spPr>
        <p:txBody>
          <a:bodyPr wrap="none" rtlCol="0">
            <a:spAutoFit/>
          </a:bodyPr>
          <a:lstStyle/>
          <a:p>
            <a:pPr algn="ctr"/>
            <a:r>
              <a:rPr lang="es-CO" dirty="0" smtClean="0"/>
              <a:t>TABLA II. PERMISOS ACCEDIDOS POR LAS APLICACIONES</a:t>
            </a:r>
            <a:endParaRPr lang="es-CO" dirty="0"/>
          </a:p>
        </p:txBody>
      </p:sp>
    </p:spTree>
    <p:extLst>
      <p:ext uri="{BB962C8B-B14F-4D97-AF65-F5344CB8AC3E}">
        <p14:creationId xmlns:p14="http://schemas.microsoft.com/office/powerpoint/2010/main" val="2420089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Conclusiones y trabajo futuro</a:t>
            </a:r>
            <a:endParaRPr lang="es-CO" dirty="0"/>
          </a:p>
        </p:txBody>
      </p:sp>
      <p:sp>
        <p:nvSpPr>
          <p:cNvPr id="3" name="2 Marcador de contenido"/>
          <p:cNvSpPr>
            <a:spLocks noGrp="1"/>
          </p:cNvSpPr>
          <p:nvPr>
            <p:ph idx="1"/>
          </p:nvPr>
        </p:nvSpPr>
        <p:spPr/>
        <p:txBody>
          <a:bodyPr>
            <a:normAutofit lnSpcReduction="10000"/>
          </a:bodyPr>
          <a:lstStyle/>
          <a:p>
            <a:pPr algn="just"/>
            <a:r>
              <a:rPr lang="es-CO" dirty="0" smtClean="0"/>
              <a:t>La </a:t>
            </a:r>
            <a:r>
              <a:rPr lang="es-CO" dirty="0"/>
              <a:t>evaluación de nuestro </a:t>
            </a:r>
            <a:r>
              <a:rPr lang="es-CO" dirty="0" err="1"/>
              <a:t>dataset</a:t>
            </a:r>
            <a:r>
              <a:rPr lang="es-CO" dirty="0"/>
              <a:t> presenta como mejor algoritmo de clasificación </a:t>
            </a:r>
            <a:r>
              <a:rPr lang="es-CO" dirty="0" err="1" smtClean="0"/>
              <a:t>Kneighbors</a:t>
            </a:r>
            <a:endParaRPr lang="es-CO" dirty="0"/>
          </a:p>
          <a:p>
            <a:pPr algn="just"/>
            <a:r>
              <a:rPr lang="es-CO" dirty="0" smtClean="0"/>
              <a:t>Evaluar los clasificadores entrenados contra otro conjunto de aplicaciones</a:t>
            </a:r>
          </a:p>
          <a:p>
            <a:pPr algn="just"/>
            <a:r>
              <a:rPr lang="es-CO" dirty="0" smtClean="0"/>
              <a:t>Emplear otras técnicas de inteligencia artificial</a:t>
            </a:r>
          </a:p>
          <a:p>
            <a:pPr algn="just"/>
            <a:r>
              <a:rPr lang="es-CO" dirty="0" smtClean="0"/>
              <a:t>Implementar un método que permita al algoritmo aprender de las malas clasificaciones</a:t>
            </a:r>
          </a:p>
          <a:p>
            <a:pPr algn="just"/>
            <a:endParaRPr lang="es-CO" dirty="0"/>
          </a:p>
        </p:txBody>
      </p:sp>
    </p:spTree>
    <p:extLst>
      <p:ext uri="{BB962C8B-B14F-4D97-AF65-F5344CB8AC3E}">
        <p14:creationId xmlns:p14="http://schemas.microsoft.com/office/powerpoint/2010/main" val="3904473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Conclusiones y trabajo futuro</a:t>
            </a:r>
            <a:endParaRPr lang="es-CO" dirty="0"/>
          </a:p>
        </p:txBody>
      </p:sp>
      <p:sp>
        <p:nvSpPr>
          <p:cNvPr id="3" name="2 Marcador de contenido"/>
          <p:cNvSpPr>
            <a:spLocks noGrp="1"/>
          </p:cNvSpPr>
          <p:nvPr>
            <p:ph idx="1"/>
          </p:nvPr>
        </p:nvSpPr>
        <p:spPr/>
        <p:txBody>
          <a:bodyPr>
            <a:normAutofit/>
          </a:bodyPr>
          <a:lstStyle/>
          <a:p>
            <a:pPr algn="just"/>
            <a:r>
              <a:rPr lang="es-CO" dirty="0" smtClean="0"/>
              <a:t>Explorar otras características de Android para el entrenamiento </a:t>
            </a:r>
          </a:p>
          <a:p>
            <a:pPr algn="just"/>
            <a:r>
              <a:rPr lang="es-CO" dirty="0" smtClean="0"/>
              <a:t>Como parte de los diferenciales, los resultados presentados se obtienen a partir de aplicaciones utilizadas en otros artículos</a:t>
            </a:r>
          </a:p>
          <a:p>
            <a:pPr algn="just"/>
            <a:endParaRPr lang="es-CO" dirty="0" smtClean="0"/>
          </a:p>
          <a:p>
            <a:pPr algn="just"/>
            <a:endParaRPr lang="es-CO" dirty="0"/>
          </a:p>
        </p:txBody>
      </p:sp>
    </p:spTree>
    <p:extLst>
      <p:ext uri="{BB962C8B-B14F-4D97-AF65-F5344CB8AC3E}">
        <p14:creationId xmlns:p14="http://schemas.microsoft.com/office/powerpoint/2010/main" val="346432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Referencias</a:t>
            </a:r>
          </a:p>
        </p:txBody>
      </p:sp>
      <p:sp>
        <p:nvSpPr>
          <p:cNvPr id="3" name="2 Marcador de contenido"/>
          <p:cNvSpPr>
            <a:spLocks noGrp="1"/>
          </p:cNvSpPr>
          <p:nvPr>
            <p:ph idx="1"/>
          </p:nvPr>
        </p:nvSpPr>
        <p:spPr/>
        <p:txBody>
          <a:bodyPr>
            <a:normAutofit fontScale="62500" lnSpcReduction="20000"/>
          </a:bodyPr>
          <a:lstStyle/>
          <a:p>
            <a:pPr marL="0" indent="0">
              <a:buNone/>
            </a:pPr>
            <a:r>
              <a:rPr lang="es-CO" dirty="0" smtClean="0"/>
              <a:t>[1] </a:t>
            </a:r>
            <a:r>
              <a:rPr lang="es-CO" dirty="0" err="1" smtClean="0"/>
              <a:t>Pichai</a:t>
            </a:r>
            <a:r>
              <a:rPr lang="es-CO" dirty="0"/>
              <a:t>, S. Google I/O 2014 - </a:t>
            </a:r>
            <a:r>
              <a:rPr lang="es-CO" dirty="0" err="1"/>
              <a:t>Keynote</a:t>
            </a:r>
            <a:r>
              <a:rPr lang="es-CO" dirty="0"/>
              <a:t> [video. 6:43m</a:t>
            </a:r>
            <a:r>
              <a:rPr lang="es-CO" dirty="0" smtClean="0"/>
              <a:t>], https</a:t>
            </a:r>
            <a:r>
              <a:rPr lang="es-CO" dirty="0"/>
              <a:t>://www.google.com/events/io. </a:t>
            </a:r>
            <a:r>
              <a:rPr lang="es-CO" dirty="0" smtClean="0"/>
              <a:t>June 2014.</a:t>
            </a:r>
          </a:p>
          <a:p>
            <a:pPr marL="0" indent="0">
              <a:buNone/>
            </a:pPr>
            <a:r>
              <a:rPr lang="en-US" dirty="0" smtClean="0"/>
              <a:t>[2</a:t>
            </a:r>
            <a:r>
              <a:rPr lang="en-US" dirty="0"/>
              <a:t>] </a:t>
            </a:r>
            <a:r>
              <a:rPr lang="en-US" dirty="0" err="1"/>
              <a:t>Elenkov</a:t>
            </a:r>
            <a:r>
              <a:rPr lang="en-US" dirty="0"/>
              <a:t>, N. Android Security Internals: An In-depth Guide to Android's Security Architecture. No Starch Press. October 2014</a:t>
            </a:r>
            <a:r>
              <a:rPr lang="en-US" dirty="0" smtClean="0"/>
              <a:t>.</a:t>
            </a:r>
          </a:p>
          <a:p>
            <a:pPr marL="0" indent="0">
              <a:buNone/>
            </a:pPr>
            <a:r>
              <a:rPr lang="en-US" dirty="0"/>
              <a:t>[3] Drake, J. J., Lanier, Z., </a:t>
            </a:r>
            <a:r>
              <a:rPr lang="en-US" dirty="0" err="1"/>
              <a:t>Mulliner</a:t>
            </a:r>
            <a:r>
              <a:rPr lang="en-US" dirty="0"/>
              <a:t>, C., Fora, P. O., Ridley, S. A., &amp; </a:t>
            </a:r>
            <a:r>
              <a:rPr lang="en-US" dirty="0" err="1"/>
              <a:t>Wicherski</a:t>
            </a:r>
            <a:r>
              <a:rPr lang="en-US" dirty="0"/>
              <a:t>, G. Android Hacker's Handbook. John Wiley &amp; Sons, Indianapolis. March 2014.</a:t>
            </a:r>
            <a:endParaRPr lang="en-US" dirty="0" smtClean="0"/>
          </a:p>
          <a:p>
            <a:pPr marL="0" indent="0">
              <a:buNone/>
            </a:pPr>
            <a:r>
              <a:rPr lang="en-US" dirty="0" smtClean="0"/>
              <a:t>[4</a:t>
            </a:r>
            <a:r>
              <a:rPr lang="en-US" dirty="0"/>
              <a:t>] </a:t>
            </a:r>
            <a:r>
              <a:rPr lang="en-US" dirty="0" err="1"/>
              <a:t>Peiravian</a:t>
            </a:r>
            <a:r>
              <a:rPr lang="en-US" dirty="0"/>
              <a:t>, N., &amp; Zhu, X. Machine learning for android malware detection using permission and </a:t>
            </a:r>
            <a:r>
              <a:rPr lang="en-US" dirty="0" err="1"/>
              <a:t>api</a:t>
            </a:r>
            <a:r>
              <a:rPr lang="en-US" dirty="0"/>
              <a:t> calls. In Tools with Artificial Intelligence (ICTAI), 2013 IEEE 25th International Conference on (pp. 300-305). IEEE. November 2013</a:t>
            </a:r>
            <a:r>
              <a:rPr lang="en-US" dirty="0" smtClean="0"/>
              <a:t>.</a:t>
            </a:r>
          </a:p>
          <a:p>
            <a:pPr marL="0" indent="0">
              <a:buNone/>
            </a:pPr>
            <a:r>
              <a:rPr lang="en-US" dirty="0" smtClean="0"/>
              <a:t>[5] Plaza, E. </a:t>
            </a:r>
            <a:r>
              <a:rPr lang="es-CO" dirty="0" err="1" smtClean="0"/>
              <a:t>Kaspersky</a:t>
            </a:r>
            <a:r>
              <a:rPr lang="es-CO" dirty="0" smtClean="0"/>
              <a:t> </a:t>
            </a:r>
            <a:r>
              <a:rPr lang="es-CO" dirty="0"/>
              <a:t>detecta el primer troyano para Android - </a:t>
            </a:r>
            <a:r>
              <a:rPr lang="es-CO" dirty="0" err="1"/>
              <a:t>Wayerless</a:t>
            </a:r>
            <a:r>
              <a:rPr lang="es-CO" dirty="0"/>
              <a:t>. </a:t>
            </a:r>
            <a:r>
              <a:rPr lang="es-CO" dirty="0" smtClean="0">
                <a:hlinkClick r:id="rId2"/>
              </a:rPr>
              <a:t> </a:t>
            </a:r>
            <a:r>
              <a:rPr lang="es-CO" dirty="0"/>
              <a:t>http://</a:t>
            </a:r>
            <a:r>
              <a:rPr lang="es-CO" dirty="0" smtClean="0"/>
              <a:t>www.wayerless.com/2010/08/kaspersky-detecta-el-primer-troyano-para-android. </a:t>
            </a:r>
            <a:r>
              <a:rPr lang="es-CO" dirty="0" err="1" smtClean="0"/>
              <a:t>Agust</a:t>
            </a:r>
            <a:r>
              <a:rPr lang="es-CO" dirty="0" smtClean="0"/>
              <a:t> 2010.</a:t>
            </a:r>
          </a:p>
          <a:p>
            <a:pPr marL="0" indent="0">
              <a:buNone/>
            </a:pPr>
            <a:r>
              <a:rPr lang="en-US" dirty="0" smtClean="0"/>
              <a:t>[6] </a:t>
            </a:r>
            <a:r>
              <a:rPr lang="en-US" dirty="0" err="1" smtClean="0"/>
              <a:t>Unuchek</a:t>
            </a:r>
            <a:r>
              <a:rPr lang="en-US" dirty="0" smtClean="0"/>
              <a:t>, R., &amp; Chebyshev, V. Mobile malware evolution </a:t>
            </a:r>
            <a:r>
              <a:rPr lang="en-US" dirty="0"/>
              <a:t>2015. https://securelist.com/analysis/kaspersky-security-bulletin/73839/mobile-malware-evolution-2015/. </a:t>
            </a:r>
            <a:r>
              <a:rPr lang="en-US" dirty="0" smtClean="0"/>
              <a:t>Feb 2016.</a:t>
            </a:r>
          </a:p>
          <a:p>
            <a:pPr marL="0" indent="0">
              <a:buNone/>
            </a:pPr>
            <a:endParaRPr lang="en-US" dirty="0"/>
          </a:p>
          <a:p>
            <a:endParaRPr lang="es-CO" dirty="0"/>
          </a:p>
        </p:txBody>
      </p:sp>
    </p:spTree>
    <p:extLst>
      <p:ext uri="{BB962C8B-B14F-4D97-AF65-F5344CB8AC3E}">
        <p14:creationId xmlns:p14="http://schemas.microsoft.com/office/powerpoint/2010/main" val="6055404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Referencias</a:t>
            </a:r>
          </a:p>
        </p:txBody>
      </p:sp>
      <p:sp>
        <p:nvSpPr>
          <p:cNvPr id="3" name="2 Marcador de contenido"/>
          <p:cNvSpPr>
            <a:spLocks noGrp="1"/>
          </p:cNvSpPr>
          <p:nvPr>
            <p:ph idx="1"/>
          </p:nvPr>
        </p:nvSpPr>
        <p:spPr/>
        <p:txBody>
          <a:bodyPr>
            <a:normAutofit fontScale="70000" lnSpcReduction="20000"/>
          </a:bodyPr>
          <a:lstStyle/>
          <a:p>
            <a:pPr marL="0" indent="0">
              <a:buNone/>
            </a:pPr>
            <a:r>
              <a:rPr lang="en-US" dirty="0"/>
              <a:t>[7</a:t>
            </a:r>
            <a:r>
              <a:rPr lang="en-US" dirty="0" smtClean="0"/>
              <a:t>] </a:t>
            </a:r>
            <a:r>
              <a:rPr lang="es-CO" dirty="0"/>
              <a:t>Londoño, S., </a:t>
            </a:r>
            <a:r>
              <a:rPr lang="es-CO" dirty="0" err="1"/>
              <a:t>Urcuqui</a:t>
            </a:r>
            <a:r>
              <a:rPr lang="es-CO" dirty="0"/>
              <a:t>, C. C., Amaya, M. F., Gómez, J., &amp; Cadavid, A. N. (2015). </a:t>
            </a:r>
            <a:r>
              <a:rPr lang="es-CO" dirty="0" err="1"/>
              <a:t>SafeCandy</a:t>
            </a:r>
            <a:r>
              <a:rPr lang="es-CO" dirty="0"/>
              <a:t>: </a:t>
            </a:r>
            <a:r>
              <a:rPr lang="es-CO" dirty="0" err="1"/>
              <a:t>System</a:t>
            </a:r>
            <a:r>
              <a:rPr lang="es-CO" dirty="0"/>
              <a:t> </a:t>
            </a:r>
            <a:r>
              <a:rPr lang="es-CO" dirty="0" err="1"/>
              <a:t>for</a:t>
            </a:r>
            <a:r>
              <a:rPr lang="es-CO" dirty="0"/>
              <a:t> </a:t>
            </a:r>
            <a:r>
              <a:rPr lang="es-CO" dirty="0" err="1"/>
              <a:t>security</a:t>
            </a:r>
            <a:r>
              <a:rPr lang="es-CO" dirty="0"/>
              <a:t>, </a:t>
            </a:r>
            <a:r>
              <a:rPr lang="es-CO" dirty="0" err="1"/>
              <a:t>analysis</a:t>
            </a:r>
            <a:r>
              <a:rPr lang="es-CO" dirty="0"/>
              <a:t> and </a:t>
            </a:r>
            <a:r>
              <a:rPr lang="es-CO" dirty="0" err="1"/>
              <a:t>validation</a:t>
            </a:r>
            <a:r>
              <a:rPr lang="es-CO" dirty="0"/>
              <a:t> in </a:t>
            </a:r>
            <a:r>
              <a:rPr lang="es-CO" dirty="0" err="1"/>
              <a:t>Android.</a:t>
            </a:r>
            <a:r>
              <a:rPr lang="es-CO" i="1" dirty="0" err="1"/>
              <a:t>Sistemas</a:t>
            </a:r>
            <a:r>
              <a:rPr lang="es-CO" i="1" dirty="0"/>
              <a:t> y Telemática</a:t>
            </a:r>
            <a:r>
              <a:rPr lang="es-CO" dirty="0"/>
              <a:t>, </a:t>
            </a:r>
            <a:r>
              <a:rPr lang="es-CO" i="1" dirty="0"/>
              <a:t>13</a:t>
            </a:r>
            <a:r>
              <a:rPr lang="es-CO" dirty="0"/>
              <a:t>(35), 89-102.</a:t>
            </a:r>
            <a:r>
              <a:rPr lang="en-US" dirty="0" smtClean="0"/>
              <a:t> </a:t>
            </a:r>
          </a:p>
          <a:p>
            <a:pPr marL="0" indent="0">
              <a:buNone/>
            </a:pPr>
            <a:r>
              <a:rPr lang="en-US" dirty="0" smtClean="0"/>
              <a:t>[8] </a:t>
            </a:r>
            <a:r>
              <a:rPr lang="en-US" dirty="0" err="1" smtClean="0"/>
              <a:t>Batyuk</a:t>
            </a:r>
            <a:r>
              <a:rPr lang="en-US" dirty="0"/>
              <a:t>, L., </a:t>
            </a:r>
            <a:r>
              <a:rPr lang="en-US" dirty="0" err="1"/>
              <a:t>Herpich</a:t>
            </a:r>
            <a:r>
              <a:rPr lang="en-US" dirty="0"/>
              <a:t>, M., </a:t>
            </a:r>
            <a:r>
              <a:rPr lang="en-US" dirty="0" err="1"/>
              <a:t>Camtepe</a:t>
            </a:r>
            <a:r>
              <a:rPr lang="en-US" dirty="0"/>
              <a:t>, S. A., </a:t>
            </a:r>
            <a:r>
              <a:rPr lang="en-US" dirty="0" err="1"/>
              <a:t>Raddatz</a:t>
            </a:r>
            <a:r>
              <a:rPr lang="en-US" dirty="0"/>
              <a:t>, K., Schmidt, A., &amp; </a:t>
            </a:r>
            <a:r>
              <a:rPr lang="en-US" dirty="0" err="1"/>
              <a:t>Albayrak</a:t>
            </a:r>
            <a:r>
              <a:rPr lang="en-US" dirty="0"/>
              <a:t>, S. Using static analysis for automatic assessment and mitigation of unwanted and malicious activities within Android applications. Malicious and Unwanted Software (MALWARE), 2011 6th International Conference on. IEEE, Piscataway. 2011.</a:t>
            </a:r>
          </a:p>
          <a:p>
            <a:pPr marL="0" indent="0">
              <a:buNone/>
            </a:pPr>
            <a:r>
              <a:rPr lang="en-US" dirty="0" smtClean="0"/>
              <a:t>[9] </a:t>
            </a:r>
            <a:r>
              <a:rPr lang="en-US" dirty="0"/>
              <a:t>Sharif, M. I., </a:t>
            </a:r>
            <a:r>
              <a:rPr lang="en-US" dirty="0" err="1"/>
              <a:t>Lanzi</a:t>
            </a:r>
            <a:r>
              <a:rPr lang="en-US" dirty="0"/>
              <a:t>, A., </a:t>
            </a:r>
            <a:r>
              <a:rPr lang="en-US" dirty="0" err="1"/>
              <a:t>Giffin</a:t>
            </a:r>
            <a:r>
              <a:rPr lang="en-US" dirty="0"/>
              <a:t>, J. T., &amp; Lee, W. Impeding Malware Analysis Using Conditional Code Obfuscation. In NDSS. February 2008</a:t>
            </a:r>
            <a:r>
              <a:rPr lang="en-US" dirty="0" smtClean="0"/>
              <a:t>.</a:t>
            </a:r>
          </a:p>
          <a:p>
            <a:pPr marL="0" indent="0">
              <a:buNone/>
            </a:pPr>
            <a:r>
              <a:rPr lang="en-US" dirty="0" smtClean="0"/>
              <a:t>[10] </a:t>
            </a:r>
            <a:r>
              <a:rPr lang="en-US" dirty="0"/>
              <a:t>Drake, J. J., Lanier, Z., </a:t>
            </a:r>
            <a:r>
              <a:rPr lang="en-US" dirty="0" err="1"/>
              <a:t>Mulliner</a:t>
            </a:r>
            <a:r>
              <a:rPr lang="en-US" dirty="0"/>
              <a:t>, C., Fora, P. O., Ridley, S. A., &amp; </a:t>
            </a:r>
            <a:r>
              <a:rPr lang="en-US" dirty="0" err="1"/>
              <a:t>Wicherski</a:t>
            </a:r>
            <a:r>
              <a:rPr lang="en-US" dirty="0"/>
              <a:t>, G. Android Hacker's Handbook. John Wiley &amp; Sons, Indianapolis. 2014.</a:t>
            </a:r>
          </a:p>
          <a:p>
            <a:pPr marL="0" indent="0">
              <a:buNone/>
            </a:pPr>
            <a:endParaRPr lang="en-US" dirty="0"/>
          </a:p>
          <a:p>
            <a:endParaRPr lang="es-CO" dirty="0"/>
          </a:p>
        </p:txBody>
      </p:sp>
    </p:spTree>
    <p:extLst>
      <p:ext uri="{BB962C8B-B14F-4D97-AF65-F5344CB8AC3E}">
        <p14:creationId xmlns:p14="http://schemas.microsoft.com/office/powerpoint/2010/main" val="953390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Android</a:t>
            </a:r>
            <a:endParaRPr lang="es-CO" dirty="0"/>
          </a:p>
        </p:txBody>
      </p:sp>
      <p:sp>
        <p:nvSpPr>
          <p:cNvPr id="4" name="3 CuadroTexto"/>
          <p:cNvSpPr txBox="1"/>
          <p:nvPr/>
        </p:nvSpPr>
        <p:spPr>
          <a:xfrm>
            <a:off x="4736552" y="1772816"/>
            <a:ext cx="3642198" cy="4708981"/>
          </a:xfrm>
          <a:prstGeom prst="rect">
            <a:avLst/>
          </a:prstGeom>
          <a:noFill/>
        </p:spPr>
        <p:txBody>
          <a:bodyPr wrap="square" rtlCol="0">
            <a:spAutoFit/>
          </a:bodyPr>
          <a:lstStyle/>
          <a:p>
            <a:pPr marL="285750" indent="-285750" algn="just">
              <a:buFont typeface="Arial" panose="020B0604020202020204" pitchFamily="34" charset="0"/>
              <a:buChar char="•"/>
            </a:pPr>
            <a:r>
              <a:rPr lang="es-CO" sz="2200" dirty="0" smtClean="0"/>
              <a:t>Sistema operativo para dispositivos móviles</a:t>
            </a:r>
          </a:p>
          <a:p>
            <a:pPr marL="285750" indent="-285750" algn="just">
              <a:buFont typeface="Arial" panose="020B0604020202020204" pitchFamily="34" charset="0"/>
              <a:buChar char="•"/>
            </a:pPr>
            <a:endParaRPr lang="es-CO" sz="2200" dirty="0"/>
          </a:p>
          <a:p>
            <a:pPr marL="285750" indent="-285750" algn="just">
              <a:buFont typeface="Arial" panose="020B0604020202020204" pitchFamily="34" charset="0"/>
              <a:buChar char="•"/>
            </a:pPr>
            <a:r>
              <a:rPr lang="es-CO" sz="2200" dirty="0" smtClean="0"/>
              <a:t>Cuenta con más de mil millones de usuarios activos [1]</a:t>
            </a:r>
          </a:p>
          <a:p>
            <a:pPr marL="285750" indent="-285750" algn="just">
              <a:buFont typeface="Arial" panose="020B0604020202020204" pitchFamily="34" charset="0"/>
              <a:buChar char="•"/>
            </a:pPr>
            <a:endParaRPr lang="es-CO" sz="2200" dirty="0"/>
          </a:p>
          <a:p>
            <a:pPr marL="285750" indent="-285750" algn="just">
              <a:buFont typeface="Arial" panose="020B0604020202020204" pitchFamily="34" charset="0"/>
              <a:buChar char="•"/>
            </a:pPr>
            <a:r>
              <a:rPr lang="es-CO" sz="2200" dirty="0" smtClean="0"/>
              <a:t>Código abierto basado en el </a:t>
            </a:r>
            <a:r>
              <a:rPr lang="es-CO" sz="2200" dirty="0" err="1" smtClean="0"/>
              <a:t>kernel</a:t>
            </a:r>
            <a:r>
              <a:rPr lang="es-CO" sz="2200" dirty="0" smtClean="0"/>
              <a:t> de Linux</a:t>
            </a:r>
          </a:p>
          <a:p>
            <a:pPr marL="285750" indent="-285750" algn="just">
              <a:buFont typeface="Arial" panose="020B0604020202020204" pitchFamily="34" charset="0"/>
              <a:buChar char="•"/>
            </a:pPr>
            <a:endParaRPr lang="es-CO" sz="2200" dirty="0"/>
          </a:p>
          <a:p>
            <a:pPr marL="285750" indent="-285750" algn="just">
              <a:buFont typeface="Arial" panose="020B0604020202020204" pitchFamily="34" charset="0"/>
              <a:buChar char="•"/>
            </a:pPr>
            <a:r>
              <a:rPr lang="es-CO" sz="2200" dirty="0" smtClean="0"/>
              <a:t>Arquitectura de cinco componentes [2]</a:t>
            </a:r>
            <a:endParaRPr lang="es-CO" sz="2200" dirty="0"/>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endParaRPr lang="es-CO"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656" y="1844824"/>
            <a:ext cx="2639400" cy="30880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492124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Referencias</a:t>
            </a:r>
          </a:p>
        </p:txBody>
      </p:sp>
      <p:sp>
        <p:nvSpPr>
          <p:cNvPr id="3" name="2 Marcador de contenido"/>
          <p:cNvSpPr>
            <a:spLocks noGrp="1"/>
          </p:cNvSpPr>
          <p:nvPr>
            <p:ph idx="1"/>
          </p:nvPr>
        </p:nvSpPr>
        <p:spPr/>
        <p:txBody>
          <a:bodyPr>
            <a:normAutofit fontScale="62500" lnSpcReduction="20000"/>
          </a:bodyPr>
          <a:lstStyle/>
          <a:p>
            <a:pPr marL="0" indent="0">
              <a:buNone/>
            </a:pPr>
            <a:r>
              <a:rPr lang="en-US" dirty="0"/>
              <a:t>[11] </a:t>
            </a:r>
            <a:r>
              <a:rPr lang="en-US" dirty="0" err="1"/>
              <a:t>Petsas</a:t>
            </a:r>
            <a:r>
              <a:rPr lang="en-US" dirty="0"/>
              <a:t>, T., </a:t>
            </a:r>
            <a:r>
              <a:rPr lang="en-US" dirty="0" err="1"/>
              <a:t>Voyatzis</a:t>
            </a:r>
            <a:r>
              <a:rPr lang="en-US" dirty="0"/>
              <a:t>, G., </a:t>
            </a:r>
            <a:r>
              <a:rPr lang="en-US" dirty="0" err="1"/>
              <a:t>Athanasopoulos</a:t>
            </a:r>
            <a:r>
              <a:rPr lang="en-US" dirty="0"/>
              <a:t>, E., </a:t>
            </a:r>
            <a:r>
              <a:rPr lang="en-US" dirty="0" err="1"/>
              <a:t>Polychronakis</a:t>
            </a:r>
            <a:r>
              <a:rPr lang="en-US" dirty="0"/>
              <a:t>, M., &amp; Ioannidis, S. Rage against the virtual machine: hindering dynamic analysis of android malware. In Proceedings of the Seventh European Workshop on System Security (p. 5). ACM. April 2014</a:t>
            </a:r>
            <a:r>
              <a:rPr lang="en-US" dirty="0" smtClean="0"/>
              <a:t>.</a:t>
            </a:r>
          </a:p>
          <a:p>
            <a:pPr marL="0" indent="0">
              <a:buNone/>
            </a:pPr>
            <a:r>
              <a:rPr lang="en-US" dirty="0" smtClean="0"/>
              <a:t>[12] </a:t>
            </a:r>
            <a:r>
              <a:rPr lang="en-US" dirty="0"/>
              <a:t>Chan, P. K., &amp; Lippmann, R. P. Machine learning for computer security. The Journal of Machine Learning Research, 7, 2669-2672. December 2006.</a:t>
            </a:r>
          </a:p>
          <a:p>
            <a:pPr marL="0" indent="0">
              <a:buNone/>
            </a:pPr>
            <a:r>
              <a:rPr lang="en-US" dirty="0"/>
              <a:t>[</a:t>
            </a:r>
            <a:r>
              <a:rPr lang="en-US" dirty="0" smtClean="0"/>
              <a:t>13] </a:t>
            </a:r>
            <a:r>
              <a:rPr lang="en-US" dirty="0" err="1"/>
              <a:t>Yajin</a:t>
            </a:r>
            <a:r>
              <a:rPr lang="en-US" dirty="0"/>
              <a:t> Zhou, </a:t>
            </a:r>
            <a:r>
              <a:rPr lang="en-US" dirty="0" err="1"/>
              <a:t>Xuxian</a:t>
            </a:r>
            <a:r>
              <a:rPr lang="en-US" dirty="0"/>
              <a:t> Jiang, "Dissecting Android Malware: Characterization and Evolution," Proceedings of the 33rd IEEE Symposium on Security and Privacy (Oakland 2012), San Francisco, CA, May 2012.</a:t>
            </a:r>
          </a:p>
          <a:p>
            <a:pPr marL="0" indent="0">
              <a:buNone/>
            </a:pPr>
            <a:r>
              <a:rPr lang="en-US" dirty="0"/>
              <a:t>[</a:t>
            </a:r>
            <a:r>
              <a:rPr lang="en-US" dirty="0" smtClean="0"/>
              <a:t>14] </a:t>
            </a:r>
            <a:r>
              <a:rPr lang="en-US" dirty="0" err="1"/>
              <a:t>Narudin</a:t>
            </a:r>
            <a:r>
              <a:rPr lang="en-US" dirty="0"/>
              <a:t>, F. A., </a:t>
            </a:r>
            <a:r>
              <a:rPr lang="en-US" dirty="0" err="1"/>
              <a:t>Feizollah</a:t>
            </a:r>
            <a:r>
              <a:rPr lang="en-US" dirty="0"/>
              <a:t>, A., </a:t>
            </a:r>
            <a:r>
              <a:rPr lang="en-US" dirty="0" err="1"/>
              <a:t>Anuar</a:t>
            </a:r>
            <a:r>
              <a:rPr lang="en-US" dirty="0"/>
              <a:t>, N. B., &amp; </a:t>
            </a:r>
            <a:r>
              <a:rPr lang="en-US" dirty="0" err="1"/>
              <a:t>Gani</a:t>
            </a:r>
            <a:r>
              <a:rPr lang="en-US" dirty="0"/>
              <a:t>, A. Evaluation of machine learning classifiers for mobile malware detection. Soft Computing, 1-15. 2014.</a:t>
            </a:r>
          </a:p>
          <a:p>
            <a:pPr marL="0" indent="0">
              <a:buNone/>
            </a:pPr>
            <a:r>
              <a:rPr lang="en-US" dirty="0"/>
              <a:t>[</a:t>
            </a:r>
            <a:r>
              <a:rPr lang="en-US" dirty="0" smtClean="0"/>
              <a:t>15] </a:t>
            </a:r>
            <a:r>
              <a:rPr lang="en-US" dirty="0" err="1"/>
              <a:t>Krutz</a:t>
            </a:r>
            <a:r>
              <a:rPr lang="en-US" dirty="0"/>
              <a:t>, D. E., </a:t>
            </a:r>
            <a:r>
              <a:rPr lang="en-US" dirty="0" err="1"/>
              <a:t>Mirakhorli</a:t>
            </a:r>
            <a:r>
              <a:rPr lang="en-US" dirty="0"/>
              <a:t>, M., </a:t>
            </a:r>
            <a:r>
              <a:rPr lang="en-US" dirty="0" err="1"/>
              <a:t>Malachowsky</a:t>
            </a:r>
            <a:r>
              <a:rPr lang="en-US" dirty="0"/>
              <a:t>, S. A., Ruiz, A., Peterson, J., </a:t>
            </a:r>
            <a:r>
              <a:rPr lang="en-US" dirty="0" err="1"/>
              <a:t>Filipski</a:t>
            </a:r>
            <a:r>
              <a:rPr lang="en-US" dirty="0"/>
              <a:t>, A., &amp; Smith, J. (2015, May). A dataset of open-source Android applications. In Mining Software Repositories (MSR), 2015 IEEE/ACM 12th Working Conference on (pp. 522-525). IEEE.</a:t>
            </a:r>
            <a:endParaRPr lang="es-CO" dirty="0"/>
          </a:p>
        </p:txBody>
      </p:sp>
    </p:spTree>
    <p:extLst>
      <p:ext uri="{BB962C8B-B14F-4D97-AF65-F5344CB8AC3E}">
        <p14:creationId xmlns:p14="http://schemas.microsoft.com/office/powerpoint/2010/main" val="25672296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normAutofit fontScale="92500" lnSpcReduction="10000"/>
          </a:bodyPr>
          <a:lstStyle/>
          <a:p>
            <a:pPr marL="0" indent="0" algn="ctr">
              <a:buNone/>
            </a:pPr>
            <a:endParaRPr lang="es-CO" sz="5400" b="1" dirty="0"/>
          </a:p>
          <a:p>
            <a:pPr marL="0" indent="0" algn="ctr">
              <a:buNone/>
            </a:pPr>
            <a:r>
              <a:rPr lang="es-CO" sz="5400" b="1" dirty="0" smtClean="0"/>
              <a:t>¡</a:t>
            </a:r>
            <a:r>
              <a:rPr lang="es-CO" sz="5400" b="1" dirty="0"/>
              <a:t>Muchas gracias!</a:t>
            </a:r>
          </a:p>
          <a:p>
            <a:pPr marL="0" indent="0" algn="ctr">
              <a:buNone/>
            </a:pPr>
            <a:endParaRPr lang="es-CO" sz="5400" b="1" dirty="0"/>
          </a:p>
          <a:p>
            <a:pPr marL="0" indent="0" algn="ctr">
              <a:buNone/>
            </a:pPr>
            <a:endParaRPr lang="es-CO" dirty="0"/>
          </a:p>
          <a:p>
            <a:pPr marL="0" indent="0" algn="ctr">
              <a:buNone/>
            </a:pPr>
            <a:r>
              <a:rPr lang="es-CO" dirty="0"/>
              <a:t>Contacto:</a:t>
            </a:r>
          </a:p>
          <a:p>
            <a:pPr marL="0" indent="0" algn="ctr">
              <a:buNone/>
            </a:pPr>
            <a:r>
              <a:rPr lang="es-CO" dirty="0"/>
              <a:t>Christian Camilo </a:t>
            </a:r>
            <a:r>
              <a:rPr lang="es-CO" dirty="0" err="1"/>
              <a:t>Urcuqui</a:t>
            </a:r>
            <a:r>
              <a:rPr lang="es-CO" dirty="0"/>
              <a:t> López</a:t>
            </a:r>
          </a:p>
          <a:p>
            <a:pPr marL="0" indent="0" algn="ctr">
              <a:buNone/>
            </a:pPr>
            <a:r>
              <a:rPr lang="es-CO" dirty="0"/>
              <a:t>ccurcuqui@icesi.edu.co</a:t>
            </a:r>
          </a:p>
          <a:p>
            <a:endParaRPr lang="es-CO" dirty="0"/>
          </a:p>
        </p:txBody>
      </p:sp>
    </p:spTree>
    <p:extLst>
      <p:ext uri="{BB962C8B-B14F-4D97-AF65-F5344CB8AC3E}">
        <p14:creationId xmlns:p14="http://schemas.microsoft.com/office/powerpoint/2010/main" val="2830393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Android</a:t>
            </a:r>
            <a:endParaRPr lang="es-CO" dirty="0"/>
          </a:p>
        </p:txBody>
      </p:sp>
      <p:sp>
        <p:nvSpPr>
          <p:cNvPr id="3" name="2 Marcador de contenido"/>
          <p:cNvSpPr>
            <a:spLocks noGrp="1"/>
          </p:cNvSpPr>
          <p:nvPr>
            <p:ph idx="1"/>
          </p:nvPr>
        </p:nvSpPr>
        <p:spPr/>
        <p:txBody>
          <a:bodyPr/>
          <a:lstStyle/>
          <a:p>
            <a:pPr marL="0" indent="0" algn="just">
              <a:buNone/>
            </a:pPr>
            <a:r>
              <a:rPr lang="es-CO" dirty="0" smtClean="0"/>
              <a:t>Las aplicaciones se encuentran compiladas en un archivo Android </a:t>
            </a:r>
            <a:r>
              <a:rPr lang="es-CO" dirty="0" err="1" smtClean="0"/>
              <a:t>Application</a:t>
            </a:r>
            <a:r>
              <a:rPr lang="es-CO" dirty="0" smtClean="0"/>
              <a:t> </a:t>
            </a:r>
            <a:r>
              <a:rPr lang="es-CO" dirty="0" err="1" smtClean="0"/>
              <a:t>Package</a:t>
            </a:r>
            <a:r>
              <a:rPr lang="es-CO" dirty="0" smtClean="0"/>
              <a:t> (APK).</a:t>
            </a:r>
          </a:p>
          <a:p>
            <a:pPr lvl="1" algn="just"/>
            <a:r>
              <a:rPr lang="es-CO" dirty="0" smtClean="0"/>
              <a:t>Código fuente (archivos .</a:t>
            </a:r>
            <a:r>
              <a:rPr lang="es-CO" dirty="0" err="1" smtClean="0"/>
              <a:t>dex</a:t>
            </a:r>
            <a:r>
              <a:rPr lang="es-CO" dirty="0" smtClean="0"/>
              <a:t>)</a:t>
            </a:r>
          </a:p>
          <a:p>
            <a:pPr lvl="1" algn="just"/>
            <a:r>
              <a:rPr lang="es-CO" dirty="0" smtClean="0"/>
              <a:t>Recursos</a:t>
            </a:r>
          </a:p>
          <a:p>
            <a:pPr lvl="1" algn="just"/>
            <a:r>
              <a:rPr lang="es-CO" dirty="0" smtClean="0"/>
              <a:t>AndroidManifest.xml</a:t>
            </a:r>
            <a:endParaRPr lang="es-CO" dirty="0"/>
          </a:p>
        </p:txBody>
      </p:sp>
    </p:spTree>
    <p:extLst>
      <p:ext uri="{BB962C8B-B14F-4D97-AF65-F5344CB8AC3E}">
        <p14:creationId xmlns:p14="http://schemas.microsoft.com/office/powerpoint/2010/main" val="3136818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Android</a:t>
            </a:r>
          </a:p>
        </p:txBody>
      </p:sp>
      <p:sp>
        <p:nvSpPr>
          <p:cNvPr id="3" name="2 Marcador de contenido"/>
          <p:cNvSpPr>
            <a:spLocks noGrp="1"/>
          </p:cNvSpPr>
          <p:nvPr>
            <p:ph idx="1"/>
          </p:nvPr>
        </p:nvSpPr>
        <p:spPr/>
        <p:txBody>
          <a:bodyPr/>
          <a:lstStyle/>
          <a:p>
            <a:pPr marL="0" indent="0" algn="just">
              <a:buNone/>
            </a:pPr>
            <a:r>
              <a:rPr lang="es-CO" dirty="0" smtClean="0"/>
              <a:t>Mecanismos de seguridad</a:t>
            </a:r>
            <a:endParaRPr lang="es-CO" dirty="0"/>
          </a:p>
          <a:p>
            <a:pPr lvl="1" algn="just"/>
            <a:r>
              <a:rPr lang="es-CO" dirty="0" smtClean="0"/>
              <a:t>Entorno </a:t>
            </a:r>
            <a:r>
              <a:rPr lang="es-CO" dirty="0" err="1" smtClean="0"/>
              <a:t>sandbox</a:t>
            </a:r>
            <a:r>
              <a:rPr lang="es-CO" dirty="0" smtClean="0"/>
              <a:t> a nivel del </a:t>
            </a:r>
            <a:r>
              <a:rPr lang="es-CO" dirty="0" err="1" smtClean="0"/>
              <a:t>kernel</a:t>
            </a:r>
            <a:r>
              <a:rPr lang="es-CO" dirty="0" smtClean="0"/>
              <a:t> para prevenir el acceso al file-</a:t>
            </a:r>
            <a:r>
              <a:rPr lang="es-CO" dirty="0" err="1" smtClean="0"/>
              <a:t>system</a:t>
            </a:r>
            <a:endParaRPr lang="es-CO" dirty="0" smtClean="0"/>
          </a:p>
          <a:p>
            <a:pPr lvl="1" algn="just"/>
            <a:r>
              <a:rPr lang="es-CO" dirty="0" smtClean="0"/>
              <a:t>API </a:t>
            </a:r>
            <a:r>
              <a:rPr lang="es-CO" dirty="0"/>
              <a:t>de permisos a nivel de la </a:t>
            </a:r>
            <a:r>
              <a:rPr lang="es-CO" dirty="0" smtClean="0"/>
              <a:t>aplicación [3]</a:t>
            </a:r>
          </a:p>
          <a:p>
            <a:pPr lvl="1" algn="just"/>
            <a:r>
              <a:rPr lang="es-CO" dirty="0" smtClean="0"/>
              <a:t>Herramientas de seguridad </a:t>
            </a:r>
            <a:r>
              <a:rPr lang="es-CO" dirty="0"/>
              <a:t>a nivel del desarrollo de </a:t>
            </a:r>
            <a:r>
              <a:rPr lang="es-CO" dirty="0" smtClean="0"/>
              <a:t>aplicaciones</a:t>
            </a:r>
          </a:p>
          <a:p>
            <a:pPr lvl="1" algn="just"/>
            <a:r>
              <a:rPr lang="es-CO" dirty="0" smtClean="0"/>
              <a:t>Plataforma de distribución digital Google Play</a:t>
            </a:r>
            <a:endParaRPr lang="es-CO" dirty="0"/>
          </a:p>
          <a:p>
            <a:pPr lvl="1" algn="just"/>
            <a:endParaRPr lang="es-CO" dirty="0"/>
          </a:p>
          <a:p>
            <a:endParaRPr lang="es-CO" dirty="0"/>
          </a:p>
        </p:txBody>
      </p:sp>
    </p:spTree>
    <p:extLst>
      <p:ext uri="{BB962C8B-B14F-4D97-AF65-F5344CB8AC3E}">
        <p14:creationId xmlns:p14="http://schemas.microsoft.com/office/powerpoint/2010/main" val="3550107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Android</a:t>
            </a:r>
            <a:endParaRPr lang="es-CO" dirty="0"/>
          </a:p>
        </p:txBody>
      </p:sp>
      <p:sp>
        <p:nvSpPr>
          <p:cNvPr id="3" name="2 Marcador de contenido"/>
          <p:cNvSpPr>
            <a:spLocks noGrp="1"/>
          </p:cNvSpPr>
          <p:nvPr>
            <p:ph idx="1"/>
          </p:nvPr>
        </p:nvSpPr>
        <p:spPr/>
        <p:txBody>
          <a:bodyPr/>
          <a:lstStyle/>
          <a:p>
            <a:pPr marL="0" indent="0">
              <a:buNone/>
            </a:pPr>
            <a:r>
              <a:rPr lang="es-CO" dirty="0" smtClean="0"/>
              <a:t>AndroidManifest.xml</a:t>
            </a:r>
          </a:p>
          <a:p>
            <a:pPr lvl="1" algn="just"/>
            <a:r>
              <a:rPr lang="es-CO" dirty="0" smtClean="0"/>
              <a:t>Provee información de las características y la configuración de seguridad de cada aplicación [4].</a:t>
            </a:r>
          </a:p>
          <a:p>
            <a:pPr lvl="2" algn="just"/>
            <a:r>
              <a:rPr lang="es-CO" dirty="0" smtClean="0"/>
              <a:t>API de permisos</a:t>
            </a:r>
          </a:p>
          <a:p>
            <a:pPr lvl="2" algn="just"/>
            <a:r>
              <a:rPr lang="es-CO" dirty="0" err="1" smtClean="0"/>
              <a:t>Activities</a:t>
            </a:r>
            <a:endParaRPr lang="es-CO" dirty="0" smtClean="0"/>
          </a:p>
          <a:p>
            <a:pPr lvl="2" algn="just"/>
            <a:r>
              <a:rPr lang="es-CO" dirty="0" err="1" smtClean="0"/>
              <a:t>Services</a:t>
            </a:r>
            <a:r>
              <a:rPr lang="es-CO" dirty="0" smtClean="0"/>
              <a:t> </a:t>
            </a:r>
          </a:p>
          <a:p>
            <a:pPr lvl="2" algn="just"/>
            <a:r>
              <a:rPr lang="es-CO" dirty="0" smtClean="0"/>
              <a:t>Content </a:t>
            </a:r>
            <a:r>
              <a:rPr lang="es-CO" dirty="0" err="1" smtClean="0"/>
              <a:t>Providers</a:t>
            </a:r>
            <a:endParaRPr lang="es-CO" dirty="0" smtClean="0"/>
          </a:p>
          <a:p>
            <a:pPr lvl="2" algn="just"/>
            <a:r>
              <a:rPr lang="es-CO" dirty="0" err="1" smtClean="0"/>
              <a:t>Broadcast</a:t>
            </a:r>
            <a:r>
              <a:rPr lang="es-CO" dirty="0" smtClean="0"/>
              <a:t> Receivers</a:t>
            </a:r>
          </a:p>
          <a:p>
            <a:pPr lvl="2"/>
            <a:endParaRPr lang="es-CO" dirty="0"/>
          </a:p>
        </p:txBody>
      </p:sp>
    </p:spTree>
    <p:extLst>
      <p:ext uri="{BB962C8B-B14F-4D97-AF65-F5344CB8AC3E}">
        <p14:creationId xmlns:p14="http://schemas.microsoft.com/office/powerpoint/2010/main" val="1714963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Malware</a:t>
            </a:r>
          </a:p>
        </p:txBody>
      </p:sp>
      <p:sp>
        <p:nvSpPr>
          <p:cNvPr id="3" name="2 Marcador de contenido"/>
          <p:cNvSpPr>
            <a:spLocks noGrp="1"/>
          </p:cNvSpPr>
          <p:nvPr>
            <p:ph idx="1"/>
          </p:nvPr>
        </p:nvSpPr>
        <p:spPr/>
        <p:txBody>
          <a:bodyPr/>
          <a:lstStyle/>
          <a:p>
            <a:endParaRPr lang="es-CO" dirty="0" smtClean="0"/>
          </a:p>
          <a:p>
            <a:pPr marL="0" indent="0">
              <a:buNone/>
            </a:pPr>
            <a:r>
              <a:rPr lang="es-CO" dirty="0" smtClean="0"/>
              <a:t>Software </a:t>
            </a:r>
            <a:r>
              <a:rPr lang="es-CO" dirty="0"/>
              <a:t>malicioso, son desarrollos que tienen como propósito perjudicar a los usuarios que lo utilizan.</a:t>
            </a:r>
          </a:p>
          <a:p>
            <a:pPr marL="457200" lvl="1" indent="0">
              <a:buNone/>
            </a:pPr>
            <a:r>
              <a:rPr lang="es-CO" dirty="0"/>
              <a:t>		Virus			</a:t>
            </a:r>
            <a:r>
              <a:rPr lang="es-CO" dirty="0" err="1"/>
              <a:t>Trojan</a:t>
            </a:r>
            <a:r>
              <a:rPr lang="es-CO" dirty="0"/>
              <a:t> </a:t>
            </a:r>
            <a:r>
              <a:rPr lang="es-CO" dirty="0" err="1"/>
              <a:t>horse</a:t>
            </a:r>
            <a:endParaRPr lang="es-CO" dirty="0"/>
          </a:p>
          <a:p>
            <a:pPr marL="457200" lvl="1" indent="0">
              <a:buNone/>
            </a:pPr>
            <a:r>
              <a:rPr lang="es-CO" dirty="0"/>
              <a:t>		Spyware		</a:t>
            </a:r>
            <a:r>
              <a:rPr lang="es-CO" dirty="0" err="1"/>
              <a:t>Worms</a:t>
            </a:r>
            <a:endParaRPr lang="es-CO" dirty="0"/>
          </a:p>
          <a:p>
            <a:pPr marL="457200" lvl="1" indent="0">
              <a:buNone/>
            </a:pPr>
            <a:r>
              <a:rPr lang="es-CO" dirty="0"/>
              <a:t>		</a:t>
            </a:r>
            <a:r>
              <a:rPr lang="es-CO" dirty="0" err="1"/>
              <a:t>Root</a:t>
            </a:r>
            <a:r>
              <a:rPr lang="es-CO" dirty="0"/>
              <a:t>-kit		</a:t>
            </a:r>
            <a:r>
              <a:rPr lang="es-CO" dirty="0" err="1" smtClean="0"/>
              <a:t>Keylogger</a:t>
            </a:r>
            <a:endParaRPr lang="es-CO" dirty="0" smtClean="0"/>
          </a:p>
          <a:p>
            <a:pPr marL="457200" lvl="1" indent="0">
              <a:buNone/>
            </a:pPr>
            <a:r>
              <a:rPr lang="es-CO" dirty="0"/>
              <a:t>	</a:t>
            </a:r>
            <a:r>
              <a:rPr lang="es-CO" dirty="0" smtClean="0"/>
              <a:t>	</a:t>
            </a:r>
            <a:r>
              <a:rPr lang="es-CO" dirty="0" err="1" smtClean="0"/>
              <a:t>Ransomware</a:t>
            </a:r>
            <a:endParaRPr lang="es-CO" dirty="0"/>
          </a:p>
          <a:p>
            <a:pPr marL="0" indent="0">
              <a:buNone/>
            </a:pPr>
            <a:endParaRPr lang="es-CO" dirty="0"/>
          </a:p>
        </p:txBody>
      </p:sp>
    </p:spTree>
    <p:extLst>
      <p:ext uri="{BB962C8B-B14F-4D97-AF65-F5344CB8AC3E}">
        <p14:creationId xmlns:p14="http://schemas.microsoft.com/office/powerpoint/2010/main" val="1583347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Malware</a:t>
            </a:r>
            <a:endParaRPr lang="es-CO" dirty="0"/>
          </a:p>
        </p:txBody>
      </p:sp>
      <p:pic>
        <p:nvPicPr>
          <p:cNvPr id="4" name="6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1640" y="2060848"/>
            <a:ext cx="2456492" cy="2520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4 CuadroTexto"/>
          <p:cNvSpPr txBox="1"/>
          <p:nvPr/>
        </p:nvSpPr>
        <p:spPr>
          <a:xfrm>
            <a:off x="4929190" y="1964322"/>
            <a:ext cx="3429024" cy="3600986"/>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smtClean="0"/>
              <a:t>Alterar </a:t>
            </a:r>
            <a:r>
              <a:rPr lang="es-CO" sz="2400" dirty="0"/>
              <a:t>el </a:t>
            </a:r>
            <a:r>
              <a:rPr lang="es-CO" sz="2400" dirty="0" smtClean="0"/>
              <a:t>buen funcionamiento </a:t>
            </a:r>
            <a:r>
              <a:rPr lang="es-CO" sz="2400" dirty="0"/>
              <a:t>del </a:t>
            </a:r>
            <a:r>
              <a:rPr lang="es-CO" sz="2400" dirty="0" smtClean="0"/>
              <a:t>dispositivo.</a:t>
            </a:r>
          </a:p>
          <a:p>
            <a:pPr marL="285750" indent="-285750" algn="just">
              <a:buFont typeface="Arial" panose="020B0604020202020204" pitchFamily="34" charset="0"/>
              <a:buChar char="•"/>
            </a:pPr>
            <a:r>
              <a:rPr lang="es-CO" sz="2400" dirty="0" smtClean="0"/>
              <a:t>Obtener información sensible de los usuarios.</a:t>
            </a:r>
            <a:endParaRPr lang="es-CO" sz="2200" dirty="0" smtClean="0"/>
          </a:p>
          <a:p>
            <a:pPr marL="285750" indent="-285750" algn="just">
              <a:buFont typeface="Arial" panose="020B0604020202020204" pitchFamily="34" charset="0"/>
              <a:buChar char="•"/>
            </a:pPr>
            <a:r>
              <a:rPr lang="es-CO" sz="2400" dirty="0"/>
              <a:t>Primer troyano para Android </a:t>
            </a:r>
            <a:r>
              <a:rPr lang="es-CO" sz="2400" dirty="0" smtClean="0"/>
              <a:t>en 2010 [5].</a:t>
            </a:r>
            <a:endParaRPr lang="es-CO" sz="2400" dirty="0"/>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244627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Malware</a:t>
            </a:r>
            <a:endParaRPr lang="es-CO" dirty="0"/>
          </a:p>
        </p:txBody>
      </p:sp>
      <p:sp>
        <p:nvSpPr>
          <p:cNvPr id="5" name="4 CuadroTexto"/>
          <p:cNvSpPr txBox="1"/>
          <p:nvPr/>
        </p:nvSpPr>
        <p:spPr>
          <a:xfrm>
            <a:off x="1403648" y="5200261"/>
            <a:ext cx="6120680" cy="646331"/>
          </a:xfrm>
          <a:prstGeom prst="rect">
            <a:avLst/>
          </a:prstGeom>
          <a:noFill/>
        </p:spPr>
        <p:txBody>
          <a:bodyPr wrap="square" rtlCol="0">
            <a:spAutoFit/>
          </a:bodyPr>
          <a:lstStyle/>
          <a:p>
            <a:pPr algn="ctr"/>
            <a:r>
              <a:rPr lang="es-CO" dirty="0" smtClean="0"/>
              <a:t>FIGURA I. THE NUMBER OF ATTACKS BLOCKED BY KASPERSKY LAB SOLUTIONS, 2015  [6]</a:t>
            </a:r>
            <a:endParaRPr lang="es-C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650" y="1673225"/>
            <a:ext cx="6108700" cy="351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844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2332</TotalTime>
  <Words>1475</Words>
  <Application>Microsoft Office PowerPoint</Application>
  <PresentationFormat>Presentación en pantalla (4:3)</PresentationFormat>
  <Paragraphs>251</Paragraphs>
  <Slides>31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Cambria Math</vt:lpstr>
      <vt:lpstr>Tema de Office</vt:lpstr>
      <vt:lpstr>Presentación de PowerPoint</vt:lpstr>
      <vt:lpstr>Agenda</vt:lpstr>
      <vt:lpstr>Android</vt:lpstr>
      <vt:lpstr>Android</vt:lpstr>
      <vt:lpstr>Android</vt:lpstr>
      <vt:lpstr>Android</vt:lpstr>
      <vt:lpstr>Malware</vt:lpstr>
      <vt:lpstr>Malware</vt:lpstr>
      <vt:lpstr>Malware</vt:lpstr>
      <vt:lpstr>Técnicas para el análisis de amenazas</vt:lpstr>
      <vt:lpstr>Técnicas para el análisis de amenazas</vt:lpstr>
      <vt:lpstr>Técnicas para el análisis de amenazas</vt:lpstr>
      <vt:lpstr>Técnicas para el análisis de amenazas</vt:lpstr>
      <vt:lpstr>Aplicación de inteligencia artificial</vt:lpstr>
      <vt:lpstr>Machine Learning - Malware</vt:lpstr>
      <vt:lpstr>Machine Learning - Malware</vt:lpstr>
      <vt:lpstr>Metodología</vt:lpstr>
      <vt:lpstr>Metodología</vt:lpstr>
      <vt:lpstr>Metodología</vt:lpstr>
      <vt:lpstr>Metodología</vt:lpstr>
      <vt:lpstr>Medidas de evaluación</vt:lpstr>
      <vt:lpstr>Experimento</vt:lpstr>
      <vt:lpstr>Experimento</vt:lpstr>
      <vt:lpstr>Experimento</vt:lpstr>
      <vt:lpstr>Experimento</vt:lpstr>
      <vt:lpstr>Conclusiones y trabajo futuro</vt:lpstr>
      <vt:lpstr>Conclusiones y trabajo futuro</vt:lpstr>
      <vt:lpstr>Referencias</vt:lpstr>
      <vt:lpstr>Referencias</vt:lpstr>
      <vt:lpstr>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Viejosata</dc:creator>
  <cp:lastModifiedBy>Christian Urcuqui</cp:lastModifiedBy>
  <cp:revision>231</cp:revision>
  <dcterms:created xsi:type="dcterms:W3CDTF">2011-10-12T03:31:43Z</dcterms:created>
  <dcterms:modified xsi:type="dcterms:W3CDTF">2017-05-25T16:31:18Z</dcterms:modified>
</cp:coreProperties>
</file>