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7" r:id="rId12"/>
    <p:sldId id="265" r:id="rId13"/>
    <p:sldId id="264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1B91F6-AC2D-4E94-B20E-C04986211374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15989C-0EA6-4EFB-99CC-B5791863DC14}">
      <dgm:prSet/>
      <dgm:spPr/>
      <dgm:t>
        <a:bodyPr/>
        <a:lstStyle/>
        <a:p>
          <a:r>
            <a:rPr lang="es-CO"/>
            <a:t>Nos basamos en:</a:t>
          </a:r>
          <a:endParaRPr lang="en-US"/>
        </a:p>
      </dgm:t>
    </dgm:pt>
    <dgm:pt modelId="{3C53EFB8-1797-4633-BC22-50C816D981B2}" type="parTrans" cxnId="{016E60F8-1DB4-4442-8B1A-5498EB487DE2}">
      <dgm:prSet/>
      <dgm:spPr/>
      <dgm:t>
        <a:bodyPr/>
        <a:lstStyle/>
        <a:p>
          <a:endParaRPr lang="en-US"/>
        </a:p>
      </dgm:t>
    </dgm:pt>
    <dgm:pt modelId="{0D4B73BA-508F-4759-8827-B4AFAA4A4D53}" type="sibTrans" cxnId="{016E60F8-1DB4-4442-8B1A-5498EB487DE2}">
      <dgm:prSet/>
      <dgm:spPr/>
      <dgm:t>
        <a:bodyPr/>
        <a:lstStyle/>
        <a:p>
          <a:endParaRPr lang="en-US"/>
        </a:p>
      </dgm:t>
    </dgm:pt>
    <dgm:pt modelId="{85FC58FF-32A0-434C-9AEB-77B1E8A20CE7}">
      <dgm:prSet custT="1"/>
      <dgm:spPr/>
      <dgm:t>
        <a:bodyPr/>
        <a:lstStyle/>
        <a:p>
          <a:r>
            <a:rPr lang="en-US" sz="1600" b="1" kern="1200" dirty="0"/>
            <a:t>When Intrusion Detection Meets Blockchain Technology: A Review </a:t>
          </a:r>
          <a:r>
            <a:rPr lang="es-CO" sz="1600" kern="1200" dirty="0" err="1"/>
            <a:t>Department</a:t>
          </a:r>
          <a:r>
            <a:rPr lang="es-CO" sz="1600" kern="1200" dirty="0"/>
            <a:t> </a:t>
          </a:r>
          <a:r>
            <a:rPr lang="es-CO" sz="1600" kern="1200" dirty="0" err="1"/>
            <a:t>of</a:t>
          </a:r>
          <a:r>
            <a:rPr lang="es-CO" sz="1600" kern="1200" dirty="0"/>
            <a:t> </a:t>
          </a:r>
          <a:r>
            <a:rPr lang="es-CO" sz="1600" kern="1200" dirty="0" err="1"/>
            <a:t>Computer</a:t>
          </a:r>
          <a:r>
            <a:rPr lang="es-CO" sz="1600" kern="1200" dirty="0"/>
            <a:t> </a:t>
          </a:r>
          <a:r>
            <a:rPr lang="es-CO" sz="1600" kern="1200" dirty="0" err="1"/>
            <a:t>Science</a:t>
          </a:r>
          <a:r>
            <a:rPr lang="es-CO" sz="1600" kern="1200" dirty="0"/>
            <a:t>, </a:t>
          </a:r>
          <a:r>
            <a:rPr lang="es-CO" sz="1600" kern="1200" dirty="0" err="1"/>
            <a:t>University</a:t>
          </a:r>
          <a:r>
            <a:rPr lang="es-CO" sz="1600" kern="1200" dirty="0"/>
            <a:t> </a:t>
          </a:r>
          <a:r>
            <a:rPr lang="es-CO" sz="1600" kern="1200" dirty="0" err="1"/>
            <a:t>of</a:t>
          </a:r>
          <a:r>
            <a:rPr lang="es-CO" sz="1600" kern="1200" dirty="0"/>
            <a:t> Surrey, </a:t>
          </a:r>
          <a:r>
            <a:rPr lang="es-CO" sz="1600" kern="1200" dirty="0" err="1"/>
            <a:t>Guildford</a:t>
          </a:r>
          <a:r>
            <a:rPr lang="es-CO" sz="1600" kern="1200" dirty="0"/>
            <a:t>, U.K.</a:t>
          </a:r>
          <a:endParaRPr lang="en-US" sz="1600" kern="1200" dirty="0"/>
        </a:p>
      </dgm:t>
    </dgm:pt>
    <dgm:pt modelId="{A7EAF638-F888-46B9-B0E9-809334063353}" type="parTrans" cxnId="{3221049F-0550-4B33-96B2-6DC9FC98D267}">
      <dgm:prSet/>
      <dgm:spPr/>
      <dgm:t>
        <a:bodyPr/>
        <a:lstStyle/>
        <a:p>
          <a:endParaRPr lang="en-US"/>
        </a:p>
      </dgm:t>
    </dgm:pt>
    <dgm:pt modelId="{A34CFA7D-D237-45FB-9E04-FC31CD831032}" type="sibTrans" cxnId="{3221049F-0550-4B33-96B2-6DC9FC98D267}">
      <dgm:prSet/>
      <dgm:spPr/>
      <dgm:t>
        <a:bodyPr/>
        <a:lstStyle/>
        <a:p>
          <a:endParaRPr lang="en-US"/>
        </a:p>
      </dgm:t>
    </dgm:pt>
    <dgm:pt modelId="{339B470E-B6DE-4256-9096-80E0D5A3D596}">
      <dgm:prSet/>
      <dgm:spPr/>
      <dgm:t>
        <a:bodyPr/>
        <a:lstStyle/>
        <a:p>
          <a:r>
            <a:rPr lang="es-CO" b="1" dirty="0" err="1"/>
            <a:t>The</a:t>
          </a:r>
          <a:r>
            <a:rPr lang="es-CO" b="1" dirty="0"/>
            <a:t> Internet </a:t>
          </a:r>
          <a:r>
            <a:rPr lang="es-CO" b="1" dirty="0" err="1"/>
            <a:t>Blockchain</a:t>
          </a:r>
          <a:r>
            <a:rPr lang="es-CO" b="1" dirty="0"/>
            <a:t>: A </a:t>
          </a:r>
          <a:r>
            <a:rPr lang="es-CO" b="1" dirty="0" err="1"/>
            <a:t>Distributed</a:t>
          </a:r>
          <a:r>
            <a:rPr lang="es-CO" b="1" dirty="0"/>
            <a:t>, </a:t>
          </a:r>
          <a:r>
            <a:rPr lang="es-CO" b="1" dirty="0" err="1"/>
            <a:t>Tamper-Resistant</a:t>
          </a:r>
          <a:r>
            <a:rPr lang="es-CO" b="1" dirty="0"/>
            <a:t> </a:t>
          </a:r>
          <a:r>
            <a:rPr lang="es-CO" b="1" dirty="0" err="1"/>
            <a:t>Transaction</a:t>
          </a:r>
          <a:r>
            <a:rPr lang="es-CO" b="1" dirty="0"/>
            <a:t> Framework </a:t>
          </a:r>
          <a:r>
            <a:rPr lang="es-CO" b="1" dirty="0" err="1"/>
            <a:t>for</a:t>
          </a:r>
          <a:r>
            <a:rPr lang="es-CO" b="1" dirty="0"/>
            <a:t> </a:t>
          </a:r>
          <a:r>
            <a:rPr lang="es-CO" b="1" dirty="0" err="1"/>
            <a:t>the</a:t>
          </a:r>
          <a:r>
            <a:rPr lang="es-CO" b="1" dirty="0"/>
            <a:t> Internet</a:t>
          </a:r>
          <a:r>
            <a:rPr lang="es-CO" dirty="0"/>
            <a:t>.  </a:t>
          </a:r>
          <a:r>
            <a:rPr lang="es-CO" dirty="0" err="1"/>
            <a:t>Adiseshu</a:t>
          </a:r>
          <a:r>
            <a:rPr lang="es-CO" dirty="0"/>
            <a:t> Hari T.V. </a:t>
          </a:r>
          <a:r>
            <a:rPr lang="es-CO" dirty="0" err="1"/>
            <a:t>Lakshman</a:t>
          </a:r>
          <a:r>
            <a:rPr lang="es-CO" dirty="0"/>
            <a:t> </a:t>
          </a:r>
          <a:br>
            <a:rPr lang="es-CO" dirty="0"/>
          </a:br>
          <a:endParaRPr lang="en-US" dirty="0"/>
        </a:p>
      </dgm:t>
    </dgm:pt>
    <dgm:pt modelId="{3CBA016B-220D-4487-8B82-CC7908747988}" type="parTrans" cxnId="{ADC305D9-2AA4-4167-8A33-780CA03099F2}">
      <dgm:prSet/>
      <dgm:spPr/>
      <dgm:t>
        <a:bodyPr/>
        <a:lstStyle/>
        <a:p>
          <a:endParaRPr lang="en-US"/>
        </a:p>
      </dgm:t>
    </dgm:pt>
    <dgm:pt modelId="{F10A02C7-58EA-498B-A130-F5ED0DA77C52}" type="sibTrans" cxnId="{ADC305D9-2AA4-4167-8A33-780CA03099F2}">
      <dgm:prSet/>
      <dgm:spPr/>
      <dgm:t>
        <a:bodyPr/>
        <a:lstStyle/>
        <a:p>
          <a:endParaRPr lang="en-US"/>
        </a:p>
      </dgm:t>
    </dgm:pt>
    <dgm:pt modelId="{351A0B80-5509-4E95-BE6E-D27F68927B26}" type="pres">
      <dgm:prSet presAssocID="{7F1B91F6-AC2D-4E94-B20E-C04986211374}" presName="Name0" presStyleCnt="0">
        <dgm:presLayoutVars>
          <dgm:dir/>
          <dgm:animLvl val="lvl"/>
          <dgm:resizeHandles val="exact"/>
        </dgm:presLayoutVars>
      </dgm:prSet>
      <dgm:spPr/>
    </dgm:pt>
    <dgm:pt modelId="{67EBD83C-1FA5-4F09-8713-77F349CDE0A2}" type="pres">
      <dgm:prSet presAssocID="{339B470E-B6DE-4256-9096-80E0D5A3D596}" presName="boxAndChildren" presStyleCnt="0"/>
      <dgm:spPr/>
    </dgm:pt>
    <dgm:pt modelId="{2C23D5AF-CC56-4FA6-884D-6869AB05B09B}" type="pres">
      <dgm:prSet presAssocID="{339B470E-B6DE-4256-9096-80E0D5A3D596}" presName="parentTextBox" presStyleLbl="node1" presStyleIdx="0" presStyleCnt="3"/>
      <dgm:spPr/>
    </dgm:pt>
    <dgm:pt modelId="{7043C9F6-8478-407B-99CF-6CFC55B1D3E1}" type="pres">
      <dgm:prSet presAssocID="{A34CFA7D-D237-45FB-9E04-FC31CD831032}" presName="sp" presStyleCnt="0"/>
      <dgm:spPr/>
    </dgm:pt>
    <dgm:pt modelId="{4B4EBF34-BEBA-4F18-878B-A8FAF4CCD72F}" type="pres">
      <dgm:prSet presAssocID="{85FC58FF-32A0-434C-9AEB-77B1E8A20CE7}" presName="arrowAndChildren" presStyleCnt="0"/>
      <dgm:spPr/>
    </dgm:pt>
    <dgm:pt modelId="{52EA8E0F-665C-48BF-A6F3-2933FD6C1F3D}" type="pres">
      <dgm:prSet presAssocID="{85FC58FF-32A0-434C-9AEB-77B1E8A20CE7}" presName="parentTextArrow" presStyleLbl="node1" presStyleIdx="1" presStyleCnt="3"/>
      <dgm:spPr/>
    </dgm:pt>
    <dgm:pt modelId="{EBC84B40-6CED-4CD2-8D14-B84385130127}" type="pres">
      <dgm:prSet presAssocID="{0D4B73BA-508F-4759-8827-B4AFAA4A4D53}" presName="sp" presStyleCnt="0"/>
      <dgm:spPr/>
    </dgm:pt>
    <dgm:pt modelId="{B019F4CC-A685-4D37-9B5D-505AC9E36837}" type="pres">
      <dgm:prSet presAssocID="{BC15989C-0EA6-4EFB-99CC-B5791863DC14}" presName="arrowAndChildren" presStyleCnt="0"/>
      <dgm:spPr/>
    </dgm:pt>
    <dgm:pt modelId="{AF7F5402-8C51-4BF1-9674-C32255DD82C5}" type="pres">
      <dgm:prSet presAssocID="{BC15989C-0EA6-4EFB-99CC-B5791863DC14}" presName="parentTextArrow" presStyleLbl="node1" presStyleIdx="2" presStyleCnt="3"/>
      <dgm:spPr/>
    </dgm:pt>
  </dgm:ptLst>
  <dgm:cxnLst>
    <dgm:cxn modelId="{570BCE09-F468-4435-B761-E1A710E41911}" type="presOf" srcId="{339B470E-B6DE-4256-9096-80E0D5A3D596}" destId="{2C23D5AF-CC56-4FA6-884D-6869AB05B09B}" srcOrd="0" destOrd="0" presId="urn:microsoft.com/office/officeart/2005/8/layout/process4"/>
    <dgm:cxn modelId="{EB3D5948-B59B-4291-8D3E-D7F2E43C6513}" type="presOf" srcId="{7F1B91F6-AC2D-4E94-B20E-C04986211374}" destId="{351A0B80-5509-4E95-BE6E-D27F68927B26}" srcOrd="0" destOrd="0" presId="urn:microsoft.com/office/officeart/2005/8/layout/process4"/>
    <dgm:cxn modelId="{EE3C3E87-D100-437A-9171-8D8CBE038F0B}" type="presOf" srcId="{BC15989C-0EA6-4EFB-99CC-B5791863DC14}" destId="{AF7F5402-8C51-4BF1-9674-C32255DD82C5}" srcOrd="0" destOrd="0" presId="urn:microsoft.com/office/officeart/2005/8/layout/process4"/>
    <dgm:cxn modelId="{3221049F-0550-4B33-96B2-6DC9FC98D267}" srcId="{7F1B91F6-AC2D-4E94-B20E-C04986211374}" destId="{85FC58FF-32A0-434C-9AEB-77B1E8A20CE7}" srcOrd="1" destOrd="0" parTransId="{A7EAF638-F888-46B9-B0E9-809334063353}" sibTransId="{A34CFA7D-D237-45FB-9E04-FC31CD831032}"/>
    <dgm:cxn modelId="{ADC305D9-2AA4-4167-8A33-780CA03099F2}" srcId="{7F1B91F6-AC2D-4E94-B20E-C04986211374}" destId="{339B470E-B6DE-4256-9096-80E0D5A3D596}" srcOrd="2" destOrd="0" parTransId="{3CBA016B-220D-4487-8B82-CC7908747988}" sibTransId="{F10A02C7-58EA-498B-A130-F5ED0DA77C52}"/>
    <dgm:cxn modelId="{016E60F8-1DB4-4442-8B1A-5498EB487DE2}" srcId="{7F1B91F6-AC2D-4E94-B20E-C04986211374}" destId="{BC15989C-0EA6-4EFB-99CC-B5791863DC14}" srcOrd="0" destOrd="0" parTransId="{3C53EFB8-1797-4633-BC22-50C816D981B2}" sibTransId="{0D4B73BA-508F-4759-8827-B4AFAA4A4D53}"/>
    <dgm:cxn modelId="{BC1D90F9-0BE1-4892-81B6-5D93467ECFF4}" type="presOf" srcId="{85FC58FF-32A0-434C-9AEB-77B1E8A20CE7}" destId="{52EA8E0F-665C-48BF-A6F3-2933FD6C1F3D}" srcOrd="0" destOrd="0" presId="urn:microsoft.com/office/officeart/2005/8/layout/process4"/>
    <dgm:cxn modelId="{0E915EC5-C617-4AB9-B5DA-6672A41E17B1}" type="presParOf" srcId="{351A0B80-5509-4E95-BE6E-D27F68927B26}" destId="{67EBD83C-1FA5-4F09-8713-77F349CDE0A2}" srcOrd="0" destOrd="0" presId="urn:microsoft.com/office/officeart/2005/8/layout/process4"/>
    <dgm:cxn modelId="{F725DD62-93C7-4802-840B-D7BDABE35138}" type="presParOf" srcId="{67EBD83C-1FA5-4F09-8713-77F349CDE0A2}" destId="{2C23D5AF-CC56-4FA6-884D-6869AB05B09B}" srcOrd="0" destOrd="0" presId="urn:microsoft.com/office/officeart/2005/8/layout/process4"/>
    <dgm:cxn modelId="{9EF3C9C1-DA4D-4A09-B2E2-53AA6A633D6A}" type="presParOf" srcId="{351A0B80-5509-4E95-BE6E-D27F68927B26}" destId="{7043C9F6-8478-407B-99CF-6CFC55B1D3E1}" srcOrd="1" destOrd="0" presId="urn:microsoft.com/office/officeart/2005/8/layout/process4"/>
    <dgm:cxn modelId="{BAD9814C-D388-4000-ACCB-66C80A7AD1E0}" type="presParOf" srcId="{351A0B80-5509-4E95-BE6E-D27F68927B26}" destId="{4B4EBF34-BEBA-4F18-878B-A8FAF4CCD72F}" srcOrd="2" destOrd="0" presId="urn:microsoft.com/office/officeart/2005/8/layout/process4"/>
    <dgm:cxn modelId="{F35BC60B-D733-47A8-90A0-C164AA547F50}" type="presParOf" srcId="{4B4EBF34-BEBA-4F18-878B-A8FAF4CCD72F}" destId="{52EA8E0F-665C-48BF-A6F3-2933FD6C1F3D}" srcOrd="0" destOrd="0" presId="urn:microsoft.com/office/officeart/2005/8/layout/process4"/>
    <dgm:cxn modelId="{F9CEEA45-C9A0-43A1-841A-B33D1B584FFD}" type="presParOf" srcId="{351A0B80-5509-4E95-BE6E-D27F68927B26}" destId="{EBC84B40-6CED-4CD2-8D14-B84385130127}" srcOrd="3" destOrd="0" presId="urn:microsoft.com/office/officeart/2005/8/layout/process4"/>
    <dgm:cxn modelId="{9A8AD65B-1BB3-486B-AE5E-6D3081DC4A22}" type="presParOf" srcId="{351A0B80-5509-4E95-BE6E-D27F68927B26}" destId="{B019F4CC-A685-4D37-9B5D-505AC9E36837}" srcOrd="4" destOrd="0" presId="urn:microsoft.com/office/officeart/2005/8/layout/process4"/>
    <dgm:cxn modelId="{535468FC-316A-476C-B6C1-42D000BDB30D}" type="presParOf" srcId="{B019F4CC-A685-4D37-9B5D-505AC9E36837}" destId="{AF7F5402-8C51-4BF1-9674-C32255DD82C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FE5C56-A415-4E7F-A71D-8A65F5A03F2B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2D17AAF-C97C-4A71-B60B-106A11FB6459}">
      <dgm:prSet/>
      <dgm:spPr/>
      <dgm:t>
        <a:bodyPr/>
        <a:lstStyle/>
        <a:p>
          <a:r>
            <a:rPr lang="es-CO" b="0" i="0" dirty="0"/>
            <a:t>Aplicar una metodología de análisis de </a:t>
          </a:r>
          <a:r>
            <a:rPr lang="es-CO" b="0" i="0" dirty="0" err="1"/>
            <a:t>blockchain</a:t>
          </a:r>
          <a:r>
            <a:rPr lang="es-CO" b="0" i="0" dirty="0"/>
            <a:t> para detección de intrusos en una red.</a:t>
          </a:r>
          <a:endParaRPr lang="en-US" dirty="0"/>
        </a:p>
      </dgm:t>
    </dgm:pt>
    <dgm:pt modelId="{C4705ED9-BD33-4B94-8076-DED4675EFF3F}" type="parTrans" cxnId="{E5F5F235-6A2D-40C4-9429-B297A68EAB6C}">
      <dgm:prSet/>
      <dgm:spPr/>
      <dgm:t>
        <a:bodyPr/>
        <a:lstStyle/>
        <a:p>
          <a:endParaRPr lang="en-US"/>
        </a:p>
      </dgm:t>
    </dgm:pt>
    <dgm:pt modelId="{37D878D4-5DB4-4A81-999E-0C771795DE33}" type="sibTrans" cxnId="{E5F5F235-6A2D-40C4-9429-B297A68EAB6C}">
      <dgm:prSet/>
      <dgm:spPr/>
      <dgm:t>
        <a:bodyPr/>
        <a:lstStyle/>
        <a:p>
          <a:endParaRPr lang="en-US"/>
        </a:p>
      </dgm:t>
    </dgm:pt>
    <dgm:pt modelId="{54F19F4E-5818-4193-A5D4-2232374D1006}">
      <dgm:prSet/>
      <dgm:spPr/>
      <dgm:t>
        <a:bodyPr/>
        <a:lstStyle/>
        <a:p>
          <a:r>
            <a:rPr lang="es-CO" b="0" i="0" dirty="0"/>
            <a:t>Analizar la efectividad de </a:t>
          </a:r>
          <a:r>
            <a:rPr lang="es-CO" b="0" i="0" dirty="0" err="1"/>
            <a:t>Blockchain</a:t>
          </a:r>
          <a:r>
            <a:rPr lang="es-CO" b="0" i="0" dirty="0"/>
            <a:t> en la detección de intrusos en una red. </a:t>
          </a:r>
          <a:endParaRPr lang="en-US" dirty="0"/>
        </a:p>
      </dgm:t>
    </dgm:pt>
    <dgm:pt modelId="{6BC9E976-BBE1-4014-B5CB-2D16BE65C0FB}" type="parTrans" cxnId="{7EF919AA-227E-41B2-81BA-4814A3CA3E06}">
      <dgm:prSet/>
      <dgm:spPr/>
      <dgm:t>
        <a:bodyPr/>
        <a:lstStyle/>
        <a:p>
          <a:endParaRPr lang="en-US"/>
        </a:p>
      </dgm:t>
    </dgm:pt>
    <dgm:pt modelId="{E43A2C41-635F-4E58-8E29-687F58B449F1}" type="sibTrans" cxnId="{7EF919AA-227E-41B2-81BA-4814A3CA3E06}">
      <dgm:prSet/>
      <dgm:spPr/>
      <dgm:t>
        <a:bodyPr/>
        <a:lstStyle/>
        <a:p>
          <a:endParaRPr lang="en-US"/>
        </a:p>
      </dgm:t>
    </dgm:pt>
    <dgm:pt modelId="{9A6CAA73-0DF9-4876-A336-EC0C722645A3}" type="pres">
      <dgm:prSet presAssocID="{A0FE5C56-A415-4E7F-A71D-8A65F5A03F2B}" presName="cycle" presStyleCnt="0">
        <dgm:presLayoutVars>
          <dgm:dir/>
          <dgm:resizeHandles val="exact"/>
        </dgm:presLayoutVars>
      </dgm:prSet>
      <dgm:spPr/>
    </dgm:pt>
    <dgm:pt modelId="{4964C800-CDE8-4105-9793-9CA477D4F6A4}" type="pres">
      <dgm:prSet presAssocID="{32D17AAF-C97C-4A71-B60B-106A11FB6459}" presName="node" presStyleLbl="node1" presStyleIdx="0" presStyleCnt="2">
        <dgm:presLayoutVars>
          <dgm:bulletEnabled val="1"/>
        </dgm:presLayoutVars>
      </dgm:prSet>
      <dgm:spPr/>
    </dgm:pt>
    <dgm:pt modelId="{39BAA679-E5D9-4CCF-9B98-3DE72FE6A48F}" type="pres">
      <dgm:prSet presAssocID="{32D17AAF-C97C-4A71-B60B-106A11FB6459}" presName="spNode" presStyleCnt="0"/>
      <dgm:spPr/>
    </dgm:pt>
    <dgm:pt modelId="{0DF53261-A5CA-4EE5-BD30-AD26A42EB04B}" type="pres">
      <dgm:prSet presAssocID="{37D878D4-5DB4-4A81-999E-0C771795DE33}" presName="sibTrans" presStyleLbl="sibTrans1D1" presStyleIdx="0" presStyleCnt="2"/>
      <dgm:spPr/>
    </dgm:pt>
    <dgm:pt modelId="{82185527-2F50-411D-AD27-1E5A68918396}" type="pres">
      <dgm:prSet presAssocID="{54F19F4E-5818-4193-A5D4-2232374D1006}" presName="node" presStyleLbl="node1" presStyleIdx="1" presStyleCnt="2">
        <dgm:presLayoutVars>
          <dgm:bulletEnabled val="1"/>
        </dgm:presLayoutVars>
      </dgm:prSet>
      <dgm:spPr/>
    </dgm:pt>
    <dgm:pt modelId="{8C7DA34D-FE1D-4F1B-8D99-49110A355015}" type="pres">
      <dgm:prSet presAssocID="{54F19F4E-5818-4193-A5D4-2232374D1006}" presName="spNode" presStyleCnt="0"/>
      <dgm:spPr/>
    </dgm:pt>
    <dgm:pt modelId="{FD13C94E-DA79-4821-9B48-501B440240A3}" type="pres">
      <dgm:prSet presAssocID="{E43A2C41-635F-4E58-8E29-687F58B449F1}" presName="sibTrans" presStyleLbl="sibTrans1D1" presStyleIdx="1" presStyleCnt="2"/>
      <dgm:spPr/>
    </dgm:pt>
  </dgm:ptLst>
  <dgm:cxnLst>
    <dgm:cxn modelId="{AC9AB80E-155A-48C4-A8C3-2B840C48817E}" type="presOf" srcId="{A0FE5C56-A415-4E7F-A71D-8A65F5A03F2B}" destId="{9A6CAA73-0DF9-4876-A336-EC0C722645A3}" srcOrd="0" destOrd="0" presId="urn:microsoft.com/office/officeart/2005/8/layout/cycle6"/>
    <dgm:cxn modelId="{E5F5F235-6A2D-40C4-9429-B297A68EAB6C}" srcId="{A0FE5C56-A415-4E7F-A71D-8A65F5A03F2B}" destId="{32D17AAF-C97C-4A71-B60B-106A11FB6459}" srcOrd="0" destOrd="0" parTransId="{C4705ED9-BD33-4B94-8076-DED4675EFF3F}" sibTransId="{37D878D4-5DB4-4A81-999E-0C771795DE33}"/>
    <dgm:cxn modelId="{F0943B7F-95B0-487E-AB20-5658A2C0B7EB}" type="presOf" srcId="{37D878D4-5DB4-4A81-999E-0C771795DE33}" destId="{0DF53261-A5CA-4EE5-BD30-AD26A42EB04B}" srcOrd="0" destOrd="0" presId="urn:microsoft.com/office/officeart/2005/8/layout/cycle6"/>
    <dgm:cxn modelId="{46360E8C-6553-453D-8B6F-C2EE4506970D}" type="presOf" srcId="{E43A2C41-635F-4E58-8E29-687F58B449F1}" destId="{FD13C94E-DA79-4821-9B48-501B440240A3}" srcOrd="0" destOrd="0" presId="urn:microsoft.com/office/officeart/2005/8/layout/cycle6"/>
    <dgm:cxn modelId="{68D73595-BB3F-42A1-AE98-B89B2BBE866D}" type="presOf" srcId="{54F19F4E-5818-4193-A5D4-2232374D1006}" destId="{82185527-2F50-411D-AD27-1E5A68918396}" srcOrd="0" destOrd="0" presId="urn:microsoft.com/office/officeart/2005/8/layout/cycle6"/>
    <dgm:cxn modelId="{C992AEA6-7012-4F33-B03A-D042D70E240A}" type="presOf" srcId="{32D17AAF-C97C-4A71-B60B-106A11FB6459}" destId="{4964C800-CDE8-4105-9793-9CA477D4F6A4}" srcOrd="0" destOrd="0" presId="urn:microsoft.com/office/officeart/2005/8/layout/cycle6"/>
    <dgm:cxn modelId="{7EF919AA-227E-41B2-81BA-4814A3CA3E06}" srcId="{A0FE5C56-A415-4E7F-A71D-8A65F5A03F2B}" destId="{54F19F4E-5818-4193-A5D4-2232374D1006}" srcOrd="1" destOrd="0" parTransId="{6BC9E976-BBE1-4014-B5CB-2D16BE65C0FB}" sibTransId="{E43A2C41-635F-4E58-8E29-687F58B449F1}"/>
    <dgm:cxn modelId="{7B51C511-6928-46E0-96AB-B7E05788EF47}" type="presParOf" srcId="{9A6CAA73-0DF9-4876-A336-EC0C722645A3}" destId="{4964C800-CDE8-4105-9793-9CA477D4F6A4}" srcOrd="0" destOrd="0" presId="urn:microsoft.com/office/officeart/2005/8/layout/cycle6"/>
    <dgm:cxn modelId="{0D00E72F-D3C8-424C-ABC7-9BFAE454BAEA}" type="presParOf" srcId="{9A6CAA73-0DF9-4876-A336-EC0C722645A3}" destId="{39BAA679-E5D9-4CCF-9B98-3DE72FE6A48F}" srcOrd="1" destOrd="0" presId="urn:microsoft.com/office/officeart/2005/8/layout/cycle6"/>
    <dgm:cxn modelId="{F9B98CA3-8FD2-4423-B057-DF953583C106}" type="presParOf" srcId="{9A6CAA73-0DF9-4876-A336-EC0C722645A3}" destId="{0DF53261-A5CA-4EE5-BD30-AD26A42EB04B}" srcOrd="2" destOrd="0" presId="urn:microsoft.com/office/officeart/2005/8/layout/cycle6"/>
    <dgm:cxn modelId="{61F2DCD7-452A-4221-A67D-9538FE0F4C77}" type="presParOf" srcId="{9A6CAA73-0DF9-4876-A336-EC0C722645A3}" destId="{82185527-2F50-411D-AD27-1E5A68918396}" srcOrd="3" destOrd="0" presId="urn:microsoft.com/office/officeart/2005/8/layout/cycle6"/>
    <dgm:cxn modelId="{61062DC9-B0F2-4DDD-ABDF-F6719231919F}" type="presParOf" srcId="{9A6CAA73-0DF9-4876-A336-EC0C722645A3}" destId="{8C7DA34D-FE1D-4F1B-8D99-49110A355015}" srcOrd="4" destOrd="0" presId="urn:microsoft.com/office/officeart/2005/8/layout/cycle6"/>
    <dgm:cxn modelId="{7E376985-DBFE-41FF-8476-D878890700CC}" type="presParOf" srcId="{9A6CAA73-0DF9-4876-A336-EC0C722645A3}" destId="{FD13C94E-DA79-4821-9B48-501B440240A3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3D5AF-CC56-4FA6-884D-6869AB05B09B}">
      <dsp:nvSpPr>
        <dsp:cNvPr id="0" name=""/>
        <dsp:cNvSpPr/>
      </dsp:nvSpPr>
      <dsp:spPr>
        <a:xfrm>
          <a:off x="0" y="3405985"/>
          <a:ext cx="7315200" cy="11179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1" kern="1200" dirty="0" err="1"/>
            <a:t>The</a:t>
          </a:r>
          <a:r>
            <a:rPr lang="es-CO" sz="1700" b="1" kern="1200" dirty="0"/>
            <a:t> Internet </a:t>
          </a:r>
          <a:r>
            <a:rPr lang="es-CO" sz="1700" b="1" kern="1200" dirty="0" err="1"/>
            <a:t>Blockchain</a:t>
          </a:r>
          <a:r>
            <a:rPr lang="es-CO" sz="1700" b="1" kern="1200" dirty="0"/>
            <a:t>: A </a:t>
          </a:r>
          <a:r>
            <a:rPr lang="es-CO" sz="1700" b="1" kern="1200" dirty="0" err="1"/>
            <a:t>Distributed</a:t>
          </a:r>
          <a:r>
            <a:rPr lang="es-CO" sz="1700" b="1" kern="1200" dirty="0"/>
            <a:t>, </a:t>
          </a:r>
          <a:r>
            <a:rPr lang="es-CO" sz="1700" b="1" kern="1200" dirty="0" err="1"/>
            <a:t>Tamper-Resistant</a:t>
          </a:r>
          <a:r>
            <a:rPr lang="es-CO" sz="1700" b="1" kern="1200" dirty="0"/>
            <a:t> </a:t>
          </a:r>
          <a:r>
            <a:rPr lang="es-CO" sz="1700" b="1" kern="1200" dirty="0" err="1"/>
            <a:t>Transaction</a:t>
          </a:r>
          <a:r>
            <a:rPr lang="es-CO" sz="1700" b="1" kern="1200" dirty="0"/>
            <a:t> Framework </a:t>
          </a:r>
          <a:r>
            <a:rPr lang="es-CO" sz="1700" b="1" kern="1200" dirty="0" err="1"/>
            <a:t>for</a:t>
          </a:r>
          <a:r>
            <a:rPr lang="es-CO" sz="1700" b="1" kern="1200" dirty="0"/>
            <a:t> </a:t>
          </a:r>
          <a:r>
            <a:rPr lang="es-CO" sz="1700" b="1" kern="1200" dirty="0" err="1"/>
            <a:t>the</a:t>
          </a:r>
          <a:r>
            <a:rPr lang="es-CO" sz="1700" b="1" kern="1200" dirty="0"/>
            <a:t> Internet</a:t>
          </a:r>
          <a:r>
            <a:rPr lang="es-CO" sz="1700" kern="1200" dirty="0"/>
            <a:t>.  </a:t>
          </a:r>
          <a:r>
            <a:rPr lang="es-CO" sz="1700" kern="1200" dirty="0" err="1"/>
            <a:t>Adiseshu</a:t>
          </a:r>
          <a:r>
            <a:rPr lang="es-CO" sz="1700" kern="1200" dirty="0"/>
            <a:t> Hari T.V. </a:t>
          </a:r>
          <a:r>
            <a:rPr lang="es-CO" sz="1700" kern="1200" dirty="0" err="1"/>
            <a:t>Lakshman</a:t>
          </a:r>
          <a:r>
            <a:rPr lang="es-CO" sz="1700" kern="1200" dirty="0"/>
            <a:t> </a:t>
          </a:r>
          <a:br>
            <a:rPr lang="es-CO" sz="1700" kern="1200" dirty="0"/>
          </a:br>
          <a:endParaRPr lang="en-US" sz="1700" kern="1200" dirty="0"/>
        </a:p>
      </dsp:txBody>
      <dsp:txXfrm>
        <a:off x="0" y="3405985"/>
        <a:ext cx="7315200" cy="1117920"/>
      </dsp:txXfrm>
    </dsp:sp>
    <dsp:sp modelId="{52EA8E0F-665C-48BF-A6F3-2933FD6C1F3D}">
      <dsp:nvSpPr>
        <dsp:cNvPr id="0" name=""/>
        <dsp:cNvSpPr/>
      </dsp:nvSpPr>
      <dsp:spPr>
        <a:xfrm rot="10800000">
          <a:off x="0" y="1703392"/>
          <a:ext cx="7315200" cy="1719361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When Intrusion Detection Meets Blockchain Technology: A Review </a:t>
          </a:r>
          <a:r>
            <a:rPr lang="es-CO" sz="1600" kern="1200" dirty="0" err="1"/>
            <a:t>Department</a:t>
          </a:r>
          <a:r>
            <a:rPr lang="es-CO" sz="1600" kern="1200" dirty="0"/>
            <a:t> </a:t>
          </a:r>
          <a:r>
            <a:rPr lang="es-CO" sz="1600" kern="1200" dirty="0" err="1"/>
            <a:t>of</a:t>
          </a:r>
          <a:r>
            <a:rPr lang="es-CO" sz="1600" kern="1200" dirty="0"/>
            <a:t> </a:t>
          </a:r>
          <a:r>
            <a:rPr lang="es-CO" sz="1600" kern="1200" dirty="0" err="1"/>
            <a:t>Computer</a:t>
          </a:r>
          <a:r>
            <a:rPr lang="es-CO" sz="1600" kern="1200" dirty="0"/>
            <a:t> </a:t>
          </a:r>
          <a:r>
            <a:rPr lang="es-CO" sz="1600" kern="1200" dirty="0" err="1"/>
            <a:t>Science</a:t>
          </a:r>
          <a:r>
            <a:rPr lang="es-CO" sz="1600" kern="1200" dirty="0"/>
            <a:t>, </a:t>
          </a:r>
          <a:r>
            <a:rPr lang="es-CO" sz="1600" kern="1200" dirty="0" err="1"/>
            <a:t>University</a:t>
          </a:r>
          <a:r>
            <a:rPr lang="es-CO" sz="1600" kern="1200" dirty="0"/>
            <a:t> </a:t>
          </a:r>
          <a:r>
            <a:rPr lang="es-CO" sz="1600" kern="1200" dirty="0" err="1"/>
            <a:t>of</a:t>
          </a:r>
          <a:r>
            <a:rPr lang="es-CO" sz="1600" kern="1200" dirty="0"/>
            <a:t> Surrey, </a:t>
          </a:r>
          <a:r>
            <a:rPr lang="es-CO" sz="1600" kern="1200" dirty="0" err="1"/>
            <a:t>Guildford</a:t>
          </a:r>
          <a:r>
            <a:rPr lang="es-CO" sz="1600" kern="1200" dirty="0"/>
            <a:t>, U.K.</a:t>
          </a:r>
          <a:endParaRPr lang="en-US" sz="1600" kern="1200" dirty="0"/>
        </a:p>
      </dsp:txBody>
      <dsp:txXfrm rot="10800000">
        <a:off x="0" y="1703392"/>
        <a:ext cx="7315200" cy="1117189"/>
      </dsp:txXfrm>
    </dsp:sp>
    <dsp:sp modelId="{AF7F5402-8C51-4BF1-9674-C32255DD82C5}">
      <dsp:nvSpPr>
        <dsp:cNvPr id="0" name=""/>
        <dsp:cNvSpPr/>
      </dsp:nvSpPr>
      <dsp:spPr>
        <a:xfrm rot="10800000">
          <a:off x="0" y="799"/>
          <a:ext cx="7315200" cy="1719361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Nos basamos en:</a:t>
          </a:r>
          <a:endParaRPr lang="en-US" sz="1700" kern="1200"/>
        </a:p>
      </dsp:txBody>
      <dsp:txXfrm rot="10800000">
        <a:off x="0" y="799"/>
        <a:ext cx="7315200" cy="1117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4C800-CDE8-4105-9793-9CA477D4F6A4}">
      <dsp:nvSpPr>
        <dsp:cNvPr id="0" name=""/>
        <dsp:cNvSpPr/>
      </dsp:nvSpPr>
      <dsp:spPr>
        <a:xfrm>
          <a:off x="1383" y="1936968"/>
          <a:ext cx="3094597" cy="20114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0" i="0" kern="1200" dirty="0"/>
            <a:t>Aplicar una metodología de análisis de </a:t>
          </a:r>
          <a:r>
            <a:rPr lang="es-CO" sz="2200" b="0" i="0" kern="1200" dirty="0" err="1"/>
            <a:t>blockchain</a:t>
          </a:r>
          <a:r>
            <a:rPr lang="es-CO" sz="2200" b="0" i="0" kern="1200" dirty="0"/>
            <a:t> para detección de intrusos en una red.</a:t>
          </a:r>
          <a:endParaRPr lang="en-US" sz="2200" kern="1200" dirty="0"/>
        </a:p>
      </dsp:txBody>
      <dsp:txXfrm>
        <a:off x="99576" y="2035161"/>
        <a:ext cx="2898211" cy="1815102"/>
      </dsp:txXfrm>
    </dsp:sp>
    <dsp:sp modelId="{0DF53261-A5CA-4EE5-BD30-AD26A42EB04B}">
      <dsp:nvSpPr>
        <dsp:cNvPr id="0" name=""/>
        <dsp:cNvSpPr/>
      </dsp:nvSpPr>
      <dsp:spPr>
        <a:xfrm>
          <a:off x="1548682" y="1234593"/>
          <a:ext cx="3416239" cy="3416239"/>
        </a:xfrm>
        <a:custGeom>
          <a:avLst/>
          <a:gdLst/>
          <a:ahLst/>
          <a:cxnLst/>
          <a:rect l="0" t="0" r="0" b="0"/>
          <a:pathLst>
            <a:path>
              <a:moveTo>
                <a:pt x="343923" y="680188"/>
              </a:moveTo>
              <a:arcTo wR="1708119" hR="1708119" stAng="13019896" swAng="636020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85527-2F50-411D-AD27-1E5A68918396}">
      <dsp:nvSpPr>
        <dsp:cNvPr id="0" name=""/>
        <dsp:cNvSpPr/>
      </dsp:nvSpPr>
      <dsp:spPr>
        <a:xfrm>
          <a:off x="3417622" y="1936968"/>
          <a:ext cx="3094597" cy="20114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0" i="0" kern="1200" dirty="0"/>
            <a:t>Analizar la efectividad de </a:t>
          </a:r>
          <a:r>
            <a:rPr lang="es-CO" sz="2200" b="0" i="0" kern="1200" dirty="0" err="1"/>
            <a:t>Blockchain</a:t>
          </a:r>
          <a:r>
            <a:rPr lang="es-CO" sz="2200" b="0" i="0" kern="1200" dirty="0"/>
            <a:t> en la detección de intrusos en una red. </a:t>
          </a:r>
          <a:endParaRPr lang="en-US" sz="2200" kern="1200" dirty="0"/>
        </a:p>
      </dsp:txBody>
      <dsp:txXfrm>
        <a:off x="3515815" y="2035161"/>
        <a:ext cx="2898211" cy="1815102"/>
      </dsp:txXfrm>
    </dsp:sp>
    <dsp:sp modelId="{FD13C94E-DA79-4821-9B48-501B440240A3}">
      <dsp:nvSpPr>
        <dsp:cNvPr id="0" name=""/>
        <dsp:cNvSpPr/>
      </dsp:nvSpPr>
      <dsp:spPr>
        <a:xfrm>
          <a:off x="1548682" y="1234593"/>
          <a:ext cx="3416239" cy="3416239"/>
        </a:xfrm>
        <a:custGeom>
          <a:avLst/>
          <a:gdLst/>
          <a:ahLst/>
          <a:cxnLst/>
          <a:rect l="0" t="0" r="0" b="0"/>
          <a:pathLst>
            <a:path>
              <a:moveTo>
                <a:pt x="3072315" y="2736050"/>
              </a:moveTo>
              <a:arcTo wR="1708119" hR="1708119" stAng="2219896" swAng="6360208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0cc577a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0cc577a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941be4bf5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941be4bf5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41be4bf5_1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41be4bf5_1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41be4bf5_1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941be4bf5_1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41be4bf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41be4bf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941be4bf5_1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941be4bf5_1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6" descr="Resultado de imagen para block chain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s-CO">
                <a:solidFill>
                  <a:srgbClr val="FFFFFF"/>
                </a:solidFill>
              </a:rPr>
              <a:t>Blockchain como herramienta de detección de intrusiones 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r>
              <a:rPr lang="es-CO" sz="1700">
                <a:solidFill>
                  <a:srgbClr val="FFFFFF"/>
                </a:solidFill>
              </a:rPr>
              <a:t>Bayron Campaz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r>
              <a:rPr lang="es-CO" sz="1700">
                <a:solidFill>
                  <a:srgbClr val="FFFFFF"/>
                </a:solidFill>
              </a:rPr>
              <a:t>Juan David Diaz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r>
              <a:rPr lang="es-CO" sz="1700">
                <a:solidFill>
                  <a:srgbClr val="FFFFFF"/>
                </a:solidFill>
              </a:rPr>
              <a:t>Juan David Marin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5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FC5612-B1A7-45F1-848C-3C94559F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pic>
        <p:nvPicPr>
          <p:cNvPr id="4" name="Picture 43428">
            <a:extLst>
              <a:ext uri="{FF2B5EF4-FFF2-40B4-BE49-F238E27FC236}">
                <a16:creationId xmlns:a16="http://schemas.microsoft.com/office/drawing/2014/main" id="{0D12B934-6FC5-436B-83AB-A1328D2234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0474" y="688404"/>
            <a:ext cx="5124899" cy="548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8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801098" y="1396289"/>
            <a:ext cx="4624342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/>
              <a:t>Conclusiones</a:t>
            </a:r>
          </a:p>
        </p:txBody>
      </p:sp>
      <p:sp>
        <p:nvSpPr>
          <p:cNvPr id="182" name="Oval 113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3" name="Google Shape;173;p25" descr="Imagen que contiene pared, interior, mesa, suelo&#10;&#10;Descripción generada con confianza muy alta"/>
          <p:cNvPicPr preferRelativeResize="0"/>
          <p:nvPr/>
        </p:nvPicPr>
        <p:blipFill rotWithShape="1">
          <a:blip r:embed="rId3">
            <a:extLst/>
          </a:blip>
          <a:srcRect l="11791" r="13211" b="4"/>
          <a:stretch/>
        </p:blipFill>
        <p:spPr>
          <a:xfrm>
            <a:off x="5680087" y="305431"/>
            <a:ext cx="1691640" cy="1691640"/>
          </a:xfrm>
          <a:custGeom>
            <a:avLst/>
            <a:gdLst>
              <a:gd name="connsiteX0" fmla="*/ 978408 w 1956816"/>
              <a:gd name="connsiteY0" fmla="*/ 0 h 1956816"/>
              <a:gd name="connsiteX1" fmla="*/ 1956816 w 1956816"/>
              <a:gd name="connsiteY1" fmla="*/ 978408 h 1956816"/>
              <a:gd name="connsiteX2" fmla="*/ 978408 w 1956816"/>
              <a:gd name="connsiteY2" fmla="*/ 1956816 h 1956816"/>
              <a:gd name="connsiteX3" fmla="*/ 0 w 1956816"/>
              <a:gd name="connsiteY3" fmla="*/ 978408 h 1956816"/>
              <a:gd name="connsiteX4" fmla="*/ 978408 w 1956816"/>
              <a:gd name="connsiteY4" fmla="*/ 0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</p:spPr>
      </p:pic>
      <p:sp>
        <p:nvSpPr>
          <p:cNvPr id="169" name="Google Shape;169;p25"/>
          <p:cNvSpPr txBox="1">
            <a:spLocks noGrp="1"/>
          </p:cNvSpPr>
          <p:nvPr>
            <p:ph type="body" idx="1"/>
          </p:nvPr>
        </p:nvSpPr>
        <p:spPr>
          <a:xfrm>
            <a:off x="805543" y="2871982"/>
            <a:ext cx="4558309" cy="3181684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CO" sz="2400" dirty="0"/>
              <a:t>La tecnología </a:t>
            </a:r>
            <a:r>
              <a:rPr lang="es-CO" sz="2400" dirty="0" err="1"/>
              <a:t>Blockchain</a:t>
            </a:r>
            <a:r>
              <a:rPr lang="es-CO" sz="2400" dirty="0"/>
              <a:t> es una solución emergente para transacciones descentralizadas y administración de datos sin la necesidad de un tercero confiable.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s-CO" sz="24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s-CO" sz="24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s-CO" sz="1800" dirty="0"/>
          </a:p>
        </p:txBody>
      </p:sp>
      <p:sp>
        <p:nvSpPr>
          <p:cNvPr id="183" name="Freeform: Shape 115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Oval 117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1" name="Google Shape;171;p25" descr="Imagen que contiene hacha&#10;&#10;Descripción generada con confianza alta"/>
          <p:cNvPicPr preferRelativeResize="0"/>
          <p:nvPr/>
        </p:nvPicPr>
        <p:blipFill rotWithShape="1">
          <a:blip r:embed="rId4">
            <a:extLst/>
          </a:blip>
          <a:srcRect l="8930" r="20572" b="3"/>
          <a:stretch/>
        </p:blipFill>
        <p:spPr>
          <a:xfrm>
            <a:off x="5838252" y="2722161"/>
            <a:ext cx="2743200" cy="2743200"/>
          </a:xfrm>
          <a:custGeom>
            <a:avLst/>
            <a:gdLst>
              <a:gd name="connsiteX0" fmla="*/ 1417320 w 2834640"/>
              <a:gd name="connsiteY0" fmla="*/ 0 h 2834640"/>
              <a:gd name="connsiteX1" fmla="*/ 2834640 w 2834640"/>
              <a:gd name="connsiteY1" fmla="*/ 1417320 h 2834640"/>
              <a:gd name="connsiteX2" fmla="*/ 1417320 w 2834640"/>
              <a:gd name="connsiteY2" fmla="*/ 2834640 h 2834640"/>
              <a:gd name="connsiteX3" fmla="*/ 0 w 2834640"/>
              <a:gd name="connsiteY3" fmla="*/ 1417320 h 2834640"/>
              <a:gd name="connsiteX4" fmla="*/ 1417320 w 2834640"/>
              <a:gd name="connsiteY4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</p:spPr>
      </p:pic>
      <p:pic>
        <p:nvPicPr>
          <p:cNvPr id="170" name="Google Shape;170;p25" descr="Imagen que contiene texto&#10;&#10;Descripción generada con confianza muy alta"/>
          <p:cNvPicPr preferRelativeResize="0"/>
          <p:nvPr/>
        </p:nvPicPr>
        <p:blipFill rotWithShape="1">
          <a:blip r:embed="rId5">
            <a:extLst/>
          </a:blip>
          <a:srcRect l="11935" r="8565" b="2"/>
          <a:stretch/>
        </p:blipFill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</p:spPr>
      </p:pic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2" name="Google Shape;172;p25" descr="Imagen que contiene botella&#10;&#10;Descripción generada con confianza alta"/>
          <p:cNvPicPr preferRelativeResize="0"/>
          <p:nvPr/>
        </p:nvPicPr>
        <p:blipFill rotWithShape="1">
          <a:blip r:embed="rId6">
            <a:extLst/>
          </a:blip>
          <a:srcRect r="-4" b="14230"/>
          <a:stretch/>
        </p:blipFill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reeform: Shape 10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FFFFFF"/>
                </a:solidFill>
              </a:rPr>
              <a:t>A futuro</a:t>
            </a:r>
          </a:p>
        </p:txBody>
      </p:sp>
      <p:graphicFrame>
        <p:nvGraphicFramePr>
          <p:cNvPr id="168" name="Google Shape;163;p24">
            <a:extLst>
              <a:ext uri="{FF2B5EF4-FFF2-40B4-BE49-F238E27FC236}">
                <a16:creationId xmlns:a16="http://schemas.microsoft.com/office/drawing/2014/main" id="{DCA34E6D-E3B2-4B84-9399-5988B5038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03976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s-CO" sz="4000" dirty="0">
                <a:solidFill>
                  <a:schemeClr val="lt1"/>
                </a:solidFill>
              </a:rPr>
              <a:t>¿Qué es </a:t>
            </a:r>
            <a:r>
              <a:rPr lang="es-CO" sz="4000" dirty="0" err="1">
                <a:solidFill>
                  <a:schemeClr val="lt1"/>
                </a:solidFill>
              </a:rPr>
              <a:t>Blockchain</a:t>
            </a:r>
            <a:r>
              <a:rPr lang="es-CO" sz="4000" dirty="0">
                <a:solidFill>
                  <a:schemeClr val="lt1"/>
                </a:solidFill>
              </a:rPr>
              <a:t>?</a:t>
            </a:r>
            <a:endParaRPr sz="4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89326" y="2604971"/>
            <a:ext cx="3872255" cy="3164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CO" sz="2400" dirty="0">
                <a:solidFill>
                  <a:schemeClr val="lt1"/>
                </a:solidFill>
              </a:rPr>
              <a:t>Es un tipo de base de datos usado para registrar las transacciones, que es copiado en todas las computadoras que conforman la red específica. </a:t>
            </a:r>
            <a:endParaRPr sz="2400" dirty="0"/>
          </a:p>
          <a:p>
            <a:pPr marL="228600" lvl="0" indent="-101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400" dirty="0">
              <a:solidFill>
                <a:schemeClr val="lt1"/>
              </a:solidFill>
            </a:endParaRPr>
          </a:p>
          <a:p>
            <a:pPr marL="228600" lvl="0" indent="-101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400" dirty="0">
              <a:solidFill>
                <a:schemeClr val="lt1"/>
              </a:solidFill>
            </a:endParaRPr>
          </a:p>
        </p:txBody>
      </p:sp>
      <p:pic>
        <p:nvPicPr>
          <p:cNvPr id="113" name="Google Shape;113;p17" descr="Resultado de imagen para blockcha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1167" y="1342385"/>
            <a:ext cx="7500833" cy="417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6C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>
            <a:spLocks noGrp="1"/>
          </p:cNvSpPr>
          <p:nvPr>
            <p:ph type="title"/>
          </p:nvPr>
        </p:nvSpPr>
        <p:spPr>
          <a:xfrm>
            <a:off x="140677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s-CO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¿Cómo funciona la cadena de bloques?</a:t>
            </a:r>
            <a:endParaRPr sz="2800" dirty="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0562" y="0"/>
            <a:ext cx="514142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2995725" y="241400"/>
            <a:ext cx="3812700" cy="6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Una transacción se inicia.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Para confirmarla, la transacción se difunde en la red P2P para que se establezca la validez  de la transacción.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El programa crea una huella digital del nuevo bloque codificando los datos con una función hash.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Ciertos nodos llamados “mineros” comienzan a competir entre sí para añadir un nuevo bloque a la cadena.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El bloque validado se añade a la cadena con una huella digital.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01097" y="946122"/>
            <a:ext cx="6387102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/>
              <a:t>¿Que es un IDS?</a:t>
            </a: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801096" y="2271685"/>
            <a:ext cx="6387104" cy="3781981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CO" sz="2400" dirty="0"/>
              <a:t>Un IDS es una aplicación para realizar el proceso de detección de intrusos.</a:t>
            </a:r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CO" sz="2400" dirty="0"/>
              <a:t>Funciones principales:</a:t>
            </a:r>
          </a:p>
          <a:p>
            <a: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CO" sz="2400" dirty="0"/>
              <a:t>Registrar información</a:t>
            </a: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CO" sz="2400" dirty="0"/>
              <a:t>Generar alertas</a:t>
            </a:r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CO" sz="2400" dirty="0"/>
              <a:t>Puede ser fácilmente evitado por ataques avanzados o complicados como el ataque de denegación de servicio (DoS).</a:t>
            </a:r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CO" sz="1800" dirty="0"/>
              <a:t>	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extLst/>
          </a:blip>
          <a:srcRect t="1707" r="1" b="11066"/>
          <a:stretch/>
        </p:blipFill>
        <p:spPr>
          <a:xfrm>
            <a:off x="7689829" y="10"/>
            <a:ext cx="4502173" cy="344820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noFill/>
        </p:spPr>
      </p:pic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4">
            <a:extLst/>
          </a:blip>
          <a:srcRect r="7632" b="3"/>
          <a:stretch/>
        </p:blipFill>
        <p:spPr>
          <a:xfrm>
            <a:off x="8768827" y="4082141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4000" dirty="0"/>
              <a:t>¿Que es un IDS de colaboración?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  <a:noFill/>
        </p:spPr>
      </p:pic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6653600" y="3062294"/>
            <a:ext cx="5006336" cy="2147709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CO" sz="2400" dirty="0"/>
              <a:t>El marco colaborativo de detección de intrusiones permite que varios nodos IDS entiendan el contexto intercambiando datos e información entre ellos.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CO"/>
              <a:t>Objetivos de investigación.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594775" y="2462367"/>
            <a:ext cx="5988000" cy="359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60350">
              <a:spcBef>
                <a:spcPts val="0"/>
              </a:spcBef>
              <a:buSzPts val="2000"/>
            </a:pPr>
            <a:r>
              <a:rPr lang="es-CO" sz="2400" b="1" dirty="0"/>
              <a:t>Analizar la factibilidad de </a:t>
            </a:r>
            <a:r>
              <a:rPr lang="es-CO" sz="2400" b="1" dirty="0" err="1"/>
              <a:t>Blockchain</a:t>
            </a:r>
            <a:r>
              <a:rPr lang="es-CO" sz="2400" b="1" dirty="0"/>
              <a:t> como herramienta de detección de intrusiones. </a:t>
            </a:r>
            <a:endParaRPr lang="es-CO" sz="2400" dirty="0"/>
          </a:p>
          <a:p>
            <a:pPr marL="228600" lvl="0" indent="-260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endParaRPr lang="es-CO" sz="2400" dirty="0"/>
          </a:p>
          <a:p>
            <a:pPr marL="228600" indent="-260350">
              <a:spcBef>
                <a:spcPts val="0"/>
              </a:spcBef>
              <a:buSzPts val="2000"/>
            </a:pPr>
            <a:r>
              <a:rPr lang="es-CO" sz="2400" dirty="0"/>
              <a:t>Describir cómo se está usando </a:t>
            </a:r>
            <a:r>
              <a:rPr lang="es-CO" sz="2400" dirty="0" err="1"/>
              <a:t>Blockchain</a:t>
            </a:r>
            <a:r>
              <a:rPr lang="es-CO" sz="2400" dirty="0"/>
              <a:t> en la actualidad. </a:t>
            </a:r>
          </a:p>
          <a:p>
            <a:pPr marL="228600" lvl="0" indent="-260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endParaRPr lang="es-CO" sz="2400" dirty="0"/>
          </a:p>
          <a:p>
            <a:pPr marL="228600" lvl="0" indent="-260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CO" sz="2400" dirty="0"/>
              <a:t>Describir cómo funciona un sistema de detección de intrusiones. </a:t>
            </a:r>
            <a:endParaRPr sz="2400" dirty="0"/>
          </a:p>
          <a:p>
            <a:pPr marL="228600" lvl="0" indent="-260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CO" sz="2400" dirty="0"/>
              <a:t>Describir cómo funciona un sistema de detección de intrusiones colaborativo. </a:t>
            </a:r>
            <a:endParaRPr sz="2400"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133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endParaRPr sz="2000" dirty="0"/>
          </a:p>
          <a:p>
            <a:pPr marL="228600" lvl="0" indent="-133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endParaRPr sz="2000" dirty="0"/>
          </a:p>
        </p:txBody>
      </p:sp>
      <p:sp>
        <p:nvSpPr>
          <p:cNvPr id="149" name="Google Shape;149;p22"/>
          <p:cNvSpPr/>
          <p:nvPr/>
        </p:nvSpPr>
        <p:spPr>
          <a:xfrm flipH="1">
            <a:off x="6582780" y="-2008"/>
            <a:ext cx="5609220" cy="5840278"/>
          </a:xfrm>
          <a:custGeom>
            <a:avLst/>
            <a:gdLst/>
            <a:ahLst/>
            <a:cxnLst/>
            <a:rect l="l" t="t" r="r" b="b"/>
            <a:pathLst>
              <a:path w="5609220" h="5840278" extrusionOk="0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2" descr="Resultado de imagen para objetivo"/>
          <p:cNvPicPr preferRelativeResize="0"/>
          <p:nvPr/>
        </p:nvPicPr>
        <p:blipFill rotWithShape="1">
          <a:blip r:embed="rId3">
            <a:alphaModFix/>
          </a:blip>
          <a:srcRect t="1812" b="506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 extrusionOk="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7C3A37-ABF5-440F-94CC-A078AAEC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CO" sz="2600">
                <a:solidFill>
                  <a:srgbClr val="FFFFFF"/>
                </a:solidFill>
              </a:rPr>
              <a:t>Metodologia</a:t>
            </a:r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A3EBFB3A-1E53-48C9-86C5-88681143D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1105975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045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9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spcFirstLastPara="1" wrap="square" lIns="91425" tIns="45700" rIns="91425" bIns="45700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>
                <a:solidFill>
                  <a:schemeClr val="bg1"/>
                </a:solidFill>
              </a:rPr>
              <a:t>Resultados</a:t>
            </a:r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643467" y="2762794"/>
            <a:ext cx="3363974" cy="3573194"/>
          </a:xfrm>
          <a:prstGeom prst="rect">
            <a:avLst/>
          </a:prstGeom>
        </p:spPr>
        <p:txBody>
          <a:bodyPr spcFirstLastPara="1" lIns="91425" tIns="45700" rIns="91425" bIns="45700" anchorCtr="0">
            <a:normAutofit fontScale="92500" lnSpcReduction="10000"/>
          </a:bodyPr>
          <a:lstStyle/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s-CO" sz="2400" dirty="0">
                <a:solidFill>
                  <a:schemeClr val="bg1"/>
                </a:solidFill>
              </a:rPr>
              <a:t>Los componentes propios de una CIDS se ajustan a los elementos en los que se basa </a:t>
            </a:r>
            <a:r>
              <a:rPr lang="es-CO" sz="2400" dirty="0" err="1">
                <a:solidFill>
                  <a:schemeClr val="bg1"/>
                </a:solidFill>
              </a:rPr>
              <a:t>Blockchain</a:t>
            </a:r>
            <a:r>
              <a:rPr lang="es-CO" sz="2400" dirty="0">
                <a:solidFill>
                  <a:schemeClr val="bg1"/>
                </a:solidFill>
              </a:rPr>
              <a:t>.</a:t>
            </a:r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s-CO" sz="2400" dirty="0">
              <a:solidFill>
                <a:schemeClr val="bg1"/>
              </a:solidFill>
            </a:endParaRPr>
          </a:p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s-CO" sz="2400" dirty="0" err="1">
                <a:solidFill>
                  <a:schemeClr val="bg1"/>
                </a:solidFill>
              </a:rPr>
              <a:t>Blockchain</a:t>
            </a:r>
            <a:r>
              <a:rPr lang="es-CO" sz="2400" dirty="0">
                <a:solidFill>
                  <a:schemeClr val="bg1"/>
                </a:solidFill>
              </a:rPr>
              <a:t> brinda soluciones al intercambio de datos y la administración de la confianza de un CIDS 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s-CO" sz="2400" dirty="0">
              <a:solidFill>
                <a:schemeClr val="bg1"/>
              </a:solidFill>
            </a:endParaRPr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s-CO" sz="1600" dirty="0">
              <a:solidFill>
                <a:schemeClr val="bg1"/>
              </a:solidFill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97764" y="1832755"/>
            <a:ext cx="6250769" cy="3031622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393</Words>
  <Application>Microsoft Office PowerPoint</Application>
  <PresentationFormat>Panorámica</PresentationFormat>
  <Paragraphs>51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Tema de Office</vt:lpstr>
      <vt:lpstr>Tema de Office</vt:lpstr>
      <vt:lpstr>Blockchain como herramienta de detección de intrusiones </vt:lpstr>
      <vt:lpstr>¿Qué es Blockchain?</vt:lpstr>
      <vt:lpstr>¿Cómo funciona la cadena de bloques?</vt:lpstr>
      <vt:lpstr>¿Que es un IDS?</vt:lpstr>
      <vt:lpstr>¿Que es un IDS de colaboración?</vt:lpstr>
      <vt:lpstr>Presentación de PowerPoint</vt:lpstr>
      <vt:lpstr>Objetivos de investigación.</vt:lpstr>
      <vt:lpstr>Metodologia</vt:lpstr>
      <vt:lpstr>Resultados</vt:lpstr>
      <vt:lpstr>Resultados</vt:lpstr>
      <vt:lpstr>Conclusiones</vt:lpstr>
      <vt:lpstr>A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como herramienta de detección de intrusiones</dc:title>
  <dc:creator>Bayron Campaz</dc:creator>
  <cp:lastModifiedBy>Bayron Campaz</cp:lastModifiedBy>
  <cp:revision>11</cp:revision>
  <dcterms:modified xsi:type="dcterms:W3CDTF">2018-11-24T15:37:46Z</dcterms:modified>
</cp:coreProperties>
</file>