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Condensed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JOAN COLI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26T20:38:33.337">
    <p:pos x="107" y="1436"/>
    <p:text>https://www.incapsula.com/web-application-security/man-in-the-middle-mitm.html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10-26T20:41:15.320">
    <p:pos x="0" y="676"/>
    <p:text>https://www.hak5.org/gear/packet-squirrel/docs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942fef5b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942fef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73bf4285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73bf42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73bf4285e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73bf428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42fef5bc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42fef5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73bf4285e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73bf428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4348a9c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4348a9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Relationship Id="rId5" Type="http://schemas.openxmlformats.org/officeDocument/2006/relationships/hyperlink" Target="https://www.hak5.org/gear/packet-squirrel/do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650250" y="1855175"/>
            <a:ext cx="5671500" cy="17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Vulnerabilidades en redes mediante MiM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721350" y="3994225"/>
            <a:ext cx="5600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Joan David Colina</a:t>
            </a:r>
            <a:endParaRPr sz="2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Luis Fernando Cruces</a:t>
            </a:r>
            <a:endParaRPr sz="2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Jeison David Mejia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408375" y="1860875"/>
            <a:ext cx="3419100" cy="26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Paso 1: enviar trampa de host por medio de paquetes de IPs </a:t>
            </a:r>
            <a:r>
              <a:rPr b="1" lang="en"/>
              <a:t>válidos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Consiste en utilizar el protocolo ICMP para enviar una trampa a todos los </a:t>
            </a:r>
            <a:r>
              <a:rPr lang="en"/>
              <a:t>hosts</a:t>
            </a:r>
            <a:r>
              <a:rPr lang="en"/>
              <a:t> de la red. </a:t>
            </a:r>
            <a:endParaRPr/>
          </a:p>
        </p:txBody>
      </p:sp>
      <p:sp>
        <p:nvSpPr>
          <p:cNvPr id="251" name="Google Shape;251;p21"/>
          <p:cNvSpPr txBox="1"/>
          <p:nvPr>
            <p:ph type="title"/>
          </p:nvPr>
        </p:nvSpPr>
        <p:spPr>
          <a:xfrm>
            <a:off x="1031425" y="737000"/>
            <a:ext cx="7353000" cy="10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1: detección de hosts como enrutadores</a:t>
            </a:r>
            <a:endParaRPr/>
          </a:p>
        </p:txBody>
      </p:sp>
      <p:sp>
        <p:nvSpPr>
          <p:cNvPr id="252" name="Google Shape;252;p21"/>
          <p:cNvSpPr txBox="1"/>
          <p:nvPr>
            <p:ph idx="2" type="body"/>
          </p:nvPr>
        </p:nvSpPr>
        <p:spPr>
          <a:xfrm>
            <a:off x="3995775" y="1860875"/>
            <a:ext cx="35298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Paso 2: Detección de hosts que habilitan enrutamiento de paquetes IP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Todo host que </a:t>
            </a:r>
            <a:r>
              <a:rPr lang="en"/>
              <a:t>reenvíe</a:t>
            </a:r>
            <a:r>
              <a:rPr lang="en"/>
              <a:t> el paquete trampa será un posible host maligno.</a:t>
            </a:r>
            <a:endParaRPr/>
          </a:p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314900" y="4709400"/>
            <a:ext cx="8069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Trabelsi, Z., y Shauaib K. (2006). Man in the Middle Intrusion Detection. IEEE GLOBECOM 2006.</a:t>
            </a:r>
            <a:endParaRPr sz="1000"/>
          </a:p>
        </p:txBody>
      </p:sp>
      <p:cxnSp>
        <p:nvCxnSpPr>
          <p:cNvPr id="255" name="Google Shape;255;p21"/>
          <p:cNvCxnSpPr/>
          <p:nvPr/>
        </p:nvCxnSpPr>
        <p:spPr>
          <a:xfrm>
            <a:off x="314900" y="4709400"/>
            <a:ext cx="80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6535250" y="-31237"/>
            <a:ext cx="24108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Objetivo Relacionado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Describir una metodología para análisis de ciberataques respecto a Man in the middle (alcanzable)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718300" y="1013600"/>
            <a:ext cx="78384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2: detección de envenenamiento por ARP</a:t>
            </a:r>
            <a:endParaRPr/>
          </a:p>
        </p:txBody>
      </p:sp>
      <p:sp>
        <p:nvSpPr>
          <p:cNvPr id="262" name="Google Shape;262;p22"/>
          <p:cNvSpPr txBox="1"/>
          <p:nvPr>
            <p:ph idx="1" type="body"/>
          </p:nvPr>
        </p:nvSpPr>
        <p:spPr>
          <a:xfrm>
            <a:off x="2131950" y="1820700"/>
            <a:ext cx="48801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 utiliza la misma técnica de MiM para ver el tráfico de red que tienen los posibles hosts malignos. Y por consecuencia, poder observar que dicho host maligno tiene acceso al intercambio de paquetes de otros hosts. </a:t>
            </a:r>
            <a:endParaRPr sz="2000"/>
          </a:p>
        </p:txBody>
      </p:sp>
      <p:sp>
        <p:nvSpPr>
          <p:cNvPr id="263" name="Google Shape;263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314900" y="4709400"/>
            <a:ext cx="8069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Trabelsi, Z., y Shauaib K. (2006). Man in the Middle Intrusion Detection. IEEE GLOBECOM 2006.</a:t>
            </a:r>
            <a:endParaRPr sz="1000"/>
          </a:p>
        </p:txBody>
      </p:sp>
      <p:cxnSp>
        <p:nvCxnSpPr>
          <p:cNvPr id="265" name="Google Shape;265;p22"/>
          <p:cNvCxnSpPr/>
          <p:nvPr/>
        </p:nvCxnSpPr>
        <p:spPr>
          <a:xfrm>
            <a:off x="314900" y="4709400"/>
            <a:ext cx="80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6813650" y="-12"/>
            <a:ext cx="24108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Objetivo Relacionado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Describir una metodología para análisis de ciberataques respecto a Man in the middle (alcanzable)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3"/>
          <p:cNvSpPr txBox="1"/>
          <p:nvPr>
            <p:ph idx="4294967295" type="title"/>
          </p:nvPr>
        </p:nvSpPr>
        <p:spPr>
          <a:xfrm>
            <a:off x="825800" y="393600"/>
            <a:ext cx="57849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Tráfico MIM: experimento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3" name="Google Shape;273;p23"/>
          <p:cNvSpPr txBox="1"/>
          <p:nvPr>
            <p:ph idx="4294967295" type="body"/>
          </p:nvPr>
        </p:nvSpPr>
        <p:spPr>
          <a:xfrm>
            <a:off x="7067875" y="393600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  relacionado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Recolectar muestras de tráfico de red de man-in-the-middle (alcanzable)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71200" y="1629000"/>
            <a:ext cx="66993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Necesario: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VirtualBox.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Kali Linux.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Ettercap.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Wireshark.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Conección LAN.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 NAT para máquina virtual.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24"/>
          <p:cNvSpPr txBox="1"/>
          <p:nvPr>
            <p:ph idx="4294967295" type="title"/>
          </p:nvPr>
        </p:nvSpPr>
        <p:spPr>
          <a:xfrm>
            <a:off x="825800" y="393600"/>
            <a:ext cx="57849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Tráfico MIM: experimento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1" name="Google Shape;281;p24"/>
          <p:cNvSpPr txBox="1"/>
          <p:nvPr>
            <p:ph idx="4294967295" type="body"/>
          </p:nvPr>
        </p:nvSpPr>
        <p:spPr>
          <a:xfrm>
            <a:off x="7067875" y="393600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  relacionado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Recolectar muestras de tráfico de red de man-in-the-middle (alcanzable)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471200" y="1333975"/>
            <a:ext cx="66993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Paso a paso: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Escaneo de hosts.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Selección de objetivos.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Empezar captura de paquetes.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Iniciar envenenamiento.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300" y="2437275"/>
            <a:ext cx="3777950" cy="2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5"/>
          <p:cNvSpPr txBox="1"/>
          <p:nvPr>
            <p:ph idx="4294967295" type="title"/>
          </p:nvPr>
        </p:nvSpPr>
        <p:spPr>
          <a:xfrm>
            <a:off x="825800" y="393600"/>
            <a:ext cx="57849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Tráfico MIM: diseño de experimento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90" name="Google Shape;290;p25"/>
          <p:cNvSpPr txBox="1"/>
          <p:nvPr>
            <p:ph idx="4294967295" type="body"/>
          </p:nvPr>
        </p:nvSpPr>
        <p:spPr>
          <a:xfrm>
            <a:off x="7067875" y="393600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  relacionado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Recolectar muestras de tráfico de red de man-in-the-middle (alcanzable)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91" name="Google Shape;2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13" y="1265175"/>
            <a:ext cx="6763075" cy="3193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6"/>
          <p:cNvSpPr txBox="1"/>
          <p:nvPr>
            <p:ph idx="4294967295" type="title"/>
          </p:nvPr>
        </p:nvSpPr>
        <p:spPr>
          <a:xfrm>
            <a:off x="502200" y="462425"/>
            <a:ext cx="81396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Variables del estudio contra una muestra de pcap de man-in-the-middle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5600"/>
            <a:ext cx="8839202" cy="267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19992"/>
            <a:ext cx="77628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/>
        </p:nvSpPr>
        <p:spPr>
          <a:xfrm>
            <a:off x="269350" y="1577675"/>
            <a:ext cx="1667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410450" y="2005701"/>
            <a:ext cx="2142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ARP poisoning: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7"/>
          <p:cNvSpPr txBox="1"/>
          <p:nvPr>
            <p:ph idx="4294967295" type="title"/>
          </p:nvPr>
        </p:nvSpPr>
        <p:spPr>
          <a:xfrm>
            <a:off x="502200" y="462425"/>
            <a:ext cx="81396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Variables del estudio contra una muestra de pcap de man-in-the-middle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6654"/>
            <a:ext cx="88392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69367"/>
            <a:ext cx="77724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7"/>
          <p:cNvSpPr txBox="1"/>
          <p:nvPr/>
        </p:nvSpPr>
        <p:spPr>
          <a:xfrm>
            <a:off x="269350" y="1577675"/>
            <a:ext cx="1667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333500" y="1970800"/>
            <a:ext cx="2385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ARP “antidote”: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¡Gracias</a:t>
            </a:r>
            <a:r>
              <a:rPr lang="en" sz="6000">
                <a:solidFill>
                  <a:srgbClr val="FF9900"/>
                </a:solidFill>
              </a:rPr>
              <a:t>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17" name="Google Shape;317;p28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96BF"/>
                </a:solidFill>
              </a:rPr>
              <a:t>¿Alguna sugerencia</a:t>
            </a:r>
            <a:r>
              <a:rPr b="1" lang="en" sz="3600">
                <a:solidFill>
                  <a:srgbClr val="3796BF"/>
                </a:solidFill>
              </a:rPr>
              <a:t>?</a:t>
            </a:r>
            <a:endParaRPr b="1" sz="3600">
              <a:solidFill>
                <a:srgbClr val="3796B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2616275" y="4399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546750" y="1353700"/>
            <a:ext cx="39465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rabicPeriod"/>
            </a:pPr>
            <a:r>
              <a:rPr b="1" lang="en">
                <a:solidFill>
                  <a:srgbClr val="3796BF"/>
                </a:solidFill>
              </a:rPr>
              <a:t>Contextualización</a:t>
            </a:r>
            <a:endParaRPr b="1">
              <a:solidFill>
                <a:srgbClr val="3796B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lphaLcPeriod"/>
            </a:pPr>
            <a:r>
              <a:rPr b="1" lang="en">
                <a:solidFill>
                  <a:srgbClr val="3796BF"/>
                </a:solidFill>
              </a:rPr>
              <a:t>MiM</a:t>
            </a:r>
            <a:endParaRPr b="1">
              <a:solidFill>
                <a:srgbClr val="3796B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lphaLcPeriod"/>
            </a:pPr>
            <a:r>
              <a:rPr b="1" lang="en">
                <a:solidFill>
                  <a:srgbClr val="3796BF"/>
                </a:solidFill>
              </a:rPr>
              <a:t>Packet Squirrel</a:t>
            </a:r>
            <a:endParaRPr b="1">
              <a:solidFill>
                <a:srgbClr val="3796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rabicPeriod"/>
            </a:pPr>
            <a:r>
              <a:rPr b="1" lang="en">
                <a:solidFill>
                  <a:srgbClr val="3796BF"/>
                </a:solidFill>
              </a:rPr>
              <a:t>Objetivos</a:t>
            </a:r>
            <a:endParaRPr b="1">
              <a:solidFill>
                <a:srgbClr val="3796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rabicPeriod"/>
            </a:pPr>
            <a:r>
              <a:rPr b="1" lang="en">
                <a:solidFill>
                  <a:srgbClr val="3796BF"/>
                </a:solidFill>
              </a:rPr>
              <a:t>Protocolo ARP y caché ARP</a:t>
            </a:r>
            <a:endParaRPr b="1">
              <a:solidFill>
                <a:srgbClr val="3796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rabicPeriod"/>
            </a:pPr>
            <a:r>
              <a:rPr b="1" lang="en">
                <a:solidFill>
                  <a:srgbClr val="3796BF"/>
                </a:solidFill>
              </a:rPr>
              <a:t>Envenenamiento por caché ARP</a:t>
            </a:r>
            <a:endParaRPr b="1">
              <a:solidFill>
                <a:srgbClr val="3796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rabicPeriod"/>
            </a:pPr>
            <a:r>
              <a:rPr b="1" lang="en">
                <a:solidFill>
                  <a:srgbClr val="3796BF"/>
                </a:solidFill>
              </a:rPr>
              <a:t>Detección de ataque MiM</a:t>
            </a:r>
            <a:endParaRPr b="1">
              <a:solidFill>
                <a:srgbClr val="3796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rabicPeriod"/>
            </a:pPr>
            <a:r>
              <a:rPr b="1" lang="en">
                <a:solidFill>
                  <a:srgbClr val="3796BF"/>
                </a:solidFill>
              </a:rPr>
              <a:t>Tráfico MIM</a:t>
            </a:r>
            <a:endParaRPr b="1">
              <a:solidFill>
                <a:srgbClr val="3796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rabicPeriod"/>
            </a:pPr>
            <a:r>
              <a:rPr b="1" lang="en">
                <a:solidFill>
                  <a:srgbClr val="3796BF"/>
                </a:solidFill>
              </a:rPr>
              <a:t>Muestra pcap</a:t>
            </a:r>
            <a:endParaRPr b="1">
              <a:solidFill>
                <a:srgbClr val="3796B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AutoNum type="arabicPeriod"/>
            </a:pPr>
            <a:r>
              <a:rPr b="1" lang="en">
                <a:solidFill>
                  <a:srgbClr val="3796BF"/>
                </a:solidFill>
              </a:rPr>
              <a:t>Preguntas</a:t>
            </a:r>
            <a:endParaRPr b="1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ctrTitle"/>
          </p:nvPr>
        </p:nvSpPr>
        <p:spPr>
          <a:xfrm>
            <a:off x="2194675" y="198100"/>
            <a:ext cx="656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Man in the middle</a:t>
            </a:r>
            <a:endParaRPr/>
          </a:p>
        </p:txBody>
      </p:sp>
      <p:sp>
        <p:nvSpPr>
          <p:cNvPr id="181" name="Google Shape;181;p14"/>
          <p:cNvSpPr txBox="1"/>
          <p:nvPr>
            <p:ph idx="1" type="subTitle"/>
          </p:nvPr>
        </p:nvSpPr>
        <p:spPr>
          <a:xfrm>
            <a:off x="2194675" y="1226025"/>
            <a:ext cx="62313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 in the middle es una </a:t>
            </a:r>
            <a:r>
              <a:rPr lang="en"/>
              <a:t>técnica</a:t>
            </a:r>
            <a:r>
              <a:rPr lang="en"/>
              <a:t> utilizada para poder observar el intercambio de paquetes entre dos host que hacen parte de una red.</a:t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0" y="2279925"/>
            <a:ext cx="6848200" cy="26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/>
        </p:nvSpPr>
        <p:spPr>
          <a:xfrm>
            <a:off x="1029600" y="4838650"/>
            <a:ext cx="5129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Tomado de: https://www.incapsula.com/web-application-security/man-in-the-middle-mitm.html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3250050" y="293075"/>
            <a:ext cx="37725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Packet Squirrel</a:t>
            </a:r>
            <a:endParaRPr sz="3600"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5570100" y="1223675"/>
            <a:ext cx="35739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 una herramienta que tiene como funcionamiento realizar ataques MiM.</a:t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4300"/>
            <a:ext cx="5433202" cy="396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0" y="4893600"/>
            <a:ext cx="5129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Tomado de: </a:t>
            </a:r>
            <a:r>
              <a:rPr lang="en" sz="1000" u="sng">
                <a:solidFill>
                  <a:srgbClr val="D148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https://www.hak5.org/gear/packet-squirrel/docs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9913" l="0" r="0" t="20176"/>
          <a:stretch/>
        </p:blipFill>
        <p:spPr>
          <a:xfrm>
            <a:off x="131875" y="2147950"/>
            <a:ext cx="4284748" cy="299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8781" l="12910" r="8841" t="8764"/>
          <a:stretch/>
        </p:blipFill>
        <p:spPr>
          <a:xfrm>
            <a:off x="3619600" y="0"/>
            <a:ext cx="5389399" cy="27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idx="4294967295" type="title"/>
          </p:nvPr>
        </p:nvSpPr>
        <p:spPr>
          <a:xfrm>
            <a:off x="1031575" y="1021450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alcanzables y no alcanzables </a:t>
            </a:r>
            <a:endParaRPr/>
          </a:p>
        </p:txBody>
      </p:sp>
      <p:sp>
        <p:nvSpPr>
          <p:cNvPr id="206" name="Google Shape;206;p17"/>
          <p:cNvSpPr txBox="1"/>
          <p:nvPr>
            <p:ph idx="4294967295" type="body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 1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Describir</a:t>
            </a:r>
            <a:r>
              <a:rPr lang="en" sz="1200">
                <a:solidFill>
                  <a:srgbClr val="FFFFFF"/>
                </a:solidFill>
              </a:rPr>
              <a:t> una metodología para análisis de ciberataques respecto a Man in the middle (alcanzable)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7" name="Google Shape;207;p17"/>
          <p:cNvSpPr txBox="1"/>
          <p:nvPr>
            <p:ph idx="4294967295" type="body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 2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Recolectar muestras de tráfico de red de man-in-the-middle (alcanzable)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8" name="Google Shape;208;p17"/>
          <p:cNvSpPr txBox="1"/>
          <p:nvPr>
            <p:ph idx="4294967295" type="body"/>
          </p:nvPr>
        </p:nvSpPr>
        <p:spPr>
          <a:xfrm>
            <a:off x="5315125" y="1827900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</a:t>
            </a:r>
            <a:r>
              <a:rPr b="1" lang="en">
                <a:solidFill>
                  <a:srgbClr val="FFFFFF"/>
                </a:solidFill>
              </a:rPr>
              <a:t> 3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Analizar las variables del estudio contra una muestra de pcap de man-in-the-middle (alcanzable)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9" name="Google Shape;209;p17"/>
          <p:cNvSpPr txBox="1"/>
          <p:nvPr>
            <p:ph idx="4294967295" type="body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 4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Desarrollar un algoritmo de extracción de las variables representativas (no alcanzable)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0" name="Google Shape;210;p17"/>
          <p:cNvSpPr txBox="1"/>
          <p:nvPr>
            <p:ph idx="4294967295" type="body"/>
          </p:nvPr>
        </p:nvSpPr>
        <p:spPr>
          <a:xfrm>
            <a:off x="3173275" y="32782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 5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Implementar un sistema para detección de MitM (no alcanzable)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1" name="Google Shape;211;p17"/>
          <p:cNvSpPr txBox="1"/>
          <p:nvPr>
            <p:ph idx="4294967295" type="body"/>
          </p:nvPr>
        </p:nvSpPr>
        <p:spPr>
          <a:xfrm>
            <a:off x="5315125" y="33181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Objetivo 6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Aplicar la packet-squirrel para una captura de información (alcanzable)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1682875" y="581425"/>
            <a:ext cx="71166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 ARP, cache ARP y protocolo ICMP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209600" y="1505175"/>
            <a:ext cx="2698500" cy="23163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ARP es un protocolo de comunicación encargado de encontrar la dirección MAC de una dirección IP  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5945800" y="1505175"/>
            <a:ext cx="2452200" cy="19122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ICMP es un protocolo de soporte encargado de enviar mensajes de error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3159748" y="2117550"/>
            <a:ext cx="2534400" cy="2453100"/>
          </a:xfrm>
          <a:prstGeom prst="ellipse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Caché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ARP es un tabla con dos entradas, las cuales corresponden a la dirección IP y su respectiva dirección MAC asociada 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314900" y="4709400"/>
            <a:ext cx="8069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Trabelsi, Z., y Shauaib K. (2006). Man in the Middle Intrusion Detection. IEEE GLOBECOM 2006.</a:t>
            </a:r>
            <a:endParaRPr sz="1000"/>
          </a:p>
        </p:txBody>
      </p:sp>
      <p:cxnSp>
        <p:nvCxnSpPr>
          <p:cNvPr id="223" name="Google Shape;223;p18"/>
          <p:cNvCxnSpPr/>
          <p:nvPr/>
        </p:nvCxnSpPr>
        <p:spPr>
          <a:xfrm>
            <a:off x="314900" y="4709400"/>
            <a:ext cx="80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idx="4294967295" type="body"/>
          </p:nvPr>
        </p:nvSpPr>
        <p:spPr>
          <a:xfrm>
            <a:off x="2199600" y="-217800"/>
            <a:ext cx="6944400" cy="25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Ataque por envenenamiento de cache ARP</a:t>
            </a:r>
            <a:endParaRPr sz="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Este ataque funciona insertando una </a:t>
            </a:r>
            <a:r>
              <a:rPr lang="en" sz="1800">
                <a:solidFill>
                  <a:srgbClr val="FFFFFF"/>
                </a:solidFill>
              </a:rPr>
              <a:t>dirección</a:t>
            </a:r>
            <a:r>
              <a:rPr lang="en" sz="1800">
                <a:solidFill>
                  <a:srgbClr val="FFFFFF"/>
                </a:solidFill>
              </a:rPr>
              <a:t> IP falsa la cual debe estar mapeada a una </a:t>
            </a:r>
            <a:r>
              <a:rPr lang="en" sz="1800">
                <a:solidFill>
                  <a:srgbClr val="FFFFFF"/>
                </a:solidFill>
              </a:rPr>
              <a:t>dirección</a:t>
            </a:r>
            <a:r>
              <a:rPr lang="en" sz="1800">
                <a:solidFill>
                  <a:srgbClr val="FFFFFF"/>
                </a:solidFill>
              </a:rPr>
              <a:t> MAC en otro host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90" y="1987150"/>
            <a:ext cx="7136659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 txBox="1"/>
          <p:nvPr/>
        </p:nvSpPr>
        <p:spPr>
          <a:xfrm>
            <a:off x="314900" y="4709400"/>
            <a:ext cx="8069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Trabelsi, Z., y Shauaib K. (2006). Man in the Middle Intrusion Detection. IEEE GLOBECOM 2006.</a:t>
            </a:r>
            <a:endParaRPr sz="1000"/>
          </a:p>
        </p:txBody>
      </p:sp>
      <p:cxnSp>
        <p:nvCxnSpPr>
          <p:cNvPr id="232" name="Google Shape;232;p19"/>
          <p:cNvCxnSpPr/>
          <p:nvPr/>
        </p:nvCxnSpPr>
        <p:spPr>
          <a:xfrm>
            <a:off x="314900" y="4709400"/>
            <a:ext cx="80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idx="4294967295" type="ctrTitle"/>
          </p:nvPr>
        </p:nvSpPr>
        <p:spPr>
          <a:xfrm>
            <a:off x="517825" y="1728175"/>
            <a:ext cx="6353700" cy="25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Detección de ataques MiM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6057517" y="1845381"/>
            <a:ext cx="282133" cy="26939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 rot="2466689">
            <a:off x="5716062" y="4763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 rot="-1609379">
            <a:off x="5518065" y="1377924"/>
            <a:ext cx="282082" cy="2317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 rot="2925831">
            <a:off x="5806443" y="1705920"/>
            <a:ext cx="211251" cy="2017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 rot="-1609195">
            <a:off x="5347801" y="1044574"/>
            <a:ext cx="190312" cy="181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5857713" y="933349"/>
            <a:ext cx="681743" cy="72478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 txBox="1"/>
          <p:nvPr>
            <p:ph idx="4294967295" type="body"/>
          </p:nvPr>
        </p:nvSpPr>
        <p:spPr>
          <a:xfrm>
            <a:off x="6828300" y="133088"/>
            <a:ext cx="24108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Objetivo Relacionado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Describir una metodología para análisis de ciberataques respecto a Man in the middle (alcanzable)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