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5201563" cy="35999738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9">
          <p15:clr>
            <a:srgbClr val="A4A3A4"/>
          </p15:clr>
        </p15:guide>
        <p15:guide id="2" orient="horz" pos="22086">
          <p15:clr>
            <a:srgbClr val="A4A3A4"/>
          </p15:clr>
        </p15:guide>
        <p15:guide id="3" orient="horz" pos="2349">
          <p15:clr>
            <a:srgbClr val="A4A3A4"/>
          </p15:clr>
        </p15:guide>
        <p15:guide id="4" pos="7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50C76-3026-444F-81B2-9CC3BE465F20}" v="7" dt="2023-10-15T20:05:06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8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866" y="-2394"/>
      </p:cViewPr>
      <p:guideLst>
        <p:guide orient="horz" pos="5289"/>
        <p:guide orient="horz" pos="22086"/>
        <p:guide orient="horz" pos="2349"/>
        <p:guide pos="79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4713" y="692150"/>
            <a:ext cx="24272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BF2D407-7488-4806-B042-2CE959A140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4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32FB4B-BF18-4E6F-9FD7-11EF81A610E2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713" y="11183938"/>
            <a:ext cx="21420137" cy="7715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838" y="20399375"/>
            <a:ext cx="17641887" cy="9201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1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0475" y="8399463"/>
            <a:ext cx="22680613" cy="23758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54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72125" y="1441450"/>
            <a:ext cx="5668963" cy="307165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0475" y="1441450"/>
            <a:ext cx="16859250" cy="307165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23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475" y="8399463"/>
            <a:ext cx="22680613" cy="23758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005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23133050"/>
            <a:ext cx="21421725" cy="7150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725" y="15257463"/>
            <a:ext cx="21421725" cy="78755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31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0475" y="8399463"/>
            <a:ext cx="11263313" cy="237585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76188" y="8399463"/>
            <a:ext cx="11264900" cy="237585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002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475" y="8058150"/>
            <a:ext cx="11134725" cy="33591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475" y="11417300"/>
            <a:ext cx="11134725" cy="20740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1600" y="8058150"/>
            <a:ext cx="11139488" cy="33591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1600" y="11417300"/>
            <a:ext cx="11139488" cy="20740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392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4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1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33513"/>
            <a:ext cx="8291513" cy="60991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3613" y="1433513"/>
            <a:ext cx="14087475" cy="30724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475" y="7532688"/>
            <a:ext cx="8291513" cy="2462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13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300" y="25199975"/>
            <a:ext cx="15120938" cy="2974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40300" y="3216275"/>
            <a:ext cx="15120938" cy="21599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0300" y="28174950"/>
            <a:ext cx="15120938" cy="4224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7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megaprint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13"/>
            <a:extLst>
              <a:ext uri="{FF2B5EF4-FFF2-40B4-BE49-F238E27FC236}">
                <a16:creationId xmlns:a16="http://schemas.microsoft.com/office/drawing/2014/main" id="{6BFFBEBF-6F96-4D73-87E7-3525B82575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19379372" y="35425506"/>
            <a:ext cx="3255359" cy="16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9C365D95-4213-4FDE-84BF-DFB5A2F65993}"/>
              </a:ext>
            </a:extLst>
          </p:cNvPr>
          <p:cNvSpPr txBox="1"/>
          <p:nvPr userDrawn="1"/>
        </p:nvSpPr>
        <p:spPr>
          <a:xfrm>
            <a:off x="22611872" y="35348670"/>
            <a:ext cx="19756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7E6A034-93E0-421C-ACA5-B28573E1673A}"/>
              </a:ext>
            </a:extLst>
          </p:cNvPr>
          <p:cNvSpPr txBox="1"/>
          <p:nvPr userDrawn="1"/>
        </p:nvSpPr>
        <p:spPr>
          <a:xfrm>
            <a:off x="0" y="35876627"/>
            <a:ext cx="4619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" dirty="0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2pPr>
      <a:lvl3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3pPr>
      <a:lvl4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4pPr>
      <a:lvl5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5pPr>
      <a:lvl6pPr marL="457200" algn="ctr" defTabSz="3497263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6pPr>
      <a:lvl7pPr marL="914400" algn="ctr" defTabSz="3497263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7pPr>
      <a:lvl8pPr marL="1371600" algn="ctr" defTabSz="3497263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8pPr>
      <a:lvl9pPr marL="1828800" algn="ctr" defTabSz="3497263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72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  <a:ea typeface="+mn-ea"/>
          <a:cs typeface="+mn-cs"/>
        </a:defRPr>
      </a:lvl1pPr>
      <a:lvl2pPr marL="2840038" indent="-1092200" algn="l" defTabSz="3497263" rtl="0" eaLnBrk="0" fontAlgn="base" hangingPunct="0">
        <a:spcBef>
          <a:spcPct val="20000"/>
        </a:spcBef>
        <a:spcAft>
          <a:spcPct val="0"/>
        </a:spcAft>
        <a:buChar char="–"/>
        <a:defRPr sz="10700">
          <a:solidFill>
            <a:schemeClr val="tx1"/>
          </a:solidFill>
          <a:latin typeface="+mn-lt"/>
        </a:defRPr>
      </a:lvl2pPr>
      <a:lvl3pPr marL="4370388" indent="-873125" algn="l" defTabSz="3497263" rtl="0" eaLnBrk="0" fontAlgn="base" hangingPunct="0">
        <a:spcBef>
          <a:spcPct val="20000"/>
        </a:spcBef>
        <a:spcAft>
          <a:spcPct val="0"/>
        </a:spcAft>
        <a:buChar char="•"/>
        <a:defRPr sz="9200">
          <a:solidFill>
            <a:schemeClr val="tx1"/>
          </a:solidFill>
          <a:latin typeface="+mn-lt"/>
        </a:defRPr>
      </a:lvl3pPr>
      <a:lvl4pPr marL="6118225" indent="-873125" algn="l" defTabSz="3497263" rtl="0" eaLnBrk="0" fontAlgn="base" hangingPunct="0">
        <a:spcBef>
          <a:spcPct val="20000"/>
        </a:spcBef>
        <a:spcAft>
          <a:spcPct val="0"/>
        </a:spcAft>
        <a:buChar char="–"/>
        <a:defRPr sz="7600">
          <a:solidFill>
            <a:schemeClr val="tx1"/>
          </a:solidFill>
          <a:latin typeface="+mn-lt"/>
        </a:defRPr>
      </a:lvl4pPr>
      <a:lvl5pPr marL="7867650" indent="-873125" algn="l" defTabSz="3497263" rtl="0" eaLnBrk="0" fontAlgn="base" hangingPunct="0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5pPr>
      <a:lvl6pPr marL="8324850" indent="-873125" algn="l" defTabSz="3497263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6pPr>
      <a:lvl7pPr marL="8782050" indent="-873125" algn="l" defTabSz="3497263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7pPr>
      <a:lvl8pPr marL="9239250" indent="-873125" algn="l" defTabSz="3497263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8pPr>
      <a:lvl9pPr marL="9696450" indent="-873125" algn="l" defTabSz="3497263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50"/>
          <p:cNvSpPr>
            <a:spLocks noChangeArrowheads="1"/>
          </p:cNvSpPr>
          <p:nvPr/>
        </p:nvSpPr>
        <p:spPr bwMode="auto">
          <a:xfrm>
            <a:off x="12653962" y="6723729"/>
            <a:ext cx="11857038" cy="2841625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2051" name="AutoShape 4"/>
          <p:cNvSpPr>
            <a:spLocks noChangeArrowheads="1"/>
          </p:cNvSpPr>
          <p:nvPr/>
        </p:nvSpPr>
        <p:spPr bwMode="auto">
          <a:xfrm>
            <a:off x="438150" y="6665913"/>
            <a:ext cx="11857038" cy="2841783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604838" y="8016415"/>
            <a:ext cx="11434762" cy="672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Deception involves actions intended to mislead, conceal the truth, or promote false beliefs. Detecting deception is critical in security-sensitive areas like police investigations and airport security.</a:t>
            </a: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methods, such as polygraph tests, require skin-contact devices and human expertise, making the impractical and susceptible to human error and bias. Moreover, offenders can employ countermeasures to deceive these methods.</a:t>
            </a: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approaches using text, speech, and facial expressions have been proposed to address these limitations.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indicates that micro expressions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—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brief, involuntary facial movements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—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significant indicators of deception. Modern systems have integrated multiple modalities, combining text, audio, and visual data to enhance detection accuracy.</a:t>
            </a: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research aims to develop a multimodal deception detection system leveraging video, audio, linguistic features from text, and micro-expressions. This comprehensive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addresses the limitations of traditional methods and offers a robust solution for detecting deceptive behavior in critical settings.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3206750" y="14924838"/>
            <a:ext cx="5645150" cy="113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Methods</a:t>
            </a:r>
          </a:p>
        </p:txBody>
      </p:sp>
      <p:sp>
        <p:nvSpPr>
          <p:cNvPr id="2054" name="Text Box 11"/>
          <p:cNvSpPr txBox="1">
            <a:spLocks noChangeArrowheads="1"/>
          </p:cNvSpPr>
          <p:nvPr/>
        </p:nvSpPr>
        <p:spPr bwMode="auto">
          <a:xfrm>
            <a:off x="15789274" y="26917122"/>
            <a:ext cx="56451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Conclusions</a:t>
            </a:r>
          </a:p>
        </p:txBody>
      </p:sp>
      <p:sp>
        <p:nvSpPr>
          <p:cNvPr id="2055" name="AutoShape 13"/>
          <p:cNvSpPr>
            <a:spLocks noChangeArrowheads="1"/>
          </p:cNvSpPr>
          <p:nvPr/>
        </p:nvSpPr>
        <p:spPr bwMode="auto">
          <a:xfrm>
            <a:off x="393700" y="830262"/>
            <a:ext cx="24414163" cy="5749925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850" tIns="36425" rIns="72850" bIns="36425" anchor="ctr"/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56" name="Text Box 14"/>
          <p:cNvSpPr txBox="1">
            <a:spLocks noChangeArrowheads="1"/>
          </p:cNvSpPr>
          <p:nvPr/>
        </p:nvSpPr>
        <p:spPr bwMode="auto">
          <a:xfrm>
            <a:off x="831850" y="731256"/>
            <a:ext cx="23495000" cy="581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rtl="0" fontAlgn="base">
              <a:spcBef>
                <a:spcPts val="600"/>
              </a:spcBef>
              <a:spcAft>
                <a:spcPts val="0"/>
              </a:spcAft>
            </a:pPr>
            <a:r>
              <a:rPr lang="en-GB" sz="80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Multimodal Deception Detection </a:t>
            </a:r>
          </a:p>
          <a:p>
            <a:pPr algn="ctr" rtl="0" fontAlgn="base">
              <a:spcBef>
                <a:spcPts val="600"/>
              </a:spcBef>
              <a:spcAft>
                <a:spcPts val="0"/>
              </a:spcAft>
            </a:pPr>
            <a:r>
              <a:rPr lang="en-GB" sz="80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System</a:t>
            </a:r>
            <a:endParaRPr lang="en-US" sz="8000" dirty="0">
              <a:effectLst/>
            </a:endParaRPr>
          </a:p>
          <a:p>
            <a:pPr eaLnBrk="1" hangingPunct="1"/>
            <a:r>
              <a:rPr lang="en-US" altLang="en-US" sz="6000" b="1" dirty="0"/>
              <a:t>By: </a:t>
            </a:r>
            <a:r>
              <a:rPr lang="en-US" altLang="en-US" sz="4800" b="1" dirty="0" err="1"/>
              <a:t>Doaa</a:t>
            </a:r>
            <a:r>
              <a:rPr lang="en-US" altLang="en-US" sz="4800" b="1" dirty="0"/>
              <a:t> Yehia, Medhat Essam, Mena Ashraf,</a:t>
            </a:r>
          </a:p>
          <a:p>
            <a:pPr eaLnBrk="1" hangingPunct="1"/>
            <a:r>
              <a:rPr lang="en-US" altLang="en-US" sz="4800" b="1" dirty="0"/>
              <a:t>Mohamed Moawad, Reem Ayman, </a:t>
            </a:r>
            <a:r>
              <a:rPr lang="en-US" altLang="en-US" sz="4800" b="1" dirty="0" err="1"/>
              <a:t>Rodayna</a:t>
            </a:r>
            <a:r>
              <a:rPr lang="en-US" altLang="en-US" sz="4800" b="1" dirty="0"/>
              <a:t> Mohamed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5400" b="1" dirty="0"/>
              <a:t>Supervised by: Prof. Dr. </a:t>
            </a:r>
            <a:r>
              <a:rPr lang="en-US" altLang="en-US" sz="5400" b="1" dirty="0" err="1"/>
              <a:t>Salsabil</a:t>
            </a:r>
            <a:r>
              <a:rPr lang="en-US" altLang="en-US" sz="5400" b="1" dirty="0"/>
              <a:t> Amin, TA. Zeina Rayan</a:t>
            </a:r>
          </a:p>
          <a:p>
            <a:pPr eaLnBrk="1" hangingPunct="1"/>
            <a:r>
              <a:rPr lang="en-US" altLang="en-US" sz="4000" b="1" i="1" dirty="0"/>
              <a:t>Faculty of Computer and Information Sciences - Ain Shams University</a:t>
            </a:r>
            <a:endParaRPr lang="en-US" altLang="en-US" sz="7200" dirty="0"/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5426190" y="30553940"/>
            <a:ext cx="6371318" cy="90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200" b="1" dirty="0"/>
              <a:t>Bibliography</a:t>
            </a:r>
          </a:p>
        </p:txBody>
      </p:sp>
      <p:sp>
        <p:nvSpPr>
          <p:cNvPr id="2059" name="Text Box 36"/>
          <p:cNvSpPr txBox="1">
            <a:spLocks noChangeArrowheads="1"/>
          </p:cNvSpPr>
          <p:nvPr/>
        </p:nvSpPr>
        <p:spPr bwMode="auto">
          <a:xfrm>
            <a:off x="787349" y="24700013"/>
            <a:ext cx="11317287" cy="1045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734" tIns="24366" rIns="48734" bIns="2436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Frames Modality: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 detection via video utilizes involuntary facial expressions, eye movements, and body gestures. We used MTCNN for face detection and experimented with CNN-LSTM and 3D CNN architectures, combining spatial and temporal features for classification.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Expressions Modality: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-Feat, we extracted mean Action Units and emotions from each video and employed machine learning classifiers (SVM, Decision Tree, Random Forest,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detect deceptive cues, as neural networks were prone to overfitting.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Modality: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TF-IDF to vectorize textual data and employed machine learning algorithms (SVM, SGD, XGBoost) and a basic ANN with two hidden layers to detect deceptive patterns. Complex models like RNNs and Transformers were unsuitable due to overfitting risks with such a small amount of data.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 Modality: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MFCCs were used to analyze vocal cues such as pitch, tone, and speech pace. We experimented with RNN-based architectures (GRUs, LSTMs, Bidirectional LSTMs) for classification.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Fusion: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Combining information from multiple modalities enhances accuracy and understanding. In the proposed system, we utilized output level fusion (late fusion).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4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0" name="Text Box 38"/>
          <p:cNvSpPr txBox="1">
            <a:spLocks noChangeArrowheads="1"/>
          </p:cNvSpPr>
          <p:nvPr/>
        </p:nvSpPr>
        <p:spPr bwMode="auto">
          <a:xfrm>
            <a:off x="13276263" y="31242216"/>
            <a:ext cx="10612437" cy="7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8734" tIns="24366" rIns="48734" bIns="24366">
            <a:spAutoFit/>
          </a:bodyPr>
          <a:lstStyle>
            <a:lvl1pPr marL="27305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517525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7620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0033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1247775" indent="-274638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17049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1621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26193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0765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5000"/>
              </a:lnSpc>
            </a:pPr>
            <a:endParaRPr lang="en-US" altLang="en-US" sz="2400" b="1" u="sng" dirty="0">
              <a:latin typeface="Times New Roman" pitchFamily="18" charset="0"/>
            </a:endParaRPr>
          </a:p>
          <a:p>
            <a:pPr algn="l">
              <a:lnSpc>
                <a:spcPct val="95000"/>
              </a:lnSpc>
              <a:buFont typeface="Symbol" pitchFamily="18" charset="2"/>
              <a:buAutoNum type="arabicPeriod"/>
            </a:pP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2061" name="Text Box 40"/>
          <p:cNvSpPr txBox="1">
            <a:spLocks noChangeArrowheads="1"/>
          </p:cNvSpPr>
          <p:nvPr/>
        </p:nvSpPr>
        <p:spPr bwMode="auto">
          <a:xfrm>
            <a:off x="13206413" y="28331367"/>
            <a:ext cx="11120437" cy="189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8734" tIns="24366" rIns="48734" bIns="2436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multimodal deception detection system we developed shows promising results and significant advancements over traditional methods. By leveraging AI and integrating multiple data modalities, our system provides a more accurate and unbiased means of detecting deception. However, it may not perform as well in real-world scenarios outside courtroom contexts due to being trained on a small dataset of only 121 videos.</a:t>
            </a:r>
          </a:p>
        </p:txBody>
      </p:sp>
      <p:sp>
        <p:nvSpPr>
          <p:cNvPr id="2062" name="Text Box 42"/>
          <p:cNvSpPr txBox="1">
            <a:spLocks noChangeArrowheads="1"/>
          </p:cNvSpPr>
          <p:nvPr/>
        </p:nvSpPr>
        <p:spPr bwMode="auto">
          <a:xfrm>
            <a:off x="3368675" y="6841508"/>
            <a:ext cx="56451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Introduction</a:t>
            </a:r>
          </a:p>
        </p:txBody>
      </p:sp>
      <p:sp>
        <p:nvSpPr>
          <p:cNvPr id="2063" name="Text Box 43"/>
          <p:cNvSpPr txBox="1">
            <a:spLocks noChangeArrowheads="1"/>
          </p:cNvSpPr>
          <p:nvPr/>
        </p:nvSpPr>
        <p:spPr bwMode="auto">
          <a:xfrm>
            <a:off x="15914559" y="18184398"/>
            <a:ext cx="56451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Results</a:t>
            </a:r>
          </a:p>
        </p:txBody>
      </p:sp>
      <p:pic>
        <p:nvPicPr>
          <p:cNvPr id="5" name="Picture 4" descr="A logo of a university of computer and information sciences&#10;&#10;Description automatically generated">
            <a:extLst>
              <a:ext uri="{FF2B5EF4-FFF2-40B4-BE49-F238E27FC236}">
                <a16:creationId xmlns:a16="http://schemas.microsoft.com/office/drawing/2014/main" id="{E509137A-6770-D7A7-89AB-77433F2F1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7" y="1816100"/>
            <a:ext cx="3227947" cy="3168537"/>
          </a:xfrm>
          <a:prstGeom prst="rect">
            <a:avLst/>
          </a:prstGeom>
        </p:spPr>
      </p:pic>
      <p:pic>
        <p:nvPicPr>
          <p:cNvPr id="7" name="Picture 6" descr="A logo of an university&#10;&#10;Description automatically generated">
            <a:extLst>
              <a:ext uri="{FF2B5EF4-FFF2-40B4-BE49-F238E27FC236}">
                <a16:creationId xmlns:a16="http://schemas.microsoft.com/office/drawing/2014/main" id="{29AB08D2-1547-0B42-A132-0A7F21945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298" y="1931988"/>
            <a:ext cx="3334878" cy="2754312"/>
          </a:xfrm>
          <a:prstGeom prst="rect">
            <a:avLst/>
          </a:prstGeom>
        </p:spPr>
      </p:pic>
      <p:sp>
        <p:nvSpPr>
          <p:cNvPr id="4" name="Text Box 19">
            <a:extLst>
              <a:ext uri="{FF2B5EF4-FFF2-40B4-BE49-F238E27FC236}">
                <a16:creationId xmlns:a16="http://schemas.microsoft.com/office/drawing/2014/main" id="{357BC45E-4094-98B3-440B-A3A562CD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476" y="26355130"/>
            <a:ext cx="11050587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Results summary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04B24AE-2344-4354-69C1-0BD67B5BB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2015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606C5A3-CC1D-1876-053C-787BD6E3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52015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 Box 36">
            <a:extLst>
              <a:ext uri="{FF2B5EF4-FFF2-40B4-BE49-F238E27FC236}">
                <a16:creationId xmlns:a16="http://schemas.microsoft.com/office/drawing/2014/main" id="{A5339B9F-2D2E-77DE-0A94-3EFEAD42A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6" y="16020162"/>
            <a:ext cx="11317287" cy="343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734" tIns="24366" rIns="48734" bIns="2436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algn="l"/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evaluate our deception detection model, we utilized a real-life deception detection dataset. This dataset comprises 121 video clips of courtroom trials, with 61 clips classified as lies and the remaining 60 classified as truth.</a:t>
            </a:r>
          </a:p>
          <a:p>
            <a:pPr algn="l"/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dataset is also combined with text transcripts for each video, additionally it is annotated with micro-expressions manually, however we chose to extract our own micro expressions to make our system fully automated.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67322-3393-7423-6AAB-330FD16C3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406" y="19374656"/>
            <a:ext cx="9183688" cy="4397450"/>
          </a:xfrm>
          <a:prstGeom prst="rect">
            <a:avLst/>
          </a:prstGeom>
        </p:spPr>
      </p:pic>
      <p:pic>
        <p:nvPicPr>
          <p:cNvPr id="8" name="Picture 7" descr="A screenshot of a person speaking&#10;&#10;Description automatically generated">
            <a:extLst>
              <a:ext uri="{FF2B5EF4-FFF2-40B4-BE49-F238E27FC236}">
                <a16:creationId xmlns:a16="http://schemas.microsoft.com/office/drawing/2014/main" id="{0D84FED3-BBF8-B004-EF34-FEE0245B1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387" y="7031645"/>
            <a:ext cx="9138925" cy="10185866"/>
          </a:xfrm>
          <a:prstGeom prst="rect">
            <a:avLst/>
          </a:prstGeom>
        </p:spPr>
      </p:pic>
      <p:sp>
        <p:nvSpPr>
          <p:cNvPr id="9" name="Text Box 19">
            <a:extLst>
              <a:ext uri="{FF2B5EF4-FFF2-40B4-BE49-F238E27FC236}">
                <a16:creationId xmlns:a16="http://schemas.microsoft.com/office/drawing/2014/main" id="{357BC45E-4094-98B3-440B-A3A562CD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316" y="23902138"/>
            <a:ext cx="11050587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Dataset screenshots</a:t>
            </a:r>
          </a:p>
        </p:txBody>
      </p:sp>
      <p:sp>
        <p:nvSpPr>
          <p:cNvPr id="13" name="Text Box 40">
            <a:extLst>
              <a:ext uri="{FF2B5EF4-FFF2-40B4-BE49-F238E27FC236}">
                <a16:creationId xmlns:a16="http://schemas.microsoft.com/office/drawing/2014/main" id="{EF5E9765-7B86-8B20-B247-A405C2081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2262" y="19593647"/>
            <a:ext cx="11120437" cy="152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8734" tIns="24366" rIns="48734" bIns="2436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summarizes our deception detection system's performance, comparing our best performing unimodal and multimodal approaches. The results highlight the superiority of multimodal methods, especially majority voting, improving accuracy from 87.5% (best unimodal) to 95.8% (best multimodal).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6C6479A-5A28-1047-F0EC-E55B4225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43389"/>
              </p:ext>
            </p:extLst>
          </p:nvPr>
        </p:nvGraphicFramePr>
        <p:xfrm>
          <a:off x="13206413" y="21400978"/>
          <a:ext cx="10395746" cy="4525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7758">
                  <a:extLst>
                    <a:ext uri="{9D8B030D-6E8A-4147-A177-3AD203B41FA5}">
                      <a16:colId xmlns:a16="http://schemas.microsoft.com/office/drawing/2014/main" val="1684035341"/>
                    </a:ext>
                  </a:extLst>
                </a:gridCol>
                <a:gridCol w="1847853">
                  <a:extLst>
                    <a:ext uri="{9D8B030D-6E8A-4147-A177-3AD203B41FA5}">
                      <a16:colId xmlns:a16="http://schemas.microsoft.com/office/drawing/2014/main" val="1998831449"/>
                    </a:ext>
                  </a:extLst>
                </a:gridCol>
                <a:gridCol w="322250">
                  <a:extLst>
                    <a:ext uri="{9D8B030D-6E8A-4147-A177-3AD203B41FA5}">
                      <a16:colId xmlns:a16="http://schemas.microsoft.com/office/drawing/2014/main" val="947102815"/>
                    </a:ext>
                  </a:extLst>
                </a:gridCol>
                <a:gridCol w="1517176">
                  <a:extLst>
                    <a:ext uri="{9D8B030D-6E8A-4147-A177-3AD203B41FA5}">
                      <a16:colId xmlns:a16="http://schemas.microsoft.com/office/drawing/2014/main" val="1992675286"/>
                    </a:ext>
                  </a:extLst>
                </a:gridCol>
                <a:gridCol w="348862">
                  <a:extLst>
                    <a:ext uri="{9D8B030D-6E8A-4147-A177-3AD203B41FA5}">
                      <a16:colId xmlns:a16="http://schemas.microsoft.com/office/drawing/2014/main" val="3925985381"/>
                    </a:ext>
                  </a:extLst>
                </a:gridCol>
                <a:gridCol w="1479586">
                  <a:extLst>
                    <a:ext uri="{9D8B030D-6E8A-4147-A177-3AD203B41FA5}">
                      <a16:colId xmlns:a16="http://schemas.microsoft.com/office/drawing/2014/main" val="1119864452"/>
                    </a:ext>
                  </a:extLst>
                </a:gridCol>
                <a:gridCol w="514702">
                  <a:extLst>
                    <a:ext uri="{9D8B030D-6E8A-4147-A177-3AD203B41FA5}">
                      <a16:colId xmlns:a16="http://schemas.microsoft.com/office/drawing/2014/main" val="1198341164"/>
                    </a:ext>
                  </a:extLst>
                </a:gridCol>
                <a:gridCol w="2037559">
                  <a:extLst>
                    <a:ext uri="{9D8B030D-6E8A-4147-A177-3AD203B41FA5}">
                      <a16:colId xmlns:a16="http://schemas.microsoft.com/office/drawing/2014/main" val="3408778082"/>
                    </a:ext>
                  </a:extLst>
                </a:gridCol>
              </a:tblGrid>
              <a:tr h="458706"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Unimodal Results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6583000"/>
                  </a:ext>
                </a:extLst>
              </a:tr>
              <a:tr h="5939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Modality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Video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Expressions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Text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Audio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9197626"/>
                  </a:ext>
                </a:extLst>
              </a:tr>
              <a:tr h="5164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Model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3D-CNN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XGBoost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ANN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Bi-LSTM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6040091"/>
                  </a:ext>
                </a:extLst>
              </a:tr>
              <a:tr h="5164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Accuracy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87.5%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75%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79.1%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79.1%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322804"/>
                  </a:ext>
                </a:extLst>
              </a:tr>
              <a:tr h="458706"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Multimodal Results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291749"/>
                  </a:ext>
                </a:extLst>
              </a:tr>
              <a:tr h="9174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Late Fusion Technique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Weighted average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Majority Voting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Weighted average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Majority Voting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Majority Voting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434869"/>
                  </a:ext>
                </a:extLst>
              </a:tr>
              <a:tr h="4587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Features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A+V+T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effectLst/>
                        </a:rPr>
                        <a:t>A+V+T</a:t>
                      </a:r>
                      <a:endParaRPr lang="en-US" sz="24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A+V+T+E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A+V+T+E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A+V+T+E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465305"/>
                  </a:ext>
                </a:extLst>
              </a:tr>
              <a:tr h="6051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Accuracy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91.6%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95.8%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87.5%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91.6%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91.6%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9978159"/>
                  </a:ext>
                </a:extLst>
              </a:tr>
            </a:tbl>
          </a:graphicData>
        </a:graphic>
      </p:graphicFrame>
      <p:sp>
        <p:nvSpPr>
          <p:cNvPr id="19" name="Text Box 19">
            <a:extLst>
              <a:ext uri="{FF2B5EF4-FFF2-40B4-BE49-F238E27FC236}">
                <a16:creationId xmlns:a16="http://schemas.microsoft.com/office/drawing/2014/main" id="{B6D7BE5B-D9FA-D03A-9EDE-346AB3948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7893" y="17334324"/>
            <a:ext cx="11050587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S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ystem Architecture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40">
            <a:extLst>
              <a:ext uri="{FF2B5EF4-FFF2-40B4-BE49-F238E27FC236}">
                <a16:creationId xmlns:a16="http://schemas.microsoft.com/office/drawing/2014/main" id="{B495FD10-ECC9-BF6E-9B32-96695DDE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6413" y="31563646"/>
            <a:ext cx="11120437" cy="438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8734" tIns="24366" rIns="48734" bIns="2436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1800" u="none" strike="noStrike" spc="-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x-none" sz="1800" u="none" strike="noStrike" spc="-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Perez-Rosas, V., Abouelenien, M., Mihalcea, R., Burzo, M.: Deception detection using real-life trial data. In: Proceedings of the 2015 ACM on International Conference on Multimodal Interaction, ACM (2015).</a:t>
            </a:r>
            <a:endParaRPr lang="en-US" sz="1800" u="none" strike="noStrike" spc="-5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x-none" sz="1800" u="none" strike="noStrike" spc="-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̧</a:t>
            </a:r>
            <a:r>
              <a:rPr lang="en-US" sz="1800" u="none" strike="noStrike" spc="-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x-none" sz="1800" u="none" strike="noStrike" spc="-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Sen, M.U., Perez-Rosas, V., Yanikoglu, B., Abouelenien, M., Burzo, M. and Mihalcea, R., 2020. Multimodal deception detection using real-life trial data. IEEE Transactions on Affective Computing, 13(1), pp.306-319.</a:t>
            </a:r>
            <a:endParaRPr lang="en-US" sz="1800" u="none" strike="noStrike" spc="-5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u="none" strike="noStrike" spc="-5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u="none" strike="noStrike" spc="-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x-none" sz="1800" u="none" strike="noStrike" spc="-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Ahmed, H.U.D., Bajwa, U.I., Zhang, F. and Anwar, M.W., 2021. Deception detection in videos using the facial action coding system. arXiv preprint arXiv:2105.13659.</a:t>
            </a:r>
            <a:endParaRPr lang="en-US" sz="1800" u="none" strike="noStrike" spc="-5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spc="-5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u="none" strike="noStrike" spc="-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x-none" sz="1800" u="none" strike="noStrike" spc="-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Krishnamurthy, G., Majumder, N., Poria, S. and Cambria, E., 2018, March. A deep learning approach for multimodal deception detection. In International Conference on Computational Linguistics and Intelli gent Text Processing (pp. 87-96). Cham: Springer Nature Switzer land.</a:t>
            </a:r>
            <a:endParaRPr lang="en-US" sz="1800" u="none" strike="noStrike" spc="-5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u="none" strike="noStrike" spc="-5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u="none" strike="noStrike" spc="-5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06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903</Words>
  <Application>Microsoft Office PowerPoint</Application>
  <PresentationFormat>Custom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Symbol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70x100 cm vertical poster template</dc:title>
  <dc:creator>Ethan Shulda;www.postersession.com</dc:creator>
  <cp:keywords>www.postersession.com</cp:keywords>
  <dc:description>©MegaPrint Inc. 2009-2015</dc:description>
  <cp:lastModifiedBy>مينا اشرف ميخائيل صالح</cp:lastModifiedBy>
  <cp:revision>56</cp:revision>
  <dcterms:created xsi:type="dcterms:W3CDTF">2008-12-04T00:20:37Z</dcterms:created>
  <dcterms:modified xsi:type="dcterms:W3CDTF">2024-06-28T16:13:19Z</dcterms:modified>
</cp:coreProperties>
</file>