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472C4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8650-5C23-40AB-94F9-75462E472AA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E80C-F48A-4B02-B08C-8F7C8F93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0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8650-5C23-40AB-94F9-75462E472AA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E80C-F48A-4B02-B08C-8F7C8F93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8650-5C23-40AB-94F9-75462E472AA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E80C-F48A-4B02-B08C-8F7C8F93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4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8650-5C23-40AB-94F9-75462E472AA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E80C-F48A-4B02-B08C-8F7C8F93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8650-5C23-40AB-94F9-75462E472AA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E80C-F48A-4B02-B08C-8F7C8F93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5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8650-5C23-40AB-94F9-75462E472AA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E80C-F48A-4B02-B08C-8F7C8F93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0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8650-5C23-40AB-94F9-75462E472AA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E80C-F48A-4B02-B08C-8F7C8F93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4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8650-5C23-40AB-94F9-75462E472AA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E80C-F48A-4B02-B08C-8F7C8F93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5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8650-5C23-40AB-94F9-75462E472AA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E80C-F48A-4B02-B08C-8F7C8F93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4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8650-5C23-40AB-94F9-75462E472AA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E80C-F48A-4B02-B08C-8F7C8F93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6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8650-5C23-40AB-94F9-75462E472AA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E80C-F48A-4B02-B08C-8F7C8F93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1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A8650-5C23-40AB-94F9-75462E472AA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2E80C-F48A-4B02-B08C-8F7C8F93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33295" y="4035830"/>
            <a:ext cx="11730104" cy="2651043"/>
          </a:xfrm>
          <a:prstGeom prst="rect">
            <a:avLst/>
          </a:prstGeom>
          <a:solidFill>
            <a:srgbClr val="CCCCFF">
              <a:alpha val="49804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1424564" y="1660288"/>
            <a:ext cx="10538835" cy="221693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1424564" y="178740"/>
            <a:ext cx="10538835" cy="132713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2788" y="586430"/>
            <a:ext cx="2249492" cy="60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Batch Short Time Spectrum</a:t>
            </a:r>
          </a:p>
          <a:p>
            <a:r>
              <a:rPr lang="en-US" sz="1100" dirty="0"/>
              <a:t>E</a:t>
            </a:r>
            <a:r>
              <a:rPr lang="en-US" sz="1100" dirty="0" smtClean="0"/>
              <a:t>nergy detector to find all potential echolocation clicks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7228197" y="501792"/>
            <a:ext cx="2249492" cy="769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Batch High Res </a:t>
            </a:r>
            <a:r>
              <a:rPr lang="en-US" sz="1100" b="1" dirty="0" smtClean="0"/>
              <a:t>Clicks</a:t>
            </a:r>
            <a:endParaRPr lang="en-US" sz="1100" b="1" dirty="0" smtClean="0"/>
          </a:p>
          <a:p>
            <a:r>
              <a:rPr lang="en-US" sz="1100" dirty="0" err="1" smtClean="0"/>
              <a:t>Teager</a:t>
            </a:r>
            <a:r>
              <a:rPr lang="en-US" sz="1100" dirty="0" smtClean="0"/>
              <a:t>-Kaiser energy detector to find precise start/end times of clicks that exceed an energy threshold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1539519" y="2076929"/>
            <a:ext cx="2249492" cy="938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compileClicks.m</a:t>
            </a:r>
            <a:endParaRPr lang="en-US" sz="1100" b="1" dirty="0" smtClean="0"/>
          </a:p>
          <a:p>
            <a:r>
              <a:rPr lang="en-US" sz="1100" dirty="0" smtClean="0"/>
              <a:t>Extract all Triton click detections, calculate spectra, measure peak and center frequency, -3 dB and -10 dB bandwidth, duration, SNR, slope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6254037" y="2427223"/>
            <a:ext cx="3259434" cy="1277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detectBeaked.m</a:t>
            </a:r>
            <a:endParaRPr lang="en-US" sz="1100" b="1" dirty="0" smtClean="0"/>
          </a:p>
          <a:p>
            <a:r>
              <a:rPr lang="en-US" sz="1100" dirty="0" smtClean="0"/>
              <a:t>Find audio segments where targets are present</a:t>
            </a:r>
          </a:p>
          <a:p>
            <a:pPr marL="171450" indent="-171450">
              <a:buFontTx/>
              <a:buChar char="-"/>
            </a:pPr>
            <a:r>
              <a:rPr lang="en-US" sz="1100" dirty="0" smtClean="0"/>
              <a:t>Analyze each target one-by-one</a:t>
            </a:r>
          </a:p>
          <a:p>
            <a:pPr marL="171450" indent="-171450">
              <a:buFontTx/>
              <a:buChar char="-"/>
            </a:pPr>
            <a:r>
              <a:rPr lang="en-US" sz="1100" dirty="0" smtClean="0"/>
              <a:t>Apply event-level click discrimination criteria to identify potential target clicks</a:t>
            </a:r>
          </a:p>
          <a:p>
            <a:pPr marL="171450" indent="-171450">
              <a:buFontTx/>
              <a:buChar char="-"/>
            </a:pPr>
            <a:r>
              <a:rPr lang="en-US" sz="1100" dirty="0" smtClean="0"/>
              <a:t>Apply event detection criteria (i.e. count number of target clicks) to decide if target is present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3696" y="755707"/>
            <a:ext cx="779280" cy="26161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accent5"/>
                </a:solidFill>
              </a:rPr>
              <a:t>WAV files</a:t>
            </a:r>
            <a:endParaRPr lang="en-US" sz="1100" b="1" dirty="0">
              <a:solidFill>
                <a:schemeClr val="accent5"/>
              </a:solidFill>
            </a:endParaRPr>
          </a:p>
        </p:txBody>
      </p:sp>
      <p:cxnSp>
        <p:nvCxnSpPr>
          <p:cNvPr id="5" name="Straight Arrow Connector 4"/>
          <p:cNvCxnSpPr>
            <a:stCxn id="14" idx="3"/>
            <a:endCxn id="4" idx="1"/>
          </p:cNvCxnSpPr>
          <p:nvPr/>
        </p:nvCxnSpPr>
        <p:spPr>
          <a:xfrm>
            <a:off x="962976" y="886512"/>
            <a:ext cx="699812" cy="0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51949" y="586430"/>
            <a:ext cx="2410274" cy="60016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accent2"/>
                </a:solidFill>
              </a:rPr>
              <a:t>.c files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accent2"/>
                </a:solidFill>
              </a:rPr>
              <a:t>Contain general locations of clicks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accent2"/>
                </a:solidFill>
              </a:rPr>
              <a:t>One per WAV file</a:t>
            </a:r>
            <a:endParaRPr lang="en-US" sz="1100" dirty="0">
              <a:solidFill>
                <a:schemeClr val="accent2"/>
              </a:solidFill>
            </a:endParaRPr>
          </a:p>
        </p:txBody>
      </p:sp>
      <p:cxnSp>
        <p:nvCxnSpPr>
          <p:cNvPr id="27" name="Straight Arrow Connector 26"/>
          <p:cNvCxnSpPr>
            <a:stCxn id="4" idx="3"/>
            <a:endCxn id="25" idx="1"/>
          </p:cNvCxnSpPr>
          <p:nvPr/>
        </p:nvCxnSpPr>
        <p:spPr>
          <a:xfrm>
            <a:off x="3912280" y="886512"/>
            <a:ext cx="439669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3"/>
            <a:endCxn id="7" idx="1"/>
          </p:cNvCxnSpPr>
          <p:nvPr/>
        </p:nvCxnSpPr>
        <p:spPr>
          <a:xfrm>
            <a:off x="6762223" y="886512"/>
            <a:ext cx="465974" cy="1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049529" y="501792"/>
            <a:ext cx="1790699" cy="76944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accent2"/>
                </a:solidFill>
              </a:rPr>
              <a:t>.</a:t>
            </a:r>
            <a:r>
              <a:rPr lang="en-US" sz="1100" b="1" dirty="0" err="1" smtClean="0">
                <a:solidFill>
                  <a:schemeClr val="accent2"/>
                </a:solidFill>
              </a:rPr>
              <a:t>ctg</a:t>
            </a:r>
            <a:r>
              <a:rPr lang="en-US" sz="1100" b="1" dirty="0" smtClean="0">
                <a:solidFill>
                  <a:schemeClr val="accent2"/>
                </a:solidFill>
              </a:rPr>
              <a:t> files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accent2"/>
                </a:solidFill>
              </a:rPr>
              <a:t>Contain specific start/end times of clicks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accent2"/>
                </a:solidFill>
              </a:rPr>
              <a:t>One per WAV file</a:t>
            </a:r>
            <a:endParaRPr lang="en-US" sz="1100" dirty="0">
              <a:solidFill>
                <a:schemeClr val="accent2"/>
              </a:solidFill>
            </a:endParaRPr>
          </a:p>
        </p:txBody>
      </p:sp>
      <p:cxnSp>
        <p:nvCxnSpPr>
          <p:cNvPr id="33" name="Straight Arrow Connector 32"/>
          <p:cNvCxnSpPr>
            <a:stCxn id="7" idx="3"/>
            <a:endCxn id="32" idx="1"/>
          </p:cNvCxnSpPr>
          <p:nvPr/>
        </p:nvCxnSpPr>
        <p:spPr>
          <a:xfrm>
            <a:off x="9477689" y="886513"/>
            <a:ext cx="57184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51805" y="2765777"/>
            <a:ext cx="1794584" cy="60016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accent2"/>
                </a:solidFill>
              </a:rPr>
              <a:t>.mat files</a:t>
            </a:r>
            <a:r>
              <a:rPr lang="en-US" sz="1100" b="1" dirty="0">
                <a:solidFill>
                  <a:schemeClr val="accent2"/>
                </a:solidFill>
              </a:rPr>
              <a:t/>
            </a:r>
            <a:br>
              <a:rPr lang="en-US" sz="1100" b="1" dirty="0">
                <a:solidFill>
                  <a:schemeClr val="accent2"/>
                </a:solidFill>
              </a:rPr>
            </a:br>
            <a:r>
              <a:rPr lang="en-US" sz="1100" b="1" dirty="0" smtClean="0">
                <a:solidFill>
                  <a:schemeClr val="accent2"/>
                </a:solidFill>
              </a:rPr>
              <a:t>- </a:t>
            </a:r>
            <a:r>
              <a:rPr lang="en-US" sz="1100" dirty="0" smtClean="0">
                <a:solidFill>
                  <a:schemeClr val="accent2"/>
                </a:solidFill>
              </a:rPr>
              <a:t>contain click parameters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- One or more per WAV file</a:t>
            </a:r>
          </a:p>
        </p:txBody>
      </p:sp>
      <p:cxnSp>
        <p:nvCxnSpPr>
          <p:cNvPr id="125" name="Straight Arrow Connector 124"/>
          <p:cNvCxnSpPr>
            <a:stCxn id="47" idx="3"/>
            <a:endCxn id="9" idx="1"/>
          </p:cNvCxnSpPr>
          <p:nvPr/>
        </p:nvCxnSpPr>
        <p:spPr>
          <a:xfrm>
            <a:off x="5946389" y="3065859"/>
            <a:ext cx="307648" cy="1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9833439" y="2596500"/>
            <a:ext cx="2004136" cy="93871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accent2"/>
                </a:solidFill>
              </a:rPr>
              <a:t>“</a:t>
            </a:r>
            <a:r>
              <a:rPr lang="en-US" sz="1100" b="1" dirty="0" err="1" smtClean="0">
                <a:solidFill>
                  <a:schemeClr val="accent2"/>
                </a:solidFill>
              </a:rPr>
              <a:t>RawEvents</a:t>
            </a:r>
            <a:r>
              <a:rPr lang="en-US" sz="1100" b="1" dirty="0" smtClean="0">
                <a:solidFill>
                  <a:schemeClr val="accent2"/>
                </a:solidFill>
              </a:rPr>
              <a:t>” </a:t>
            </a:r>
            <a:r>
              <a:rPr lang="en-US" sz="1100" b="1" dirty="0" smtClean="0">
                <a:solidFill>
                  <a:schemeClr val="accent2"/>
                </a:solidFill>
              </a:rPr>
              <a:t>spreadsheets</a:t>
            </a:r>
            <a:endParaRPr lang="en-US" sz="1100" b="1" dirty="0">
              <a:solidFill>
                <a:schemeClr val="accent2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accent2"/>
                </a:solidFill>
              </a:rPr>
              <a:t>contains start/end </a:t>
            </a:r>
            <a:r>
              <a:rPr lang="en-US" sz="1100" dirty="0" smtClean="0">
                <a:solidFill>
                  <a:srgbClr val="ED7D31"/>
                </a:solidFill>
              </a:rPr>
              <a:t>times of audio segments with target detection </a:t>
            </a:r>
            <a:r>
              <a:rPr lang="en-US" sz="1100" dirty="0" smtClean="0">
                <a:solidFill>
                  <a:schemeClr val="accent2"/>
                </a:solidFill>
              </a:rPr>
              <a:t>events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accent2"/>
                </a:solidFill>
              </a:rPr>
              <a:t>One per target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539519" y="218317"/>
            <a:ext cx="2460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General click detection - </a:t>
            </a:r>
            <a:r>
              <a:rPr lang="en-U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Triton</a:t>
            </a:r>
            <a:endParaRPr lang="en-US" sz="14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539519" y="1724388"/>
            <a:ext cx="4624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Automatic Beaked Whale Event Detection – </a:t>
            </a:r>
            <a:r>
              <a:rPr lang="en-U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BWD_master.m</a:t>
            </a:r>
            <a:endParaRPr lang="en-US" sz="1400" b="1" i="1" dirty="0">
              <a:solidFill>
                <a:srgbClr val="FF0000"/>
              </a:solidFill>
            </a:endParaRPr>
          </a:p>
        </p:txBody>
      </p:sp>
      <p:cxnSp>
        <p:nvCxnSpPr>
          <p:cNvPr id="185" name="Straight Arrow Connector 184"/>
          <p:cNvCxnSpPr>
            <a:stCxn id="9" idx="3"/>
            <a:endCxn id="145" idx="1"/>
          </p:cNvCxnSpPr>
          <p:nvPr/>
        </p:nvCxnSpPr>
        <p:spPr>
          <a:xfrm>
            <a:off x="9513471" y="3065860"/>
            <a:ext cx="319968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9995" y="4441705"/>
            <a:ext cx="7801506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identifySpecies.m</a:t>
            </a:r>
            <a:endParaRPr lang="en-US" sz="1100" dirty="0" smtClean="0"/>
          </a:p>
          <a:p>
            <a:r>
              <a:rPr lang="en-US" sz="1100" dirty="0"/>
              <a:t>Interactive procedure to </a:t>
            </a:r>
            <a:r>
              <a:rPr lang="en-US" sz="1100" dirty="0" smtClean="0"/>
              <a:t>create, view, and save event summary and click plots, </a:t>
            </a:r>
            <a:r>
              <a:rPr lang="en-US" sz="1100" dirty="0"/>
              <a:t>and enter </a:t>
            </a:r>
            <a:r>
              <a:rPr lang="en-US" sz="1100" dirty="0" smtClean="0"/>
              <a:t>species </a:t>
            </a:r>
            <a:r>
              <a:rPr lang="en-US" sz="1100" dirty="0"/>
              <a:t>classification </a:t>
            </a:r>
            <a:r>
              <a:rPr lang="en-US" sz="1100" dirty="0" smtClean="0"/>
              <a:t>codes for </a:t>
            </a:r>
            <a:r>
              <a:rPr lang="en-US" sz="1100" dirty="0"/>
              <a:t>each detection </a:t>
            </a:r>
            <a:r>
              <a:rPr lang="en-US" sz="1100" dirty="0" smtClean="0"/>
              <a:t>event</a:t>
            </a:r>
          </a:p>
          <a:p>
            <a:pPr marL="171450" indent="-171450">
              <a:buFontTx/>
              <a:buChar char="-"/>
            </a:pPr>
            <a:r>
              <a:rPr lang="en-US" sz="1100" dirty="0" smtClean="0"/>
              <a:t>Read </a:t>
            </a:r>
            <a:r>
              <a:rPr lang="en-US" sz="1100" dirty="0" err="1" smtClean="0"/>
              <a:t>RawEvents</a:t>
            </a:r>
            <a:r>
              <a:rPr lang="en-US" sz="1100" dirty="0" smtClean="0"/>
              <a:t> </a:t>
            </a:r>
            <a:r>
              <a:rPr lang="en-US" sz="1100" dirty="0" smtClean="0"/>
              <a:t>spreadsheet (one at a time)</a:t>
            </a:r>
          </a:p>
          <a:p>
            <a:pPr marL="171450" indent="-171450">
              <a:buFontTx/>
              <a:buChar char="-"/>
            </a:pPr>
            <a:r>
              <a:rPr lang="en-US" sz="1100" dirty="0" smtClean="0"/>
              <a:t>Events may be redefined here (i.e. segments with detections can be merged into new event periods)</a:t>
            </a:r>
          </a:p>
          <a:p>
            <a:pPr marL="171450" indent="-171450">
              <a:buFontTx/>
              <a:buChar char="-"/>
            </a:pPr>
            <a:r>
              <a:rPr lang="en-US" sz="1100" dirty="0" smtClean="0"/>
              <a:t>Create or reload “Validated” spreadsheet </a:t>
            </a:r>
          </a:p>
          <a:p>
            <a:pPr marL="171450" indent="-171450">
              <a:buFontTx/>
              <a:buChar char="-"/>
            </a:pPr>
            <a:r>
              <a:rPr lang="en-US" sz="1100" dirty="0" smtClean="0"/>
              <a:t>For each event</a:t>
            </a:r>
          </a:p>
          <a:p>
            <a:pPr marL="628650" lvl="1" indent="-171450">
              <a:buFontTx/>
              <a:buChar char="-"/>
            </a:pPr>
            <a:r>
              <a:rPr lang="en-US" sz="1100" dirty="0" smtClean="0"/>
              <a:t>Load relevant MAT files</a:t>
            </a:r>
          </a:p>
          <a:p>
            <a:pPr marL="628650" lvl="1" indent="-171450">
              <a:buFontTx/>
              <a:buChar char="-"/>
            </a:pPr>
            <a:r>
              <a:rPr lang="en-US" sz="1100" dirty="0" smtClean="0"/>
              <a:t>Apply validation-level click discrimination criteria (user may adjust how multiple sets of criteria are used)</a:t>
            </a:r>
          </a:p>
          <a:p>
            <a:pPr marL="628650" lvl="1" indent="-171450">
              <a:buFontTx/>
              <a:buChar char="-"/>
            </a:pPr>
            <a:r>
              <a:rPr lang="en-US" sz="1100" dirty="0" smtClean="0"/>
              <a:t>Produce summary graphs (ICI histogram, peak frequency histogram, mean spectrum, concatenated spectrogram), spectral overlay plot, individual click waveform/spectrogram plot, and display individual click parameters/discrimination scores</a:t>
            </a:r>
          </a:p>
          <a:p>
            <a:pPr marL="628650" lvl="1" indent="-171450">
              <a:buFontTx/>
              <a:buChar char="-"/>
            </a:pPr>
            <a:r>
              <a:rPr lang="en-US" sz="1100" dirty="0" smtClean="0"/>
              <a:t>User may cycle between individual clicks and apply numeric species ID codes for the event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3653" y="4117539"/>
            <a:ext cx="5572736" cy="30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Manual Event Validation – </a:t>
            </a:r>
            <a:r>
              <a:rPr lang="en-U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identifySpecies_master.m</a:t>
            </a:r>
            <a:endParaRPr lang="en-US" sz="14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Straight Arrow Connector 35"/>
          <p:cNvCxnSpPr>
            <a:stCxn id="47" idx="2"/>
          </p:cNvCxnSpPr>
          <p:nvPr/>
        </p:nvCxnSpPr>
        <p:spPr>
          <a:xfrm>
            <a:off x="5049097" y="3365941"/>
            <a:ext cx="0" cy="1075764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5" idx="2"/>
          </p:cNvCxnSpPr>
          <p:nvPr/>
        </p:nvCxnSpPr>
        <p:spPr>
          <a:xfrm flipH="1">
            <a:off x="8191501" y="3535219"/>
            <a:ext cx="2644006" cy="906486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9613427" y="4706291"/>
            <a:ext cx="2217832" cy="76944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accent2"/>
                </a:solidFill>
              </a:rPr>
              <a:t>“Validated” spreadsheet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accent2"/>
                </a:solidFill>
              </a:rPr>
              <a:t>Contains start/end </a:t>
            </a:r>
            <a:r>
              <a:rPr lang="en-US" sz="1100" dirty="0" smtClean="0">
                <a:solidFill>
                  <a:srgbClr val="ED7D31"/>
                </a:solidFill>
              </a:rPr>
              <a:t>times of final events with</a:t>
            </a:r>
            <a:r>
              <a:rPr lang="en-US" sz="1100" dirty="0" smtClean="0">
                <a:solidFill>
                  <a:schemeClr val="accent2"/>
                </a:solidFill>
              </a:rPr>
              <a:t> species ID codes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accent2"/>
                </a:solidFill>
              </a:rPr>
              <a:t>One per target</a:t>
            </a:r>
            <a:endParaRPr lang="en-US" sz="1100" dirty="0">
              <a:solidFill>
                <a:schemeClr val="accent2"/>
              </a:solidFill>
            </a:endParaRPr>
          </a:p>
        </p:txBody>
      </p:sp>
      <p:cxnSp>
        <p:nvCxnSpPr>
          <p:cNvPr id="122" name="Straight Arrow Connector 121"/>
          <p:cNvCxnSpPr>
            <a:endCxn id="75" idx="1"/>
          </p:cNvCxnSpPr>
          <p:nvPr/>
        </p:nvCxnSpPr>
        <p:spPr>
          <a:xfrm>
            <a:off x="8191501" y="5076825"/>
            <a:ext cx="1421926" cy="1418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24721" y="2788186"/>
            <a:ext cx="1048793" cy="1107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accent5"/>
                </a:solidFill>
              </a:rPr>
              <a:t>Detection Protocol folder </a:t>
            </a:r>
            <a:r>
              <a:rPr lang="en-US" sz="1100" dirty="0" smtClean="0">
                <a:solidFill>
                  <a:schemeClr val="accent5"/>
                </a:solidFill>
              </a:rPr>
              <a:t>with parameter threshold spreadsheets</a:t>
            </a:r>
            <a:endParaRPr lang="en-US" sz="1100" dirty="0">
              <a:solidFill>
                <a:schemeClr val="accent5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857174" y="5644640"/>
            <a:ext cx="2983054" cy="93871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accent2"/>
                </a:solidFill>
              </a:rPr>
              <a:t>.jpg files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accent2"/>
                </a:solidFill>
              </a:rPr>
              <a:t>Summary plots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accent2"/>
                </a:solidFill>
              </a:rPr>
              <a:t>Spectral overlay plots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accent2"/>
                </a:solidFill>
              </a:rPr>
              <a:t>Click waveform and spectra plots [optional]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accent2"/>
                </a:solidFill>
              </a:rPr>
              <a:t>Click parameters and discrimination [optional]</a:t>
            </a:r>
          </a:p>
        </p:txBody>
      </p:sp>
      <p:cxnSp>
        <p:nvCxnSpPr>
          <p:cNvPr id="188" name="Elbow Connector 187"/>
          <p:cNvCxnSpPr>
            <a:stCxn id="14" idx="0"/>
            <a:endCxn id="7" idx="0"/>
          </p:cNvCxnSpPr>
          <p:nvPr/>
        </p:nvCxnSpPr>
        <p:spPr>
          <a:xfrm rot="5400000" flipH="1" flipV="1">
            <a:off x="4336182" y="-3261053"/>
            <a:ext cx="253915" cy="7779607"/>
          </a:xfrm>
          <a:prstGeom prst="bentConnector3">
            <a:avLst>
              <a:gd name="adj1" fmla="val 25755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Elbow Connector 254"/>
          <p:cNvCxnSpPr>
            <a:stCxn id="32" idx="2"/>
          </p:cNvCxnSpPr>
          <p:nvPr/>
        </p:nvCxnSpPr>
        <p:spPr>
          <a:xfrm rot="5400000">
            <a:off x="6864966" y="-1804720"/>
            <a:ext cx="1003960" cy="715586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257"/>
          <p:cNvCxnSpPr>
            <a:stCxn id="8" idx="3"/>
            <a:endCxn id="47" idx="0"/>
          </p:cNvCxnSpPr>
          <p:nvPr/>
        </p:nvCxnSpPr>
        <p:spPr>
          <a:xfrm>
            <a:off x="3789011" y="2546289"/>
            <a:ext cx="1260086" cy="219488"/>
          </a:xfrm>
          <a:prstGeom prst="bentConnector2">
            <a:avLst/>
          </a:prstGeom>
          <a:ln w="190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Elbow Connector 277"/>
          <p:cNvCxnSpPr>
            <a:stCxn id="108" idx="1"/>
            <a:endCxn id="31" idx="1"/>
          </p:cNvCxnSpPr>
          <p:nvPr/>
        </p:nvCxnSpPr>
        <p:spPr>
          <a:xfrm rot="10800000" flipH="1" flipV="1">
            <a:off x="224721" y="3342184"/>
            <a:ext cx="165274" cy="2161350"/>
          </a:xfrm>
          <a:prstGeom prst="bentConnector3">
            <a:avLst>
              <a:gd name="adj1" fmla="val -6915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/>
          <p:nvPr/>
        </p:nvCxnSpPr>
        <p:spPr>
          <a:xfrm>
            <a:off x="1273514" y="3535219"/>
            <a:ext cx="5008149" cy="28323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/>
          <p:cNvCxnSpPr>
            <a:endCxn id="127" idx="1"/>
          </p:cNvCxnSpPr>
          <p:nvPr/>
        </p:nvCxnSpPr>
        <p:spPr>
          <a:xfrm>
            <a:off x="8191501" y="6105525"/>
            <a:ext cx="665673" cy="847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Elbow Connector 361"/>
          <p:cNvCxnSpPr>
            <a:stCxn id="14" idx="2"/>
            <a:endCxn id="8" idx="1"/>
          </p:cNvCxnSpPr>
          <p:nvPr/>
        </p:nvCxnSpPr>
        <p:spPr>
          <a:xfrm rot="16200000" flipH="1">
            <a:off x="291941" y="1298711"/>
            <a:ext cx="1528972" cy="96618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232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4778</TotalTime>
  <Words>344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DFO-MPO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Stanistreet, Joy</dc:creator>
  <cp:lastModifiedBy>Beslin, Wilfried</cp:lastModifiedBy>
  <cp:revision>68</cp:revision>
  <dcterms:created xsi:type="dcterms:W3CDTF">2018-10-23T18:42:31Z</dcterms:created>
  <dcterms:modified xsi:type="dcterms:W3CDTF">2019-05-28T16:57:02Z</dcterms:modified>
</cp:coreProperties>
</file>