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1" r:id="rId6"/>
    <p:sldId id="302" r:id="rId7"/>
    <p:sldId id="304" r:id="rId8"/>
    <p:sldId id="313" r:id="rId9"/>
    <p:sldId id="312" r:id="rId10"/>
    <p:sldId id="315" r:id="rId11"/>
    <p:sldId id="305" r:id="rId12"/>
    <p:sldId id="310" r:id="rId13"/>
    <p:sldId id="306" r:id="rId14"/>
    <p:sldId id="308" r:id="rId15"/>
    <p:sldId id="309" r:id="rId16"/>
    <p:sldId id="307" r:id="rId17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95C754C-F1E0-49B8-AD28-60662E24A3CD}">
          <p14:sldIdLst>
            <p14:sldId id="298"/>
            <p14:sldId id="301"/>
            <p14:sldId id="302"/>
            <p14:sldId id="304"/>
            <p14:sldId id="313"/>
            <p14:sldId id="312"/>
            <p14:sldId id="315"/>
          </p14:sldIdLst>
        </p14:section>
        <p14:section name="Section sans titre" id="{7090B454-3919-45CE-B24D-C12187A66202}">
          <p14:sldIdLst>
            <p14:sldId id="305"/>
            <p14:sldId id="310"/>
            <p14:sldId id="306"/>
            <p14:sldId id="308"/>
            <p14:sldId id="309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19" autoAdjust="0"/>
  </p:normalViewPr>
  <p:slideViewPr>
    <p:cSldViewPr snapToGrid="0">
      <p:cViewPr>
        <p:scale>
          <a:sx n="104" d="100"/>
          <a:sy n="104" d="100"/>
        </p:scale>
        <p:origin x="-1008" y="-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06/12/2022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829AA3-688F-4FAF-9C70-2EAED5DE0A5F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779C31-26A2-4001-8DD7-CEA4A5920D6F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23840B-CA9A-47D8-8CE3-2CB262B633CE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61C57D-29E7-4B9C-9AAF-84272FBE0476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313F57-3095-42DA-A8AD-EACF93632B45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D03AE6-69D7-49FE-895F-AE1B6FEC6457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C76EA5-DE82-4067-88F3-4BF0BABA598F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31C46C69-7F73-47D5-86D5-FDA507AE9AA8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73E1055-39CE-418F-9B0E-741B5617658E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0F708A2A-6F02-48A2-99AD-832CF5AA71DA}" type="datetime1">
              <a:rPr lang="fr-FR" noProof="0" smtClean="0"/>
              <a:t>06/12/2022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3499" y="1637173"/>
            <a:ext cx="3234144" cy="2392147"/>
          </a:xfrm>
        </p:spPr>
        <p:txBody>
          <a:bodyPr rtlCol="0" anchor="b">
            <a:normAutofit/>
          </a:bodyPr>
          <a:lstStyle/>
          <a:p>
            <a:pPr algn="ctr"/>
            <a:r>
              <a:rPr lang="fr-FR" sz="2800" b="1" u="sng" dirty="0">
                <a:solidFill>
                  <a:schemeClr val="tx1"/>
                </a:solidFill>
              </a:rPr>
              <a:t>PROJET:</a:t>
            </a:r>
            <a:br>
              <a:rPr lang="fr-FR" sz="2800" b="1" u="sng" dirty="0">
                <a:solidFill>
                  <a:schemeClr val="tx1"/>
                </a:solidFill>
              </a:rPr>
            </a:b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000" dirty="0">
                <a:solidFill>
                  <a:schemeClr val="tx1"/>
                </a:solidFill>
              </a:rPr>
              <a:t>Analysez des données de systèmes éducatifs</a:t>
            </a:r>
            <a:br>
              <a:rPr lang="fr-FR" sz="2800" dirty="0">
                <a:solidFill>
                  <a:schemeClr val="tx1"/>
                </a:solidFill>
              </a:rPr>
            </a:br>
            <a:endParaRPr lang="fr-FR" sz="2800" dirty="0">
              <a:solidFill>
                <a:schemeClr val="tx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3499" y="4835927"/>
            <a:ext cx="3205640" cy="430859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fr-FR" sz="1600" u="sng" dirty="0"/>
              <a:t>Parcours:</a:t>
            </a:r>
            <a:r>
              <a:rPr lang="fr-FR" sz="1600" dirty="0"/>
              <a:t> </a:t>
            </a:r>
            <a:r>
              <a:rPr lang="fr-FR" sz="1600" b="1" dirty="0"/>
              <a:t>Data sciences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E8A83-C6BC-17D9-94A3-9092C144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550854"/>
            <a:ext cx="7498080" cy="1032510"/>
          </a:xfrm>
        </p:spPr>
        <p:txBody>
          <a:bodyPr>
            <a:normAutofit fontScale="90000"/>
          </a:bodyPr>
          <a:lstStyle/>
          <a:p>
            <a:pPr algn="ctr"/>
            <a:r>
              <a:rPr lang="fr-FR" sz="3500" dirty="0"/>
              <a:t>Exemple de nettoyage effectué sur les années à étudier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5CE803-0CFE-6610-CEF5-2D6DEC8DD77F}"/>
              </a:ext>
            </a:extLst>
          </p:cNvPr>
          <p:cNvSpPr txBox="1"/>
          <p:nvPr/>
        </p:nvSpPr>
        <p:spPr>
          <a:xfrm>
            <a:off x="2044918" y="2037888"/>
            <a:ext cx="6202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b="1" u="sng" dirty="0"/>
              <a:t>Process:</a:t>
            </a:r>
            <a:r>
              <a:rPr lang="fr-FR" b="1" dirty="0"/>
              <a:t>  </a:t>
            </a:r>
            <a:r>
              <a:rPr lang="fr-FR" dirty="0"/>
              <a:t>Remplacer les valeurs manquantes (NaN) par 0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EAD9826A-2F6E-79D5-E819-99C845EA9984}"/>
              </a:ext>
            </a:extLst>
          </p:cNvPr>
          <p:cNvGrpSpPr/>
          <p:nvPr/>
        </p:nvGrpSpPr>
        <p:grpSpPr>
          <a:xfrm>
            <a:off x="790494" y="3231076"/>
            <a:ext cx="5114261" cy="1815031"/>
            <a:chOff x="1692572" y="3766618"/>
            <a:chExt cx="5114263" cy="1815031"/>
          </a:xfrm>
        </p:grpSpPr>
        <p:pic>
          <p:nvPicPr>
            <p:cNvPr id="5" name="Image 4" descr="Une image contenant texte&#10;&#10;Description générée automatiquement">
              <a:extLst>
                <a:ext uri="{FF2B5EF4-FFF2-40B4-BE49-F238E27FC236}">
                  <a16:creationId xmlns:a16="http://schemas.microsoft.com/office/drawing/2014/main" id="{8489726F-ECE4-2A81-84AA-A8181EAA0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6020" y="3766618"/>
              <a:ext cx="3720815" cy="1815031"/>
            </a:xfrm>
            <a:prstGeom prst="rect">
              <a:avLst/>
            </a:prstGeom>
          </p:spPr>
        </p:pic>
        <p:sp>
          <p:nvSpPr>
            <p:cNvPr id="6" name="Accolade ouvrante 5">
              <a:extLst>
                <a:ext uri="{FF2B5EF4-FFF2-40B4-BE49-F238E27FC236}">
                  <a16:creationId xmlns:a16="http://schemas.microsoft.com/office/drawing/2014/main" id="{ABF0D78E-3CF9-3801-911F-6B420A25C7E9}"/>
                </a:ext>
              </a:extLst>
            </p:cNvPr>
            <p:cNvSpPr/>
            <p:nvPr/>
          </p:nvSpPr>
          <p:spPr>
            <a:xfrm>
              <a:off x="2946997" y="4330960"/>
              <a:ext cx="266619" cy="1032510"/>
            </a:xfrm>
            <a:prstGeom prst="leftBrac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E3BC7FA2-FA22-D516-DEB7-A501A5B88BC8}"/>
                </a:ext>
              </a:extLst>
            </p:cNvPr>
            <p:cNvSpPr txBox="1"/>
            <p:nvPr/>
          </p:nvSpPr>
          <p:spPr>
            <a:xfrm>
              <a:off x="1692572" y="4662549"/>
              <a:ext cx="1254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/>
                <a:t>Indicateurs clés</a:t>
              </a:r>
            </a:p>
          </p:txBody>
        </p:sp>
      </p:grpSp>
      <p:pic>
        <p:nvPicPr>
          <p:cNvPr id="14" name="Image 13" descr="Une image contenant texte, antenne&#10;&#10;Description générée automatiquement">
            <a:extLst>
              <a:ext uri="{FF2B5EF4-FFF2-40B4-BE49-F238E27FC236}">
                <a16:creationId xmlns:a16="http://schemas.microsoft.com/office/drawing/2014/main" id="{8539B645-BF0F-9C6A-A0DE-EDBE8DCA8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351" y="2712026"/>
            <a:ext cx="4533155" cy="310696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7B40C8F-C648-090D-30EB-2E7182B64F8D}"/>
              </a:ext>
            </a:extLst>
          </p:cNvPr>
          <p:cNvSpPr/>
          <p:nvPr/>
        </p:nvSpPr>
        <p:spPr>
          <a:xfrm>
            <a:off x="7985051" y="2509283"/>
            <a:ext cx="3296093" cy="2009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315F656-F7E9-F15E-219D-CCFBF77338F1}"/>
              </a:ext>
            </a:extLst>
          </p:cNvPr>
          <p:cNvSpPr txBox="1"/>
          <p:nvPr/>
        </p:nvSpPr>
        <p:spPr>
          <a:xfrm>
            <a:off x="9005885" y="2037888"/>
            <a:ext cx="1254424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/>
              <a:t>Indicateurs clés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F0248C69-1784-B40C-8697-DD84DD83C72F}"/>
              </a:ext>
            </a:extLst>
          </p:cNvPr>
          <p:cNvCxnSpPr/>
          <p:nvPr/>
        </p:nvCxnSpPr>
        <p:spPr>
          <a:xfrm>
            <a:off x="9462977" y="2319752"/>
            <a:ext cx="0" cy="189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E725222-84AE-C02D-59C2-6A3F5CA820D6}"/>
              </a:ext>
            </a:extLst>
          </p:cNvPr>
          <p:cNvSpPr txBox="1"/>
          <p:nvPr/>
        </p:nvSpPr>
        <p:spPr>
          <a:xfrm>
            <a:off x="6535409" y="3533808"/>
            <a:ext cx="3931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(%)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D1C4C41-E55A-4E94-6E79-D9FA40DB9A33}"/>
              </a:ext>
            </a:extLst>
          </p:cNvPr>
          <p:cNvSpPr txBox="1"/>
          <p:nvPr/>
        </p:nvSpPr>
        <p:spPr>
          <a:xfrm rot="5400000">
            <a:off x="10820159" y="3298195"/>
            <a:ext cx="14243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Nombre de lignes</a:t>
            </a:r>
          </a:p>
        </p:txBody>
      </p:sp>
    </p:spTree>
    <p:extLst>
      <p:ext uri="{BB962C8B-B14F-4D97-AF65-F5344CB8AC3E}">
        <p14:creationId xmlns:p14="http://schemas.microsoft.com/office/powerpoint/2010/main" val="752805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068EB-8793-30AB-2D50-284F3ECB272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5796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u="sng" dirty="0"/>
              <a:t>Analyse des pays de la région cible: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8F9B812-F5A0-D60F-A6EB-D604A7DAB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15" y="1014349"/>
            <a:ext cx="10507579" cy="52240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B78616-EFBD-2B5E-C17B-9A072B93911D}"/>
              </a:ext>
            </a:extLst>
          </p:cNvPr>
          <p:cNvSpPr/>
          <p:nvPr/>
        </p:nvSpPr>
        <p:spPr>
          <a:xfrm>
            <a:off x="1010653" y="1191126"/>
            <a:ext cx="2815389" cy="5047226"/>
          </a:xfrm>
          <a:prstGeom prst="rect">
            <a:avLst/>
          </a:prstGeom>
          <a:noFill/>
          <a:ln/>
          <a:effectLst>
            <a:innerShdw blurRad="114300">
              <a:prstClr val="black"/>
            </a:inn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5194D29-9563-2764-4B3E-CF8100861D29}"/>
              </a:ext>
            </a:extLst>
          </p:cNvPr>
          <p:cNvCxnSpPr/>
          <p:nvPr/>
        </p:nvCxnSpPr>
        <p:spPr>
          <a:xfrm>
            <a:off x="3826042" y="1532021"/>
            <a:ext cx="6497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393E991-D61A-8C72-28F4-9C2416E11502}"/>
              </a:ext>
            </a:extLst>
          </p:cNvPr>
          <p:cNvSpPr txBox="1"/>
          <p:nvPr/>
        </p:nvSpPr>
        <p:spPr>
          <a:xfrm>
            <a:off x="4475747" y="1347355"/>
            <a:ext cx="6705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/>
              <a:t>les pays ayant un fort potentiel économique et une forte attractivité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D73B18-6E66-450B-5AE5-9AAFE4DA97EE}"/>
              </a:ext>
            </a:extLst>
          </p:cNvPr>
          <p:cNvSpPr txBox="1"/>
          <p:nvPr/>
        </p:nvSpPr>
        <p:spPr>
          <a:xfrm rot="16200000">
            <a:off x="-253639" y="3298194"/>
            <a:ext cx="16586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dirty="0"/>
              <a:t>Score d’attractivité</a:t>
            </a:r>
          </a:p>
        </p:txBody>
      </p:sp>
    </p:spTree>
    <p:extLst>
      <p:ext uri="{BB962C8B-B14F-4D97-AF65-F5344CB8AC3E}">
        <p14:creationId xmlns:p14="http://schemas.microsoft.com/office/powerpoint/2010/main" val="1315820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486FCC-F08E-6AEA-75E0-B06A2F85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69232"/>
            <a:ext cx="10058400" cy="1099686"/>
          </a:xfrm>
        </p:spPr>
        <p:txBody>
          <a:bodyPr>
            <a:normAutofit/>
          </a:bodyPr>
          <a:lstStyle/>
          <a:p>
            <a:pPr algn="ctr"/>
            <a:r>
              <a:rPr lang="fr-FR" sz="3500" dirty="0"/>
              <a:t>Dans quels pays l'entreprise doit-elle opérer en priorité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26C0F8D-CF92-069F-DF7C-A58DC79029CF}"/>
              </a:ext>
            </a:extLst>
          </p:cNvPr>
          <p:cNvSpPr txBox="1"/>
          <p:nvPr/>
        </p:nvSpPr>
        <p:spPr>
          <a:xfrm>
            <a:off x="2510589" y="2413337"/>
            <a:ext cx="71708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  <a:r>
              <a:rPr lang="fr-FR" b="1" dirty="0" err="1"/>
              <a:t>Academy</a:t>
            </a:r>
            <a:r>
              <a:rPr lang="fr-FR" dirty="0"/>
              <a:t> peut opérer en priorité dans les pays listés ci-dessous :</a:t>
            </a:r>
          </a:p>
          <a:p>
            <a:endParaRPr lang="fr-FR" dirty="0"/>
          </a:p>
          <a:p>
            <a:pPr marL="449263" indent="339725">
              <a:buFont typeface="Wingdings" panose="05000000000000000000" pitchFamily="2" charset="2"/>
              <a:buChar char="Ø"/>
            </a:pPr>
            <a:r>
              <a:rPr lang="fr-FR" dirty="0"/>
              <a:t>Le Qatar</a:t>
            </a:r>
          </a:p>
          <a:p>
            <a:pPr marL="449263" indent="339725">
              <a:buFont typeface="Wingdings" panose="05000000000000000000" pitchFamily="2" charset="2"/>
              <a:buChar char="Ø"/>
            </a:pPr>
            <a:r>
              <a:rPr lang="fr-FR" dirty="0"/>
              <a:t>L'Arabie </a:t>
            </a:r>
            <a:r>
              <a:rPr lang="fr-FR" dirty="0" err="1"/>
              <a:t>Saudite</a:t>
            </a:r>
            <a:endParaRPr lang="fr-FR" dirty="0"/>
          </a:p>
          <a:p>
            <a:pPr marL="449263" indent="339725">
              <a:buFont typeface="Wingdings" panose="05000000000000000000" pitchFamily="2" charset="2"/>
              <a:buChar char="Ø"/>
            </a:pPr>
            <a:r>
              <a:rPr lang="fr-FR" dirty="0"/>
              <a:t>L'île de Malte</a:t>
            </a:r>
          </a:p>
          <a:p>
            <a:pPr marL="449263" indent="339725">
              <a:buFont typeface="Wingdings" panose="05000000000000000000" pitchFamily="2" charset="2"/>
              <a:buChar char="Ø"/>
            </a:pPr>
            <a:r>
              <a:rPr lang="fr-FR" dirty="0"/>
              <a:t>L'Oman</a:t>
            </a:r>
          </a:p>
          <a:p>
            <a:pPr marL="449263" indent="339725">
              <a:buFont typeface="Wingdings" panose="05000000000000000000" pitchFamily="2" charset="2"/>
              <a:buChar char="Ø"/>
            </a:pPr>
            <a:r>
              <a:rPr lang="fr-FR" dirty="0"/>
              <a:t>La Tunisie</a:t>
            </a:r>
          </a:p>
        </p:txBody>
      </p:sp>
    </p:spTree>
    <p:extLst>
      <p:ext uri="{BB962C8B-B14F-4D97-AF65-F5344CB8AC3E}">
        <p14:creationId xmlns:p14="http://schemas.microsoft.com/office/powerpoint/2010/main" val="1845506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5D8358C9-E891-1D19-5D5D-6E8C33C9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089" y="2043050"/>
            <a:ext cx="4927821" cy="2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0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D467A-57E6-2C43-7D3B-96DA55E0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88908"/>
            <a:ext cx="10058400" cy="748452"/>
          </a:xfrm>
        </p:spPr>
        <p:txBody>
          <a:bodyPr>
            <a:normAutofit/>
          </a:bodyPr>
          <a:lstStyle/>
          <a:p>
            <a:pPr algn="ctr"/>
            <a:r>
              <a:rPr lang="fr-FR" sz="3600" u="sng" dirty="0">
                <a:solidFill>
                  <a:srgbClr val="0070C0"/>
                </a:solidFill>
              </a:rPr>
              <a:t>Rappel de la problématique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15115-995F-C14F-3C9A-334285AD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i="0" dirty="0">
                <a:solidFill>
                  <a:srgbClr val="271A38"/>
                </a:solidFill>
                <a:effectLst/>
                <a:latin typeface="Inter"/>
              </a:rPr>
              <a:t>La </a:t>
            </a:r>
            <a:r>
              <a:rPr lang="fr-FR" b="1" i="0" dirty="0">
                <a:solidFill>
                  <a:srgbClr val="271A38"/>
                </a:solidFill>
                <a:effectLst/>
                <a:latin typeface="Inter"/>
              </a:rPr>
              <a:t>start-up </a:t>
            </a:r>
            <a:r>
              <a:rPr lang="fr-FR" b="1" i="0" dirty="0" err="1">
                <a:solidFill>
                  <a:srgbClr val="271A38"/>
                </a:solidFill>
                <a:effectLst/>
                <a:latin typeface="Inter"/>
              </a:rPr>
              <a:t>EdTech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, « </a:t>
            </a:r>
            <a:r>
              <a:rPr lang="fr-FR" b="1" i="1" dirty="0" err="1">
                <a:solidFill>
                  <a:srgbClr val="271A38"/>
                </a:solidFill>
                <a:effectLst/>
                <a:latin typeface="Inter"/>
              </a:rPr>
              <a:t>academy</a:t>
            </a:r>
            <a:r>
              <a:rPr lang="fr-FR" b="1" i="1" dirty="0">
                <a:solidFill>
                  <a:srgbClr val="271A38"/>
                </a:solidFill>
                <a:effectLst/>
                <a:latin typeface="Inter"/>
              </a:rPr>
              <a:t> </a:t>
            </a:r>
            <a:r>
              <a:rPr lang="fr-FR" i="1" dirty="0">
                <a:solidFill>
                  <a:srgbClr val="271A38"/>
                </a:solidFill>
                <a:effectLst/>
                <a:latin typeface="Inter"/>
              </a:rPr>
              <a:t>», </a:t>
            </a:r>
            <a:r>
              <a:rPr lang="fr-FR" dirty="0">
                <a:solidFill>
                  <a:srgbClr val="271A38"/>
                </a:solidFill>
                <a:effectLst/>
                <a:latin typeface="Inter"/>
              </a:rPr>
              <a:t>pour laquelle je travaille, envisage de se développer à l’internationale. Pour cela, mon manager </a:t>
            </a:r>
            <a:r>
              <a:rPr lang="fr-FR" b="1" dirty="0">
                <a:solidFill>
                  <a:srgbClr val="271A38"/>
                </a:solidFill>
                <a:effectLst/>
                <a:latin typeface="Inter"/>
              </a:rPr>
              <a:t>Mark</a:t>
            </a:r>
            <a:r>
              <a:rPr lang="fr-FR" dirty="0">
                <a:solidFill>
                  <a:srgbClr val="271A38"/>
                </a:solidFill>
                <a:effectLst/>
                <a:latin typeface="Inter"/>
              </a:rPr>
              <a:t> m’a demandé d’effectuer une </a:t>
            </a:r>
            <a:r>
              <a:rPr lang="fr-FR" b="1" dirty="0">
                <a:solidFill>
                  <a:srgbClr val="271A38"/>
                </a:solidFill>
                <a:effectLst/>
                <a:latin typeface="Inter"/>
              </a:rPr>
              <a:t>analyse exploratoire</a:t>
            </a:r>
            <a:r>
              <a:rPr lang="fr-FR" dirty="0">
                <a:solidFill>
                  <a:srgbClr val="271A38"/>
                </a:solidFill>
                <a:effectLst/>
                <a:latin typeface="Inter"/>
              </a:rPr>
              <a:t> des données de la Banque mondiale sur </a:t>
            </a:r>
            <a:r>
              <a:rPr lang="fr-FR" b="0" i="0" dirty="0">
                <a:solidFill>
                  <a:srgbClr val="271A38"/>
                </a:solidFill>
                <a:effectLst/>
                <a:latin typeface="Inter"/>
              </a:rPr>
              <a:t>l’éducation afin d’évaluer si ces données permettent d’informer le projet d’expansion.</a:t>
            </a:r>
          </a:p>
          <a:p>
            <a:pPr algn="just"/>
            <a:endParaRPr lang="fr-FR" sz="6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just"/>
            <a:r>
              <a:rPr lang="fr-FR" b="0" i="0" u="sng" dirty="0">
                <a:solidFill>
                  <a:srgbClr val="271A38"/>
                </a:solidFill>
                <a:effectLst/>
                <a:latin typeface="Inter"/>
              </a:rPr>
              <a:t>Indicateurs recherchés:</a:t>
            </a:r>
          </a:p>
          <a:p>
            <a:pPr marL="541338" indent="-90488" algn="just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71A38"/>
                </a:solidFill>
                <a:latin typeface="Inter"/>
              </a:rPr>
              <a:t>	Quels sont les pays avec un fort potentiel de clients pour nos services ?</a:t>
            </a:r>
          </a:p>
          <a:p>
            <a:pPr marL="541338" indent="-90488" algn="just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    Pour chacun de ces pays, quelle sera l’évolution de ce potentiel de clients ?</a:t>
            </a:r>
          </a:p>
          <a:p>
            <a:pPr marL="541338" indent="-90488" algn="just">
              <a:buFont typeface="Wingdings" panose="05000000000000000000" pitchFamily="2" charset="2"/>
              <a:buChar char="Ø"/>
            </a:pPr>
            <a:r>
              <a:rPr lang="fr-FR" dirty="0">
                <a:solidFill>
                  <a:srgbClr val="271A38"/>
                </a:solidFill>
                <a:latin typeface="Inter"/>
              </a:rPr>
              <a:t>     Dans quels pays l'entreprise doit-elle opérer en priorité ?</a:t>
            </a:r>
            <a:endParaRPr lang="fr-FR" b="0" i="0" dirty="0">
              <a:solidFill>
                <a:srgbClr val="271A38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86397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ED113-3927-F24A-7798-CD7A6ECCB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533876"/>
            <a:ext cx="4059710" cy="2093975"/>
          </a:xfrm>
        </p:spPr>
        <p:txBody>
          <a:bodyPr>
            <a:normAutofit fontScale="90000"/>
          </a:bodyPr>
          <a:lstStyle/>
          <a:p>
            <a:pPr algn="ctr"/>
            <a:r>
              <a:rPr lang="fr-FR" sz="2400" b="1" u="sng" dirty="0">
                <a:solidFill>
                  <a:srgbClr val="0070C0"/>
                </a:solidFill>
              </a:rPr>
              <a:t>Source des données:</a:t>
            </a:r>
            <a:br>
              <a:rPr lang="fr-FR" sz="2400" b="1" u="sng" dirty="0"/>
            </a:br>
            <a:r>
              <a:rPr lang="fr-FR" sz="2400" b="1" u="sng" dirty="0"/>
              <a:t> </a:t>
            </a:r>
            <a:br>
              <a:rPr lang="fr-FR" sz="2000" dirty="0"/>
            </a:br>
            <a:r>
              <a:rPr lang="fr-FR" sz="1800" b="1" i="1" dirty="0" err="1"/>
              <a:t>EdStats</a:t>
            </a:r>
            <a:r>
              <a:rPr lang="fr-FR" sz="1800" b="1" i="1" dirty="0"/>
              <a:t> All Indicator </a:t>
            </a:r>
            <a:r>
              <a:rPr lang="fr-FR" sz="1800" b="1" i="1" dirty="0" err="1"/>
              <a:t>Query</a:t>
            </a:r>
            <a:br>
              <a:rPr lang="fr-FR" sz="1800" dirty="0"/>
            </a:br>
            <a:br>
              <a:rPr lang="fr-FR" sz="1800" dirty="0"/>
            </a:br>
            <a:r>
              <a:rPr lang="fr-FR" sz="1800" dirty="0"/>
              <a:t>(Organisme affilié à la banque mondiale)</a:t>
            </a:r>
            <a:br>
              <a:rPr lang="fr-FR" sz="1800" dirty="0"/>
            </a:br>
            <a:br>
              <a:rPr lang="fr-FR" sz="1800" dirty="0"/>
            </a:br>
            <a:br>
              <a:rPr lang="fr-FR" sz="1800" dirty="0"/>
            </a:br>
            <a:endParaRPr lang="fr-FR" sz="20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F2A0F-2403-251F-6679-72D181A79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8" y="276726"/>
            <a:ext cx="6526570" cy="6388769"/>
          </a:xfrm>
        </p:spPr>
        <p:txBody>
          <a:bodyPr/>
          <a:lstStyle/>
          <a:p>
            <a:pPr algn="ctr"/>
            <a:r>
              <a:rPr lang="fr-FR" sz="2400" b="1" u="sng" dirty="0"/>
              <a:t>Présentation des jeux de données :</a:t>
            </a:r>
            <a:endParaRPr lang="fr-FR" sz="2000" b="1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marL="201168" lvl="1" indent="0">
              <a:buNone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b="1" dirty="0"/>
              <a:t>    </a:t>
            </a:r>
            <a:r>
              <a:rPr lang="fr-FR" sz="1600" b="1" i="1" dirty="0" err="1">
                <a:solidFill>
                  <a:schemeClr val="accent1">
                    <a:lumMod val="75000"/>
                  </a:schemeClr>
                </a:solidFill>
              </a:rPr>
              <a:t>EdStatsCountry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201168" lvl="1" indent="0">
              <a:buNone/>
            </a:pPr>
            <a:endParaRPr lang="fr-FR" sz="400" b="1" dirty="0"/>
          </a:p>
          <a:p>
            <a:pPr marL="201168" lvl="1" indent="0">
              <a:buNone/>
            </a:pPr>
            <a:endParaRPr lang="fr-FR" sz="1400" b="1" dirty="0"/>
          </a:p>
          <a:p>
            <a:pPr lvl="1">
              <a:buFont typeface="Wingdings" panose="05000000000000000000" pitchFamily="2" charset="2"/>
              <a:buChar char="Ø"/>
            </a:pPr>
            <a:endParaRPr lang="fr-FR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b="1" dirty="0"/>
              <a:t>    </a:t>
            </a:r>
            <a:r>
              <a:rPr lang="fr-FR" sz="1600" b="1" i="1" dirty="0" err="1">
                <a:solidFill>
                  <a:schemeClr val="accent1">
                    <a:lumMod val="75000"/>
                  </a:schemeClr>
                </a:solidFill>
              </a:rPr>
              <a:t>EdStatsCountry-Series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dirty="0"/>
          </a:p>
          <a:p>
            <a:endParaRPr lang="fr-FR" sz="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b="1" dirty="0"/>
              <a:t>    </a:t>
            </a:r>
            <a:r>
              <a:rPr lang="fr-FR" sz="1600" b="1" i="1" dirty="0" err="1">
                <a:solidFill>
                  <a:schemeClr val="accent1">
                    <a:lumMod val="75000"/>
                  </a:schemeClr>
                </a:solidFill>
              </a:rPr>
              <a:t>EdStatsData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sz="1600" dirty="0"/>
          </a:p>
          <a:p>
            <a:endParaRPr lang="fr-FR" sz="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b="1" dirty="0"/>
              <a:t>    </a:t>
            </a:r>
            <a:r>
              <a:rPr lang="fr-FR" sz="1600" b="1" i="1" dirty="0" err="1">
                <a:solidFill>
                  <a:schemeClr val="accent1">
                    <a:lumMod val="75000"/>
                  </a:schemeClr>
                </a:solidFill>
              </a:rPr>
              <a:t>EdStatsFootNote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2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b="1" dirty="0"/>
              <a:t>    </a:t>
            </a:r>
            <a:r>
              <a:rPr lang="fr-FR" sz="1600" b="1" i="1" dirty="0" err="1">
                <a:solidFill>
                  <a:schemeClr val="accent1">
                    <a:lumMod val="75000"/>
                  </a:schemeClr>
                </a:solidFill>
              </a:rPr>
              <a:t>EdStatsSeries</a:t>
            </a:r>
            <a:endParaRPr lang="fr-FR" sz="1600"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5585C7-66B1-DFBC-992F-B3DD17B02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2382254"/>
            <a:ext cx="3517567" cy="3725302"/>
          </a:xfrm>
        </p:spPr>
        <p:txBody>
          <a:bodyPr/>
          <a:lstStyle/>
          <a:p>
            <a:pPr algn="ctr"/>
            <a:endParaRPr lang="fr-FR" u="sng" dirty="0"/>
          </a:p>
          <a:p>
            <a:pPr algn="ctr"/>
            <a:r>
              <a:rPr lang="fr-FR" u="sng" dirty="0"/>
              <a:t>Caractéristiques 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dirty="0"/>
              <a:t>5 fichiers au format (.csv) :</a:t>
            </a:r>
          </a:p>
          <a:p>
            <a:pPr marL="901700" indent="-285750">
              <a:buFont typeface="Wingdings" panose="05000000000000000000" pitchFamily="2" charset="2"/>
              <a:buChar char="§"/>
              <a:tabLst>
                <a:tab pos="901700" algn="l"/>
              </a:tabLst>
            </a:pPr>
            <a:r>
              <a:rPr lang="fr-FR" dirty="0"/>
              <a:t>Les différents types de variables incorporées :</a:t>
            </a:r>
          </a:p>
          <a:p>
            <a:pPr marL="1162050" indent="-285750">
              <a:buFont typeface="Arial" panose="020B0604020202020204" pitchFamily="34" charset="0"/>
              <a:buChar char="•"/>
              <a:tabLst>
                <a:tab pos="901700" algn="l"/>
              </a:tabLst>
            </a:pPr>
            <a:r>
              <a:rPr lang="fr-FR" dirty="0"/>
              <a:t>Le type OBJECT</a:t>
            </a:r>
          </a:p>
          <a:p>
            <a:pPr marL="1162050" indent="-285750">
              <a:buFont typeface="Arial" panose="020B0604020202020204" pitchFamily="34" charset="0"/>
              <a:buChar char="•"/>
              <a:tabLst>
                <a:tab pos="901700" algn="l"/>
              </a:tabLst>
            </a:pPr>
            <a:r>
              <a:rPr lang="fr-FR" dirty="0"/>
              <a:t>Le type FLOAT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ADFEFADC-2AEC-DD97-1E65-85A05CABADEE}"/>
              </a:ext>
            </a:extLst>
          </p:cNvPr>
          <p:cNvGrpSpPr/>
          <p:nvPr/>
        </p:nvGrpSpPr>
        <p:grpSpPr>
          <a:xfrm>
            <a:off x="7695079" y="1062635"/>
            <a:ext cx="1555767" cy="5044921"/>
            <a:chOff x="7001902" y="677638"/>
            <a:chExt cx="1555767" cy="5044921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2AE84B97-24F5-ABC5-5DF4-B012B12B95F5}"/>
                </a:ext>
              </a:extLst>
            </p:cNvPr>
            <p:cNvGrpSpPr/>
            <p:nvPr/>
          </p:nvGrpSpPr>
          <p:grpSpPr>
            <a:xfrm>
              <a:off x="7001902" y="1722444"/>
              <a:ext cx="1555767" cy="926435"/>
              <a:chOff x="5530832" y="1467845"/>
              <a:chExt cx="1555767" cy="926435"/>
            </a:xfrm>
          </p:grpSpPr>
          <p:pic>
            <p:nvPicPr>
              <p:cNvPr id="7" name="Image 6">
                <a:extLst>
                  <a:ext uri="{FF2B5EF4-FFF2-40B4-BE49-F238E27FC236}">
                    <a16:creationId xmlns:a16="http://schemas.microsoft.com/office/drawing/2014/main" id="{83E93BF4-3F36-4C7A-5078-2A223ED3F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30832" y="1550361"/>
                <a:ext cx="673135" cy="831893"/>
              </a:xfrm>
              <a:prstGeom prst="rect">
                <a:avLst/>
              </a:prstGeom>
            </p:spPr>
          </p:pic>
          <p:sp>
            <p:nvSpPr>
              <p:cNvPr id="8" name="Flèche : droite 7">
                <a:extLst>
                  <a:ext uri="{FF2B5EF4-FFF2-40B4-BE49-F238E27FC236}">
                    <a16:creationId xmlns:a16="http://schemas.microsoft.com/office/drawing/2014/main" id="{E029CFB7-2E2C-A210-46C6-7BE82F2C4355}"/>
                  </a:ext>
                </a:extLst>
              </p:cNvPr>
              <p:cNvSpPr/>
              <p:nvPr/>
            </p:nvSpPr>
            <p:spPr>
              <a:xfrm>
                <a:off x="6364705" y="1828800"/>
                <a:ext cx="336884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ccolade ouvrante 8">
                <a:extLst>
                  <a:ext uri="{FF2B5EF4-FFF2-40B4-BE49-F238E27FC236}">
                    <a16:creationId xmlns:a16="http://schemas.microsoft.com/office/drawing/2014/main" id="{2B3F2618-0A20-02FC-9BA1-E3EC87691C30}"/>
                  </a:ext>
                </a:extLst>
              </p:cNvPr>
              <p:cNvSpPr/>
              <p:nvPr/>
            </p:nvSpPr>
            <p:spPr>
              <a:xfrm>
                <a:off x="6845968" y="1467845"/>
                <a:ext cx="240631" cy="9264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7BDF3FD0-9111-680A-5DDB-0D0030B87B82}"/>
                </a:ext>
              </a:extLst>
            </p:cNvPr>
            <p:cNvGrpSpPr/>
            <p:nvPr/>
          </p:nvGrpSpPr>
          <p:grpSpPr>
            <a:xfrm>
              <a:off x="7001902" y="677638"/>
              <a:ext cx="1555767" cy="926435"/>
              <a:chOff x="5530832" y="1467845"/>
              <a:chExt cx="1555767" cy="926435"/>
            </a:xfrm>
          </p:grpSpPr>
          <p:pic>
            <p:nvPicPr>
              <p:cNvPr id="12" name="Image 11">
                <a:extLst>
                  <a:ext uri="{FF2B5EF4-FFF2-40B4-BE49-F238E27FC236}">
                    <a16:creationId xmlns:a16="http://schemas.microsoft.com/office/drawing/2014/main" id="{A8D759D4-43F9-EAC1-6361-135E0BB1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30832" y="1550361"/>
                <a:ext cx="673135" cy="831893"/>
              </a:xfrm>
              <a:prstGeom prst="rect">
                <a:avLst/>
              </a:prstGeom>
            </p:spPr>
          </p:pic>
          <p:sp>
            <p:nvSpPr>
              <p:cNvPr id="13" name="Flèche : droite 12">
                <a:extLst>
                  <a:ext uri="{FF2B5EF4-FFF2-40B4-BE49-F238E27FC236}">
                    <a16:creationId xmlns:a16="http://schemas.microsoft.com/office/drawing/2014/main" id="{1996082C-3C49-2547-3BFB-8B9DDD78F99C}"/>
                  </a:ext>
                </a:extLst>
              </p:cNvPr>
              <p:cNvSpPr/>
              <p:nvPr/>
            </p:nvSpPr>
            <p:spPr>
              <a:xfrm>
                <a:off x="6364705" y="1828800"/>
                <a:ext cx="336884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Accolade ouvrante 13">
                <a:extLst>
                  <a:ext uri="{FF2B5EF4-FFF2-40B4-BE49-F238E27FC236}">
                    <a16:creationId xmlns:a16="http://schemas.microsoft.com/office/drawing/2014/main" id="{880F68FA-BF09-2446-0AAF-2336A31127B7}"/>
                  </a:ext>
                </a:extLst>
              </p:cNvPr>
              <p:cNvSpPr/>
              <p:nvPr/>
            </p:nvSpPr>
            <p:spPr>
              <a:xfrm>
                <a:off x="6845968" y="1467845"/>
                <a:ext cx="240631" cy="9264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7482687B-0FD5-5CC8-8A35-8DE5A76EFFEE}"/>
                </a:ext>
              </a:extLst>
            </p:cNvPr>
            <p:cNvGrpSpPr/>
            <p:nvPr/>
          </p:nvGrpSpPr>
          <p:grpSpPr>
            <a:xfrm>
              <a:off x="7001902" y="2767250"/>
              <a:ext cx="1555767" cy="926435"/>
              <a:chOff x="5530832" y="1467845"/>
              <a:chExt cx="1555767" cy="926435"/>
            </a:xfrm>
          </p:grpSpPr>
          <p:pic>
            <p:nvPicPr>
              <p:cNvPr id="16" name="Image 15">
                <a:extLst>
                  <a:ext uri="{FF2B5EF4-FFF2-40B4-BE49-F238E27FC236}">
                    <a16:creationId xmlns:a16="http://schemas.microsoft.com/office/drawing/2014/main" id="{68F4DEB6-0414-4376-C0CF-5B288CE740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30832" y="1550361"/>
                <a:ext cx="673135" cy="831893"/>
              </a:xfrm>
              <a:prstGeom prst="rect">
                <a:avLst/>
              </a:prstGeom>
            </p:spPr>
          </p:pic>
          <p:sp>
            <p:nvSpPr>
              <p:cNvPr id="17" name="Flèche : droite 16">
                <a:extLst>
                  <a:ext uri="{FF2B5EF4-FFF2-40B4-BE49-F238E27FC236}">
                    <a16:creationId xmlns:a16="http://schemas.microsoft.com/office/drawing/2014/main" id="{3D93DC2E-590E-B2D5-157F-0419D3549D0E}"/>
                  </a:ext>
                </a:extLst>
              </p:cNvPr>
              <p:cNvSpPr/>
              <p:nvPr/>
            </p:nvSpPr>
            <p:spPr>
              <a:xfrm>
                <a:off x="6364705" y="1828800"/>
                <a:ext cx="336884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Accolade ouvrante 17">
                <a:extLst>
                  <a:ext uri="{FF2B5EF4-FFF2-40B4-BE49-F238E27FC236}">
                    <a16:creationId xmlns:a16="http://schemas.microsoft.com/office/drawing/2014/main" id="{A74B03CF-3DED-A9B1-E2A2-FB9908B60AB2}"/>
                  </a:ext>
                </a:extLst>
              </p:cNvPr>
              <p:cNvSpPr/>
              <p:nvPr/>
            </p:nvSpPr>
            <p:spPr>
              <a:xfrm>
                <a:off x="6845968" y="1467845"/>
                <a:ext cx="240631" cy="9264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C628BF8A-2963-A3D8-021C-46E8BFBB6CC3}"/>
                </a:ext>
              </a:extLst>
            </p:cNvPr>
            <p:cNvGrpSpPr/>
            <p:nvPr/>
          </p:nvGrpSpPr>
          <p:grpSpPr>
            <a:xfrm>
              <a:off x="7001902" y="3781687"/>
              <a:ext cx="1555767" cy="926435"/>
              <a:chOff x="5530832" y="1467845"/>
              <a:chExt cx="1555767" cy="926435"/>
            </a:xfrm>
          </p:grpSpPr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3AD3F52A-246D-C354-77B2-FDD709D64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30832" y="1550361"/>
                <a:ext cx="673135" cy="831893"/>
              </a:xfrm>
              <a:prstGeom prst="rect">
                <a:avLst/>
              </a:prstGeom>
            </p:spPr>
          </p:pic>
          <p:sp>
            <p:nvSpPr>
              <p:cNvPr id="21" name="Flèche : droite 20">
                <a:extLst>
                  <a:ext uri="{FF2B5EF4-FFF2-40B4-BE49-F238E27FC236}">
                    <a16:creationId xmlns:a16="http://schemas.microsoft.com/office/drawing/2014/main" id="{552FC491-E4DE-02A6-6620-898DB1E3D349}"/>
                  </a:ext>
                </a:extLst>
              </p:cNvPr>
              <p:cNvSpPr/>
              <p:nvPr/>
            </p:nvSpPr>
            <p:spPr>
              <a:xfrm>
                <a:off x="6364705" y="1828800"/>
                <a:ext cx="336884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ccolade ouvrante 21">
                <a:extLst>
                  <a:ext uri="{FF2B5EF4-FFF2-40B4-BE49-F238E27FC236}">
                    <a16:creationId xmlns:a16="http://schemas.microsoft.com/office/drawing/2014/main" id="{430FBBD9-E543-7076-A58C-30584DF3FAE0}"/>
                  </a:ext>
                </a:extLst>
              </p:cNvPr>
              <p:cNvSpPr/>
              <p:nvPr/>
            </p:nvSpPr>
            <p:spPr>
              <a:xfrm>
                <a:off x="6845968" y="1467845"/>
                <a:ext cx="240631" cy="9264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CB52591D-85A8-9274-CD7E-B3EA9F85FC98}"/>
                </a:ext>
              </a:extLst>
            </p:cNvPr>
            <p:cNvGrpSpPr/>
            <p:nvPr/>
          </p:nvGrpSpPr>
          <p:grpSpPr>
            <a:xfrm>
              <a:off x="7001902" y="4796124"/>
              <a:ext cx="1555767" cy="926435"/>
              <a:chOff x="5530832" y="1467845"/>
              <a:chExt cx="1555767" cy="926435"/>
            </a:xfrm>
          </p:grpSpPr>
          <p:pic>
            <p:nvPicPr>
              <p:cNvPr id="24" name="Image 23">
                <a:extLst>
                  <a:ext uri="{FF2B5EF4-FFF2-40B4-BE49-F238E27FC236}">
                    <a16:creationId xmlns:a16="http://schemas.microsoft.com/office/drawing/2014/main" id="{4CBF477A-4F76-73D3-D924-0E9552405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530832" y="1550361"/>
                <a:ext cx="673135" cy="831893"/>
              </a:xfrm>
              <a:prstGeom prst="rect">
                <a:avLst/>
              </a:prstGeom>
            </p:spPr>
          </p:pic>
          <p:sp>
            <p:nvSpPr>
              <p:cNvPr id="25" name="Flèche : droite 24">
                <a:extLst>
                  <a:ext uri="{FF2B5EF4-FFF2-40B4-BE49-F238E27FC236}">
                    <a16:creationId xmlns:a16="http://schemas.microsoft.com/office/drawing/2014/main" id="{26130B16-F834-F3CD-4EA2-9DEA649DEF19}"/>
                  </a:ext>
                </a:extLst>
              </p:cNvPr>
              <p:cNvSpPr/>
              <p:nvPr/>
            </p:nvSpPr>
            <p:spPr>
              <a:xfrm>
                <a:off x="6364705" y="1828800"/>
                <a:ext cx="336884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ccolade ouvrante 25">
                <a:extLst>
                  <a:ext uri="{FF2B5EF4-FFF2-40B4-BE49-F238E27FC236}">
                    <a16:creationId xmlns:a16="http://schemas.microsoft.com/office/drawing/2014/main" id="{8CF2FB54-E6F3-2BB9-9175-8C117EA6BF9E}"/>
                  </a:ext>
                </a:extLst>
              </p:cNvPr>
              <p:cNvSpPr/>
              <p:nvPr/>
            </p:nvSpPr>
            <p:spPr>
              <a:xfrm>
                <a:off x="6845968" y="1467845"/>
                <a:ext cx="240631" cy="926435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4D9E8B14-2A92-0BAF-EC5D-B32A23346B09}"/>
              </a:ext>
            </a:extLst>
          </p:cNvPr>
          <p:cNvSpPr txBox="1"/>
          <p:nvPr/>
        </p:nvSpPr>
        <p:spPr>
          <a:xfrm>
            <a:off x="9382568" y="1202686"/>
            <a:ext cx="2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- 241 lignes</a:t>
            </a:r>
          </a:p>
          <a:p>
            <a:r>
              <a:rPr lang="fr-FR" dirty="0"/>
              <a:t>- 32 colonnes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F137B52-DCE5-A829-6A2C-9004133F2868}"/>
              </a:ext>
            </a:extLst>
          </p:cNvPr>
          <p:cNvSpPr txBox="1"/>
          <p:nvPr/>
        </p:nvSpPr>
        <p:spPr>
          <a:xfrm>
            <a:off x="9382568" y="2246916"/>
            <a:ext cx="2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- 613 lignes</a:t>
            </a:r>
          </a:p>
          <a:p>
            <a:r>
              <a:rPr lang="fr-FR" dirty="0"/>
              <a:t>- 4 colonnes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40605D3-FE0C-36D5-A270-BC535471CBB7}"/>
              </a:ext>
            </a:extLst>
          </p:cNvPr>
          <p:cNvSpPr txBox="1"/>
          <p:nvPr/>
        </p:nvSpPr>
        <p:spPr>
          <a:xfrm>
            <a:off x="9382568" y="3304336"/>
            <a:ext cx="2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- 886 930 lignes</a:t>
            </a:r>
          </a:p>
          <a:p>
            <a:r>
              <a:rPr lang="fr-FR" dirty="0"/>
              <a:t>- 70 colonnes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2476898B-5EE0-6929-47B0-2DD78645F0E2}"/>
              </a:ext>
            </a:extLst>
          </p:cNvPr>
          <p:cNvSpPr txBox="1"/>
          <p:nvPr/>
        </p:nvSpPr>
        <p:spPr>
          <a:xfrm>
            <a:off x="9382568" y="4318773"/>
            <a:ext cx="2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- 643 638 lignes</a:t>
            </a:r>
          </a:p>
          <a:p>
            <a:r>
              <a:rPr lang="fr-FR" dirty="0"/>
              <a:t>- 5 colonnes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145CFF8-8FB5-6F9B-98B8-8AB28631ADE2}"/>
              </a:ext>
            </a:extLst>
          </p:cNvPr>
          <p:cNvSpPr txBox="1"/>
          <p:nvPr/>
        </p:nvSpPr>
        <p:spPr>
          <a:xfrm>
            <a:off x="9382568" y="5321172"/>
            <a:ext cx="207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- 3665 lignes</a:t>
            </a:r>
          </a:p>
          <a:p>
            <a:r>
              <a:rPr lang="fr-FR" dirty="0"/>
              <a:t>- 21 colonnes</a:t>
            </a:r>
          </a:p>
        </p:txBody>
      </p:sp>
    </p:spTree>
    <p:extLst>
      <p:ext uri="{BB962C8B-B14F-4D97-AF65-F5344CB8AC3E}">
        <p14:creationId xmlns:p14="http://schemas.microsoft.com/office/powerpoint/2010/main" val="38715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33880FE4-05C5-C76C-7F97-99DC5F8DCDF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/>
              <a:t>Les indicateurs clés sélectionnés … (1/2)</a:t>
            </a:r>
            <a:endParaRPr lang="fr-FR" sz="3500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03725930-F5DE-1C93-FFF4-ACA546EF9ED0}"/>
              </a:ext>
            </a:extLst>
          </p:cNvPr>
          <p:cNvCxnSpPr>
            <a:cxnSpLocks/>
          </p:cNvCxnSpPr>
          <p:nvPr/>
        </p:nvCxnSpPr>
        <p:spPr>
          <a:xfrm>
            <a:off x="960721" y="1034320"/>
            <a:ext cx="99596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1CAB72E3-F569-9CA3-8B81-AA66F99EC9F0}"/>
              </a:ext>
            </a:extLst>
          </p:cNvPr>
          <p:cNvGrpSpPr/>
          <p:nvPr/>
        </p:nvGrpSpPr>
        <p:grpSpPr>
          <a:xfrm>
            <a:off x="209862" y="1313727"/>
            <a:ext cx="11355050" cy="5004627"/>
            <a:chOff x="377750" y="1313727"/>
            <a:chExt cx="11187162" cy="4764783"/>
          </a:xfrm>
        </p:grpSpPr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CE4074DD-B353-E44A-C6B8-B64B29FABB1F}"/>
                </a:ext>
              </a:extLst>
            </p:cNvPr>
            <p:cNvGrpSpPr/>
            <p:nvPr/>
          </p:nvGrpSpPr>
          <p:grpSpPr>
            <a:xfrm>
              <a:off x="818179" y="1313727"/>
              <a:ext cx="10746733" cy="4764783"/>
              <a:chOff x="809097" y="1336214"/>
              <a:chExt cx="10346583" cy="4058532"/>
            </a:xfrm>
          </p:grpSpPr>
          <p:grpSp>
            <p:nvGrpSpPr>
              <p:cNvPr id="21" name="Groupe 20">
                <a:extLst>
                  <a:ext uri="{FF2B5EF4-FFF2-40B4-BE49-F238E27FC236}">
                    <a16:creationId xmlns:a16="http://schemas.microsoft.com/office/drawing/2014/main" id="{64881798-F457-C713-B9C4-F1506AD7C989}"/>
                  </a:ext>
                </a:extLst>
              </p:cNvPr>
              <p:cNvGrpSpPr/>
              <p:nvPr/>
            </p:nvGrpSpPr>
            <p:grpSpPr>
              <a:xfrm>
                <a:off x="809097" y="1336214"/>
                <a:ext cx="10346583" cy="4058532"/>
                <a:chOff x="809097" y="2108201"/>
                <a:chExt cx="10346583" cy="4058532"/>
              </a:xfrm>
            </p:grpSpPr>
            <p:sp>
              <p:nvSpPr>
                <p:cNvPr id="4" name="Espace réservé du contenu 2">
                  <a:extLst>
                    <a:ext uri="{FF2B5EF4-FFF2-40B4-BE49-F238E27FC236}">
                      <a16:creationId xmlns:a16="http://schemas.microsoft.com/office/drawing/2014/main" id="{428C3960-9316-E6C8-3D84-33CD180B931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97280" y="2108201"/>
                  <a:ext cx="10058400" cy="4058532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>
                  <a:lvl1pPr marL="91440" indent="-91440" algn="l" defTabSz="914400" rtl="0" eaLnBrk="1" latinLnBrk="0" hangingPunct="1">
                    <a:lnSpc>
                      <a:spcPct val="11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19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7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10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Tx/>
                    <a:buFont typeface="Calibri" pitchFamily="34" charset="0"/>
                    <a:buChar char="◦"/>
                    <a:defRPr sz="13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201168" lvl="1" indent="0">
                    <a:buNone/>
                  </a:pPr>
                  <a:r>
                    <a:rPr lang="fr-FR" sz="1600" dirty="0">
                      <a:latin typeface="+mj-lt"/>
                    </a:rPr>
                    <a:t>	</a:t>
                  </a:r>
                  <a:endParaRPr lang="fr-FR" sz="1400" dirty="0">
                    <a:latin typeface="+mj-lt"/>
                  </a:endParaRPr>
                </a:p>
                <a:p>
                  <a:pPr marL="201168" lvl="1" indent="0">
                    <a:lnSpc>
                      <a:spcPct val="200000"/>
                    </a:lnSpc>
                    <a:buNone/>
                  </a:pPr>
                  <a:r>
                    <a:rPr lang="fr-FR" sz="1400" dirty="0">
                      <a:latin typeface="+mj-lt"/>
                    </a:rPr>
                    <a:t>			</a:t>
                  </a:r>
                </a:p>
                <a:p>
                  <a:pPr marL="201168" lvl="1" indent="0">
                    <a:lnSpc>
                      <a:spcPct val="200000"/>
                    </a:lnSpc>
                    <a:buNone/>
                  </a:pPr>
                  <a:r>
                    <a:rPr lang="fr-FR" sz="1050" dirty="0">
                      <a:latin typeface="+mj-lt"/>
                    </a:rPr>
                    <a:t> </a:t>
                  </a:r>
                </a:p>
                <a:p>
                  <a:pPr lvl="1">
                    <a:lnSpc>
                      <a:spcPct val="200000"/>
                    </a:lnSpc>
                    <a:buFont typeface="Wingdings" panose="05000000000000000000" pitchFamily="2" charset="2"/>
                    <a:buChar char="Ø"/>
                  </a:pPr>
                  <a:endParaRPr lang="fr-FR" sz="300" dirty="0">
                    <a:latin typeface="+mj-lt"/>
                  </a:endParaRPr>
                </a:p>
                <a:p>
                  <a:pPr marL="201168" lvl="1" indent="0">
                    <a:lnSpc>
                      <a:spcPct val="200000"/>
                    </a:lnSpc>
                    <a:buNone/>
                  </a:pPr>
                  <a:endParaRPr lang="fr-FR" sz="1600" dirty="0">
                    <a:latin typeface="+mj-lt"/>
                  </a:endParaRPr>
                </a:p>
                <a:p>
                  <a:pPr marL="263525" indent="0">
                    <a:buFont typeface="Calibri" panose="020F0502020204030204" pitchFamily="34" charset="0"/>
                    <a:buNone/>
                    <a:tabLst>
                      <a:tab pos="354013" algn="l"/>
                    </a:tabLst>
                  </a:pPr>
                  <a:endParaRPr lang="fr-FR" sz="1400" dirty="0">
                    <a:latin typeface="+mj-lt"/>
                  </a:endParaRPr>
                </a:p>
                <a:p>
                  <a:pPr marL="263525" indent="0">
                    <a:buFont typeface="Calibri" panose="020F0502020204030204" pitchFamily="34" charset="0"/>
                    <a:buNone/>
                    <a:tabLst>
                      <a:tab pos="354013" algn="l"/>
                    </a:tabLst>
                  </a:pPr>
                  <a:endParaRPr lang="fr-FR" sz="1400" dirty="0">
                    <a:latin typeface="+mj-lt"/>
                  </a:endParaRPr>
                </a:p>
                <a:p>
                  <a:pPr marL="0" indent="0">
                    <a:buFont typeface="Calibri" panose="020F0502020204030204" pitchFamily="34" charset="0"/>
                    <a:buNone/>
                  </a:pPr>
                  <a:endParaRPr lang="fr-FR" sz="1800" dirty="0">
                    <a:latin typeface="+mj-lt"/>
                  </a:endParaRPr>
                </a:p>
              </p:txBody>
            </p:sp>
            <p:sp>
              <p:nvSpPr>
                <p:cNvPr id="5" name="Flèche : droite 4">
                  <a:extLst>
                    <a:ext uri="{FF2B5EF4-FFF2-40B4-BE49-F238E27FC236}">
                      <a16:creationId xmlns:a16="http://schemas.microsoft.com/office/drawing/2014/main" id="{A0AE503C-B1AB-C2D8-1558-D06B012A5C4B}"/>
                    </a:ext>
                  </a:extLst>
                </p:cNvPr>
                <p:cNvSpPr/>
                <p:nvPr/>
              </p:nvSpPr>
              <p:spPr>
                <a:xfrm>
                  <a:off x="5600831" y="2235241"/>
                  <a:ext cx="438912" cy="231648"/>
                </a:xfrm>
                <a:prstGeom prst="right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6" name="Flèche : droite 5">
                  <a:extLst>
                    <a:ext uri="{FF2B5EF4-FFF2-40B4-BE49-F238E27FC236}">
                      <a16:creationId xmlns:a16="http://schemas.microsoft.com/office/drawing/2014/main" id="{C38EA7E8-8E32-ABBA-A7B9-674A4E7025F5}"/>
                    </a:ext>
                  </a:extLst>
                </p:cNvPr>
                <p:cNvSpPr/>
                <p:nvPr/>
              </p:nvSpPr>
              <p:spPr>
                <a:xfrm>
                  <a:off x="5600831" y="2722971"/>
                  <a:ext cx="438912" cy="231648"/>
                </a:xfrm>
                <a:prstGeom prst="right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7" name="Flèche : droite 6">
                  <a:extLst>
                    <a:ext uri="{FF2B5EF4-FFF2-40B4-BE49-F238E27FC236}">
                      <a16:creationId xmlns:a16="http://schemas.microsoft.com/office/drawing/2014/main" id="{9BD818E0-6D4A-84FB-D0E8-28851E79996D}"/>
                    </a:ext>
                  </a:extLst>
                </p:cNvPr>
                <p:cNvSpPr/>
                <p:nvPr/>
              </p:nvSpPr>
              <p:spPr>
                <a:xfrm>
                  <a:off x="5600831" y="3251732"/>
                  <a:ext cx="438912" cy="231648"/>
                </a:xfrm>
                <a:prstGeom prst="right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4A592D03-D991-A83C-7BA9-00C22D9408C9}"/>
                    </a:ext>
                  </a:extLst>
                </p:cNvPr>
                <p:cNvSpPr txBox="1"/>
                <p:nvPr/>
              </p:nvSpPr>
              <p:spPr>
                <a:xfrm>
                  <a:off x="6437378" y="3167390"/>
                  <a:ext cx="40240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j-lt"/>
                    </a:rPr>
                    <a:t>Dépenses publiques pour l'éducation en % du PIB (%)</a:t>
                  </a:r>
                  <a:endParaRPr lang="fr-FR" sz="1400" dirty="0"/>
                </a:p>
              </p:txBody>
            </p:sp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BC046352-F3FF-A0A2-C69A-94AA15DD7671}"/>
                    </a:ext>
                  </a:extLst>
                </p:cNvPr>
                <p:cNvSpPr txBox="1"/>
                <p:nvPr/>
              </p:nvSpPr>
              <p:spPr>
                <a:xfrm>
                  <a:off x="5930016" y="2197177"/>
                  <a:ext cx="39455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fr-FR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j-lt"/>
                    </a:rPr>
                    <a:t>PIB par habitant (dollars US actuels)</a:t>
                  </a:r>
                </a:p>
              </p:txBody>
            </p:sp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AE2FBEB-D1F6-AB5C-F30E-70278C42355F}"/>
                    </a:ext>
                  </a:extLst>
                </p:cNvPr>
                <p:cNvSpPr txBox="1"/>
                <p:nvPr/>
              </p:nvSpPr>
              <p:spPr>
                <a:xfrm>
                  <a:off x="5978784" y="2680340"/>
                  <a:ext cx="43654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 algn="ctr"/>
                  <a:r>
                    <a:rPr lang="fr-FR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j-lt"/>
                    </a:rPr>
                    <a:t>Revenu National Brut (RNB) en $ courants</a:t>
                  </a:r>
                </a:p>
              </p:txBody>
            </p:sp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1693606C-3FB0-08F1-0AE5-95900696D35F}"/>
                    </a:ext>
                  </a:extLst>
                </p:cNvPr>
                <p:cNvSpPr txBox="1"/>
                <p:nvPr/>
              </p:nvSpPr>
              <p:spPr>
                <a:xfrm>
                  <a:off x="1261174" y="3151607"/>
                  <a:ext cx="3846576" cy="471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Government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expenditure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on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education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as % of GDP (%)   </a:t>
                  </a:r>
                  <a:r>
                    <a:rPr lang="fr-FR" sz="1200" dirty="0">
                      <a:latin typeface="+mj-lt"/>
                    </a:rPr>
                    <a:t>	</a:t>
                  </a:r>
                  <a:endParaRPr lang="fr-FR" sz="1800" dirty="0">
                    <a:latin typeface="+mj-lt"/>
                  </a:endParaRPr>
                </a:p>
              </p:txBody>
            </p:sp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D921BD7C-7765-5F8C-5452-5DD25C5F32A9}"/>
                    </a:ext>
                  </a:extLst>
                </p:cNvPr>
                <p:cNvSpPr txBox="1"/>
                <p:nvPr/>
              </p:nvSpPr>
              <p:spPr>
                <a:xfrm>
                  <a:off x="1261174" y="3878888"/>
                  <a:ext cx="4131696" cy="4718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Wingdings" panose="05000000000000000000" pitchFamily="2" charset="2"/>
                    <a:buChar char="Ø"/>
                  </a:pPr>
                  <a:r>
                    <a:rPr lang="fr-FR" sz="16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Government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expenditure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on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tertiary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education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as % of GDP (%)</a:t>
                  </a:r>
                </a:p>
              </p:txBody>
            </p:sp>
            <p:sp>
              <p:nvSpPr>
                <p:cNvPr id="13" name="Flèche : droite 12">
                  <a:extLst>
                    <a:ext uri="{FF2B5EF4-FFF2-40B4-BE49-F238E27FC236}">
                      <a16:creationId xmlns:a16="http://schemas.microsoft.com/office/drawing/2014/main" id="{ACD10C93-FEC6-A061-A687-DA3D878B7F52}"/>
                    </a:ext>
                  </a:extLst>
                </p:cNvPr>
                <p:cNvSpPr/>
                <p:nvPr/>
              </p:nvSpPr>
              <p:spPr>
                <a:xfrm>
                  <a:off x="5600831" y="3922057"/>
                  <a:ext cx="438912" cy="231648"/>
                </a:xfrm>
                <a:prstGeom prst="right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20546E81-9E63-01E9-6ABC-304846CF9BE0}"/>
                    </a:ext>
                  </a:extLst>
                </p:cNvPr>
                <p:cNvSpPr txBox="1"/>
                <p:nvPr/>
              </p:nvSpPr>
              <p:spPr>
                <a:xfrm>
                  <a:off x="6437378" y="3802699"/>
                  <a:ext cx="4024056" cy="4243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j-lt"/>
                    </a:rPr>
                    <a:t>Dépenses publiques pour l’enseignement supérieur en % du PIB (%)</a:t>
                  </a:r>
                  <a:endParaRPr lang="fr-FR" sz="1400" dirty="0"/>
                </a:p>
              </p:txBody>
            </p:sp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38441C40-F0C6-BA94-2645-224B67CDC807}"/>
                    </a:ext>
                  </a:extLst>
                </p:cNvPr>
                <p:cNvSpPr txBox="1"/>
                <p:nvPr/>
              </p:nvSpPr>
              <p:spPr>
                <a:xfrm>
                  <a:off x="809097" y="4521016"/>
                  <a:ext cx="4832736" cy="288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buFont typeface="Wingdings" panose="05000000000000000000" pitchFamily="2" charset="2"/>
                    <a:buChar char="Ø"/>
                  </a:pPr>
                  <a:r>
                    <a:rPr lang="fr-FR" sz="1600" dirty="0">
                      <a:latin typeface="+mj-lt"/>
                    </a:rPr>
                    <a:t>  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Internet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users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(per 100 people)</a:t>
                  </a:r>
                </a:p>
              </p:txBody>
            </p:sp>
            <p:sp>
              <p:nvSpPr>
                <p:cNvPr id="16" name="Flèche : droite 15">
                  <a:extLst>
                    <a:ext uri="{FF2B5EF4-FFF2-40B4-BE49-F238E27FC236}">
                      <a16:creationId xmlns:a16="http://schemas.microsoft.com/office/drawing/2014/main" id="{FEC9F34E-985F-53A5-60AA-DA6B5752ED52}"/>
                    </a:ext>
                  </a:extLst>
                </p:cNvPr>
                <p:cNvSpPr/>
                <p:nvPr/>
              </p:nvSpPr>
              <p:spPr>
                <a:xfrm>
                  <a:off x="5600831" y="4604946"/>
                  <a:ext cx="438912" cy="231648"/>
                </a:xfrm>
                <a:prstGeom prst="right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6AC3739-CDC0-EBAA-C827-5FC1910C9EFC}"/>
                    </a:ext>
                  </a:extLst>
                </p:cNvPr>
                <p:cNvSpPr txBox="1"/>
                <p:nvPr/>
              </p:nvSpPr>
              <p:spPr>
                <a:xfrm>
                  <a:off x="6437378" y="4567121"/>
                  <a:ext cx="4024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j-lt"/>
                    </a:rPr>
                    <a:t>Utilisateurs d'Internet (pour 100 personnes)</a:t>
                  </a:r>
                </a:p>
              </p:txBody>
            </p:sp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7FABD201-F1AD-9B06-AE8E-874C69E9D0BD}"/>
                    </a:ext>
                  </a:extLst>
                </p:cNvPr>
                <p:cNvSpPr txBox="1"/>
                <p:nvPr/>
              </p:nvSpPr>
              <p:spPr>
                <a:xfrm>
                  <a:off x="809097" y="5018522"/>
                  <a:ext cx="483273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1">
                    <a:buFont typeface="Wingdings" panose="05000000000000000000" pitchFamily="2" charset="2"/>
                    <a:buChar char="Ø"/>
                  </a:pPr>
                  <a:r>
                    <a:rPr lang="fr-FR" sz="1600" dirty="0">
                      <a:latin typeface="+mj-lt"/>
                    </a:rPr>
                    <a:t>  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Population 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growth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(</a:t>
                  </a:r>
                  <a:r>
                    <a:rPr lang="fr-F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annual</a:t>
                  </a:r>
                  <a:r>
                    <a:rPr lang="fr-F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</a:rPr>
                    <a:t> %)</a:t>
                  </a:r>
                </a:p>
              </p:txBody>
            </p:sp>
            <p:sp>
              <p:nvSpPr>
                <p:cNvPr id="19" name="Flèche : droite 18">
                  <a:extLst>
                    <a:ext uri="{FF2B5EF4-FFF2-40B4-BE49-F238E27FC236}">
                      <a16:creationId xmlns:a16="http://schemas.microsoft.com/office/drawing/2014/main" id="{D793388C-22F2-FB43-9D41-6558C5FE5F3C}"/>
                    </a:ext>
                  </a:extLst>
                </p:cNvPr>
                <p:cNvSpPr/>
                <p:nvPr/>
              </p:nvSpPr>
              <p:spPr>
                <a:xfrm>
                  <a:off x="5600831" y="5157832"/>
                  <a:ext cx="438912" cy="231648"/>
                </a:xfrm>
                <a:prstGeom prst="rightArrow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20" name="ZoneTexte 19">
                  <a:extLst>
                    <a:ext uri="{FF2B5EF4-FFF2-40B4-BE49-F238E27FC236}">
                      <a16:creationId xmlns:a16="http://schemas.microsoft.com/office/drawing/2014/main" id="{E347176E-E49D-FB19-763E-1AF6A2FCA8D1}"/>
                    </a:ext>
                  </a:extLst>
                </p:cNvPr>
                <p:cNvSpPr txBox="1"/>
                <p:nvPr/>
              </p:nvSpPr>
              <p:spPr>
                <a:xfrm>
                  <a:off x="6437378" y="5116100"/>
                  <a:ext cx="40240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fr-FR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j-lt"/>
                    </a:rPr>
                    <a:t>Croissance de la population (% annuel)</a:t>
                  </a:r>
                </a:p>
              </p:txBody>
            </p:sp>
          </p:grp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57802BA-C4F8-719C-8DD7-B4011F318239}"/>
                  </a:ext>
                </a:extLst>
              </p:cNvPr>
              <p:cNvSpPr txBox="1"/>
              <p:nvPr/>
            </p:nvSpPr>
            <p:spPr>
              <a:xfrm>
                <a:off x="809097" y="4758797"/>
                <a:ext cx="483273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fr-FR" sz="1600" dirty="0">
                    <a:latin typeface="+mj-lt"/>
                  </a:rPr>
                  <a:t>  </a:t>
                </a:r>
                <a:r>
                  <a:rPr 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</a:rPr>
                  <a:t>Population, ages 15-64 (% of total)</a:t>
                </a:r>
              </a:p>
            </p:txBody>
          </p:sp>
          <p:sp>
            <p:nvSpPr>
              <p:cNvPr id="23" name="Flèche : droite 22">
                <a:extLst>
                  <a:ext uri="{FF2B5EF4-FFF2-40B4-BE49-F238E27FC236}">
                    <a16:creationId xmlns:a16="http://schemas.microsoft.com/office/drawing/2014/main" id="{A2A2FC5E-FE6F-5C4B-A723-F35DF36CE349}"/>
                  </a:ext>
                </a:extLst>
              </p:cNvPr>
              <p:cNvSpPr/>
              <p:nvPr/>
            </p:nvSpPr>
            <p:spPr>
              <a:xfrm>
                <a:off x="5621025" y="4846550"/>
                <a:ext cx="438912" cy="231648"/>
              </a:xfrm>
              <a:prstGeom prst="right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DBE1D832-5BBE-0CD2-F8C5-1D8626AC4421}"/>
                  </a:ext>
                </a:extLst>
              </p:cNvPr>
              <p:cNvSpPr txBox="1"/>
              <p:nvPr/>
            </p:nvSpPr>
            <p:spPr>
              <a:xfrm>
                <a:off x="6457572" y="4798434"/>
                <a:ext cx="40240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Population âgée de 15 à 64 ans (% du total)</a:t>
                </a:r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EDA8CCBE-122C-3810-68DC-FD47564ACFC3}"/>
                </a:ext>
              </a:extLst>
            </p:cNvPr>
            <p:cNvSpPr txBox="1"/>
            <p:nvPr/>
          </p:nvSpPr>
          <p:spPr>
            <a:xfrm>
              <a:off x="377751" y="1922794"/>
              <a:ext cx="4690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algn="just">
                <a:buFont typeface="Wingdings" panose="05000000000000000000" pitchFamily="2" charset="2"/>
                <a:buChar char="Ø"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 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  GNI (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current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 US$)</a:t>
              </a:r>
              <a:endPara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8BE5299-BAE0-726A-3741-E81C7280B0AE}"/>
                </a:ext>
              </a:extLst>
            </p:cNvPr>
            <p:cNvSpPr txBox="1"/>
            <p:nvPr/>
          </p:nvSpPr>
          <p:spPr>
            <a:xfrm>
              <a:off x="377750" y="1382788"/>
              <a:ext cx="4690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2" algn="just">
                <a:buFont typeface="Wingdings" panose="05000000000000000000" pitchFamily="2" charset="2"/>
                <a:buChar char="Ø"/>
              </a:pPr>
              <a:r>
                <a:rPr kumimoji="0" lang="fr-F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 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GDP per capita (</a:t>
              </a:r>
              <a:r>
                <a:rPr kumimoji="0" lang="fr-FR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current</a:t>
              </a: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ookman Old Style" panose="020F0302020204030204"/>
                  <a:ea typeface="+mn-ea"/>
                  <a:cs typeface="+mn-cs"/>
                </a:rPr>
                <a:t> US$)</a:t>
              </a:r>
              <a:endPara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491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33880FE4-05C5-C76C-7F97-99DC5F8DCDF5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70230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/>
              <a:t>Les indicateurs clés sélectionnés … (2/2)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211204DC-3DD0-B352-3AA7-7BE0FDB565EF}"/>
              </a:ext>
            </a:extLst>
          </p:cNvPr>
          <p:cNvGrpSpPr/>
          <p:nvPr/>
        </p:nvGrpSpPr>
        <p:grpSpPr>
          <a:xfrm>
            <a:off x="1066800" y="1572178"/>
            <a:ext cx="10058400" cy="3910343"/>
            <a:chOff x="1319134" y="1336214"/>
            <a:chExt cx="9836546" cy="2733616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64881798-F457-C713-B9C4-F1506AD7C989}"/>
                </a:ext>
              </a:extLst>
            </p:cNvPr>
            <p:cNvGrpSpPr/>
            <p:nvPr/>
          </p:nvGrpSpPr>
          <p:grpSpPr>
            <a:xfrm>
              <a:off x="1319134" y="1336214"/>
              <a:ext cx="9836546" cy="2733616"/>
              <a:chOff x="1319134" y="2108201"/>
              <a:chExt cx="9836546" cy="2733616"/>
            </a:xfrm>
          </p:grpSpPr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428C3960-9316-E6C8-3D84-33CD180B93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9134" y="2108201"/>
                <a:ext cx="9836546" cy="2733616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11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9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7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100000"/>
                  </a:lnSpc>
                  <a:spcBef>
                    <a:spcPts val="200"/>
                  </a:spcBef>
                  <a:spcAft>
                    <a:spcPts val="400"/>
                  </a:spcAft>
                  <a:buClrTx/>
                  <a:buFont typeface="Calibri" pitchFamily="34" charset="0"/>
                  <a:buChar char="◦"/>
                  <a:defRPr sz="13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01168" lvl="1" indent="0">
                  <a:buNone/>
                </a:pPr>
                <a:r>
                  <a:rPr lang="fr-FR" sz="1600" dirty="0">
                    <a:latin typeface="+mj-lt"/>
                  </a:rPr>
                  <a:t>	</a:t>
                </a:r>
                <a:endParaRPr lang="fr-FR" sz="1400" dirty="0">
                  <a:latin typeface="+mj-lt"/>
                </a:endParaRPr>
              </a:p>
              <a:p>
                <a:pPr marL="201168" lvl="1" indent="0">
                  <a:lnSpc>
                    <a:spcPct val="200000"/>
                  </a:lnSpc>
                  <a:buNone/>
                </a:pPr>
                <a:r>
                  <a:rPr lang="fr-FR" sz="1400" dirty="0">
                    <a:latin typeface="+mj-lt"/>
                  </a:rPr>
                  <a:t>		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endParaRPr lang="fr-FR" sz="1050" dirty="0">
                  <a:latin typeface="+mj-lt"/>
                </a:endParaRP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Ø"/>
                </a:pPr>
                <a:endParaRPr lang="fr-FR" sz="300" dirty="0">
                  <a:latin typeface="+mj-lt"/>
                </a:endParaRPr>
              </a:p>
              <a:p>
                <a:pPr marL="201168" lvl="1" indent="0">
                  <a:lnSpc>
                    <a:spcPct val="200000"/>
                  </a:lnSpc>
                  <a:buNone/>
                </a:pPr>
                <a:r>
                  <a:rPr lang="fr-FR" sz="1600" dirty="0">
                    <a:latin typeface="+mj-lt"/>
                  </a:rPr>
                  <a:t> </a:t>
                </a:r>
              </a:p>
              <a:p>
                <a:pPr marL="263525" indent="0">
                  <a:buFont typeface="Calibri" panose="020F0502020204030204" pitchFamily="34" charset="0"/>
                  <a:buNone/>
                  <a:tabLst>
                    <a:tab pos="354013" algn="l"/>
                  </a:tabLst>
                </a:pPr>
                <a:endParaRPr lang="fr-FR" sz="1400" dirty="0">
                  <a:latin typeface="+mj-lt"/>
                </a:endParaRPr>
              </a:p>
              <a:p>
                <a:pPr marL="263525" indent="0">
                  <a:buFont typeface="Calibri" panose="020F0502020204030204" pitchFamily="34" charset="0"/>
                  <a:buNone/>
                  <a:tabLst>
                    <a:tab pos="354013" algn="l"/>
                  </a:tabLst>
                </a:pPr>
                <a:endParaRPr lang="fr-FR" sz="1400" dirty="0">
                  <a:latin typeface="+mj-lt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1800" dirty="0">
                  <a:latin typeface="+mj-lt"/>
                </a:endParaRP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fr-FR" sz="1800" dirty="0">
                  <a:latin typeface="+mj-lt"/>
                </a:endParaRPr>
              </a:p>
              <a:p>
                <a:endParaRPr lang="fr-FR" sz="1800" dirty="0">
                  <a:latin typeface="+mj-lt"/>
                </a:endParaRPr>
              </a:p>
              <a:p>
                <a:endParaRPr lang="fr-FR" sz="1800" dirty="0">
                  <a:latin typeface="+mj-lt"/>
                </a:endParaRPr>
              </a:p>
            </p:txBody>
          </p:sp>
          <p:sp>
            <p:nvSpPr>
              <p:cNvPr id="5" name="Flèche : droite 4">
                <a:extLst>
                  <a:ext uri="{FF2B5EF4-FFF2-40B4-BE49-F238E27FC236}">
                    <a16:creationId xmlns:a16="http://schemas.microsoft.com/office/drawing/2014/main" id="{A0AE503C-B1AB-C2D8-1558-D06B012A5C4B}"/>
                  </a:ext>
                </a:extLst>
              </p:cNvPr>
              <p:cNvSpPr/>
              <p:nvPr/>
            </p:nvSpPr>
            <p:spPr>
              <a:xfrm>
                <a:off x="5600831" y="2235241"/>
                <a:ext cx="438912" cy="231648"/>
              </a:xfrm>
              <a:prstGeom prst="right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7" name="Flèche : droite 6">
                <a:extLst>
                  <a:ext uri="{FF2B5EF4-FFF2-40B4-BE49-F238E27FC236}">
                    <a16:creationId xmlns:a16="http://schemas.microsoft.com/office/drawing/2014/main" id="{9BD818E0-6D4A-84FB-D0E8-28851E79996D}"/>
                  </a:ext>
                </a:extLst>
              </p:cNvPr>
              <p:cNvSpPr/>
              <p:nvPr/>
            </p:nvSpPr>
            <p:spPr>
              <a:xfrm>
                <a:off x="5600831" y="3264500"/>
                <a:ext cx="438912" cy="231648"/>
              </a:xfrm>
              <a:prstGeom prst="right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A592D03-D991-A83C-7BA9-00C22D9408C9}"/>
                  </a:ext>
                </a:extLst>
              </p:cNvPr>
              <p:cNvSpPr txBox="1"/>
              <p:nvPr/>
            </p:nvSpPr>
            <p:spPr>
              <a:xfrm>
                <a:off x="6437378" y="3085435"/>
                <a:ext cx="402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Taux brut de scolarisation, secondaire supérieur, les deux sexes (%)</a:t>
                </a:r>
                <a:endParaRPr lang="fr-FR" sz="1400" dirty="0"/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C046352-F3FF-A0A2-C69A-94AA15DD7671}"/>
                  </a:ext>
                </a:extLst>
              </p:cNvPr>
              <p:cNvSpPr txBox="1"/>
              <p:nvPr/>
            </p:nvSpPr>
            <p:spPr>
              <a:xfrm>
                <a:off x="5930015" y="2197177"/>
                <a:ext cx="48853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 algn="just"/>
                <a:r>
                  <a:rPr lang="fr-FR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Taux d'alphabétisation, population de 25-64 ans, les deux sexes (%)</a:t>
                </a:r>
              </a:p>
            </p:txBody>
          </p:sp>
          <p:sp>
            <p:nvSpPr>
              <p:cNvPr id="13" name="Flèche : droite 12">
                <a:extLst>
                  <a:ext uri="{FF2B5EF4-FFF2-40B4-BE49-F238E27FC236}">
                    <a16:creationId xmlns:a16="http://schemas.microsoft.com/office/drawing/2014/main" id="{ACD10C93-FEC6-A061-A687-DA3D878B7F52}"/>
                  </a:ext>
                </a:extLst>
              </p:cNvPr>
              <p:cNvSpPr/>
              <p:nvPr/>
            </p:nvSpPr>
            <p:spPr>
              <a:xfrm>
                <a:off x="5580192" y="4142457"/>
                <a:ext cx="438912" cy="231648"/>
              </a:xfrm>
              <a:prstGeom prst="rightArrow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0546E81-9E63-01E9-6ABC-304846CF9BE0}"/>
                  </a:ext>
                </a:extLst>
              </p:cNvPr>
              <p:cNvSpPr txBox="1"/>
              <p:nvPr/>
            </p:nvSpPr>
            <p:spPr>
              <a:xfrm>
                <a:off x="6437378" y="3946909"/>
                <a:ext cx="402405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j-lt"/>
                  </a:rPr>
                  <a:t>Inscription dans l'enseignement supérieur, tous programmes confondus, hommes et femmes (nombre)</a:t>
                </a:r>
                <a:endParaRPr lang="fr-FR" sz="1400" dirty="0"/>
              </a:p>
            </p:txBody>
          </p:sp>
        </p:grp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4539223-CD48-A8AE-B10F-1CAC1E9606C0}"/>
                </a:ext>
              </a:extLst>
            </p:cNvPr>
            <p:cNvSpPr txBox="1"/>
            <p:nvPr/>
          </p:nvSpPr>
          <p:spPr>
            <a:xfrm>
              <a:off x="1469135" y="1370085"/>
              <a:ext cx="3751113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/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Literacy rate, population 25-64 years, both  sexes (%)</a:t>
              </a:r>
              <a:endParaRPr lang="fr-FR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5DD5C9D-7311-0CA7-057E-1282113187A4}"/>
                </a:ext>
              </a:extLst>
            </p:cNvPr>
            <p:cNvSpPr txBox="1"/>
            <p:nvPr/>
          </p:nvSpPr>
          <p:spPr>
            <a:xfrm>
              <a:off x="1469135" y="2293986"/>
              <a:ext cx="365750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Gross enrolment ratio, upper secondary, both sexes (%)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43D56121-31E4-4671-06F4-9744505753F3}"/>
                </a:ext>
              </a:extLst>
            </p:cNvPr>
            <p:cNvSpPr txBox="1"/>
            <p:nvPr/>
          </p:nvSpPr>
          <p:spPr>
            <a:xfrm>
              <a:off x="1469135" y="3174922"/>
              <a:ext cx="3657501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sz="1600" dirty="0"/>
                <a:t> 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Enrolment in tertiary education, all </a:t>
              </a:r>
              <a:r>
                <a:rPr 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programmes</a:t>
              </a:r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both sexes (number)</a:t>
              </a:r>
            </a:p>
          </p:txBody>
        </p:sp>
      </p:grp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F7D5CDF-5726-CFA8-29F6-2D49FCB68D29}"/>
              </a:ext>
            </a:extLst>
          </p:cNvPr>
          <p:cNvCxnSpPr>
            <a:cxnSpLocks/>
          </p:cNvCxnSpPr>
          <p:nvPr/>
        </p:nvCxnSpPr>
        <p:spPr>
          <a:xfrm>
            <a:off x="960721" y="1034320"/>
            <a:ext cx="9959613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57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068EB-8793-30AB-2D50-284F3ECB272E}"/>
              </a:ext>
            </a:extLst>
          </p:cNvPr>
          <p:cNvSpPr txBox="1">
            <a:spLocks/>
          </p:cNvSpPr>
          <p:nvPr/>
        </p:nvSpPr>
        <p:spPr>
          <a:xfrm>
            <a:off x="1066800" y="533179"/>
            <a:ext cx="10058400" cy="5796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u="sng" dirty="0"/>
              <a:t>Taux de valeurs nulles :</a:t>
            </a:r>
          </a:p>
        </p:txBody>
      </p:sp>
      <p:pic>
        <p:nvPicPr>
          <p:cNvPr id="24" name="Image 23" descr="Une image contenant texte, oiseau, capture d’écran">
            <a:extLst>
              <a:ext uri="{FF2B5EF4-FFF2-40B4-BE49-F238E27FC236}">
                <a16:creationId xmlns:a16="http://schemas.microsoft.com/office/drawing/2014/main" id="{513A0CEF-C1F8-D79A-2A33-99D35FC1F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97" y="1596454"/>
            <a:ext cx="4998720" cy="4016603"/>
          </a:xfrm>
          <a:prstGeom prst="rect">
            <a:avLst/>
          </a:prstGeom>
          <a:ln>
            <a:solidFill>
              <a:schemeClr val="bg2"/>
            </a:solidFill>
          </a:ln>
        </p:spPr>
      </p:pic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D57CE84-9C47-0A9E-0402-87164F607B13}"/>
              </a:ext>
            </a:extLst>
          </p:cNvPr>
          <p:cNvCxnSpPr>
            <a:cxnSpLocks/>
          </p:cNvCxnSpPr>
          <p:nvPr/>
        </p:nvCxnSpPr>
        <p:spPr>
          <a:xfrm>
            <a:off x="1428202" y="3091543"/>
            <a:ext cx="505097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664C3FF-D916-EA4B-0878-D75FE1145ED4}"/>
              </a:ext>
            </a:extLst>
          </p:cNvPr>
          <p:cNvCxnSpPr>
            <a:cxnSpLocks/>
          </p:cNvCxnSpPr>
          <p:nvPr/>
        </p:nvCxnSpPr>
        <p:spPr>
          <a:xfrm>
            <a:off x="1432554" y="2704004"/>
            <a:ext cx="505097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Accolade fermante 28">
            <a:extLst>
              <a:ext uri="{FF2B5EF4-FFF2-40B4-BE49-F238E27FC236}">
                <a16:creationId xmlns:a16="http://schemas.microsoft.com/office/drawing/2014/main" id="{73C3AE6D-5892-0A9F-4FE0-7791DC2D0F79}"/>
              </a:ext>
            </a:extLst>
          </p:cNvPr>
          <p:cNvSpPr/>
          <p:nvPr/>
        </p:nvSpPr>
        <p:spPr>
          <a:xfrm>
            <a:off x="6609801" y="2704003"/>
            <a:ext cx="287388" cy="38753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9D01AA0-D5C4-086F-C4F7-68B6F8BF3DB4}"/>
              </a:ext>
            </a:extLst>
          </p:cNvPr>
          <p:cNvSpPr txBox="1"/>
          <p:nvPr/>
        </p:nvSpPr>
        <p:spPr>
          <a:xfrm>
            <a:off x="7023464" y="2743883"/>
            <a:ext cx="3483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Les années les plus intéressantes à étudier</a:t>
            </a:r>
          </a:p>
        </p:txBody>
      </p:sp>
    </p:spTree>
    <p:extLst>
      <p:ext uri="{BB962C8B-B14F-4D97-AF65-F5344CB8AC3E}">
        <p14:creationId xmlns:p14="http://schemas.microsoft.com/office/powerpoint/2010/main" val="342654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151BB0B-D5F8-6DEE-0884-46BB436DE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6" y="387315"/>
            <a:ext cx="4259506" cy="283789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1B2C26C-8E87-D4A9-11C3-9583124B525D}"/>
              </a:ext>
            </a:extLst>
          </p:cNvPr>
          <p:cNvSpPr txBox="1"/>
          <p:nvPr/>
        </p:nvSpPr>
        <p:spPr>
          <a:xfrm>
            <a:off x="823562" y="3615475"/>
            <a:ext cx="5795350" cy="1945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critères que l'on recherche :</a:t>
            </a:r>
          </a:p>
          <a:p>
            <a:endParaRPr lang="fr-FR" dirty="0"/>
          </a:p>
          <a:p>
            <a:pPr marL="623888" indent="-285750">
              <a:buFont typeface="Wingdings" panose="05000000000000000000" pitchFamily="2" charset="2"/>
              <a:buChar char="Ø"/>
            </a:pPr>
            <a:r>
              <a:rPr lang="fr-FR" dirty="0"/>
              <a:t>Dans quels pays se développer ?</a:t>
            </a:r>
          </a:p>
          <a:p>
            <a:pPr marL="623888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/>
              <a:t>Fort potentiel de clients pour nos services</a:t>
            </a:r>
          </a:p>
          <a:p>
            <a:pPr marL="623888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L’évolution de ce potentiel clients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5C734F9-B540-89BB-3CE3-A98EC12F60F1}"/>
              </a:ext>
            </a:extLst>
          </p:cNvPr>
          <p:cNvSpPr txBox="1"/>
          <p:nvPr/>
        </p:nvSpPr>
        <p:spPr>
          <a:xfrm>
            <a:off x="5092356" y="1050282"/>
            <a:ext cx="57953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“La région à fort potentiel …”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42D0BF-EAC5-23B9-8367-BDF4A460A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959" y="2935676"/>
            <a:ext cx="387721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5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068EB-8793-30AB-2D50-284F3ECB272E}"/>
              </a:ext>
            </a:extLst>
          </p:cNvPr>
          <p:cNvSpPr txBox="1">
            <a:spLocks/>
          </p:cNvSpPr>
          <p:nvPr/>
        </p:nvSpPr>
        <p:spPr>
          <a:xfrm>
            <a:off x="1097280" y="286603"/>
            <a:ext cx="10058400" cy="57967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600" u="sng" dirty="0"/>
              <a:t>Analyse de région cible: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CF1A12-6A89-9C54-58DB-CFD9E0DDB3EC}"/>
              </a:ext>
            </a:extLst>
          </p:cNvPr>
          <p:cNvSpPr/>
          <p:nvPr/>
        </p:nvSpPr>
        <p:spPr>
          <a:xfrm>
            <a:off x="4288464" y="3838352"/>
            <a:ext cx="308344" cy="57782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6FA4FED0-EFD8-50E7-E0FB-BA75C6E366BD}"/>
              </a:ext>
            </a:extLst>
          </p:cNvPr>
          <p:cNvGrpSpPr/>
          <p:nvPr/>
        </p:nvGrpSpPr>
        <p:grpSpPr>
          <a:xfrm>
            <a:off x="619916" y="1037725"/>
            <a:ext cx="11256650" cy="5191626"/>
            <a:chOff x="619916" y="1037725"/>
            <a:chExt cx="11256650" cy="5191626"/>
          </a:xfrm>
        </p:grpSpPr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93BC08D7-8D3E-13A0-18D9-41B5BBBED1F8}"/>
                </a:ext>
              </a:extLst>
            </p:cNvPr>
            <p:cNvGrpSpPr/>
            <p:nvPr/>
          </p:nvGrpSpPr>
          <p:grpSpPr>
            <a:xfrm>
              <a:off x="619916" y="1037725"/>
              <a:ext cx="11256650" cy="5191626"/>
              <a:chOff x="619916" y="1037725"/>
              <a:chExt cx="11256650" cy="5191626"/>
            </a:xfrm>
          </p:grpSpPr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B2DF7D72-04A7-1D2B-C55B-57FDB5CDD0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9916" y="1037725"/>
                <a:ext cx="10952168" cy="5191626"/>
              </a:xfrm>
              <a:prstGeom prst="rect">
                <a:avLst/>
              </a:prstGeom>
            </p:spPr>
          </p:pic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0F58F02-0C8D-1DBE-7BF2-780AFB6CCCFA}"/>
                  </a:ext>
                </a:extLst>
              </p:cNvPr>
              <p:cNvSpPr txBox="1"/>
              <p:nvPr/>
            </p:nvSpPr>
            <p:spPr>
              <a:xfrm>
                <a:off x="8952613" y="2759709"/>
                <a:ext cx="2923953" cy="34624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r-FR" sz="1200" dirty="0"/>
                  <a:t>A la lumière de ce qui ressort, il apparait que la région </a:t>
                </a:r>
                <a:r>
                  <a:rPr lang="fr-FR" sz="1200" b="1" dirty="0">
                    <a:solidFill>
                      <a:srgbClr val="00B050"/>
                    </a:solidFill>
                  </a:rPr>
                  <a:t>Middle-East &amp; Nord </a:t>
                </a:r>
                <a:r>
                  <a:rPr lang="fr-FR" sz="1200" b="1" dirty="0" err="1">
                    <a:solidFill>
                      <a:srgbClr val="00B050"/>
                    </a:solidFill>
                  </a:rPr>
                  <a:t>Africa</a:t>
                </a:r>
                <a:r>
                  <a:rPr lang="fr-FR" sz="1200" dirty="0"/>
                  <a:t>, est celle qui répond plus aux critères recherchés, voir plus attractive.</a:t>
                </a:r>
              </a:p>
              <a:p>
                <a:endParaRPr lang="fr-FR" sz="800" dirty="0"/>
              </a:p>
              <a:p>
                <a:r>
                  <a:rPr lang="fr-FR" sz="1200" dirty="0"/>
                  <a:t>Les raisons: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Globalement, l’ensemble des indicateurs sélectionnés sont satisfaisants  à savoir:</a:t>
                </a:r>
              </a:p>
              <a:p>
                <a:pPr marL="361950" lvl="1" indent="-171450">
                  <a:buFont typeface="Arial" panose="020B0604020202020204" pitchFamily="34" charset="0"/>
                  <a:buChar char="•"/>
                </a:pPr>
                <a:r>
                  <a:rPr lang="fr-FR" sz="1200" b="1" i="1" dirty="0"/>
                  <a:t>PIB par habitant </a:t>
                </a:r>
                <a:r>
                  <a:rPr lang="fr-FR" sz="1200" dirty="0"/>
                  <a:t>ainsi que </a:t>
                </a:r>
                <a:r>
                  <a:rPr lang="fr-FR" sz="1200" b="1" i="1" dirty="0"/>
                  <a:t>Utilisateur d’internet</a:t>
                </a:r>
                <a:r>
                  <a:rPr lang="fr-FR" sz="1200" dirty="0"/>
                  <a:t>, sont classés 3</a:t>
                </a:r>
                <a:r>
                  <a:rPr lang="fr-FR" sz="1200" baseline="30000" dirty="0"/>
                  <a:t>ème</a:t>
                </a:r>
                <a:r>
                  <a:rPr lang="fr-FR" sz="1200" dirty="0"/>
                  <a:t> de leur classement respectif</a:t>
                </a:r>
              </a:p>
              <a:p>
                <a:pPr marL="361950" lvl="1" indent="-171450">
                  <a:buFont typeface="Arial" panose="020B0604020202020204" pitchFamily="34" charset="0"/>
                  <a:buChar char="•"/>
                </a:pPr>
                <a:endParaRPr lang="fr-FR" sz="700" dirty="0"/>
              </a:p>
              <a:p>
                <a:pPr marL="171450" lvl="1" indent="-171450">
                  <a:buFont typeface="Arial" panose="020B0604020202020204" pitchFamily="34" charset="0"/>
                  <a:buChar char="•"/>
                </a:pPr>
                <a:r>
                  <a:rPr lang="fr-FR" sz="1200" dirty="0"/>
                  <a:t>Les corrélations:</a:t>
                </a:r>
              </a:p>
              <a:p>
                <a:pPr marL="0" lvl="1"/>
                <a:r>
                  <a:rPr lang="fr-FR" sz="1200" dirty="0"/>
                  <a:t> </a:t>
                </a:r>
                <a:r>
                  <a:rPr lang="fr-FR" sz="1200" b="1" i="1" dirty="0"/>
                  <a:t>Croissance de la population</a:t>
                </a:r>
                <a:r>
                  <a:rPr lang="fr-FR" sz="1200" dirty="0"/>
                  <a:t> VS </a:t>
                </a:r>
                <a:r>
                  <a:rPr lang="fr-FR" sz="1200" b="1" i="1" dirty="0"/>
                  <a:t>PIB   par     habitant</a:t>
                </a:r>
                <a:r>
                  <a:rPr lang="fr-FR" sz="1200" i="1" dirty="0"/>
                  <a:t>, </a:t>
                </a:r>
                <a:r>
                  <a:rPr lang="fr-FR" sz="1200" dirty="0"/>
                  <a:t>et</a:t>
                </a:r>
                <a:r>
                  <a:rPr lang="fr-FR" sz="1200" i="1" dirty="0"/>
                  <a:t> </a:t>
                </a:r>
                <a:r>
                  <a:rPr lang="fr-FR" sz="1200" b="1" i="1" dirty="0"/>
                  <a:t>PIB   par     habitant </a:t>
                </a:r>
                <a:r>
                  <a:rPr lang="fr-FR" sz="1200" dirty="0"/>
                  <a:t>VS</a:t>
                </a:r>
                <a:r>
                  <a:rPr lang="fr-FR" sz="1200" i="1" dirty="0"/>
                  <a:t> </a:t>
                </a:r>
                <a:r>
                  <a:rPr lang="fr-FR" sz="1200" b="1" i="1" dirty="0"/>
                  <a:t>Utilisateur d’internet</a:t>
                </a:r>
                <a:r>
                  <a:rPr lang="fr-FR" sz="1200" i="1" dirty="0"/>
                  <a:t>, </a:t>
                </a:r>
                <a:r>
                  <a:rPr lang="fr-FR" sz="1200" dirty="0"/>
                  <a:t>sont positives. Cela sous-entend que ces indicateurs montent en même temps,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8D6930-FA49-43D6-9404-45CD5302020B}"/>
                  </a:ext>
                </a:extLst>
              </p:cNvPr>
              <p:cNvSpPr/>
              <p:nvPr/>
            </p:nvSpPr>
            <p:spPr>
              <a:xfrm>
                <a:off x="1503547" y="1408552"/>
                <a:ext cx="308344" cy="1313681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24E955-0829-FC23-44F3-75158776F2CF}"/>
                  </a:ext>
                </a:extLst>
              </p:cNvPr>
              <p:cNvSpPr/>
              <p:nvPr/>
            </p:nvSpPr>
            <p:spPr>
              <a:xfrm>
                <a:off x="4277831" y="1215655"/>
                <a:ext cx="308344" cy="146375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EE478E8-8E0C-A87B-F2F8-ED081D0DC4C8}"/>
                  </a:ext>
                </a:extLst>
              </p:cNvPr>
              <p:cNvSpPr/>
              <p:nvPr/>
            </p:nvSpPr>
            <p:spPr>
              <a:xfrm>
                <a:off x="7102952" y="1446027"/>
                <a:ext cx="308344" cy="123337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EDD51F-A333-1000-EB3E-BE28F0EA97D0}"/>
                  </a:ext>
                </a:extLst>
              </p:cNvPr>
              <p:cNvSpPr/>
              <p:nvPr/>
            </p:nvSpPr>
            <p:spPr>
              <a:xfrm>
                <a:off x="9822287" y="1221792"/>
                <a:ext cx="308344" cy="1463750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5A643C7-407A-A09E-8A51-7CC0BBE8BAEE}"/>
                  </a:ext>
                </a:extLst>
              </p:cNvPr>
              <p:cNvSpPr/>
              <p:nvPr/>
            </p:nvSpPr>
            <p:spPr>
              <a:xfrm>
                <a:off x="1519087" y="3102492"/>
                <a:ext cx="308344" cy="131368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48FCA8-B8E6-B255-5771-E02049D2C473}"/>
                  </a:ext>
                </a:extLst>
              </p:cNvPr>
              <p:cNvSpPr/>
              <p:nvPr/>
            </p:nvSpPr>
            <p:spPr>
              <a:xfrm>
                <a:off x="4306840" y="4828511"/>
                <a:ext cx="308344" cy="1313682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CE1865E-E629-13D1-4736-20FBC0BABF0C}"/>
                  </a:ext>
                </a:extLst>
              </p:cNvPr>
              <p:cNvSpPr/>
              <p:nvPr/>
            </p:nvSpPr>
            <p:spPr>
              <a:xfrm>
                <a:off x="7122858" y="4178596"/>
                <a:ext cx="308344" cy="24123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3024D0-4449-E2FC-1F8C-873DC9A6E47D}"/>
                  </a:ext>
                </a:extLst>
              </p:cNvPr>
              <p:cNvSpPr/>
              <p:nvPr/>
            </p:nvSpPr>
            <p:spPr>
              <a:xfrm>
                <a:off x="1519490" y="5900955"/>
                <a:ext cx="308344" cy="241238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44E5FAF-013D-7648-D8FF-685463D34868}"/>
                  </a:ext>
                </a:extLst>
              </p:cNvPr>
              <p:cNvSpPr/>
              <p:nvPr/>
            </p:nvSpPr>
            <p:spPr>
              <a:xfrm>
                <a:off x="7113994" y="5188688"/>
                <a:ext cx="308344" cy="953505"/>
              </a:xfrm>
              <a:prstGeom prst="rect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A8EA5D-CBD9-83D7-9329-E0F8C51839AF}"/>
                </a:ext>
              </a:extLst>
            </p:cNvPr>
            <p:cNvSpPr/>
            <p:nvPr/>
          </p:nvSpPr>
          <p:spPr>
            <a:xfrm>
              <a:off x="4302235" y="3838352"/>
              <a:ext cx="308344" cy="577821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377595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28CBD4-92E5-F6A7-7AC1-6550A466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 d’attractivité par pays 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10175C-F636-005F-A699-D1A07E8FA467}"/>
              </a:ext>
            </a:extLst>
          </p:cNvPr>
          <p:cNvSpPr txBox="1"/>
          <p:nvPr/>
        </p:nvSpPr>
        <p:spPr>
          <a:xfrm>
            <a:off x="1507960" y="2402391"/>
            <a:ext cx="91760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L’objectif étant de proposer une liste de pays répondant aux critères de </a:t>
            </a:r>
            <a:r>
              <a:rPr lang="fr-FR" b="1" dirty="0" err="1"/>
              <a:t>Academy</a:t>
            </a:r>
            <a:r>
              <a:rPr lang="fr-FR" b="1" dirty="0"/>
              <a:t>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Pour arriver à cette liste :</a:t>
            </a:r>
          </a:p>
          <a:p>
            <a:endParaRPr lang="fr-FR" dirty="0"/>
          </a:p>
          <a:p>
            <a:pPr marL="449263" indent="-285750">
              <a:buFont typeface="Wingdings" panose="05000000000000000000" pitchFamily="2" charset="2"/>
              <a:buChar char="Ø"/>
            </a:pPr>
            <a:r>
              <a:rPr lang="fr-FR" dirty="0"/>
              <a:t>Nettoyage des valeurs manquantes sur un ensemble des variables</a:t>
            </a:r>
          </a:p>
          <a:p>
            <a:pPr marL="449263" indent="-285750">
              <a:buFont typeface="Wingdings" panose="05000000000000000000" pitchFamily="2" charset="2"/>
              <a:buChar char="Ø"/>
            </a:pPr>
            <a:r>
              <a:rPr lang="fr-FR" dirty="0"/>
              <a:t>Créer un indicateur synthétique </a:t>
            </a:r>
          </a:p>
          <a:p>
            <a:pPr marL="449263" indent="-285750">
              <a:buFont typeface="Wingdings" panose="05000000000000000000" pitchFamily="2" charset="2"/>
              <a:buChar char="Ø"/>
            </a:pPr>
            <a:r>
              <a:rPr lang="fr-FR" dirty="0"/>
              <a:t>Créer un score par pays </a:t>
            </a:r>
          </a:p>
        </p:txBody>
      </p:sp>
    </p:spTree>
    <p:extLst>
      <p:ext uri="{BB962C8B-B14F-4D97-AF65-F5344CB8AC3E}">
        <p14:creationId xmlns:p14="http://schemas.microsoft.com/office/powerpoint/2010/main" val="1237221086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B4DAF7E4-72E6-4CEF-992D-0FA86C3D6F40}" vid="{25F68A61-38D2-42D2-A3C0-ED26A71F6DC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71af3243-3dd4-4a8d-8c0d-dd76da1f02a5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{F8CC8C83-7D54-449E-ACFE-90ABA5F24452}tf22712842_win32</Template>
  <TotalTime>1912</TotalTime>
  <Words>696</Words>
  <Application>Microsoft Office PowerPoint</Application>
  <PresentationFormat>Grand écran</PresentationFormat>
  <Paragraphs>124</Paragraphs>
  <Slides>13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Inter</vt:lpstr>
      <vt:lpstr>Wingdings</vt:lpstr>
      <vt:lpstr>1_RetrospectVTI</vt:lpstr>
      <vt:lpstr>PROJET:  Analysez des données de systèmes éducatifs </vt:lpstr>
      <vt:lpstr>Rappel de la problématique :</vt:lpstr>
      <vt:lpstr>Source des données:   EdStats All Indicator Query  (Organisme affilié à la banque mondiale)  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Scores d’attractivité par pays …</vt:lpstr>
      <vt:lpstr>Exemple de nettoyage effectué sur les années à étudier</vt:lpstr>
      <vt:lpstr>Présentation PowerPoint</vt:lpstr>
      <vt:lpstr>Dans quels pays l'entreprise doit-elle opérer en priorité ?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PROJET:  Analysez des données de systèmes éducatifs </dc:title>
  <dc:creator>Alpha-oumar Diallo</dc:creator>
  <cp:lastModifiedBy>Alpha-oumar Diallo</cp:lastModifiedBy>
  <cp:revision>28</cp:revision>
  <dcterms:created xsi:type="dcterms:W3CDTF">2022-11-27T21:51:47Z</dcterms:created>
  <dcterms:modified xsi:type="dcterms:W3CDTF">2022-12-06T11:32:12Z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