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40233600" cy="31089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792">
          <p15:clr>
            <a:srgbClr val="747775"/>
          </p15:clr>
        </p15:guide>
        <p15:guide id="2" pos="1267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25" d="100"/>
          <a:sy n="25" d="100"/>
        </p:scale>
        <p:origin x="2120" y="224"/>
      </p:cViewPr>
      <p:guideLst>
        <p:guide orient="horz" pos="9792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054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3cafba49a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3cafba49a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71517" y="4500542"/>
            <a:ext cx="37490700" cy="12406800"/>
          </a:xfrm>
          <a:prstGeom prst="rect">
            <a:avLst/>
          </a:prstGeom>
        </p:spPr>
        <p:txBody>
          <a:bodyPr spcFirstLastPara="1" wrap="square" lIns="452375" tIns="452375" rIns="452375" bIns="4523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71480" y="17130711"/>
            <a:ext cx="37490700" cy="4790700"/>
          </a:xfrm>
          <a:prstGeom prst="rect">
            <a:avLst/>
          </a:prstGeom>
        </p:spPr>
        <p:txBody>
          <a:bodyPr spcFirstLastPara="1" wrap="square" lIns="452375" tIns="452375" rIns="452375" bIns="4523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52375" tIns="452375" rIns="452375" bIns="4523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371480" y="6685911"/>
            <a:ext cx="37490700" cy="11868300"/>
          </a:xfrm>
          <a:prstGeom prst="rect">
            <a:avLst/>
          </a:prstGeom>
        </p:spPr>
        <p:txBody>
          <a:bodyPr spcFirstLastPara="1" wrap="square" lIns="452375" tIns="452375" rIns="452375" bIns="4523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400"/>
              <a:buNone/>
              <a:defRPr sz="59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400"/>
              <a:buNone/>
              <a:defRPr sz="59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400"/>
              <a:buNone/>
              <a:defRPr sz="59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400"/>
              <a:buNone/>
              <a:defRPr sz="59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400"/>
              <a:buNone/>
              <a:defRPr sz="59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400"/>
              <a:buNone/>
              <a:defRPr sz="59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400"/>
              <a:buNone/>
              <a:defRPr sz="59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400"/>
              <a:buNone/>
              <a:defRPr sz="59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400"/>
              <a:buNone/>
              <a:defRPr sz="59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371480" y="19053449"/>
            <a:ext cx="37490700" cy="7862700"/>
          </a:xfrm>
          <a:prstGeom prst="rect">
            <a:avLst/>
          </a:prstGeom>
        </p:spPr>
        <p:txBody>
          <a:bodyPr spcFirstLastPara="1" wrap="square" lIns="452375" tIns="452375" rIns="452375" bIns="452375" anchor="t" anchorCtr="0">
            <a:normAutofit/>
          </a:bodyPr>
          <a:lstStyle>
            <a:lvl1pPr marL="457200" lvl="0" indent="-793750" algn="ctr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marL="914400" lvl="1" indent="-66675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2pPr>
            <a:lvl3pPr marL="1371600" lvl="2" indent="-66675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3pPr>
            <a:lvl4pPr marL="1828800" lvl="3" indent="-66675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4pPr>
            <a:lvl5pPr marL="2286000" lvl="4" indent="-66675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5pPr>
            <a:lvl6pPr marL="2743200" lvl="5" indent="-66675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6pPr>
            <a:lvl7pPr marL="3200400" lvl="6" indent="-66675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7pPr>
            <a:lvl8pPr marL="3657600" lvl="7" indent="-66675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8pPr>
            <a:lvl9pPr marL="4114800" lvl="8" indent="-66675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52375" tIns="452375" rIns="452375" bIns="4523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52375" tIns="452375" rIns="452375" bIns="4523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371517" y="4500542"/>
            <a:ext cx="37490400" cy="12407100"/>
          </a:xfrm>
          <a:prstGeom prst="rect">
            <a:avLst/>
          </a:prstGeom>
        </p:spPr>
        <p:txBody>
          <a:bodyPr spcFirstLastPara="1" wrap="square" lIns="386025" tIns="386025" rIns="386025" bIns="3860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371480" y="17130711"/>
            <a:ext cx="37490400" cy="4791000"/>
          </a:xfrm>
          <a:prstGeom prst="rect">
            <a:avLst/>
          </a:prstGeom>
        </p:spPr>
        <p:txBody>
          <a:bodyPr spcFirstLastPara="1" wrap="square" lIns="386025" tIns="386025" rIns="386025" bIns="3860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300"/>
          </a:xfrm>
          <a:prstGeom prst="rect">
            <a:avLst/>
          </a:prstGeom>
        </p:spPr>
        <p:txBody>
          <a:bodyPr spcFirstLastPara="1" wrap="square" lIns="386025" tIns="386025" rIns="386025" bIns="386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371480" y="13000693"/>
            <a:ext cx="37490400" cy="5088000"/>
          </a:xfrm>
          <a:prstGeom prst="rect">
            <a:avLst/>
          </a:prstGeom>
        </p:spPr>
        <p:txBody>
          <a:bodyPr spcFirstLastPara="1" wrap="square" lIns="386025" tIns="386025" rIns="386025" bIns="386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300"/>
          </a:xfrm>
          <a:prstGeom prst="rect">
            <a:avLst/>
          </a:prstGeom>
        </p:spPr>
        <p:txBody>
          <a:bodyPr spcFirstLastPara="1" wrap="square" lIns="386025" tIns="386025" rIns="386025" bIns="386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1371480" y="2689929"/>
            <a:ext cx="37490400" cy="3461700"/>
          </a:xfrm>
          <a:prstGeom prst="rect">
            <a:avLst/>
          </a:prstGeom>
        </p:spPr>
        <p:txBody>
          <a:bodyPr spcFirstLastPara="1" wrap="square" lIns="386025" tIns="386025" rIns="386025" bIns="386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1371480" y="6966071"/>
            <a:ext cx="37490400" cy="20650200"/>
          </a:xfrm>
          <a:prstGeom prst="rect">
            <a:avLst/>
          </a:prstGeom>
        </p:spPr>
        <p:txBody>
          <a:bodyPr spcFirstLastPara="1" wrap="square" lIns="386025" tIns="386025" rIns="386025" bIns="386025" anchor="t" anchorCtr="0">
            <a:normAutofit/>
          </a:bodyPr>
          <a:lstStyle>
            <a:lvl1pPr marL="457200" lvl="0" indent="-711200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1pPr>
            <a:lvl2pPr marL="914400" lvl="1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/>
            </a:lvl2pPr>
            <a:lvl3pPr marL="1371600" lvl="2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/>
            </a:lvl3pPr>
            <a:lvl4pPr marL="1828800" lvl="3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/>
            </a:lvl4pPr>
            <a:lvl5pPr marL="2286000" lvl="4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/>
            </a:lvl5pPr>
            <a:lvl6pPr marL="2743200" lvl="5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/>
            </a:lvl6pPr>
            <a:lvl7pPr marL="3200400" lvl="6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/>
            </a:lvl7pPr>
            <a:lvl8pPr marL="3657600" lvl="7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/>
            </a:lvl8pPr>
            <a:lvl9pPr marL="4114800" lvl="8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300"/>
          </a:xfrm>
          <a:prstGeom prst="rect">
            <a:avLst/>
          </a:prstGeom>
        </p:spPr>
        <p:txBody>
          <a:bodyPr spcFirstLastPara="1" wrap="square" lIns="386025" tIns="386025" rIns="386025" bIns="386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1371480" y="2689929"/>
            <a:ext cx="37490400" cy="3461700"/>
          </a:xfrm>
          <a:prstGeom prst="rect">
            <a:avLst/>
          </a:prstGeom>
        </p:spPr>
        <p:txBody>
          <a:bodyPr spcFirstLastPara="1" wrap="square" lIns="386025" tIns="386025" rIns="386025" bIns="386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1371480" y="6966071"/>
            <a:ext cx="17599800" cy="20650200"/>
          </a:xfrm>
          <a:prstGeom prst="rect">
            <a:avLst/>
          </a:prstGeom>
        </p:spPr>
        <p:txBody>
          <a:bodyPr spcFirstLastPara="1" wrap="square" lIns="386025" tIns="386025" rIns="386025" bIns="386025" anchor="t" anchorCtr="0">
            <a:normAutofit/>
          </a:bodyPr>
          <a:lstStyle>
            <a:lvl1pPr marL="457200" lvl="0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1pPr>
            <a:lvl2pPr marL="914400" lvl="1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2pPr>
            <a:lvl3pPr marL="1371600" lvl="2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3pPr>
            <a:lvl4pPr marL="1828800" lvl="3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4pPr>
            <a:lvl5pPr marL="2286000" lvl="4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5pPr>
            <a:lvl6pPr marL="2743200" lvl="5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6pPr>
            <a:lvl7pPr marL="3200400" lvl="6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7pPr>
            <a:lvl8pPr marL="3657600" lvl="7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8pPr>
            <a:lvl9pPr marL="4114800" lvl="8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21262560" y="6966071"/>
            <a:ext cx="17599800" cy="20650200"/>
          </a:xfrm>
          <a:prstGeom prst="rect">
            <a:avLst/>
          </a:prstGeom>
        </p:spPr>
        <p:txBody>
          <a:bodyPr spcFirstLastPara="1" wrap="square" lIns="386025" tIns="386025" rIns="386025" bIns="386025" anchor="t" anchorCtr="0">
            <a:normAutofit/>
          </a:bodyPr>
          <a:lstStyle>
            <a:lvl1pPr marL="457200" lvl="0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1pPr>
            <a:lvl2pPr marL="914400" lvl="1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2pPr>
            <a:lvl3pPr marL="1371600" lvl="2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3pPr>
            <a:lvl4pPr marL="1828800" lvl="3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4pPr>
            <a:lvl5pPr marL="2286000" lvl="4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5pPr>
            <a:lvl6pPr marL="2743200" lvl="5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6pPr>
            <a:lvl7pPr marL="3200400" lvl="6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7pPr>
            <a:lvl8pPr marL="3657600" lvl="7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8pPr>
            <a:lvl9pPr marL="4114800" lvl="8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300"/>
          </a:xfrm>
          <a:prstGeom prst="rect">
            <a:avLst/>
          </a:prstGeom>
        </p:spPr>
        <p:txBody>
          <a:bodyPr spcFirstLastPara="1" wrap="square" lIns="386025" tIns="386025" rIns="386025" bIns="386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1371480" y="2689929"/>
            <a:ext cx="37490400" cy="3461700"/>
          </a:xfrm>
          <a:prstGeom prst="rect">
            <a:avLst/>
          </a:prstGeom>
        </p:spPr>
        <p:txBody>
          <a:bodyPr spcFirstLastPara="1" wrap="square" lIns="386025" tIns="386025" rIns="386025" bIns="386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300"/>
          </a:xfrm>
          <a:prstGeom prst="rect">
            <a:avLst/>
          </a:prstGeom>
        </p:spPr>
        <p:txBody>
          <a:bodyPr spcFirstLastPara="1" wrap="square" lIns="386025" tIns="386025" rIns="386025" bIns="386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1371480" y="3358293"/>
            <a:ext cx="12355200" cy="4567800"/>
          </a:xfrm>
          <a:prstGeom prst="rect">
            <a:avLst/>
          </a:prstGeom>
        </p:spPr>
        <p:txBody>
          <a:bodyPr spcFirstLastPara="1" wrap="square" lIns="386025" tIns="386025" rIns="386025" bIns="3860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1pPr>
            <a:lvl2pPr lvl="1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2pPr>
            <a:lvl3pPr lvl="2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3pPr>
            <a:lvl4pPr lvl="3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4pPr>
            <a:lvl5pPr lvl="4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5pPr>
            <a:lvl6pPr lvl="5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6pPr>
            <a:lvl7pPr lvl="6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7pPr>
            <a:lvl8pPr lvl="7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8pPr>
            <a:lvl9pPr lvl="8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1371480" y="8399360"/>
            <a:ext cx="12355200" cy="19217700"/>
          </a:xfrm>
          <a:prstGeom prst="rect">
            <a:avLst/>
          </a:prstGeom>
        </p:spPr>
        <p:txBody>
          <a:bodyPr spcFirstLastPara="1" wrap="square" lIns="386025" tIns="386025" rIns="386025" bIns="386025" anchor="t" anchorCtr="0">
            <a:normAutofit/>
          </a:bodyPr>
          <a:lstStyle>
            <a:lvl1pPr marL="457200" lvl="0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1pPr>
            <a:lvl2pPr marL="914400" lvl="1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2pPr>
            <a:lvl3pPr marL="1371600" lvl="2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3pPr>
            <a:lvl4pPr marL="1828800" lvl="3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4pPr>
            <a:lvl5pPr marL="2286000" lvl="4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5pPr>
            <a:lvl6pPr marL="2743200" lvl="5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6pPr>
            <a:lvl7pPr marL="3200400" lvl="6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7pPr>
            <a:lvl8pPr marL="3657600" lvl="7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8pPr>
            <a:lvl9pPr marL="4114800" lvl="8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300"/>
          </a:xfrm>
          <a:prstGeom prst="rect">
            <a:avLst/>
          </a:prstGeom>
        </p:spPr>
        <p:txBody>
          <a:bodyPr spcFirstLastPara="1" wrap="square" lIns="386025" tIns="386025" rIns="386025" bIns="386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2157100" y="2720907"/>
            <a:ext cx="28018200" cy="24726600"/>
          </a:xfrm>
          <a:prstGeom prst="rect">
            <a:avLst/>
          </a:prstGeom>
        </p:spPr>
        <p:txBody>
          <a:bodyPr spcFirstLastPara="1" wrap="square" lIns="386025" tIns="386025" rIns="386025" bIns="3860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1pPr>
            <a:lvl2pPr lvl="1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2pPr>
            <a:lvl3pPr lvl="2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3pPr>
            <a:lvl4pPr lvl="3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4pPr>
            <a:lvl5pPr lvl="4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5pPr>
            <a:lvl6pPr lvl="5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6pPr>
            <a:lvl7pPr lvl="6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7pPr>
            <a:lvl8pPr lvl="7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8pPr>
            <a:lvl9pPr lvl="8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300"/>
          </a:xfrm>
          <a:prstGeom prst="rect">
            <a:avLst/>
          </a:prstGeom>
        </p:spPr>
        <p:txBody>
          <a:bodyPr spcFirstLastPara="1" wrap="square" lIns="386025" tIns="386025" rIns="386025" bIns="386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20116800" y="-756"/>
            <a:ext cx="20116800" cy="3108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6025" tIns="386025" rIns="386025" bIns="38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1168200" y="7453858"/>
            <a:ext cx="17799000" cy="8959800"/>
          </a:xfrm>
          <a:prstGeom prst="rect">
            <a:avLst/>
          </a:prstGeom>
        </p:spPr>
        <p:txBody>
          <a:bodyPr spcFirstLastPara="1" wrap="square" lIns="386025" tIns="386025" rIns="386025" bIns="3860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1168200" y="16943031"/>
            <a:ext cx="17799000" cy="7465500"/>
          </a:xfrm>
          <a:prstGeom prst="rect">
            <a:avLst/>
          </a:prstGeom>
        </p:spPr>
        <p:txBody>
          <a:bodyPr spcFirstLastPara="1" wrap="square" lIns="386025" tIns="386025" rIns="386025" bIns="3860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21733800" y="4376631"/>
            <a:ext cx="16882800" cy="22335000"/>
          </a:xfrm>
          <a:prstGeom prst="rect">
            <a:avLst/>
          </a:prstGeom>
        </p:spPr>
        <p:txBody>
          <a:bodyPr spcFirstLastPara="1" wrap="square" lIns="386025" tIns="386025" rIns="386025" bIns="386025" anchor="ctr" anchorCtr="0">
            <a:normAutofit/>
          </a:bodyPr>
          <a:lstStyle>
            <a:lvl1pPr marL="457200" lvl="0" indent="-711200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1pPr>
            <a:lvl2pPr marL="914400" lvl="1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/>
            </a:lvl2pPr>
            <a:lvl3pPr marL="1371600" lvl="2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/>
            </a:lvl3pPr>
            <a:lvl4pPr marL="1828800" lvl="3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/>
            </a:lvl4pPr>
            <a:lvl5pPr marL="2286000" lvl="4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/>
            </a:lvl5pPr>
            <a:lvl6pPr marL="2743200" lvl="5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/>
            </a:lvl6pPr>
            <a:lvl7pPr marL="3200400" lvl="6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/>
            </a:lvl7pPr>
            <a:lvl8pPr marL="3657600" lvl="7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/>
            </a:lvl8pPr>
            <a:lvl9pPr marL="4114800" lvl="8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300"/>
          </a:xfrm>
          <a:prstGeom prst="rect">
            <a:avLst/>
          </a:prstGeom>
        </p:spPr>
        <p:txBody>
          <a:bodyPr spcFirstLastPara="1" wrap="square" lIns="386025" tIns="386025" rIns="386025" bIns="386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371480" y="13000693"/>
            <a:ext cx="37490700" cy="5088300"/>
          </a:xfrm>
          <a:prstGeom prst="rect">
            <a:avLst/>
          </a:prstGeom>
        </p:spPr>
        <p:txBody>
          <a:bodyPr spcFirstLastPara="1" wrap="square" lIns="452375" tIns="452375" rIns="452375" bIns="4523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52375" tIns="452375" rIns="452375" bIns="4523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1371480" y="25571476"/>
            <a:ext cx="26394600" cy="3657600"/>
          </a:xfrm>
          <a:prstGeom prst="rect">
            <a:avLst/>
          </a:prstGeom>
        </p:spPr>
        <p:txBody>
          <a:bodyPr spcFirstLastPara="1" wrap="square" lIns="386025" tIns="386025" rIns="386025" bIns="3860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300"/>
          </a:xfrm>
          <a:prstGeom prst="rect">
            <a:avLst/>
          </a:prstGeom>
        </p:spPr>
        <p:txBody>
          <a:bodyPr spcFirstLastPara="1" wrap="square" lIns="386025" tIns="386025" rIns="386025" bIns="386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1371480" y="6685911"/>
            <a:ext cx="37490400" cy="11868000"/>
          </a:xfrm>
          <a:prstGeom prst="rect">
            <a:avLst/>
          </a:prstGeom>
        </p:spPr>
        <p:txBody>
          <a:bodyPr spcFirstLastPara="1" wrap="square" lIns="386025" tIns="386025" rIns="386025" bIns="3860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700"/>
              <a:buNone/>
              <a:defRPr sz="50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700"/>
              <a:buNone/>
              <a:defRPr sz="50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700"/>
              <a:buNone/>
              <a:defRPr sz="50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700"/>
              <a:buNone/>
              <a:defRPr sz="50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700"/>
              <a:buNone/>
              <a:defRPr sz="50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700"/>
              <a:buNone/>
              <a:defRPr sz="50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700"/>
              <a:buNone/>
              <a:defRPr sz="50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700"/>
              <a:buNone/>
              <a:defRPr sz="50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700"/>
              <a:buNone/>
              <a:defRPr sz="507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1371480" y="19053449"/>
            <a:ext cx="37490400" cy="7862400"/>
          </a:xfrm>
          <a:prstGeom prst="rect">
            <a:avLst/>
          </a:prstGeom>
        </p:spPr>
        <p:txBody>
          <a:bodyPr spcFirstLastPara="1" wrap="square" lIns="386025" tIns="386025" rIns="386025" bIns="386025" anchor="t" anchorCtr="0">
            <a:normAutofit/>
          </a:bodyPr>
          <a:lstStyle>
            <a:lvl1pPr marL="457200" lvl="0" indent="-711200" algn="ctr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1pPr>
            <a:lvl2pPr marL="914400" lvl="1" indent="-603250" algn="ctr">
              <a:spcBef>
                <a:spcPts val="0"/>
              </a:spcBef>
              <a:spcAft>
                <a:spcPts val="0"/>
              </a:spcAft>
              <a:buSzPts val="5900"/>
              <a:buChar char="○"/>
              <a:defRPr/>
            </a:lvl2pPr>
            <a:lvl3pPr marL="1371600" lvl="2" indent="-603250" algn="ctr">
              <a:spcBef>
                <a:spcPts val="0"/>
              </a:spcBef>
              <a:spcAft>
                <a:spcPts val="0"/>
              </a:spcAft>
              <a:buSzPts val="5900"/>
              <a:buChar char="■"/>
              <a:defRPr/>
            </a:lvl3pPr>
            <a:lvl4pPr marL="1828800" lvl="3" indent="-603250" algn="ctr">
              <a:spcBef>
                <a:spcPts val="0"/>
              </a:spcBef>
              <a:spcAft>
                <a:spcPts val="0"/>
              </a:spcAft>
              <a:buSzPts val="5900"/>
              <a:buChar char="●"/>
              <a:defRPr/>
            </a:lvl4pPr>
            <a:lvl5pPr marL="2286000" lvl="4" indent="-603250" algn="ctr">
              <a:spcBef>
                <a:spcPts val="0"/>
              </a:spcBef>
              <a:spcAft>
                <a:spcPts val="0"/>
              </a:spcAft>
              <a:buSzPts val="5900"/>
              <a:buChar char="○"/>
              <a:defRPr/>
            </a:lvl5pPr>
            <a:lvl6pPr marL="2743200" lvl="5" indent="-603250" algn="ctr">
              <a:spcBef>
                <a:spcPts val="0"/>
              </a:spcBef>
              <a:spcAft>
                <a:spcPts val="0"/>
              </a:spcAft>
              <a:buSzPts val="5900"/>
              <a:buChar char="■"/>
              <a:defRPr/>
            </a:lvl6pPr>
            <a:lvl7pPr marL="3200400" lvl="6" indent="-603250" algn="ctr">
              <a:spcBef>
                <a:spcPts val="0"/>
              </a:spcBef>
              <a:spcAft>
                <a:spcPts val="0"/>
              </a:spcAft>
              <a:buSzPts val="5900"/>
              <a:buChar char="●"/>
              <a:defRPr/>
            </a:lvl7pPr>
            <a:lvl8pPr marL="3657600" lvl="7" indent="-603250" algn="ctr">
              <a:spcBef>
                <a:spcPts val="0"/>
              </a:spcBef>
              <a:spcAft>
                <a:spcPts val="0"/>
              </a:spcAft>
              <a:buSzPts val="5900"/>
              <a:buChar char="○"/>
              <a:defRPr/>
            </a:lvl8pPr>
            <a:lvl9pPr marL="4114800" lvl="8" indent="-603250" algn="ctr">
              <a:spcBef>
                <a:spcPts val="0"/>
              </a:spcBef>
              <a:spcAft>
                <a:spcPts val="0"/>
              </a:spcAft>
              <a:buSzPts val="59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300"/>
          </a:xfrm>
          <a:prstGeom prst="rect">
            <a:avLst/>
          </a:prstGeom>
        </p:spPr>
        <p:txBody>
          <a:bodyPr spcFirstLastPara="1" wrap="square" lIns="386025" tIns="386025" rIns="386025" bIns="386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300"/>
          </a:xfrm>
          <a:prstGeom prst="rect">
            <a:avLst/>
          </a:prstGeom>
        </p:spPr>
        <p:txBody>
          <a:bodyPr spcFirstLastPara="1" wrap="square" lIns="386025" tIns="386025" rIns="386025" bIns="386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371480" y="2689929"/>
            <a:ext cx="37490700" cy="3461700"/>
          </a:xfrm>
          <a:prstGeom prst="rect">
            <a:avLst/>
          </a:prstGeom>
        </p:spPr>
        <p:txBody>
          <a:bodyPr spcFirstLastPara="1" wrap="square" lIns="452375" tIns="452375" rIns="452375" bIns="4523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71480" y="6966071"/>
            <a:ext cx="37490700" cy="20650200"/>
          </a:xfrm>
          <a:prstGeom prst="rect">
            <a:avLst/>
          </a:prstGeom>
        </p:spPr>
        <p:txBody>
          <a:bodyPr spcFirstLastPara="1" wrap="square" lIns="452375" tIns="452375" rIns="452375" bIns="452375" anchor="t" anchorCtr="0">
            <a:normAutofit/>
          </a:bodyPr>
          <a:lstStyle>
            <a:lvl1pPr marL="457200" lvl="0" indent="-793750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marL="914400" lvl="1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2pPr>
            <a:lvl3pPr marL="1371600" lvl="2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3pPr>
            <a:lvl4pPr marL="1828800" lvl="3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4pPr>
            <a:lvl5pPr marL="2286000" lvl="4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5pPr>
            <a:lvl6pPr marL="2743200" lvl="5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6pPr>
            <a:lvl7pPr marL="3200400" lvl="6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7pPr>
            <a:lvl8pPr marL="3657600" lvl="7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8pPr>
            <a:lvl9pPr marL="4114800" lvl="8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52375" tIns="452375" rIns="452375" bIns="4523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371480" y="2689929"/>
            <a:ext cx="37490700" cy="3461700"/>
          </a:xfrm>
          <a:prstGeom prst="rect">
            <a:avLst/>
          </a:prstGeom>
        </p:spPr>
        <p:txBody>
          <a:bodyPr spcFirstLastPara="1" wrap="square" lIns="452375" tIns="452375" rIns="452375" bIns="4523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371480" y="6966071"/>
            <a:ext cx="17599500" cy="20650200"/>
          </a:xfrm>
          <a:prstGeom prst="rect">
            <a:avLst/>
          </a:prstGeom>
        </p:spPr>
        <p:txBody>
          <a:bodyPr spcFirstLastPara="1" wrap="square" lIns="452375" tIns="452375" rIns="452375" bIns="452375" anchor="t" anchorCtr="0">
            <a:normAutofit/>
          </a:bodyPr>
          <a:lstStyle>
            <a:lvl1pPr marL="457200" lvl="0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marL="914400" lvl="1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2pPr>
            <a:lvl3pPr marL="1371600" lvl="2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3pPr>
            <a:lvl4pPr marL="1828800" lvl="3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4pPr>
            <a:lvl5pPr marL="2286000" lvl="4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5pPr>
            <a:lvl6pPr marL="2743200" lvl="5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6pPr>
            <a:lvl7pPr marL="3200400" lvl="6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7pPr>
            <a:lvl8pPr marL="3657600" lvl="7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8pPr>
            <a:lvl9pPr marL="4114800" lvl="8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1262560" y="6966071"/>
            <a:ext cx="17599500" cy="20650200"/>
          </a:xfrm>
          <a:prstGeom prst="rect">
            <a:avLst/>
          </a:prstGeom>
        </p:spPr>
        <p:txBody>
          <a:bodyPr spcFirstLastPara="1" wrap="square" lIns="452375" tIns="452375" rIns="452375" bIns="452375" anchor="t" anchorCtr="0">
            <a:normAutofit/>
          </a:bodyPr>
          <a:lstStyle>
            <a:lvl1pPr marL="457200" lvl="0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marL="914400" lvl="1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2pPr>
            <a:lvl3pPr marL="1371600" lvl="2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3pPr>
            <a:lvl4pPr marL="1828800" lvl="3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4pPr>
            <a:lvl5pPr marL="2286000" lvl="4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5pPr>
            <a:lvl6pPr marL="2743200" lvl="5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6pPr>
            <a:lvl7pPr marL="3200400" lvl="6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7pPr>
            <a:lvl8pPr marL="3657600" lvl="7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8pPr>
            <a:lvl9pPr marL="4114800" lvl="8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52375" tIns="452375" rIns="452375" bIns="4523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371480" y="2689929"/>
            <a:ext cx="37490700" cy="3461700"/>
          </a:xfrm>
          <a:prstGeom prst="rect">
            <a:avLst/>
          </a:prstGeom>
        </p:spPr>
        <p:txBody>
          <a:bodyPr spcFirstLastPara="1" wrap="square" lIns="452375" tIns="452375" rIns="452375" bIns="4523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52375" tIns="452375" rIns="452375" bIns="4523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371480" y="3358293"/>
            <a:ext cx="12355200" cy="4567800"/>
          </a:xfrm>
          <a:prstGeom prst="rect">
            <a:avLst/>
          </a:prstGeom>
        </p:spPr>
        <p:txBody>
          <a:bodyPr spcFirstLastPara="1" wrap="square" lIns="452375" tIns="452375" rIns="452375" bIns="4523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371480" y="8399360"/>
            <a:ext cx="12355200" cy="19217700"/>
          </a:xfrm>
          <a:prstGeom prst="rect">
            <a:avLst/>
          </a:prstGeom>
        </p:spPr>
        <p:txBody>
          <a:bodyPr spcFirstLastPara="1" wrap="square" lIns="452375" tIns="452375" rIns="452375" bIns="452375" anchor="t" anchorCtr="0">
            <a:normAutofit/>
          </a:bodyPr>
          <a:lstStyle>
            <a:lvl1pPr marL="457200" lvl="0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1pPr>
            <a:lvl2pPr marL="914400" lvl="1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2pPr>
            <a:lvl3pPr marL="1371600" lvl="2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3pPr>
            <a:lvl4pPr marL="1828800" lvl="3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4pPr>
            <a:lvl5pPr marL="2286000" lvl="4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5pPr>
            <a:lvl6pPr marL="2743200" lvl="5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6pPr>
            <a:lvl7pPr marL="3200400" lvl="6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7pPr>
            <a:lvl8pPr marL="3657600" lvl="7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8pPr>
            <a:lvl9pPr marL="4114800" lvl="8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52375" tIns="452375" rIns="452375" bIns="4523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157100" y="2720907"/>
            <a:ext cx="28018200" cy="24726600"/>
          </a:xfrm>
          <a:prstGeom prst="rect">
            <a:avLst/>
          </a:prstGeom>
        </p:spPr>
        <p:txBody>
          <a:bodyPr spcFirstLastPara="1" wrap="square" lIns="452375" tIns="452375" rIns="452375" bIns="4523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1pPr>
            <a:lvl2pPr lvl="1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2pPr>
            <a:lvl3pPr lvl="2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3pPr>
            <a:lvl4pPr lvl="3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4pPr>
            <a:lvl5pPr lvl="4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5pPr>
            <a:lvl6pPr lvl="5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6pPr>
            <a:lvl7pPr lvl="6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7pPr>
            <a:lvl8pPr lvl="7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8pPr>
            <a:lvl9pPr lvl="8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52375" tIns="452375" rIns="452375" bIns="4523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0116800" y="-756"/>
            <a:ext cx="20116800" cy="3108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2375" tIns="452375" rIns="452375" bIns="452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168200" y="7453858"/>
            <a:ext cx="17799000" cy="8959800"/>
          </a:xfrm>
          <a:prstGeom prst="rect">
            <a:avLst/>
          </a:prstGeom>
        </p:spPr>
        <p:txBody>
          <a:bodyPr spcFirstLastPara="1" wrap="square" lIns="452375" tIns="452375" rIns="452375" bIns="4523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168200" y="16943031"/>
            <a:ext cx="17799000" cy="7465500"/>
          </a:xfrm>
          <a:prstGeom prst="rect">
            <a:avLst/>
          </a:prstGeom>
        </p:spPr>
        <p:txBody>
          <a:bodyPr spcFirstLastPara="1" wrap="square" lIns="452375" tIns="452375" rIns="452375" bIns="4523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1733800" y="4376631"/>
            <a:ext cx="16882800" cy="22334700"/>
          </a:xfrm>
          <a:prstGeom prst="rect">
            <a:avLst/>
          </a:prstGeom>
        </p:spPr>
        <p:txBody>
          <a:bodyPr spcFirstLastPara="1" wrap="square" lIns="452375" tIns="452375" rIns="452375" bIns="452375" anchor="ctr" anchorCtr="0">
            <a:normAutofit/>
          </a:bodyPr>
          <a:lstStyle>
            <a:lvl1pPr marL="457200" lvl="0" indent="-793750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marL="914400" lvl="1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2pPr>
            <a:lvl3pPr marL="1371600" lvl="2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3pPr>
            <a:lvl4pPr marL="1828800" lvl="3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4pPr>
            <a:lvl5pPr marL="2286000" lvl="4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5pPr>
            <a:lvl6pPr marL="2743200" lvl="5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6pPr>
            <a:lvl7pPr marL="3200400" lvl="6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7pPr>
            <a:lvl8pPr marL="3657600" lvl="7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8pPr>
            <a:lvl9pPr marL="4114800" lvl="8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52375" tIns="452375" rIns="452375" bIns="4523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371480" y="25571476"/>
            <a:ext cx="26394600" cy="3657600"/>
          </a:xfrm>
          <a:prstGeom prst="rect">
            <a:avLst/>
          </a:prstGeom>
        </p:spPr>
        <p:txBody>
          <a:bodyPr spcFirstLastPara="1" wrap="square" lIns="452375" tIns="452375" rIns="452375" bIns="4523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52375" tIns="452375" rIns="452375" bIns="4523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480" y="2689929"/>
            <a:ext cx="374907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2375" tIns="452375" rIns="452375" bIns="4523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480" y="6966071"/>
            <a:ext cx="37490700" cy="206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2375" tIns="452375" rIns="452375" bIns="452375" anchor="t" anchorCtr="0">
            <a:normAutofit/>
          </a:bodyPr>
          <a:lstStyle>
            <a:lvl1pPr marL="457200" lvl="0" indent="-793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900"/>
              <a:buChar char="●"/>
              <a:defRPr sz="8900">
                <a:solidFill>
                  <a:schemeClr val="dk2"/>
                </a:solidFill>
              </a:defRPr>
            </a:lvl1pPr>
            <a:lvl2pPr marL="914400" lvl="1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2pPr>
            <a:lvl3pPr marL="1371600" lvl="2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3pPr>
            <a:lvl4pPr marL="1828800" lvl="3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4pPr>
            <a:lvl5pPr marL="2286000" lvl="4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5pPr>
            <a:lvl6pPr marL="2743200" lvl="5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6pPr>
            <a:lvl7pPr marL="3200400" lvl="6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7pPr>
            <a:lvl8pPr marL="3657600" lvl="7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8pPr>
            <a:lvl9pPr marL="4114800" lvl="8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2375" tIns="452375" rIns="452375" bIns="452375" anchor="ctr" anchorCtr="0">
            <a:normAutofit/>
          </a:bodyPr>
          <a:lstStyle>
            <a:lvl1pPr lvl="0" algn="r">
              <a:buNone/>
              <a:defRPr sz="4900">
                <a:solidFill>
                  <a:schemeClr val="dk2"/>
                </a:solidFill>
              </a:defRPr>
            </a:lvl1pPr>
            <a:lvl2pPr lvl="1" algn="r">
              <a:buNone/>
              <a:defRPr sz="4900">
                <a:solidFill>
                  <a:schemeClr val="dk2"/>
                </a:solidFill>
              </a:defRPr>
            </a:lvl2pPr>
            <a:lvl3pPr lvl="2" algn="r">
              <a:buNone/>
              <a:defRPr sz="4900">
                <a:solidFill>
                  <a:schemeClr val="dk2"/>
                </a:solidFill>
              </a:defRPr>
            </a:lvl3pPr>
            <a:lvl4pPr lvl="3" algn="r">
              <a:buNone/>
              <a:defRPr sz="4900">
                <a:solidFill>
                  <a:schemeClr val="dk2"/>
                </a:solidFill>
              </a:defRPr>
            </a:lvl4pPr>
            <a:lvl5pPr lvl="4" algn="r">
              <a:buNone/>
              <a:defRPr sz="4900">
                <a:solidFill>
                  <a:schemeClr val="dk2"/>
                </a:solidFill>
              </a:defRPr>
            </a:lvl5pPr>
            <a:lvl6pPr lvl="5" algn="r">
              <a:buNone/>
              <a:defRPr sz="4900">
                <a:solidFill>
                  <a:schemeClr val="dk2"/>
                </a:solidFill>
              </a:defRPr>
            </a:lvl6pPr>
            <a:lvl7pPr lvl="6" algn="r">
              <a:buNone/>
              <a:defRPr sz="4900">
                <a:solidFill>
                  <a:schemeClr val="dk2"/>
                </a:solidFill>
              </a:defRPr>
            </a:lvl7pPr>
            <a:lvl8pPr lvl="7" algn="r">
              <a:buNone/>
              <a:defRPr sz="4900">
                <a:solidFill>
                  <a:schemeClr val="dk2"/>
                </a:solidFill>
              </a:defRPr>
            </a:lvl8pPr>
            <a:lvl9pPr lvl="8" algn="r">
              <a:buNone/>
              <a:defRPr sz="49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6EED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371480" y="2689929"/>
            <a:ext cx="374904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6025" tIns="386025" rIns="386025" bIns="386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0"/>
              <a:buNone/>
              <a:defRPr sz="1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0"/>
              <a:buNone/>
              <a:defRPr sz="1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0"/>
              <a:buNone/>
              <a:defRPr sz="1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0"/>
              <a:buNone/>
              <a:defRPr sz="1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0"/>
              <a:buNone/>
              <a:defRPr sz="1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0"/>
              <a:buNone/>
              <a:defRPr sz="1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0"/>
              <a:buNone/>
              <a:defRPr sz="1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0"/>
              <a:buNone/>
              <a:defRPr sz="1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0"/>
              <a:buNone/>
              <a:defRPr sz="1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371480" y="6966071"/>
            <a:ext cx="37490400" cy="206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6025" tIns="386025" rIns="386025" bIns="386025" anchor="t" anchorCtr="0">
            <a:normAutofit/>
          </a:bodyPr>
          <a:lstStyle>
            <a:lvl1pPr marL="457200" lvl="0" indent="-711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Char char="●"/>
              <a:defRPr sz="7600">
                <a:solidFill>
                  <a:schemeClr val="dk2"/>
                </a:solidFill>
              </a:defRPr>
            </a:lvl1pPr>
            <a:lvl2pPr marL="914400" lvl="1" indent="-603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Char char="○"/>
              <a:defRPr sz="5900">
                <a:solidFill>
                  <a:schemeClr val="dk2"/>
                </a:solidFill>
              </a:defRPr>
            </a:lvl2pPr>
            <a:lvl3pPr marL="1371600" lvl="2" indent="-603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Char char="■"/>
              <a:defRPr sz="5900">
                <a:solidFill>
                  <a:schemeClr val="dk2"/>
                </a:solidFill>
              </a:defRPr>
            </a:lvl3pPr>
            <a:lvl4pPr marL="1828800" lvl="3" indent="-603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Char char="●"/>
              <a:defRPr sz="5900">
                <a:solidFill>
                  <a:schemeClr val="dk2"/>
                </a:solidFill>
              </a:defRPr>
            </a:lvl4pPr>
            <a:lvl5pPr marL="2286000" lvl="4" indent="-603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Char char="○"/>
              <a:defRPr sz="5900">
                <a:solidFill>
                  <a:schemeClr val="dk2"/>
                </a:solidFill>
              </a:defRPr>
            </a:lvl5pPr>
            <a:lvl6pPr marL="2743200" lvl="5" indent="-603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Char char="■"/>
              <a:defRPr sz="5900">
                <a:solidFill>
                  <a:schemeClr val="dk2"/>
                </a:solidFill>
              </a:defRPr>
            </a:lvl6pPr>
            <a:lvl7pPr marL="3200400" lvl="6" indent="-603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Char char="●"/>
              <a:defRPr sz="5900">
                <a:solidFill>
                  <a:schemeClr val="dk2"/>
                </a:solidFill>
              </a:defRPr>
            </a:lvl7pPr>
            <a:lvl8pPr marL="3657600" lvl="7" indent="-603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Char char="○"/>
              <a:defRPr sz="5900">
                <a:solidFill>
                  <a:schemeClr val="dk2"/>
                </a:solidFill>
              </a:defRPr>
            </a:lvl8pPr>
            <a:lvl9pPr marL="4114800" lvl="8" indent="-603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0"/>
              <a:buChar char="■"/>
              <a:defRPr sz="5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6025" tIns="386025" rIns="386025" bIns="386025" anchor="ctr" anchorCtr="0">
            <a:normAutofit/>
          </a:bodyPr>
          <a:lstStyle>
            <a:lvl1pPr lvl="0" algn="r">
              <a:buNone/>
              <a:defRPr sz="4200">
                <a:solidFill>
                  <a:schemeClr val="dk2"/>
                </a:solidFill>
              </a:defRPr>
            </a:lvl1pPr>
            <a:lvl2pPr lvl="1" algn="r">
              <a:buNone/>
              <a:defRPr sz="4200">
                <a:solidFill>
                  <a:schemeClr val="dk2"/>
                </a:solidFill>
              </a:defRPr>
            </a:lvl2pPr>
            <a:lvl3pPr lvl="2" algn="r">
              <a:buNone/>
              <a:defRPr sz="4200">
                <a:solidFill>
                  <a:schemeClr val="dk2"/>
                </a:solidFill>
              </a:defRPr>
            </a:lvl3pPr>
            <a:lvl4pPr lvl="3" algn="r">
              <a:buNone/>
              <a:defRPr sz="4200">
                <a:solidFill>
                  <a:schemeClr val="dk2"/>
                </a:solidFill>
              </a:defRPr>
            </a:lvl4pPr>
            <a:lvl5pPr lvl="4" algn="r">
              <a:buNone/>
              <a:defRPr sz="4200">
                <a:solidFill>
                  <a:schemeClr val="dk2"/>
                </a:solidFill>
              </a:defRPr>
            </a:lvl5pPr>
            <a:lvl6pPr lvl="5" algn="r">
              <a:buNone/>
              <a:defRPr sz="4200">
                <a:solidFill>
                  <a:schemeClr val="dk2"/>
                </a:solidFill>
              </a:defRPr>
            </a:lvl6pPr>
            <a:lvl7pPr lvl="6" algn="r">
              <a:buNone/>
              <a:defRPr sz="4200">
                <a:solidFill>
                  <a:schemeClr val="dk2"/>
                </a:solidFill>
              </a:defRPr>
            </a:lvl7pPr>
            <a:lvl8pPr lvl="7" algn="r">
              <a:buNone/>
              <a:defRPr sz="4200">
                <a:solidFill>
                  <a:schemeClr val="dk2"/>
                </a:solidFill>
              </a:defRPr>
            </a:lvl8pPr>
            <a:lvl9pPr lvl="8" algn="r">
              <a:buNone/>
              <a:defRPr sz="4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294200" y="12169213"/>
            <a:ext cx="9627300" cy="12189300"/>
          </a:xfrm>
          <a:prstGeom prst="roundRect">
            <a:avLst>
              <a:gd name="adj" fmla="val 923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6025" tIns="386025" rIns="386025" bIns="38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/>
              <a:t>Overview</a:t>
            </a:r>
            <a:endParaRPr sz="4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</p:txBody>
      </p:sp>
      <p:sp>
        <p:nvSpPr>
          <p:cNvPr id="100" name="Google Shape;100;p25"/>
          <p:cNvSpPr txBox="1"/>
          <p:nvPr/>
        </p:nvSpPr>
        <p:spPr>
          <a:xfrm>
            <a:off x="1510205" y="-117075"/>
            <a:ext cx="37213200" cy="3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6025" tIns="386025" rIns="386025" bIns="3860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200">
                <a:solidFill>
                  <a:srgbClr val="7A4231"/>
                </a:solidFill>
              </a:rPr>
              <a:t>Reducing the Barrier of Entry for GPU Accelerated Workflows using Open OnDemand and Charliecloud Containers in HPC</a:t>
            </a:r>
            <a:endParaRPr sz="10200">
              <a:solidFill>
                <a:srgbClr val="7A423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200">
              <a:solidFill>
                <a:srgbClr val="7A4231"/>
              </a:solidFill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-52" y="29391000"/>
            <a:ext cx="40233600" cy="1698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6025" tIns="386025" rIns="386025" bIns="38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</p:txBody>
      </p:sp>
      <p:grpSp>
        <p:nvGrpSpPr>
          <p:cNvPr id="102" name="Google Shape;102;p25"/>
          <p:cNvGrpSpPr/>
          <p:nvPr/>
        </p:nvGrpSpPr>
        <p:grpSpPr>
          <a:xfrm>
            <a:off x="10165021" y="5963875"/>
            <a:ext cx="14947994" cy="4654200"/>
            <a:chOff x="10460482" y="5807738"/>
            <a:chExt cx="14304300" cy="4654200"/>
          </a:xfrm>
        </p:grpSpPr>
        <p:sp>
          <p:nvSpPr>
            <p:cNvPr id="103" name="Google Shape;103;p25"/>
            <p:cNvSpPr/>
            <p:nvPr/>
          </p:nvSpPr>
          <p:spPr>
            <a:xfrm>
              <a:off x="10460482" y="5807738"/>
              <a:ext cx="14304300" cy="4654200"/>
            </a:xfrm>
            <a:prstGeom prst="roundRect">
              <a:avLst>
                <a:gd name="adj" fmla="val 16667"/>
              </a:avLst>
            </a:prstGeom>
            <a:solidFill>
              <a:srgbClr val="D9D2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86025" tIns="386025" rIns="386025" bIns="386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/>
                <a:t>GROMACS GPU Workflow</a:t>
              </a:r>
              <a:endParaRPr sz="4600"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</p:txBody>
        </p:sp>
        <p:pic>
          <p:nvPicPr>
            <p:cNvPr id="104" name="Google Shape;104;p25"/>
            <p:cNvPicPr preferRelativeResize="0"/>
            <p:nvPr/>
          </p:nvPicPr>
          <p:blipFill rotWithShape="1">
            <a:blip r:embed="rId3">
              <a:alphaModFix/>
            </a:blip>
            <a:srcRect l="4226" t="57995" r="39795"/>
            <a:stretch/>
          </p:blipFill>
          <p:spPr>
            <a:xfrm>
              <a:off x="10963546" y="7205740"/>
              <a:ext cx="6006016" cy="2442624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6120000" algn="bl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105" name="Google Shape;105;p25"/>
            <p:cNvSpPr txBox="1"/>
            <p:nvPr/>
          </p:nvSpPr>
          <p:spPr>
            <a:xfrm>
              <a:off x="17187324" y="6813738"/>
              <a:ext cx="7032300" cy="28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dk1"/>
                  </a:solidFill>
                </a:rPr>
                <a:t>Starting on the fully customizable dashboard a user can easily navigate to the GROMACS workflow through the custom Open Composer application. The simulation is readily available for use. Select the </a:t>
              </a:r>
              <a:r>
                <a:rPr lang="en" sz="3200" u="sng">
                  <a:solidFill>
                    <a:schemeClr val="dk1"/>
                  </a:solidFill>
                </a:rPr>
                <a:t>dipeptide</a:t>
              </a:r>
              <a:r>
                <a:rPr lang="en" sz="3200">
                  <a:solidFill>
                    <a:schemeClr val="dk1"/>
                  </a:solidFill>
                </a:rPr>
                <a:t> option and the sbatch script is automatically loaded in</a:t>
              </a:r>
              <a:endParaRPr sz="32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dk1"/>
                  </a:solidFill>
                </a:rPr>
                <a:t> </a:t>
              </a:r>
              <a:endParaRPr sz="3200">
                <a:solidFill>
                  <a:schemeClr val="dk1"/>
                </a:solidFill>
              </a:endParaRPr>
            </a:p>
          </p:txBody>
        </p:sp>
      </p:grpSp>
      <p:sp>
        <p:nvSpPr>
          <p:cNvPr id="106" name="Google Shape;106;p25"/>
          <p:cNvSpPr/>
          <p:nvPr/>
        </p:nvSpPr>
        <p:spPr>
          <a:xfrm>
            <a:off x="10187338" y="10760475"/>
            <a:ext cx="14947800" cy="10714800"/>
          </a:xfrm>
          <a:prstGeom prst="roundRect">
            <a:avLst>
              <a:gd name="adj" fmla="val 12950"/>
            </a:avLst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6025" tIns="386025" rIns="386025" bIns="38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</p:txBody>
      </p:sp>
      <p:grpSp>
        <p:nvGrpSpPr>
          <p:cNvPr id="107" name="Google Shape;107;p25"/>
          <p:cNvGrpSpPr/>
          <p:nvPr/>
        </p:nvGrpSpPr>
        <p:grpSpPr>
          <a:xfrm>
            <a:off x="339174" y="5937284"/>
            <a:ext cx="9582711" cy="6096065"/>
            <a:chOff x="391550" y="7448500"/>
            <a:chExt cx="9147300" cy="11685000"/>
          </a:xfrm>
        </p:grpSpPr>
        <p:sp>
          <p:nvSpPr>
            <p:cNvPr id="108" name="Google Shape;108;p25"/>
            <p:cNvSpPr/>
            <p:nvPr/>
          </p:nvSpPr>
          <p:spPr>
            <a:xfrm>
              <a:off x="391550" y="7448500"/>
              <a:ext cx="9147300" cy="11685000"/>
            </a:xfrm>
            <a:prstGeom prst="roundRect">
              <a:avLst>
                <a:gd name="adj" fmla="val 16667"/>
              </a:avLst>
            </a:prstGeom>
            <a:solidFill>
              <a:srgbClr val="D9D2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86025" tIns="386025" rIns="386025" bIns="386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</p:txBody>
        </p:sp>
        <p:sp>
          <p:nvSpPr>
            <p:cNvPr id="109" name="Google Shape;109;p25"/>
            <p:cNvSpPr txBox="1"/>
            <p:nvPr/>
          </p:nvSpPr>
          <p:spPr>
            <a:xfrm>
              <a:off x="837550" y="8328736"/>
              <a:ext cx="8505600" cy="981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600" b="1">
                  <a:solidFill>
                    <a:schemeClr val="dk1"/>
                  </a:solidFill>
                </a:rPr>
                <a:t>Background</a:t>
              </a:r>
              <a:endParaRPr sz="3200" b="1">
                <a:solidFill>
                  <a:schemeClr val="dk1"/>
                </a:solidFill>
              </a:endParaRPr>
            </a:p>
            <a:p>
              <a:pPr marL="457200" lvl="0" indent="-431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Char char="●"/>
              </a:pPr>
              <a:r>
                <a:rPr lang="en" sz="3200">
                  <a:solidFill>
                    <a:schemeClr val="dk1"/>
                  </a:solidFill>
                </a:rPr>
                <a:t>HPC systems enable powerful simulations but require complex command line skills to complete the job.</a:t>
              </a:r>
              <a:endParaRPr sz="3200">
                <a:solidFill>
                  <a:schemeClr val="dk1"/>
                </a:solidFill>
              </a:endParaRPr>
            </a:p>
            <a:p>
              <a:pPr marL="457200" lvl="0" indent="-431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Char char="●"/>
              </a:pPr>
              <a:r>
                <a:rPr lang="en" sz="3200">
                  <a:solidFill>
                    <a:schemeClr val="dk1"/>
                  </a:solidFill>
                </a:rPr>
                <a:t>LANL lacks an accessible framework for integrating scientific workflows.</a:t>
              </a:r>
              <a:endParaRPr sz="3200">
                <a:solidFill>
                  <a:schemeClr val="dk1"/>
                </a:solidFill>
              </a:endParaRPr>
            </a:p>
            <a:p>
              <a:pPr marL="457200" lvl="0" indent="-431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Char char="●"/>
              </a:pPr>
              <a:r>
                <a:rPr lang="en" sz="3200">
                  <a:solidFill>
                    <a:schemeClr val="dk1"/>
                  </a:solidFill>
                </a:rPr>
                <a:t>Time spent learning HPC tools can instead be used to focus on core parts of experiments.</a:t>
              </a:r>
              <a:endParaRPr sz="32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32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dk2"/>
                </a:solidFill>
              </a:endParaRPr>
            </a:p>
          </p:txBody>
        </p:sp>
      </p:grpSp>
      <p:pic>
        <p:nvPicPr>
          <p:cNvPr id="110" name="Google Shape;110;p25" title="cornell2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9860" y="29389913"/>
            <a:ext cx="1700784" cy="1700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/>
          <p:nvPr/>
        </p:nvSpPr>
        <p:spPr>
          <a:xfrm>
            <a:off x="10164850" y="21617675"/>
            <a:ext cx="14947800" cy="75555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6025" tIns="386025" rIns="386025" bIns="38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</p:txBody>
      </p:sp>
      <p:sp>
        <p:nvSpPr>
          <p:cNvPr id="112" name="Google Shape;112;p25"/>
          <p:cNvSpPr txBox="1"/>
          <p:nvPr/>
        </p:nvSpPr>
        <p:spPr>
          <a:xfrm>
            <a:off x="12855967" y="22820788"/>
            <a:ext cx="10957500" cy="2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Once The job is complete the user launches a Jupyter Notebook which visualises the results. All the necessary code is preloaded into the application to allow for visualization of the data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13" name="Google Shape;1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73650" y="22447522"/>
            <a:ext cx="1839426" cy="1959240"/>
          </a:xfrm>
          <a:prstGeom prst="rect">
            <a:avLst/>
          </a:prstGeom>
          <a:noFill/>
          <a:ln>
            <a:noFill/>
          </a:ln>
          <a:effectLst>
            <a:outerShdw blurRad="142875" dist="76200" dir="612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14" name="Google Shape;114;p25" title="LA_logo-removebg-preview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199" y="29743463"/>
            <a:ext cx="4829175" cy="942975"/>
          </a:xfrm>
          <a:prstGeom prst="rect">
            <a:avLst/>
          </a:prstGeom>
          <a:solidFill>
            <a:srgbClr val="D9EAD3"/>
          </a:solidFill>
          <a:ln>
            <a:noFill/>
          </a:ln>
        </p:spPr>
      </p:pic>
      <p:sp>
        <p:nvSpPr>
          <p:cNvPr id="115" name="Google Shape;115;p25"/>
          <p:cNvSpPr/>
          <p:nvPr/>
        </p:nvSpPr>
        <p:spPr>
          <a:xfrm>
            <a:off x="25356000" y="5991275"/>
            <a:ext cx="14675400" cy="18928500"/>
          </a:xfrm>
          <a:prstGeom prst="roundRect">
            <a:avLst>
              <a:gd name="adj" fmla="val 9516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6025" tIns="386025" rIns="386025" bIns="38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/>
              <a:t>Monitoring</a:t>
            </a:r>
            <a:endParaRPr sz="4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1"/>
          </a:p>
        </p:txBody>
      </p:sp>
      <p:pic>
        <p:nvPicPr>
          <p:cNvPr id="116" name="Google Shape;116;p25"/>
          <p:cNvPicPr preferRelativeResize="0"/>
          <p:nvPr/>
        </p:nvPicPr>
        <p:blipFill rotWithShape="1">
          <a:blip r:embed="rId7">
            <a:alphaModFix/>
          </a:blip>
          <a:srcRect l="10185" t="63934" r="39859" b="7152"/>
          <a:stretch/>
        </p:blipFill>
        <p:spPr>
          <a:xfrm>
            <a:off x="26825975" y="20229450"/>
            <a:ext cx="11373476" cy="3441874"/>
          </a:xfrm>
          <a:prstGeom prst="rect">
            <a:avLst/>
          </a:prstGeom>
          <a:noFill/>
          <a:ln>
            <a:noFill/>
          </a:ln>
          <a:effectLst>
            <a:outerShdw blurRad="142875" dist="76200" dir="612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7" name="Google Shape;117;p25"/>
          <p:cNvSpPr txBox="1"/>
          <p:nvPr/>
        </p:nvSpPr>
        <p:spPr>
          <a:xfrm>
            <a:off x="25746350" y="9882338"/>
            <a:ext cx="2540100" cy="3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Grafana monitoring for allocated resources per active job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18" name="Google Shape;118;p25"/>
          <p:cNvSpPr txBox="1"/>
          <p:nvPr/>
        </p:nvSpPr>
        <p:spPr>
          <a:xfrm>
            <a:off x="26226081" y="23731897"/>
            <a:ext cx="125733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Real time GPU monitoring showing raw logs from the compute nodes that are running an active job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769829" y="19513563"/>
            <a:ext cx="8805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" sz="3200">
                <a:solidFill>
                  <a:schemeClr val="dk1"/>
                </a:solidFill>
              </a:rPr>
              <a:t>The integration of Open OnDemand, JupyterLab, Charliecloud, GROMACS, and OpenComposer enables an accessible HPC workflow.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" sz="3200">
                <a:solidFill>
                  <a:schemeClr val="dk1"/>
                </a:solidFill>
              </a:rPr>
              <a:t>Simulations run in Charliecloud containers and are submitted as GPU jobs across two nodes.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" sz="3200">
                <a:solidFill>
                  <a:schemeClr val="dk1"/>
                </a:solidFill>
              </a:rPr>
              <a:t>Post-processing is done in JupyterLab using Python to visualize molecular trajectories.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216175" y="24519175"/>
            <a:ext cx="9627300" cy="4654200"/>
          </a:xfrm>
          <a:prstGeom prst="roundRect">
            <a:avLst>
              <a:gd name="adj" fmla="val 8653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6025" tIns="386025" rIns="386025" bIns="38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/>
              <a:t>Key Takeaways</a:t>
            </a:r>
            <a:endParaRPr sz="4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</p:txBody>
      </p:sp>
      <p:pic>
        <p:nvPicPr>
          <p:cNvPr id="121" name="Google Shape;12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727550" y="25378989"/>
            <a:ext cx="4585245" cy="2442636"/>
          </a:xfrm>
          <a:prstGeom prst="rect">
            <a:avLst/>
          </a:prstGeom>
          <a:solidFill>
            <a:srgbClr val="D9D2E9"/>
          </a:solidFill>
          <a:ln>
            <a:noFill/>
          </a:ln>
          <a:effectLst>
            <a:outerShdw blurRad="142875" dist="76200" dir="612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2" name="Google Shape;122;p25"/>
          <p:cNvSpPr/>
          <p:nvPr/>
        </p:nvSpPr>
        <p:spPr>
          <a:xfrm>
            <a:off x="25356025" y="25137575"/>
            <a:ext cx="14675400" cy="40356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6025" tIns="386025" rIns="386025" bIns="38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/>
              <a:t>Future Works</a:t>
            </a:r>
            <a:endParaRPr sz="4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/>
          </a:p>
        </p:txBody>
      </p:sp>
      <p:sp>
        <p:nvSpPr>
          <p:cNvPr id="123" name="Google Shape;123;p25"/>
          <p:cNvSpPr txBox="1"/>
          <p:nvPr/>
        </p:nvSpPr>
        <p:spPr>
          <a:xfrm>
            <a:off x="25904248" y="26082775"/>
            <a:ext cx="13528500" cy="29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</a:rPr>
              <a:t>Replace Open Composer with a fully custom made application encased in Open OnDemand environment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</a:rPr>
              <a:t>Offer other scientific softwares through Open Composer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</a:rPr>
              <a:t>Make the GPU app more interactive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</a:rPr>
              <a:t>Integrate an automatic job submission functionality for repeatable runs</a:t>
            </a:r>
            <a:endParaRPr sz="9800">
              <a:solidFill>
                <a:schemeClr val="dk2"/>
              </a:solidFill>
            </a:endParaRPr>
          </a:p>
        </p:txBody>
      </p:sp>
      <p:pic>
        <p:nvPicPr>
          <p:cNvPr id="124" name="Google Shape;124;p25" title="grafana-removebg-preview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085625" y="6609974"/>
            <a:ext cx="1839425" cy="20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567348" y="25301463"/>
            <a:ext cx="8805900" cy="3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OOD provides a web-based, non-command line interface to users.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Job Composer provides a complete, sharable, repeatable turnkey simulation campaign for users.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All non-OOD software stack elements containerized and abstracted from users.</a:t>
            </a:r>
            <a:endParaRPr sz="3000">
              <a:solidFill>
                <a:schemeClr val="dk1"/>
              </a:solidFill>
            </a:endParaRPr>
          </a:p>
        </p:txBody>
      </p:sp>
      <p:cxnSp>
        <p:nvCxnSpPr>
          <p:cNvPr id="126" name="Google Shape;126;p25"/>
          <p:cNvCxnSpPr>
            <a:stCxn id="127" idx="3"/>
            <a:endCxn id="127" idx="3"/>
          </p:cNvCxnSpPr>
          <p:nvPr/>
        </p:nvCxnSpPr>
        <p:spPr>
          <a:xfrm>
            <a:off x="30388043" y="160845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42875" dist="76200" dir="6120000" algn="bl" rotWithShape="0">
              <a:srgbClr val="000000">
                <a:alpha val="50000"/>
              </a:srgbClr>
            </a:outerShdw>
          </a:effectLst>
        </p:spPr>
      </p:cxnSp>
      <p:grpSp>
        <p:nvGrpSpPr>
          <p:cNvPr id="128" name="Google Shape;128;p25"/>
          <p:cNvGrpSpPr/>
          <p:nvPr/>
        </p:nvGrpSpPr>
        <p:grpSpPr>
          <a:xfrm>
            <a:off x="26981787" y="15200325"/>
            <a:ext cx="10631497" cy="4798765"/>
            <a:chOff x="27173650" y="12453315"/>
            <a:chExt cx="10897394" cy="5715537"/>
          </a:xfrm>
        </p:grpSpPr>
        <p:sp>
          <p:nvSpPr>
            <p:cNvPr id="127" name="Google Shape;127;p25"/>
            <p:cNvSpPr/>
            <p:nvPr/>
          </p:nvSpPr>
          <p:spPr>
            <a:xfrm>
              <a:off x="27173698" y="12639615"/>
              <a:ext cx="3491400" cy="1733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61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386025" tIns="386025" rIns="386025" bIns="386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/>
                <a:t>Grafana</a:t>
              </a:r>
              <a:r>
                <a:rPr lang="en" sz="2400"/>
                <a:t> </a:t>
              </a:r>
              <a:endParaRPr sz="2400"/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27173650" y="15171313"/>
              <a:ext cx="3491400" cy="1733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61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386025" tIns="386025" rIns="386025" bIns="386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/>
                <a:t>Prometheus </a:t>
              </a:r>
              <a:endParaRPr sz="3400"/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32479937" y="12453315"/>
              <a:ext cx="5591100" cy="1733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61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386025" tIns="386025" rIns="386025" bIns="386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/>
                <a:t>Node exporter </a:t>
              </a:r>
              <a:endParaRPr sz="3400"/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32479944" y="16435151"/>
              <a:ext cx="5591100" cy="1733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61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386025" tIns="386025" rIns="386025" bIns="386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/>
                <a:t>Nvidia exporter </a:t>
              </a:r>
              <a:endParaRPr sz="3400"/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32479930" y="14427082"/>
              <a:ext cx="5591100" cy="1733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61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386025" tIns="386025" rIns="386025" bIns="386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/>
                <a:t>Slurm exporter </a:t>
              </a:r>
              <a:endParaRPr sz="3400"/>
            </a:p>
          </p:txBody>
        </p:sp>
        <p:cxnSp>
          <p:nvCxnSpPr>
            <p:cNvPr id="133" name="Google Shape;133;p25"/>
            <p:cNvCxnSpPr>
              <a:stCxn id="127" idx="2"/>
              <a:endCxn id="129" idx="0"/>
            </p:cNvCxnSpPr>
            <p:nvPr/>
          </p:nvCxnSpPr>
          <p:spPr>
            <a:xfrm>
              <a:off x="28919398" y="14373315"/>
              <a:ext cx="0" cy="798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142875" dist="76200" dir="612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34" name="Google Shape;134;p25"/>
            <p:cNvCxnSpPr>
              <a:stCxn id="129" idx="3"/>
            </p:cNvCxnSpPr>
            <p:nvPr/>
          </p:nvCxnSpPr>
          <p:spPr>
            <a:xfrm>
              <a:off x="30665050" y="16038163"/>
              <a:ext cx="711000" cy="3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dist="76200" dir="612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35" name="Google Shape;135;p25"/>
            <p:cNvCxnSpPr/>
            <p:nvPr/>
          </p:nvCxnSpPr>
          <p:spPr>
            <a:xfrm rot="10800000">
              <a:off x="31384281" y="13283389"/>
              <a:ext cx="28800" cy="402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dist="76200" dir="612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36" name="Google Shape;136;p25"/>
            <p:cNvCxnSpPr>
              <a:endCxn id="130" idx="1"/>
            </p:cNvCxnSpPr>
            <p:nvPr/>
          </p:nvCxnSpPr>
          <p:spPr>
            <a:xfrm rot="10800000" flipH="1">
              <a:off x="31365137" y="13320165"/>
              <a:ext cx="1114800" cy="12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142875" dist="76200" dir="612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37" name="Google Shape;137;p25"/>
            <p:cNvCxnSpPr>
              <a:endCxn id="132" idx="1"/>
            </p:cNvCxnSpPr>
            <p:nvPr/>
          </p:nvCxnSpPr>
          <p:spPr>
            <a:xfrm rot="10800000" flipH="1">
              <a:off x="31375630" y="15293932"/>
              <a:ext cx="1104300" cy="3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142875" dist="76200" dir="612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38" name="Google Shape;138;p25"/>
            <p:cNvCxnSpPr>
              <a:endCxn id="131" idx="1"/>
            </p:cNvCxnSpPr>
            <p:nvPr/>
          </p:nvCxnSpPr>
          <p:spPr>
            <a:xfrm rot="10800000" flipH="1">
              <a:off x="31370244" y="17302001"/>
              <a:ext cx="1109700" cy="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39" name="Google Shape;139;p25"/>
          <p:cNvSpPr txBox="1"/>
          <p:nvPr/>
        </p:nvSpPr>
        <p:spPr>
          <a:xfrm>
            <a:off x="13810989" y="21617675"/>
            <a:ext cx="61467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chemeClr val="dk1"/>
                </a:solidFill>
              </a:rPr>
              <a:t>Visualization</a:t>
            </a:r>
            <a:endParaRPr sz="7600">
              <a:solidFill>
                <a:schemeClr val="dk2"/>
              </a:solidFill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11835132" y="28078213"/>
            <a:ext cx="43701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</a:rPr>
              <a:t>Trajectory of dipeptide molecules through a solvent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638082" y="24608272"/>
            <a:ext cx="2540218" cy="32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19036390" y="27856075"/>
            <a:ext cx="58647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</a:rPr>
              <a:t>Generated image showing a protein (lysozyme) in a box of water, with ions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02838" y="29743474"/>
            <a:ext cx="4828033" cy="9418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5"/>
          <p:cNvCxnSpPr/>
          <p:nvPr/>
        </p:nvCxnSpPr>
        <p:spPr>
          <a:xfrm rot="10800000" flipH="1">
            <a:off x="16613450" y="13438825"/>
            <a:ext cx="5418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5" name="Google Shape;145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581013" y="10843125"/>
            <a:ext cx="9358615" cy="4772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25"/>
          <p:cNvGrpSpPr/>
          <p:nvPr/>
        </p:nvGrpSpPr>
        <p:grpSpPr>
          <a:xfrm>
            <a:off x="11640575" y="15840814"/>
            <a:ext cx="11239500" cy="5258423"/>
            <a:chOff x="11872050" y="11762346"/>
            <a:chExt cx="11239500" cy="9016500"/>
          </a:xfrm>
        </p:grpSpPr>
        <p:sp>
          <p:nvSpPr>
            <p:cNvPr id="147" name="Google Shape;147;p25"/>
            <p:cNvSpPr/>
            <p:nvPr/>
          </p:nvSpPr>
          <p:spPr>
            <a:xfrm>
              <a:off x="11872050" y="11762346"/>
              <a:ext cx="11239500" cy="90165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5"/>
            <p:cNvSpPr txBox="1"/>
            <p:nvPr/>
          </p:nvSpPr>
          <p:spPr>
            <a:xfrm>
              <a:off x="12778313" y="12304485"/>
              <a:ext cx="10228800" cy="6108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algn="bl" rotWithShape="0">
                <a:srgbClr val="000000">
                  <a:alpha val="8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B8067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#SBATCH --ntasks-per-node=4</a:t>
              </a:r>
              <a:endParaRPr sz="2400" b="1">
                <a:solidFill>
                  <a:srgbClr val="B8067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B8067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#SBATCH -N2</a:t>
              </a:r>
              <a:endParaRPr sz="2400" b="1">
                <a:solidFill>
                  <a:srgbClr val="B8067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B8067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#SBATCH --output=/home/admin/output.log</a:t>
              </a:r>
              <a:endParaRPr sz="2400" b="1">
                <a:solidFill>
                  <a:srgbClr val="B8067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B8067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#SBATCH --error=/home/admin/error.log</a:t>
              </a:r>
              <a:endParaRPr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2400" b="1">
                  <a:solidFill>
                    <a:srgbClr val="9334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cd</a:t>
              </a:r>
              <a:r>
                <a:rPr lang="en" sz="24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2400" b="1">
                  <a:solidFill>
                    <a:srgbClr val="37474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/home/admin/GROMACS_workflow/dipeptide_simulation</a:t>
              </a:r>
              <a:endParaRPr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37474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PATH=/home/admin/charliecloud/bin:$PATH</a:t>
              </a:r>
              <a:endParaRPr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37474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cat</a:t>
              </a:r>
              <a:r>
                <a:rPr lang="en" sz="24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2400" b="1">
                  <a:solidFill>
                    <a:srgbClr val="37474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lang="en" sz="24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2400" b="1">
                  <a:solidFill>
                    <a:srgbClr val="18803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'EOC'</a:t>
              </a:r>
              <a:r>
                <a:rPr lang="en" sz="24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2400" b="1">
                  <a:solidFill>
                    <a:srgbClr val="37474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r>
                <a:rPr lang="en" sz="24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2400" b="1">
                  <a:solidFill>
                    <a:srgbClr val="37474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container.sh</a:t>
              </a:r>
              <a:endParaRPr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9334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export</a:t>
              </a:r>
              <a:r>
                <a:rPr lang="en" sz="24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2400" b="1">
                  <a:solidFill>
                    <a:srgbClr val="37474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GMX_ENABLE_DIRECT_GPU_COMM=</a:t>
              </a:r>
              <a:r>
                <a:rPr lang="en" sz="2400" b="1">
                  <a:solidFill>
                    <a:srgbClr val="C5221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9334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export</a:t>
              </a:r>
              <a:r>
                <a:rPr lang="en" sz="24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2400" b="1">
                  <a:solidFill>
                    <a:srgbClr val="37474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GMX_GPU_PME_DECOMPOSITION=</a:t>
              </a:r>
              <a:r>
                <a:rPr lang="en" sz="2400" b="1">
                  <a:solidFill>
                    <a:srgbClr val="C5221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9334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export</a:t>
              </a:r>
              <a:r>
                <a:rPr lang="en" sz="24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2400" b="1">
                  <a:solidFill>
                    <a:srgbClr val="37474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NVSHMEM_BOOTSTRAP=MPI</a:t>
              </a:r>
              <a:endParaRPr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9334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export</a:t>
              </a:r>
              <a:r>
                <a:rPr lang="en" sz="24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2400" b="1">
                  <a:solidFill>
                    <a:srgbClr val="37474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GMXLIB=/usr/</a:t>
              </a:r>
              <a:r>
                <a:rPr lang="en" sz="2400" b="1">
                  <a:solidFill>
                    <a:srgbClr val="9334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local</a:t>
              </a:r>
              <a:r>
                <a:rPr lang="en" sz="2400" b="1">
                  <a:solidFill>
                    <a:srgbClr val="37474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/share/GROMACS/top</a:t>
              </a:r>
              <a:endParaRPr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7600">
                <a:solidFill>
                  <a:schemeClr val="dk2"/>
                </a:solidFill>
              </a:endParaRPr>
            </a:p>
          </p:txBody>
        </p:sp>
      </p:grpSp>
      <p:pic>
        <p:nvPicPr>
          <p:cNvPr id="149" name="Google Shape;149;p25" title="prettydaist-removebg-preview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1138608">
            <a:off x="17511853" y="28677363"/>
            <a:ext cx="5584444" cy="31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 title="prettydaist-removebg-preview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1138608">
            <a:off x="22932403" y="28639250"/>
            <a:ext cx="5584444" cy="31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 title="prettydaist-removebg-preview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1138608">
            <a:off x="28088878" y="28639250"/>
            <a:ext cx="5584444" cy="31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 title="lilac-removebg-preview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-62" y="-2141162"/>
            <a:ext cx="696277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 title="lilac-removebg-preview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962713" y="-2168137"/>
            <a:ext cx="696277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 title="lilac-removebg-preview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3925488" y="-2141162"/>
            <a:ext cx="696277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 title="lilac-removebg-preview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888263" y="-2141162"/>
            <a:ext cx="696277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 title="lilac-removebg-preview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7851038" y="-2141162"/>
            <a:ext cx="696277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 title="lilac-removebg-preview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4813813" y="-2141162"/>
            <a:ext cx="696277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 title="lilac-removebg-preview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-4077108">
            <a:off x="-2605831" y="-1414179"/>
            <a:ext cx="6786213" cy="316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 title="lilac-removebg-preview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4186588">
            <a:off x="36375925" y="-1455362"/>
            <a:ext cx="6962776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 title="university-of-maryland-baltimore-county-logo-png_seeklogo-488242-removebg-preview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5970150" y="29390275"/>
            <a:ext cx="1700784" cy="1700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 title="ritt-removebg-preview.pn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7832738" y="29390275"/>
            <a:ext cx="1700784" cy="17007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5"/>
          <p:cNvGrpSpPr/>
          <p:nvPr/>
        </p:nvGrpSpPr>
        <p:grpSpPr>
          <a:xfrm>
            <a:off x="175" y="3065813"/>
            <a:ext cx="40233000" cy="2707663"/>
            <a:chOff x="943500" y="12559313"/>
            <a:chExt cx="40233000" cy="2707663"/>
          </a:xfrm>
        </p:grpSpPr>
        <p:sp>
          <p:nvSpPr>
            <p:cNvPr id="163" name="Google Shape;163;p25"/>
            <p:cNvSpPr/>
            <p:nvPr/>
          </p:nvSpPr>
          <p:spPr>
            <a:xfrm>
              <a:off x="943500" y="12786275"/>
              <a:ext cx="40233000" cy="24807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86025" tIns="386025" rIns="386025" bIns="386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900"/>
            </a:p>
          </p:txBody>
        </p:sp>
        <p:sp>
          <p:nvSpPr>
            <p:cNvPr id="164" name="Google Shape;164;p25"/>
            <p:cNvSpPr txBox="1"/>
            <p:nvPr/>
          </p:nvSpPr>
          <p:spPr>
            <a:xfrm>
              <a:off x="21451137" y="12559313"/>
              <a:ext cx="10894500" cy="24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6025" tIns="386025" rIns="386025" bIns="3860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7A4231"/>
                  </a:solidFill>
                </a:rPr>
                <a:t>Kelsey Tirado</a:t>
              </a:r>
              <a:endParaRPr sz="4600" b="1">
                <a:solidFill>
                  <a:srgbClr val="7A423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>
                  <a:solidFill>
                    <a:srgbClr val="7A4231"/>
                  </a:solidFill>
                </a:rPr>
                <a:t>Rochester Institute of Technology</a:t>
              </a:r>
              <a:endParaRPr sz="4600">
                <a:solidFill>
                  <a:srgbClr val="7A423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>
                  <a:solidFill>
                    <a:srgbClr val="7A4231"/>
                  </a:solidFill>
                </a:rPr>
                <a:t>kelseytirado3@gmail.com</a:t>
              </a:r>
              <a:endParaRPr sz="4600">
                <a:solidFill>
                  <a:srgbClr val="7A423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1">
                <a:solidFill>
                  <a:srgbClr val="7A4231"/>
                </a:solidFill>
              </a:endParaRPr>
            </a:p>
          </p:txBody>
        </p:sp>
        <p:sp>
          <p:nvSpPr>
            <p:cNvPr id="165" name="Google Shape;165;p25"/>
            <p:cNvSpPr txBox="1"/>
            <p:nvPr/>
          </p:nvSpPr>
          <p:spPr>
            <a:xfrm>
              <a:off x="1784470" y="12564638"/>
              <a:ext cx="8663400" cy="24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6025" tIns="386025" rIns="386025" bIns="3860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7A4231"/>
                  </a:solidFill>
                </a:rPr>
                <a:t>Abhinav Kotta</a:t>
              </a:r>
              <a:endParaRPr sz="4600" b="1">
                <a:solidFill>
                  <a:srgbClr val="7A423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>
                  <a:solidFill>
                    <a:srgbClr val="7A4231"/>
                  </a:solidFill>
                </a:rPr>
                <a:t>Cornell University</a:t>
              </a:r>
              <a:endParaRPr sz="4600">
                <a:solidFill>
                  <a:srgbClr val="7A423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>
                  <a:solidFill>
                    <a:srgbClr val="7A4231"/>
                  </a:solidFill>
                </a:rPr>
                <a:t>abhinavkotta.io@gmail.com</a:t>
              </a:r>
              <a:endParaRPr sz="4600">
                <a:solidFill>
                  <a:srgbClr val="7A423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7A4231"/>
                  </a:solidFill>
                </a:rPr>
                <a:t> </a:t>
              </a:r>
              <a:r>
                <a:rPr lang="en" sz="7600" b="1">
                  <a:solidFill>
                    <a:srgbClr val="7A4231"/>
                  </a:solidFill>
                </a:rPr>
                <a:t>  </a:t>
              </a:r>
              <a:endParaRPr sz="7600" b="1">
                <a:solidFill>
                  <a:srgbClr val="7A4231"/>
                </a:solidFill>
              </a:endParaRPr>
            </a:p>
          </p:txBody>
        </p:sp>
        <p:sp>
          <p:nvSpPr>
            <p:cNvPr id="166" name="Google Shape;166;p25"/>
            <p:cNvSpPr txBox="1"/>
            <p:nvPr/>
          </p:nvSpPr>
          <p:spPr>
            <a:xfrm>
              <a:off x="10418550" y="12577750"/>
              <a:ext cx="11974500" cy="24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6025" tIns="386025" rIns="386025" bIns="3860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7A4231"/>
                  </a:solidFill>
                </a:rPr>
                <a:t>Beamlak Bekele</a:t>
              </a:r>
              <a:endParaRPr sz="4600" b="1">
                <a:solidFill>
                  <a:srgbClr val="7A423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>
                  <a:solidFill>
                    <a:srgbClr val="7A4231"/>
                  </a:solidFill>
                </a:rPr>
                <a:t>University of Maryland Baltimore County</a:t>
              </a:r>
              <a:endParaRPr sz="4600">
                <a:solidFill>
                  <a:srgbClr val="7A423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>
                  <a:solidFill>
                    <a:srgbClr val="7A4231"/>
                  </a:solidFill>
                </a:rPr>
                <a:t>bekbeamlak@gmail.com</a:t>
              </a:r>
              <a:endParaRPr sz="4600">
                <a:solidFill>
                  <a:srgbClr val="7A4231"/>
                </a:solidFill>
              </a:endParaRPr>
            </a:p>
          </p:txBody>
        </p:sp>
        <p:sp>
          <p:nvSpPr>
            <p:cNvPr id="167" name="Google Shape;167;p25"/>
            <p:cNvSpPr txBox="1"/>
            <p:nvPr/>
          </p:nvSpPr>
          <p:spPr>
            <a:xfrm>
              <a:off x="30457725" y="12645400"/>
              <a:ext cx="10391700" cy="24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6025" tIns="386025" rIns="386025" bIns="3860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7A4231"/>
                  </a:solidFill>
                </a:rPr>
                <a:t>Mentors: </a:t>
              </a:r>
              <a:endParaRPr sz="4600" b="1">
                <a:solidFill>
                  <a:srgbClr val="7A423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>
                  <a:solidFill>
                    <a:srgbClr val="7A4231"/>
                  </a:solidFill>
                </a:rPr>
                <a:t>Jordan Ogas, Hunter Easterday, Angelica Loshak,  and Andres Quan</a:t>
              </a:r>
              <a:endParaRPr sz="4600">
                <a:solidFill>
                  <a:srgbClr val="7A423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7A4231"/>
                  </a:solidFill>
                </a:rPr>
                <a:t> </a:t>
              </a:r>
              <a:r>
                <a:rPr lang="en" sz="7600" b="1">
                  <a:solidFill>
                    <a:srgbClr val="7A4231"/>
                  </a:solidFill>
                </a:rPr>
                <a:t>  </a:t>
              </a:r>
              <a:endParaRPr sz="7600" b="1">
                <a:solidFill>
                  <a:srgbClr val="7A4231"/>
                </a:solidFill>
              </a:endParaRPr>
            </a:p>
          </p:txBody>
        </p:sp>
      </p:grpSp>
      <p:pic>
        <p:nvPicPr>
          <p:cNvPr id="168" name="Google Shape;168;p25" title="aflower-removebg-preview.png"/>
          <p:cNvPicPr preferRelativeResize="0"/>
          <p:nvPr/>
        </p:nvPicPr>
        <p:blipFill rotWithShape="1">
          <a:blip r:embed="rId17">
            <a:alphaModFix/>
          </a:blip>
          <a:srcRect b="20641"/>
          <a:stretch/>
        </p:blipFill>
        <p:spPr>
          <a:xfrm rot="-3394102">
            <a:off x="37585952" y="2958362"/>
            <a:ext cx="4542746" cy="360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 title="aflower-removebg-preview.png"/>
          <p:cNvPicPr preferRelativeResize="0"/>
          <p:nvPr/>
        </p:nvPicPr>
        <p:blipFill rotWithShape="1">
          <a:blip r:embed="rId17">
            <a:alphaModFix/>
          </a:blip>
          <a:srcRect b="20641"/>
          <a:stretch/>
        </p:blipFill>
        <p:spPr>
          <a:xfrm rot="5400017" flipH="1">
            <a:off x="-1998909" y="2927472"/>
            <a:ext cx="4729167" cy="29843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5"/>
          <p:cNvGrpSpPr/>
          <p:nvPr/>
        </p:nvGrpSpPr>
        <p:grpSpPr>
          <a:xfrm>
            <a:off x="975075" y="12994560"/>
            <a:ext cx="7990435" cy="6096600"/>
            <a:chOff x="22620553" y="16783164"/>
            <a:chExt cx="11247797" cy="8473384"/>
          </a:xfrm>
        </p:grpSpPr>
        <p:sp>
          <p:nvSpPr>
            <p:cNvPr id="171" name="Google Shape;171;p25"/>
            <p:cNvSpPr txBox="1"/>
            <p:nvPr/>
          </p:nvSpPr>
          <p:spPr>
            <a:xfrm>
              <a:off x="27644021" y="16783164"/>
              <a:ext cx="2682900" cy="513900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61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</a:rPr>
                <a:t>Charliecloud</a:t>
              </a:r>
              <a:r>
                <a:rPr lang="en" sz="4800">
                  <a:solidFill>
                    <a:schemeClr val="dk2"/>
                  </a:solidFill>
                </a:rPr>
                <a:t> </a:t>
              </a:r>
              <a:endParaRPr sz="4800">
                <a:solidFill>
                  <a:schemeClr val="dk2"/>
                </a:solidFill>
              </a:endParaRPr>
            </a:p>
          </p:txBody>
        </p:sp>
        <p:pic>
          <p:nvPicPr>
            <p:cNvPr id="172" name="Google Shape;172;p25"/>
            <p:cNvPicPr preferRelativeResize="0"/>
            <p:nvPr/>
          </p:nvPicPr>
          <p:blipFill rotWithShape="1">
            <a:blip r:embed="rId18">
              <a:alphaModFix/>
            </a:blip>
            <a:srcRect b="20038"/>
            <a:stretch/>
          </p:blipFill>
          <p:spPr>
            <a:xfrm>
              <a:off x="26682067" y="22348696"/>
              <a:ext cx="3016786" cy="2907853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612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73" name="Google Shape;173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392450" y="18813266"/>
              <a:ext cx="2295500" cy="2446085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6120000" algn="bl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174" name="Google Shape;174;p25"/>
            <p:cNvSpPr/>
            <p:nvPr/>
          </p:nvSpPr>
          <p:spPr>
            <a:xfrm>
              <a:off x="22620553" y="19869102"/>
              <a:ext cx="2295600" cy="409830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61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Slurm script</a:t>
              </a:r>
              <a:endParaRPr sz="2400"/>
            </a:p>
          </p:txBody>
        </p:sp>
        <p:pic>
          <p:nvPicPr>
            <p:cNvPr id="175" name="Google Shape;175;p25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25124913" y="19160263"/>
              <a:ext cx="3250026" cy="1386675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6120000" algn="bl" rotWithShape="0">
                <a:srgbClr val="000000">
                  <a:alpha val="50000"/>
                </a:srgbClr>
              </a:outerShdw>
            </a:effectLst>
          </p:spPr>
        </p:pic>
        <p:cxnSp>
          <p:nvCxnSpPr>
            <p:cNvPr id="176" name="Google Shape;176;p25"/>
            <p:cNvCxnSpPr/>
            <p:nvPr/>
          </p:nvCxnSpPr>
          <p:spPr>
            <a:xfrm rot="10800000" flipH="1">
              <a:off x="24758650" y="21432658"/>
              <a:ext cx="7439700" cy="918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25"/>
            <p:cNvCxnSpPr/>
            <p:nvPr/>
          </p:nvCxnSpPr>
          <p:spPr>
            <a:xfrm rot="10800000">
              <a:off x="24688850" y="18316650"/>
              <a:ext cx="32100" cy="32388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25"/>
            <p:cNvCxnSpPr/>
            <p:nvPr/>
          </p:nvCxnSpPr>
          <p:spPr>
            <a:xfrm rot="10800000">
              <a:off x="32165900" y="18373850"/>
              <a:ext cx="32400" cy="30588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179" name="Google Shape;179;p25"/>
            <p:cNvGrpSpPr/>
            <p:nvPr/>
          </p:nvGrpSpPr>
          <p:grpSpPr>
            <a:xfrm>
              <a:off x="24668370" y="18057795"/>
              <a:ext cx="7497392" cy="583364"/>
              <a:chOff x="24660154" y="17485566"/>
              <a:chExt cx="7620076" cy="583364"/>
            </a:xfrm>
          </p:grpSpPr>
          <p:cxnSp>
            <p:nvCxnSpPr>
              <p:cNvPr id="180" name="Google Shape;180;p25"/>
              <p:cNvCxnSpPr>
                <a:endCxn id="181" idx="3"/>
              </p:cNvCxnSpPr>
              <p:nvPr/>
            </p:nvCxnSpPr>
            <p:spPr>
              <a:xfrm flipH="1">
                <a:off x="29358230" y="17764048"/>
                <a:ext cx="2922000" cy="13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2" name="Google Shape;182;p25"/>
              <p:cNvCxnSpPr>
                <a:endCxn id="181" idx="1"/>
              </p:cNvCxnSpPr>
              <p:nvPr/>
            </p:nvCxnSpPr>
            <p:spPr>
              <a:xfrm>
                <a:off x="24660154" y="17764048"/>
                <a:ext cx="3335700" cy="13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pic>
            <p:nvPicPr>
              <p:cNvPr id="181" name="Google Shape;181;p25"/>
              <p:cNvPicPr preferRelativeResize="0"/>
              <p:nvPr/>
            </p:nvPicPr>
            <p:blipFill rotWithShape="1">
              <a:blip r:embed="rId20">
                <a:alphaModFix/>
              </a:blip>
              <a:srcRect b="32659"/>
              <a:stretch/>
            </p:blipFill>
            <p:spPr>
              <a:xfrm>
                <a:off x="27995854" y="17485566"/>
                <a:ext cx="1362376" cy="583364"/>
              </a:xfrm>
              <a:prstGeom prst="rect">
                <a:avLst/>
              </a:prstGeom>
              <a:noFill/>
              <a:ln w="38100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  <a:effectLst>
                <a:outerShdw blurRad="142875" dist="76200" dir="6120000" algn="bl" rotWithShape="0">
                  <a:srgbClr val="000000">
                    <a:alpha val="50000"/>
                  </a:srgbClr>
                </a:outerShdw>
              </a:effectLst>
            </p:spPr>
          </p:pic>
        </p:grpSp>
        <p:grpSp>
          <p:nvGrpSpPr>
            <p:cNvPr id="183" name="Google Shape;183;p25"/>
            <p:cNvGrpSpPr/>
            <p:nvPr/>
          </p:nvGrpSpPr>
          <p:grpSpPr>
            <a:xfrm>
              <a:off x="31687950" y="19857400"/>
              <a:ext cx="2180400" cy="4121700"/>
              <a:chOff x="32676250" y="19417700"/>
              <a:chExt cx="2180400" cy="4121700"/>
            </a:xfrm>
          </p:grpSpPr>
          <p:sp>
            <p:nvSpPr>
              <p:cNvPr id="184" name="Google Shape;184;p25"/>
              <p:cNvSpPr/>
              <p:nvPr/>
            </p:nvSpPr>
            <p:spPr>
              <a:xfrm rot="-5400000">
                <a:off x="31705600" y="20388350"/>
                <a:ext cx="4121700" cy="2180400"/>
              </a:xfrm>
              <a:prstGeom prst="curvedUpArrow">
                <a:avLst>
                  <a:gd name="adj1" fmla="val 25000"/>
                  <a:gd name="adj2" fmla="val 50000"/>
                  <a:gd name="adj3" fmla="val 25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75" dist="76200" dir="612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5"/>
              <p:cNvSpPr txBox="1"/>
              <p:nvPr/>
            </p:nvSpPr>
            <p:spPr>
              <a:xfrm>
                <a:off x="32909986" y="21301111"/>
                <a:ext cx="1676100" cy="18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dk1"/>
                    </a:solidFill>
                  </a:rPr>
                  <a:t>Output script </a:t>
                </a:r>
                <a:endParaRPr sz="2400">
                  <a:solidFill>
                    <a:schemeClr val="dk1"/>
                  </a:solidFill>
                </a:endParaRPr>
              </a:p>
            </p:txBody>
          </p:sp>
        </p:grpSp>
      </p:grpSp>
      <p:pic>
        <p:nvPicPr>
          <p:cNvPr id="186" name="Google Shape;186;p25"/>
          <p:cNvPicPr preferRelativeResize="0"/>
          <p:nvPr/>
        </p:nvPicPr>
        <p:blipFill rotWithShape="1">
          <a:blip r:embed="rId21">
            <a:alphaModFix/>
          </a:blip>
          <a:srcRect l="49932" b="30986"/>
          <a:stretch/>
        </p:blipFill>
        <p:spPr>
          <a:xfrm>
            <a:off x="28897650" y="6970765"/>
            <a:ext cx="8805899" cy="791648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15051550" y="29821200"/>
            <a:ext cx="162354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600">
              <a:solidFill>
                <a:schemeClr val="dk2"/>
              </a:solidFill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12035700" y="29691625"/>
            <a:ext cx="52323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3200" dirty="0">
                <a:solidFill>
                  <a:srgbClr val="595959"/>
                </a:solidFill>
              </a:rPr>
              <a:t>LA-UR </a:t>
            </a:r>
            <a:r>
              <a:rPr lang="en-US" sz="3200" dirty="0"/>
              <a:t>25-28155</a:t>
            </a:r>
            <a:endParaRPr sz="32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Macintosh PowerPoint</Application>
  <PresentationFormat>Custom</PresentationFormat>
  <Paragraphs>136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Courier New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Wiens, Julie Ann</cp:lastModifiedBy>
  <cp:revision>1</cp:revision>
  <dcterms:modified xsi:type="dcterms:W3CDTF">2025-08-18T20:27:32Z</dcterms:modified>
</cp:coreProperties>
</file>