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1" r:id="rId5"/>
    <p:sldId id="296" r:id="rId6"/>
    <p:sldId id="264" r:id="rId7"/>
    <p:sldId id="265" r:id="rId8"/>
    <p:sldId id="266" r:id="rId9"/>
    <p:sldId id="267" r:id="rId10"/>
    <p:sldId id="268" r:id="rId11"/>
    <p:sldId id="269" r:id="rId13"/>
    <p:sldId id="270" r:id="rId14"/>
    <p:sldId id="275" r:id="rId15"/>
    <p:sldId id="276" r:id="rId16"/>
    <p:sldId id="277" r:id="rId17"/>
    <p:sldId id="278" r:id="rId18"/>
    <p:sldId id="280" r:id="rId19"/>
    <p:sldId id="282" r:id="rId20"/>
    <p:sldId id="283" r:id="rId21"/>
    <p:sldId id="284" r:id="rId22"/>
    <p:sldId id="285" r:id="rId23"/>
    <p:sldId id="288" r:id="rId24"/>
    <p:sldId id="289" r:id="rId25"/>
    <p:sldId id="290" r:id="rId26"/>
    <p:sldId id="291" r:id="rId27"/>
    <p:sldId id="292" r:id="rId28"/>
    <p:sldId id="293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450CF-F2B5-4122-B52D-B83F8B7B57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C2EDD-27FC-42DE-9C0F-5AB71E2FEA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C2EDD-27FC-42DE-9C0F-5AB71E2FEA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CD84C2-C917-45F9-8479-CE3A43418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1320E2-419A-449C-A9F8-47CF1B7144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25.xml"/><Relationship Id="rId8" Type="http://schemas.openxmlformats.org/officeDocument/2006/relationships/slide" Target="slide22.xml"/><Relationship Id="rId7" Type="http://schemas.openxmlformats.org/officeDocument/2006/relationships/slide" Target="slide21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17.xml"/><Relationship Id="rId3" Type="http://schemas.openxmlformats.org/officeDocument/2006/relationships/slide" Target="slide12.xml"/><Relationship Id="rId2" Type="http://schemas.openxmlformats.org/officeDocument/2006/relationships/slide" Target="slide7.xml"/><Relationship Id="rId11" Type="http://schemas.openxmlformats.org/officeDocument/2006/relationships/slideLayout" Target="../slideLayouts/slideLayout2.xml"/><Relationship Id="rId10" Type="http://schemas.openxmlformats.org/officeDocument/2006/relationships/slide" Target="slide26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image" Target="../media/image35.GI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image" Target="../media/image36.GI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image" Target="../media/image37.GI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image" Target="../media/image38.GI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image" Target="../media/image39.GI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image" Target="../media/image40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4007" y="1017553"/>
            <a:ext cx="11027026" cy="3612926"/>
          </a:xfrm>
        </p:spPr>
        <p:txBody>
          <a:bodyPr/>
          <a:lstStyle/>
          <a:p>
            <a:pPr algn="ctr"/>
            <a:r>
              <a:rPr lang="zh-CN" altLang="en-US" sz="6600" dirty="0"/>
              <a:t>基于</a:t>
            </a:r>
            <a:r>
              <a:rPr lang="en-US" altLang="zh-CN" sz="6600" dirty="0"/>
              <a:t>MATLAB</a:t>
            </a:r>
            <a:r>
              <a:rPr lang="zh-CN" altLang="en-US" sz="6600" dirty="0"/>
              <a:t>的语音信号去噪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6806" y="4426333"/>
            <a:ext cx="7891272" cy="1069848"/>
          </a:xfrm>
        </p:spPr>
        <p:txBody>
          <a:bodyPr/>
          <a:lstStyle/>
          <a:p>
            <a:r>
              <a:rPr lang="zh-CN" altLang="en-US" dirty="0"/>
              <a:t>杨跃浙 </a:t>
            </a:r>
            <a:r>
              <a:rPr lang="en-US" altLang="zh-CN" dirty="0"/>
              <a:t>WA2214014 </a:t>
            </a:r>
            <a:endParaRPr lang="en-US" altLang="zh-CN" dirty="0"/>
          </a:p>
          <a:p>
            <a:r>
              <a:rPr lang="zh-CN" altLang="en-US" dirty="0"/>
              <a:t>杨昀川 </a:t>
            </a:r>
            <a:r>
              <a:rPr lang="en-US" altLang="zh-CN" dirty="0"/>
              <a:t>WA2214022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736" y="200105"/>
            <a:ext cx="10058400" cy="1609344"/>
          </a:xfrm>
        </p:spPr>
        <p:txBody>
          <a:bodyPr/>
          <a:lstStyle/>
          <a:p>
            <a:r>
              <a:rPr lang="en-US" altLang="zh-CN" dirty="0"/>
              <a:t>FIR </a:t>
            </a:r>
            <a:r>
              <a:rPr lang="zh-CN" altLang="en-US" dirty="0"/>
              <a:t>低通滤波器设计步骤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145" y="1674839"/>
            <a:ext cx="10058400" cy="5050253"/>
          </a:xfrm>
        </p:spPr>
        <p:txBody>
          <a:bodyPr/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确定技术指标，包括采样频率、通带截止频率、阻带截止频率、过渡带宽、通带波动和阻带衰 减。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对过渡带宽 ∆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f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进行归一化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选择窗函数，根据阻带衰减和过渡带宽平衡性能与复杂度。例如： 高阻带衰减要求时，选择布莱克曼窗。 适中性能要求时，选择汉宁窗或海明窗。 简单设计场景可选择矩形窗。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根据窗函数的特性计算滤波器阶数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生成理想的低通滤波器冲激响应：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6.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使用窗函数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w[n]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对冲激响应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h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[n]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进行加权修正：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7.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验证滤波器性能，绘制频率响应并检查是否满足设计要求。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004" y="4241504"/>
            <a:ext cx="3763529" cy="11013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32" y="5512871"/>
            <a:ext cx="2892886" cy="478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948" y="247456"/>
            <a:ext cx="10058400" cy="1609344"/>
          </a:xfrm>
        </p:spPr>
        <p:txBody>
          <a:bodyPr/>
          <a:lstStyle/>
          <a:p>
            <a:r>
              <a:rPr lang="en-US" altLang="zh-CN" dirty="0"/>
              <a:t>FIR </a:t>
            </a:r>
            <a:r>
              <a:rPr lang="zh-CN" altLang="en-US" dirty="0"/>
              <a:t>滤波器的</a:t>
            </a:r>
            <a:r>
              <a:rPr lang="en-US" altLang="zh-CN" dirty="0"/>
              <a:t>MATLAB 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pic>
        <p:nvPicPr>
          <p:cNvPr id="3" name="图形 2" descr="上一步 纯色填充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753" y="171451"/>
            <a:ext cx="1184563" cy="1184563"/>
          </a:xfrm>
          <a:prstGeom prst="rect">
            <a:avLst/>
          </a:prstGeom>
        </p:spPr>
      </p:pic>
      <p:pic>
        <p:nvPicPr>
          <p:cNvPr id="4" name="Picture 3" descr="Screenshot 2024-11-19 at 13.40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75" y="1418763"/>
            <a:ext cx="7488916" cy="53301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谱减法的基本原理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谱减法是一种经典的语音信号降噪方法，尤其适用于宽带噪声（如高斯白噪声）的抑制。其基 本假设是，语音信号和噪声在频域上是相互独立的。带噪信号可以建模为语音信号与噪声的叠加：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其中：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y(t)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：观测到的带噪信号；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x(t)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：目标语音信号；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d(t)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：噪声。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722" y="3241047"/>
            <a:ext cx="3149720" cy="9800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637953"/>
            <a:ext cx="10058400" cy="5534247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通过傅里叶变换，将信号转换到频域：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                 Y(f) = X(f) + D(f)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其中：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Y(f)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：带噪信号的频谱；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X(f)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：目标信号的频谱；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D(f)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：噪声的频谱。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谱减法的核心思想是，通过减去估计的噪声频谱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|D(f)|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，恢复语音信号的频谱幅值：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              |X(f)| = |Y (f)| − |D(f)|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对于功率谱形式，有：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最终，通过对估计的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X(f)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进行反傅里叶变换，恢复时域的去噪信号。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911" y="4437654"/>
            <a:ext cx="3703564" cy="7266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谱减法的基本算法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(1)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带噪信号的短时傅里叶变换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(STFT)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将带噪信号划分为多个短时帧，利用短时傅里叶变换（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STFT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）将每一帧转换到频域：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其中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表示时间帧的索引。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噪声估计 在语音信号的静音段或非语音段中，估计噪声频谱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|D(f)|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。假设此时语音信号为零，则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|Y(f)|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可直接作为噪声频谱的估计。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6187" y="2938463"/>
            <a:ext cx="3486483" cy="7404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909084"/>
            <a:ext cx="10058400" cy="5263116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(3)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幅度谱减法 对每一帧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，执行以下减法：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其中，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α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：噪声权重因子，通常取值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 ∼ 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，用于调整降噪程度。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当结果为负值时，进行截断处理：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(4)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相位恢复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利用带噪信号的相位信息恢复目标信号频谱：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(5)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反短时傅里叶变换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(ISTFT)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对每帧的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X(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f,t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执行逆变换，叠加得到时域的去噪信号。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9476" y="1309245"/>
            <a:ext cx="3892071" cy="6196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48" y="3016374"/>
            <a:ext cx="4867970" cy="689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476" y="4550420"/>
            <a:ext cx="3576638" cy="5708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谱减法的</a:t>
            </a:r>
            <a:r>
              <a:rPr lang="en-US" altLang="zh-CN" dirty="0"/>
              <a:t>MATLAB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9419" y="2660121"/>
            <a:ext cx="10506457" cy="2410643"/>
          </a:xfrm>
        </p:spPr>
      </p:pic>
      <p:pic>
        <p:nvPicPr>
          <p:cNvPr id="8" name="图形 1" descr="上一步 纯色填充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753" y="171451"/>
            <a:ext cx="1184563" cy="11845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95385"/>
            <a:ext cx="10058400" cy="1609344"/>
          </a:xfrm>
        </p:spPr>
        <p:txBody>
          <a:bodyPr/>
          <a:lstStyle/>
          <a:p>
            <a:r>
              <a:rPr lang="zh-CN" altLang="en-US" dirty="0"/>
              <a:t>卡尔曼滤波基本原理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09859"/>
            <a:ext cx="10058400" cy="46972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卡尔曼滤波器的核心思想是利用递归方法，在每一时刻结合系统的先验信息和测量信息，通过 加权平均计算系统的最优状态估计。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系统的状态可以描述为以下形式的离散线性状态空间模型：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其中：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：系统在时刻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的状态向量；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：状态转移矩阵，描述系统从时刻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k − 1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到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的状态变化；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：控制输入矩阵，作用于控制量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uk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w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：过程噪声，假设服从零均值高斯分布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wk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∼ N (0,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Qk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，其中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Qk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是过程噪声的协方差矩阵；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z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：时刻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的观测值；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H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：观测矩阵，将状态向量映射到测量空间；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：测量噪声，假设服从零均值高斯分布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vk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∼ N (0,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Rk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，其中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Rk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是测量噪声的协方差矩阵。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0634" y="2910493"/>
            <a:ext cx="3412277" cy="10373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卡尔曼滤波器的递归过程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(1)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预测阶段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根据状态转移方程和控制输入，预测系统在时刻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的状态 </a:t>
            </a:r>
            <a:r>
              <a:rPr lang="en-US" altLang="zh-CN" sz="3200" dirty="0" err="1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和误差协方差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Pk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其中：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       ：时刻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的状态预测值；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       ：状态预测的协方差矩阵。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446" y="3034155"/>
            <a:ext cx="4018996" cy="1121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64" y="4795837"/>
            <a:ext cx="948841" cy="4411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01" y="5264450"/>
            <a:ext cx="882984" cy="3942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047306"/>
            <a:ext cx="10058400" cy="5332228"/>
          </a:xfrm>
        </p:spPr>
        <p:txBody>
          <a:bodyPr/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更新阶段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根据观测值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zk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，结合预测值，更新状态估计和协方差：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8295" y="1962777"/>
            <a:ext cx="5015355" cy="1671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3536377"/>
            <a:ext cx="6279220" cy="2810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0121" y="1664712"/>
            <a:ext cx="44870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实验原理</a:t>
            </a:r>
            <a:endParaRPr lang="en-US" altLang="zh-CN" sz="4400" dirty="0"/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1" action="ppaction://hlinksldjump"/>
              </a:rPr>
              <a:t>IIR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1" action="ppaction://hlinksldjump"/>
              </a:rPr>
              <a:t>滤波器设计原理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FIR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滤波器设计原理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谱减法滤波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卡尔曼滤波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94638" y="727605"/>
            <a:ext cx="923330" cy="5167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/>
              <a:t>    目              录</a:t>
            </a:r>
            <a:endParaRPr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5702957" y="1664712"/>
            <a:ext cx="44870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实验记录</a:t>
            </a:r>
            <a:endParaRPr lang="zh-CN" altLang="en-US" sz="4400" dirty="0"/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IIR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滤波器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自带的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IIR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滤波器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FIR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滤波器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8" action="ppaction://hlinksldjump"/>
              </a:rPr>
              <a:t>自带的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hlinkClick r:id="rId8" action="ppaction://hlinksldjump"/>
              </a:rPr>
              <a:t>FIR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8" action="ppaction://hlinksldjump"/>
              </a:rPr>
              <a:t>滤波器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谱减法滤波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10" action="ppaction://hlinksldjump"/>
              </a:rPr>
              <a:t>卡尔曼滤波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778" y="96544"/>
            <a:ext cx="10058400" cy="1609344"/>
          </a:xfrm>
        </p:spPr>
        <p:txBody>
          <a:bodyPr/>
          <a:lstStyle/>
          <a:p>
            <a:r>
              <a:rPr lang="zh-CN" altLang="en-US" dirty="0"/>
              <a:t>卡尔曼滤波器的</a:t>
            </a:r>
            <a:r>
              <a:rPr lang="en-US" altLang="zh-CN" dirty="0"/>
              <a:t>MATLAB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339" y="1625089"/>
            <a:ext cx="6967432" cy="4775711"/>
          </a:xfrm>
          <a:prstGeom prst="rect">
            <a:avLst/>
          </a:prstGeom>
        </p:spPr>
      </p:pic>
      <p:pic>
        <p:nvPicPr>
          <p:cNvPr id="9" name="图形 1" descr="上一步 纯色填充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753" y="171451"/>
            <a:ext cx="1184563" cy="11845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118" y="2180867"/>
            <a:ext cx="10058400" cy="1609344"/>
          </a:xfrm>
        </p:spPr>
        <p:txBody>
          <a:bodyPr/>
          <a:lstStyle/>
          <a:p>
            <a:r>
              <a:rPr lang="en-US" altLang="zh-CN" dirty="0"/>
              <a:t>   FIR</a:t>
            </a:r>
            <a:br>
              <a:rPr lang="en-US" altLang="zh-CN" dirty="0"/>
            </a:br>
            <a:r>
              <a:rPr lang="zh-CN" altLang="en-US" dirty="0"/>
              <a:t>滤波器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83" y="234837"/>
            <a:ext cx="7278008" cy="6186307"/>
          </a:xfrm>
        </p:spPr>
      </p:pic>
      <p:pic>
        <p:nvPicPr>
          <p:cNvPr id="3" name="图形 2" descr="上一步 纯色填充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6" y="5236581"/>
            <a:ext cx="1184563" cy="11845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657" y="228153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自带的</a:t>
            </a:r>
            <a:br>
              <a:rPr lang="en-US" altLang="zh-CN" dirty="0"/>
            </a:br>
            <a:r>
              <a:rPr lang="en-US" altLang="zh-CN" dirty="0"/>
              <a:t>  FIR</a:t>
            </a:r>
            <a:br>
              <a:rPr lang="en-US" altLang="zh-CN" dirty="0"/>
            </a:br>
            <a:r>
              <a:rPr lang="zh-CN" altLang="en-US" dirty="0"/>
              <a:t>滤波器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0378" y="295177"/>
            <a:ext cx="7373701" cy="6267646"/>
          </a:xfrm>
        </p:spPr>
      </p:pic>
      <p:pic>
        <p:nvPicPr>
          <p:cNvPr id="3" name="图形 2" descr="上一步 纯色填充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6" y="5236581"/>
            <a:ext cx="1184563" cy="11845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178" y="2318749"/>
            <a:ext cx="10058400" cy="1609344"/>
          </a:xfrm>
        </p:spPr>
        <p:txBody>
          <a:bodyPr/>
          <a:lstStyle/>
          <a:p>
            <a:r>
              <a:rPr lang="en-US" altLang="zh-CN" dirty="0"/>
              <a:t>   IIR</a:t>
            </a:r>
            <a:br>
              <a:rPr lang="en-US" altLang="zh-CN" dirty="0"/>
            </a:br>
            <a:r>
              <a:rPr lang="zh-CN" altLang="en-US" dirty="0"/>
              <a:t>滤波器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7713" y="366527"/>
            <a:ext cx="7080380" cy="6018323"/>
          </a:xfrm>
        </p:spPr>
      </p:pic>
      <p:pic>
        <p:nvPicPr>
          <p:cNvPr id="3" name="图形 2" descr="上一步 纯色填充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6" y="5236581"/>
            <a:ext cx="1184563" cy="11845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383" y="2537460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自带的</a:t>
            </a:r>
            <a:br>
              <a:rPr lang="en-US" altLang="zh-CN" dirty="0"/>
            </a:br>
            <a:r>
              <a:rPr lang="en-US" altLang="zh-CN" dirty="0"/>
              <a:t>   IIR</a:t>
            </a:r>
            <a:br>
              <a:rPr lang="en-US" altLang="zh-CN" dirty="0"/>
            </a:br>
            <a:r>
              <a:rPr lang="zh-CN" altLang="en-US" dirty="0"/>
              <a:t>滤波器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4805" y="332120"/>
            <a:ext cx="7286776" cy="6193760"/>
          </a:xfrm>
        </p:spPr>
      </p:pic>
      <p:pic>
        <p:nvPicPr>
          <p:cNvPr id="3" name="图形 2" descr="上一步 纯色填充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6" y="5236581"/>
            <a:ext cx="1184563" cy="11845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179" y="2537460"/>
            <a:ext cx="10058400" cy="1609344"/>
          </a:xfrm>
        </p:spPr>
        <p:txBody>
          <a:bodyPr/>
          <a:lstStyle/>
          <a:p>
            <a:r>
              <a:rPr lang="zh-CN" altLang="en-US" dirty="0"/>
              <a:t>谱减法</a:t>
            </a:r>
            <a:br>
              <a:rPr lang="en-US" altLang="zh-CN" dirty="0"/>
            </a:br>
            <a:r>
              <a:rPr lang="zh-CN" altLang="en-US" dirty="0"/>
              <a:t>滤波器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4670" y="282486"/>
            <a:ext cx="7403561" cy="6293027"/>
          </a:xfrm>
        </p:spPr>
      </p:pic>
      <p:pic>
        <p:nvPicPr>
          <p:cNvPr id="3" name="图形 2" descr="上一步 纯色填充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6" y="5236581"/>
            <a:ext cx="1184563" cy="11845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494186"/>
            <a:ext cx="10058400" cy="1609344"/>
          </a:xfrm>
        </p:spPr>
        <p:txBody>
          <a:bodyPr/>
          <a:lstStyle/>
          <a:p>
            <a:r>
              <a:rPr lang="zh-CN" altLang="en-US" dirty="0"/>
              <a:t>卡尔曼</a:t>
            </a:r>
            <a:br>
              <a:rPr lang="en-US" altLang="zh-CN" dirty="0"/>
            </a:br>
            <a:r>
              <a:rPr lang="zh-CN" altLang="en-US" dirty="0"/>
              <a:t>滤波器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5681" y="332120"/>
            <a:ext cx="7286776" cy="6193760"/>
          </a:xfrm>
        </p:spPr>
      </p:pic>
      <p:pic>
        <p:nvPicPr>
          <p:cNvPr id="3" name="图形 2" descr="上一步 纯色填充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6" y="5236581"/>
            <a:ext cx="1184563" cy="11845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6141" y="2471349"/>
            <a:ext cx="10058400" cy="1609344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02870"/>
            <a:ext cx="10058400" cy="1609344"/>
          </a:xfrm>
        </p:spPr>
        <p:txBody>
          <a:bodyPr/>
          <a:lstStyle/>
          <a:p>
            <a:r>
              <a:rPr lang="zh-CN" altLang="en-US" dirty="0"/>
              <a:t>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562986"/>
            <a:ext cx="10058400" cy="5172739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在设计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IIR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滤波器之前，需要明确滤波器的设计目标和性能要求。以下是常见的设计技术指标：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  <a:sym typeface="+mn-ea"/>
              </a:rPr>
              <a:t>通带截止频率 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sym typeface="+mn-ea"/>
              </a:rPr>
              <a:t>fp</a:t>
            </a:r>
            <a:r>
              <a:rPr lang="en-US" altLang="zh-CN" dirty="0">
                <a:latin typeface="宋体" pitchFamily="2" charset="-122"/>
                <a:ea typeface="宋体" pitchFamily="2" charset="-122"/>
                <a:sym typeface="+mn-ea"/>
              </a:rPr>
              <a:t>  ，</a:t>
            </a:r>
            <a:r>
              <a:rPr lang="zh-CN" altLang="en-US" dirty="0">
                <a:latin typeface="宋体" pitchFamily="2" charset="-122"/>
                <a:ea typeface="宋体" pitchFamily="2" charset="-122"/>
                <a:sym typeface="+mn-ea"/>
              </a:rPr>
              <a:t>阻带截止频率 </a:t>
            </a:r>
            <a:r>
              <a:rPr lang="en-US" altLang="zh-CN" dirty="0">
                <a:latin typeface="宋体" pitchFamily="2" charset="-122"/>
                <a:ea typeface="宋体" pitchFamily="2" charset="-122"/>
                <a:sym typeface="+mn-ea"/>
              </a:rPr>
              <a:t>fs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：滤波器允许信号通过或被衰减的频率界限。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通带波动（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Passband Ripple,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δp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）：通带范围内信号允许的最大幅度波动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阻带衰减（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Stopband Attenuation,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δs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）：阻带范围内信号的最小衰减量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过渡带宽（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Transition Bandwidth, ∆f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）：通带和阻带之间的频率范围，越窄意味着更高的 滤波器阶数。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采样频率（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Sampling Frequency, Fs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）：离散信号的采样频率，影响滤波器设计的归一化频率。 技术指标通常通过以下参数表示：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巴特沃斯滤波器计算阶数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滤波器阶数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决定了滤波器的陡峭程度，其计算公式为：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其中：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ωp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= 2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fp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/Fs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：归一化通带频率。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ωs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= 2 fs/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Fs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：归一化阻带频率。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⌈·⌉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：向上取整，确保阶数为整数。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559" y="2758933"/>
            <a:ext cx="4561256" cy="1627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巴特沃斯滤波器设计步骤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确定技术指标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计算归一化频率：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使用公式计算滤波器阶数：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设计滤波器原型。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根据频率要求完成滤波器变换，生成最终的低通滤波器。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Picture 3" descr="Screenshot 2024-11-19 at 14.16.25"/>
          <p:cNvPicPr>
            <a:picLocks noChangeAspect="1"/>
          </p:cNvPicPr>
          <p:nvPr/>
        </p:nvPicPr>
        <p:blipFill>
          <a:blip r:embed="rId1"/>
          <a:srcRect l="121344" t="-7755" r="-121344" b="65447"/>
          <a:stretch>
            <a:fillRect/>
          </a:stretch>
        </p:blipFill>
        <p:spPr>
          <a:xfrm>
            <a:off x="7723505" y="1709420"/>
            <a:ext cx="3213100" cy="859155"/>
          </a:xfrm>
          <a:prstGeom prst="rect">
            <a:avLst/>
          </a:prstGeom>
        </p:spPr>
      </p:pic>
      <p:pic>
        <p:nvPicPr>
          <p:cNvPr id="5" name="Picture 4" descr="Screenshot 2024-11-19 at 14.16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40" y="2968625"/>
            <a:ext cx="4191000" cy="685800"/>
          </a:xfrm>
          <a:prstGeom prst="rect">
            <a:avLst/>
          </a:prstGeom>
        </p:spPr>
      </p:pic>
      <p:pic>
        <p:nvPicPr>
          <p:cNvPr id="6" name="Picture 5" descr="Screenshot 2024-11-19 at 14.17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2094230"/>
            <a:ext cx="2519045" cy="632460"/>
          </a:xfrm>
          <a:prstGeom prst="rect">
            <a:avLst/>
          </a:prstGeom>
        </p:spPr>
      </p:pic>
      <p:pic>
        <p:nvPicPr>
          <p:cNvPr id="8" name="Picture 7" descr="Screenshot 2024-11-19 at 14.17.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240" y="1964055"/>
            <a:ext cx="2870200" cy="1155700"/>
          </a:xfrm>
          <a:prstGeom prst="rect">
            <a:avLst/>
          </a:prstGeom>
        </p:spPr>
      </p:pic>
      <p:pic>
        <p:nvPicPr>
          <p:cNvPr id="9" name="Picture 8" descr="Screenshot 2024-11-19 at 14.17.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5" y="4179570"/>
            <a:ext cx="32004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736" y="298562"/>
            <a:ext cx="10058400" cy="1609344"/>
          </a:xfrm>
        </p:spPr>
        <p:txBody>
          <a:bodyPr/>
          <a:lstStyle/>
          <a:p>
            <a:r>
              <a:rPr lang="zh-CN" altLang="en-US" dirty="0"/>
              <a:t>巴特沃斯滤波器的</a:t>
            </a:r>
            <a:r>
              <a:rPr lang="en-US" altLang="zh-CN" dirty="0"/>
              <a:t>MATLAB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3" name="图形 2" descr="上一步 纯色填充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775" y="5164283"/>
            <a:ext cx="1184563" cy="1184563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328024"/>
            <a:ext cx="12148445" cy="165689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采样频率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(fs)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：信号的采样频率，决定信号频谱的范围（−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fs/2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到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fs/2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通带截止频率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fp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：滤波器在通带内信号无损通过，截止频率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fp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定义通带的上限。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阻带截止频率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(fs)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：滤波器对高于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fs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的频率信号进行完全衰减。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通带波动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δp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：滤波器在通带内允许的幅度波动（以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dB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表示）。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阻带衰减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δs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：滤波器在阻带内要求的最小衰减（以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dB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表示）。 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过渡带宽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(∆f)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：通带和阻带之间的过渡宽度，定义为 ∆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f = fs −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fp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窗函数法设计 </a:t>
            </a:r>
            <a:r>
              <a:rPr lang="en-US" altLang="zh-CN" dirty="0"/>
              <a:t>FIR </a:t>
            </a:r>
            <a:r>
              <a:rPr lang="zh-CN" altLang="en-US" dirty="0"/>
              <a:t>低通滤波器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74" y="2220887"/>
            <a:ext cx="6247901" cy="34186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滤波器阶数计算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6303" y="2931433"/>
            <a:ext cx="3502579" cy="790905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79" y="4352680"/>
            <a:ext cx="2209025" cy="8906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96164" y="2225443"/>
            <a:ext cx="9516139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滤波器的阶数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与窗函数的特性及过渡带宽直接相关。为避免单位冲突，应首先对过渡带宽 ∆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进行归一化。归一化的过渡带宽定义为：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其中：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1600" dirty="0" err="1">
                <a:latin typeface="宋体" pitchFamily="2" charset="-122"/>
                <a:ea typeface="宋体" pitchFamily="2" charset="-122"/>
              </a:rPr>
              <a:t>sampling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是采样频率；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∆f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是通带和阻带之间的过渡带宽。 滤波器阶数的公式应修正为：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其中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k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是窗函数的过渡带特性常数。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0</TotalTime>
  <Words>2585</Words>
  <Application>WPS Writer</Application>
  <PresentationFormat>宽屏</PresentationFormat>
  <Paragraphs>195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楷体</vt:lpstr>
      <vt:lpstr>汉仪楷体KW</vt:lpstr>
      <vt:lpstr>汉仪书宋二KW</vt:lpstr>
      <vt:lpstr>方正姚体</vt:lpstr>
      <vt:lpstr>宋体-简</vt:lpstr>
      <vt:lpstr>Rockwell Condensed</vt:lpstr>
      <vt:lpstr>苹方-简</vt:lpstr>
      <vt:lpstr>Rockwell</vt:lpstr>
      <vt:lpstr>微软雅黑</vt:lpstr>
      <vt:lpstr>汉仪旗黑</vt:lpstr>
      <vt:lpstr>宋体</vt:lpstr>
      <vt:lpstr>Arial Unicode MS</vt:lpstr>
      <vt:lpstr>等线</vt:lpstr>
      <vt:lpstr>汉仪中等线KW</vt:lpstr>
      <vt:lpstr>木材纹理</vt:lpstr>
      <vt:lpstr>基于MATLAB的语音信号去噪 </vt:lpstr>
      <vt:lpstr>PowerPoint 演示文稿</vt:lpstr>
      <vt:lpstr>技术指标</vt:lpstr>
      <vt:lpstr>巴特沃斯滤波器计算阶数</vt:lpstr>
      <vt:lpstr>巴特沃斯滤波器设计步骤</vt:lpstr>
      <vt:lpstr>巴特沃斯滤波器的MATLAB 实现</vt:lpstr>
      <vt:lpstr>技术指标</vt:lpstr>
      <vt:lpstr>窗函数法设计 FIR 低通滤波器</vt:lpstr>
      <vt:lpstr>滤波器阶数计算</vt:lpstr>
      <vt:lpstr>FIR 低通滤波器设计步骤</vt:lpstr>
      <vt:lpstr>FIR 滤波器的MATLAB 代码实现</vt:lpstr>
      <vt:lpstr>谱减法的基本原理</vt:lpstr>
      <vt:lpstr>PowerPoint 演示文稿</vt:lpstr>
      <vt:lpstr>谱减法的基本算法</vt:lpstr>
      <vt:lpstr>PowerPoint 演示文稿</vt:lpstr>
      <vt:lpstr>谱减法的MATLAB 实现</vt:lpstr>
      <vt:lpstr>卡尔曼滤波基本原理</vt:lpstr>
      <vt:lpstr>卡尔曼滤波器的递归过程</vt:lpstr>
      <vt:lpstr>PowerPoint 演示文稿</vt:lpstr>
      <vt:lpstr>卡尔曼滤波器的MATLAB 实现</vt:lpstr>
      <vt:lpstr>   FIR 滤波器</vt:lpstr>
      <vt:lpstr>自带的   FIR 滤波器</vt:lpstr>
      <vt:lpstr>   IIR 滤波器</vt:lpstr>
      <vt:lpstr>自带的    IIR 滤波器</vt:lpstr>
      <vt:lpstr>谱减法 滤波器</vt:lpstr>
      <vt:lpstr>卡尔曼 滤波器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Gale Speed</dc:creator>
  <cp:lastModifiedBy>suzie</cp:lastModifiedBy>
  <cp:revision>37</cp:revision>
  <dcterms:created xsi:type="dcterms:W3CDTF">2024-11-19T06:21:36Z</dcterms:created>
  <dcterms:modified xsi:type="dcterms:W3CDTF">2024-11-19T06:21:36Z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C1DAEA6D94CB9F7C702E3C6703C277E4_43</vt:lpwstr>
  </property>
  <property fmtid="{D5CDD505-2E9C-101B-9397-08002B2CF9AE}" pid="3" name="KSOProductBuildVer">
    <vt:lpwstr>1033-6.11.0.8885</vt:lpwstr>
  </property>
</Properties>
</file>