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3" r:id="rId1"/>
  </p:sldMasterIdLst>
  <p:sldIdLst>
    <p:sldId id="409" r:id="rId2"/>
    <p:sldId id="413" r:id="rId3"/>
    <p:sldId id="414" r:id="rId4"/>
    <p:sldId id="415" r:id="rId5"/>
    <p:sldId id="416" r:id="rId6"/>
    <p:sldId id="417" r:id="rId7"/>
    <p:sldId id="418" r:id="rId8"/>
    <p:sldId id="419" r:id="rId9"/>
    <p:sldId id="421" r:id="rId10"/>
    <p:sldId id="420" r:id="rId11"/>
    <p:sldId id="422" r:id="rId12"/>
    <p:sldId id="423" r:id="rId13"/>
    <p:sldId id="424" r:id="rId14"/>
    <p:sldId id="427" r:id="rId15"/>
    <p:sldId id="426" r:id="rId16"/>
    <p:sldId id="428" r:id="rId17"/>
    <p:sldId id="41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423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4" y="62"/>
      </p:cViewPr>
      <p:guideLst>
        <p:guide orient="horz" pos="2195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80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309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99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1811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2021/8/30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15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19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42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71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70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74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834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2021/8/30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40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538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656" r:id="rId13"/>
    <p:sldLayoutId id="214748365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tags" Target="../tags/tag35.xml"/><Relationship Id="rId2" Type="http://schemas.openxmlformats.org/officeDocument/2006/relationships/tags" Target="../tags/tag20.xml"/><Relationship Id="rId16" Type="http://schemas.openxmlformats.org/officeDocument/2006/relationships/tags" Target="../tags/tag34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2" Type="http://schemas.openxmlformats.org/officeDocument/2006/relationships/tags" Target="../tags/tag39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zh-CN"/>
              <a:t>事务与分布式事务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8135006" y="5495021"/>
            <a:ext cx="2911366" cy="481231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zh-CN" altLang="en-US" dirty="0">
                <a:sym typeface="Arial" panose="020B0604020202020204" pitchFamily="34" charset="0"/>
              </a:rPr>
              <a:t>蔡金灿 </a:t>
            </a:r>
            <a:r>
              <a:rPr lang="en-US" altLang="zh-CN" dirty="0">
                <a:sym typeface="Arial" panose="020B0604020202020204" pitchFamily="34" charset="0"/>
              </a:rPr>
              <a:t>2021.8.31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96B3FA3-C91D-41A4-B450-F62D9E39A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3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>
            <a:extLst>
              <a:ext uri="{FF2B5EF4-FFF2-40B4-BE49-F238E27FC236}">
                <a16:creationId xmlns:a16="http://schemas.microsoft.com/office/drawing/2014/main" id="{585E2398-77B3-4289-8083-DB1F7E3A273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38200" y="579685"/>
            <a:ext cx="10515600" cy="9842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CAP</a:t>
            </a:r>
            <a:r>
              <a:rPr lang="zh-CN" altLang="en-US" dirty="0"/>
              <a:t>定理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A2247D-B24F-4DD5-8A7E-B1AE679AAA1D}"/>
              </a:ext>
            </a:extLst>
          </p:cNvPr>
          <p:cNvSpPr txBox="1"/>
          <p:nvPr/>
        </p:nvSpPr>
        <p:spPr>
          <a:xfrm>
            <a:off x="1150883" y="3231931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CAP</a:t>
            </a:r>
            <a:r>
              <a:rPr lang="zh-CN" altLang="en-US" sz="3200" dirty="0"/>
              <a:t>定理指的是在一个分布式系统中，</a:t>
            </a:r>
            <a:r>
              <a:rPr lang="en-US" altLang="zh-CN" sz="3200" dirty="0"/>
              <a:t>Consistency</a:t>
            </a:r>
            <a:r>
              <a:rPr lang="zh-CN" altLang="en-US" sz="3200" dirty="0"/>
              <a:t>（一致性）、</a:t>
            </a:r>
            <a:r>
              <a:rPr lang="en-US" altLang="zh-CN" sz="3200" dirty="0"/>
              <a:t>Availability</a:t>
            </a:r>
            <a:r>
              <a:rPr lang="zh-CN" altLang="en-US" sz="3200" dirty="0"/>
              <a:t>（可用性）、</a:t>
            </a:r>
            <a:r>
              <a:rPr lang="en-US" altLang="zh-CN" sz="3200" dirty="0"/>
              <a:t>Partition tolerance</a:t>
            </a:r>
            <a:r>
              <a:rPr lang="zh-CN" altLang="en-US" sz="3200" dirty="0"/>
              <a:t>（分区容错性）这三个基本需求，最多只能同时满足其中的两个。</a:t>
            </a:r>
          </a:p>
        </p:txBody>
      </p:sp>
    </p:spTree>
    <p:extLst>
      <p:ext uri="{BB962C8B-B14F-4D97-AF65-F5344CB8AC3E}">
        <p14:creationId xmlns:p14="http://schemas.microsoft.com/office/powerpoint/2010/main" val="108989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17C56A71-592A-465E-99AE-F25A4E4F4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426143"/>
              </p:ext>
            </p:extLst>
          </p:nvPr>
        </p:nvGraphicFramePr>
        <p:xfrm>
          <a:off x="325820" y="835247"/>
          <a:ext cx="11540359" cy="57917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21563">
                  <a:extLst>
                    <a:ext uri="{9D8B030D-6E8A-4147-A177-3AD203B41FA5}">
                      <a16:colId xmlns:a16="http://schemas.microsoft.com/office/drawing/2014/main" val="612442031"/>
                    </a:ext>
                  </a:extLst>
                </a:gridCol>
                <a:gridCol w="8018796">
                  <a:extLst>
                    <a:ext uri="{9D8B030D-6E8A-4147-A177-3AD203B41FA5}">
                      <a16:colId xmlns:a16="http://schemas.microsoft.com/office/drawing/2014/main" val="2933605925"/>
                    </a:ext>
                  </a:extLst>
                </a:gridCol>
              </a:tblGrid>
              <a:tr h="11970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选项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649342"/>
                  </a:ext>
                </a:extLst>
              </a:tr>
              <a:tr h="1510251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Consistency</a:t>
                      </a:r>
                    </a:p>
                    <a:p>
                      <a:r>
                        <a:rPr lang="zh-CN" altLang="en-US" sz="3200" dirty="0"/>
                        <a:t>一致性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数据在多个副本之间能够保持严格的一致性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0651830"/>
                  </a:ext>
                </a:extLst>
              </a:tr>
              <a:tr h="1510251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Availability</a:t>
                      </a:r>
                    </a:p>
                    <a:p>
                      <a:r>
                        <a:rPr lang="zh-CN" altLang="en-US" sz="3200" dirty="0"/>
                        <a:t>可用性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系统提供的服务必须一直处于可用状态，每次请求都能得到预期的响应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127928"/>
                  </a:ext>
                </a:extLst>
              </a:tr>
              <a:tr h="1574205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Partition tolerance</a:t>
                      </a:r>
                    </a:p>
                    <a:p>
                      <a:r>
                        <a:rPr lang="zh-CN" altLang="en-US" sz="3200" dirty="0"/>
                        <a:t>分区容错性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系统在遇到任何网络分区故障时，仍能够对外提供满足一致性和可用性的服务，除非整个网络环境故障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28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144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>
            <a:extLst>
              <a:ext uri="{FF2B5EF4-FFF2-40B4-BE49-F238E27FC236}">
                <a16:creationId xmlns:a16="http://schemas.microsoft.com/office/drawing/2014/main" id="{29C699A7-032D-4E40-972E-7EEBAF15332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38200" y="579685"/>
            <a:ext cx="10515600" cy="9842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BASE</a:t>
            </a:r>
            <a:r>
              <a:rPr lang="zh-CN" altLang="en-US" dirty="0"/>
              <a:t>定理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6E422A-4336-4879-9844-D75F45E000DD}"/>
              </a:ext>
            </a:extLst>
          </p:cNvPr>
          <p:cNvSpPr txBox="1"/>
          <p:nvPr/>
        </p:nvSpPr>
        <p:spPr>
          <a:xfrm>
            <a:off x="838200" y="2246442"/>
            <a:ext cx="98981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CAP</a:t>
            </a:r>
            <a:r>
              <a:rPr lang="zh-CN" altLang="en-US" sz="3200" dirty="0"/>
              <a:t>是分布式系统设计理论，</a:t>
            </a:r>
            <a:r>
              <a:rPr lang="en-US" altLang="zh-CN" sz="3200" dirty="0"/>
              <a:t>BASE</a:t>
            </a:r>
            <a:r>
              <a:rPr lang="zh-CN" altLang="en-US" sz="3200" dirty="0"/>
              <a:t>是</a:t>
            </a:r>
            <a:r>
              <a:rPr lang="en-US" altLang="zh-CN" sz="3200" dirty="0"/>
              <a:t>CAP</a:t>
            </a:r>
            <a:r>
              <a:rPr lang="zh-CN" altLang="en-US" sz="3200" dirty="0"/>
              <a:t>理论中</a:t>
            </a:r>
            <a:r>
              <a:rPr lang="en-US" altLang="zh-CN" sz="3200" dirty="0"/>
              <a:t>AP</a:t>
            </a:r>
            <a:r>
              <a:rPr lang="zh-CN" altLang="en-US" sz="3200" dirty="0"/>
              <a:t>方案的延申，对于</a:t>
            </a:r>
            <a:r>
              <a:rPr lang="en-US" altLang="zh-CN" sz="3200" dirty="0"/>
              <a:t>C</a:t>
            </a:r>
            <a:r>
              <a:rPr lang="zh-CN" altLang="en-US" sz="3200" dirty="0"/>
              <a:t>我们采用的方式和策略就是保证最终一致性。</a:t>
            </a:r>
            <a:endParaRPr lang="en-US" altLang="zh-CN" sz="3200" dirty="0"/>
          </a:p>
          <a:p>
            <a:r>
              <a:rPr lang="en-US" altLang="zh-CN" sz="3200" dirty="0"/>
              <a:t>BASE</a:t>
            </a:r>
            <a:r>
              <a:rPr lang="zh-CN" altLang="en-US" sz="3200" dirty="0"/>
              <a:t>是</a:t>
            </a:r>
            <a:r>
              <a:rPr lang="en-US" altLang="zh-CN" sz="3200" dirty="0"/>
              <a:t>Basically Available(</a:t>
            </a:r>
            <a:r>
              <a:rPr lang="zh-CN" altLang="en-US" sz="3200" dirty="0"/>
              <a:t>基本可用</a:t>
            </a:r>
            <a:r>
              <a:rPr lang="en-US" altLang="zh-CN" sz="3200" dirty="0"/>
              <a:t>)</a:t>
            </a:r>
            <a:r>
              <a:rPr lang="zh-CN" altLang="en-US" sz="3200" dirty="0"/>
              <a:t>、</a:t>
            </a:r>
            <a:r>
              <a:rPr lang="en-US" altLang="zh-CN" sz="3200" dirty="0"/>
              <a:t>Soft state(</a:t>
            </a:r>
            <a:r>
              <a:rPr lang="zh-CN" altLang="en-US" sz="3200" dirty="0"/>
              <a:t>软状态</a:t>
            </a:r>
            <a:r>
              <a:rPr lang="en-US" altLang="zh-CN" sz="3200" dirty="0"/>
              <a:t>)</a:t>
            </a:r>
            <a:r>
              <a:rPr lang="zh-CN" altLang="en-US" sz="3200" dirty="0"/>
              <a:t>和</a:t>
            </a:r>
            <a:r>
              <a:rPr lang="en-US" altLang="zh-CN" sz="3200" dirty="0"/>
              <a:t>Eventually consistency(</a:t>
            </a:r>
            <a:r>
              <a:rPr lang="zh-CN" altLang="en-US" sz="3200" dirty="0"/>
              <a:t>最终一致性</a:t>
            </a:r>
            <a:r>
              <a:rPr lang="en-US" altLang="zh-CN" sz="3200" dirty="0"/>
              <a:t>)</a:t>
            </a:r>
            <a:r>
              <a:rPr lang="zh-CN" altLang="en-US" sz="3200" dirty="0"/>
              <a:t>三个短语的缩写。</a:t>
            </a:r>
            <a:r>
              <a:rPr lang="en-US" altLang="zh-CN" sz="3200" dirty="0"/>
              <a:t>BASE</a:t>
            </a:r>
            <a:r>
              <a:rPr lang="zh-CN" altLang="en-US" sz="3200" dirty="0"/>
              <a:t>是基于</a:t>
            </a:r>
            <a:r>
              <a:rPr lang="en-US" altLang="zh-CN" sz="3200" dirty="0"/>
              <a:t>CAP</a:t>
            </a:r>
            <a:r>
              <a:rPr lang="zh-CN" altLang="en-US" sz="3200" dirty="0"/>
              <a:t>演化而来的，核心思想是即使无法做到强一致性，但每个应用都可以根据自身业务特点，采用适当的方式来使系统达到最终一致性。</a:t>
            </a:r>
          </a:p>
        </p:txBody>
      </p:sp>
    </p:spTree>
    <p:extLst>
      <p:ext uri="{BB962C8B-B14F-4D97-AF65-F5344CB8AC3E}">
        <p14:creationId xmlns:p14="http://schemas.microsoft.com/office/powerpoint/2010/main" val="4128593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>
            <a:extLst>
              <a:ext uri="{FF2B5EF4-FFF2-40B4-BE49-F238E27FC236}">
                <a16:creationId xmlns:a16="http://schemas.microsoft.com/office/drawing/2014/main" id="{29C699A7-032D-4E40-972E-7EEBAF15332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38200" y="579685"/>
            <a:ext cx="10515600" cy="9842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分布式事务分类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6E422A-4336-4879-9844-D75F45E000DD}"/>
              </a:ext>
            </a:extLst>
          </p:cNvPr>
          <p:cNvSpPr txBox="1"/>
          <p:nvPr/>
        </p:nvSpPr>
        <p:spPr>
          <a:xfrm>
            <a:off x="838200" y="3097780"/>
            <a:ext cx="98981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分布式事务实现方案从类型上去分为刚性事务和柔性事务。</a:t>
            </a:r>
            <a:endParaRPr lang="en-US" altLang="zh-CN" sz="3200" dirty="0"/>
          </a:p>
          <a:p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/>
              <a:t>刚性事务满足</a:t>
            </a:r>
            <a:r>
              <a:rPr lang="en-US" altLang="zh-CN" sz="3200" dirty="0"/>
              <a:t>CAP</a:t>
            </a:r>
            <a:r>
              <a:rPr lang="zh-CN" altLang="en-US" sz="3200" dirty="0"/>
              <a:t>的</a:t>
            </a:r>
            <a:r>
              <a:rPr lang="en-US" altLang="zh-CN" sz="3200" dirty="0"/>
              <a:t>CP</a:t>
            </a:r>
            <a:r>
              <a:rPr lang="zh-CN" altLang="en-US" sz="3200" dirty="0"/>
              <a:t>理论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/>
              <a:t>柔性事务满足</a:t>
            </a:r>
            <a:r>
              <a:rPr lang="en-US" altLang="zh-CN" sz="3200" dirty="0"/>
              <a:t>BASE</a:t>
            </a:r>
            <a:r>
              <a:rPr lang="zh-CN" altLang="en-US" sz="3200" dirty="0"/>
              <a:t>理论（基本可用，最终一致）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841375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>
            <a:extLst>
              <a:ext uri="{FF2B5EF4-FFF2-40B4-BE49-F238E27FC236}">
                <a16:creationId xmlns:a16="http://schemas.microsoft.com/office/drawing/2014/main" id="{C1911104-9DB4-40B8-8AA2-7783A52F288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38200" y="579685"/>
            <a:ext cx="10515600" cy="9842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刚性事务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8569AA-F029-41AE-A9CB-E13EED1DC29B}"/>
              </a:ext>
            </a:extLst>
          </p:cNvPr>
          <p:cNvSpPr txBox="1"/>
          <p:nvPr/>
        </p:nvSpPr>
        <p:spPr>
          <a:xfrm>
            <a:off x="838200" y="3097780"/>
            <a:ext cx="9898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刚性事务：通常业务无法改造，强一致性，原生支持回滚，低并发，适合短事务。</a:t>
            </a:r>
            <a:r>
              <a:rPr lang="en-US" altLang="zh-CN" sz="3200" dirty="0"/>
              <a:t>XA</a:t>
            </a:r>
            <a:r>
              <a:rPr lang="zh-CN" altLang="en-US" sz="3200" dirty="0"/>
              <a:t>协议（</a:t>
            </a:r>
            <a:r>
              <a:rPr lang="en-US" altLang="zh-CN" sz="3200" dirty="0"/>
              <a:t>2PC</a:t>
            </a:r>
            <a:r>
              <a:rPr lang="zh-CN" altLang="en-US" sz="3200" dirty="0"/>
              <a:t>、</a:t>
            </a:r>
            <a:r>
              <a:rPr lang="en-US" altLang="zh-CN" sz="3200" dirty="0"/>
              <a:t>JTA</a:t>
            </a:r>
            <a:r>
              <a:rPr lang="zh-CN" altLang="en-US" sz="3200" dirty="0"/>
              <a:t>、</a:t>
            </a:r>
            <a:r>
              <a:rPr lang="en-US" altLang="zh-CN" sz="3200" dirty="0"/>
              <a:t>JTS</a:t>
            </a:r>
            <a:r>
              <a:rPr lang="zh-CN" altLang="en-US" sz="3200" dirty="0"/>
              <a:t>）、</a:t>
            </a:r>
            <a:r>
              <a:rPr lang="en-US" altLang="zh-CN" sz="3200" dirty="0"/>
              <a:t>3PC</a:t>
            </a:r>
          </a:p>
        </p:txBody>
      </p:sp>
    </p:spTree>
    <p:extLst>
      <p:ext uri="{BB962C8B-B14F-4D97-AF65-F5344CB8AC3E}">
        <p14:creationId xmlns:p14="http://schemas.microsoft.com/office/powerpoint/2010/main" val="2881734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>
            <a:extLst>
              <a:ext uri="{FF2B5EF4-FFF2-40B4-BE49-F238E27FC236}">
                <a16:creationId xmlns:a16="http://schemas.microsoft.com/office/drawing/2014/main" id="{C1911104-9DB4-40B8-8AA2-7783A52F288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38200" y="579685"/>
            <a:ext cx="10515600" cy="9842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柔性事务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8569AA-F029-41AE-A9CB-E13EED1DC29B}"/>
              </a:ext>
            </a:extLst>
          </p:cNvPr>
          <p:cNvSpPr txBox="1"/>
          <p:nvPr/>
        </p:nvSpPr>
        <p:spPr>
          <a:xfrm>
            <a:off x="838200" y="3097780"/>
            <a:ext cx="9898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柔性事务：不要求强一致性，而是要求最终一致性</a:t>
            </a:r>
            <a:r>
              <a:rPr lang="zh-CN" altLang="en-US" sz="3200"/>
              <a:t>，允许有中间</a:t>
            </a:r>
            <a:r>
              <a:rPr lang="zh-CN" altLang="en-US" sz="3200" dirty="0"/>
              <a:t>状态，也就是</a:t>
            </a:r>
            <a:r>
              <a:rPr lang="en-US" altLang="zh-CN" sz="3200" dirty="0"/>
              <a:t>BASE</a:t>
            </a:r>
            <a:r>
              <a:rPr lang="zh-CN" altLang="en-US" sz="3200" dirty="0"/>
              <a:t>理论。可分为补偿型、异步确保型、最大努力通知型。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987266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感谢聆听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5768975" y="1936113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6878955" y="1936113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什么是事务？</a:t>
            </a:r>
          </a:p>
        </p:txBody>
      </p:sp>
      <p:sp>
        <p:nvSpPr>
          <p:cNvPr id="26" name="文本框 25"/>
          <p:cNvSpPr txBox="1"/>
          <p:nvPr>
            <p:custDataLst>
              <p:tags r:id="rId4"/>
            </p:custDataLst>
          </p:nvPr>
        </p:nvSpPr>
        <p:spPr>
          <a:xfrm>
            <a:off x="5768975" y="294830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</a:p>
        </p:txBody>
      </p:sp>
      <p:sp>
        <p:nvSpPr>
          <p:cNvPr id="29" name="文本框 28"/>
          <p:cNvSpPr txBox="1"/>
          <p:nvPr>
            <p:custDataLst>
              <p:tags r:id="rId5"/>
            </p:custDataLst>
          </p:nvPr>
        </p:nvSpPr>
        <p:spPr>
          <a:xfrm>
            <a:off x="5768975" y="3960494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3200" b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2.1.</a:t>
            </a:r>
          </a:p>
        </p:txBody>
      </p:sp>
      <p:sp>
        <p:nvSpPr>
          <p:cNvPr id="32" name="文本框 31"/>
          <p:cNvSpPr txBox="1"/>
          <p:nvPr>
            <p:custDataLst>
              <p:tags r:id="rId6"/>
            </p:custDataLst>
          </p:nvPr>
        </p:nvSpPr>
        <p:spPr>
          <a:xfrm>
            <a:off x="5768975" y="497268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3200" b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2.2.</a:t>
            </a:r>
            <a:endParaRPr lang="zh-CN" altLang="en-US" sz="3200" b="1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>
            <p:custDataLst>
              <p:tags r:id="rId7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88709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r"/>
            <a:r>
              <a:rPr lang="zh-CN" altLang="en-US" sz="4400" b="1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6878955" y="2948305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分布式事务</a:t>
            </a: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6878955" y="3960495"/>
            <a:ext cx="4246245" cy="61849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CAP</a:t>
            </a:r>
            <a:r>
              <a:rPr lang="zh-CN" altLang="en-US" sz="20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定理</a:t>
            </a:r>
          </a:p>
        </p:txBody>
      </p:sp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>
          <a:xfrm>
            <a:off x="6878955" y="4972685"/>
            <a:ext cx="4246245" cy="628015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BASE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理论</a:t>
            </a:r>
          </a:p>
        </p:txBody>
      </p:sp>
      <p:sp>
        <p:nvSpPr>
          <p:cNvPr id="2" name="文本框 1"/>
          <p:cNvSpPr txBox="1"/>
          <p:nvPr>
            <p:custDataLst>
              <p:tags r:id="rId13"/>
            </p:custDataLst>
          </p:nvPr>
        </p:nvSpPr>
        <p:spPr>
          <a:xfrm>
            <a:off x="5768975" y="3960494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3200" b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2.1.</a:t>
            </a:r>
          </a:p>
        </p:txBody>
      </p:sp>
      <p:sp>
        <p:nvSpPr>
          <p:cNvPr id="3" name="文本框 2"/>
          <p:cNvSpPr txBox="1"/>
          <p:nvPr>
            <p:custDataLst>
              <p:tags r:id="rId14"/>
            </p:custDataLst>
          </p:nvPr>
        </p:nvSpPr>
        <p:spPr>
          <a:xfrm>
            <a:off x="5768975" y="497268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3200" b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2.2.</a:t>
            </a:r>
            <a:endParaRPr lang="zh-CN" altLang="en-US" sz="3200" b="1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5"/>
            </p:custDataLst>
          </p:nvPr>
        </p:nvSpPr>
        <p:spPr>
          <a:xfrm>
            <a:off x="6878955" y="4972685"/>
            <a:ext cx="4246245" cy="628015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BASE</a:t>
            </a:r>
            <a:r>
              <a:rPr lang="zh-CN" altLang="en-US" sz="20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定理</a:t>
            </a:r>
          </a:p>
        </p:txBody>
      </p:sp>
      <p:sp>
        <p:nvSpPr>
          <p:cNvPr id="6" name="文本框 5"/>
          <p:cNvSpPr txBox="1"/>
          <p:nvPr>
            <p:custDataLst>
              <p:tags r:id="rId16"/>
            </p:custDataLst>
          </p:nvPr>
        </p:nvSpPr>
        <p:spPr>
          <a:xfrm>
            <a:off x="5768975" y="3960494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2.1.</a:t>
            </a:r>
          </a:p>
        </p:txBody>
      </p:sp>
      <p:sp>
        <p:nvSpPr>
          <p:cNvPr id="7" name="文本框 6"/>
          <p:cNvSpPr txBox="1"/>
          <p:nvPr>
            <p:custDataLst>
              <p:tags r:id="rId17"/>
            </p:custDataLst>
          </p:nvPr>
        </p:nvSpPr>
        <p:spPr>
          <a:xfrm>
            <a:off x="5768975" y="497268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2.2.</a:t>
            </a:r>
            <a:endParaRPr lang="zh-CN" altLang="en-US" sz="3200" b="1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事务是什么</a:t>
            </a:r>
          </a:p>
        </p:txBody>
      </p:sp>
      <p:pic>
        <p:nvPicPr>
          <p:cNvPr id="6" name="图片 5" descr="事务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968" y="1860019"/>
            <a:ext cx="5105400" cy="44767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E622B9F-5693-4C63-BA6B-DD655D6A62D6}"/>
              </a:ext>
            </a:extLst>
          </p:cNvPr>
          <p:cNvSpPr txBox="1"/>
          <p:nvPr/>
        </p:nvSpPr>
        <p:spPr>
          <a:xfrm>
            <a:off x="1018304" y="3105834"/>
            <a:ext cx="3380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事务是由一组操作构成的可靠的独立的工作单元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528728" y="4085688"/>
            <a:ext cx="109908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6097609" y="1734357"/>
            <a:ext cx="0" cy="446149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975716" y="1938673"/>
            <a:ext cx="4673593" cy="20137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一个SQL执行序列，要么全部成功，要么对数据库无任何影响。执行过程中发生错误时，要恢复（rollback，又称回滚）到执行之前的快照（也称保存点，savepoint）。</a:t>
            </a: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975716" y="1634490"/>
            <a:ext cx="4673593" cy="39878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原子性</a:t>
            </a:r>
          </a:p>
        </p:txBody>
      </p:sp>
      <p:sp>
        <p:nvSpPr>
          <p:cNvPr id="15" name="椭圆 14"/>
          <p:cNvSpPr/>
          <p:nvPr>
            <p:custDataLst>
              <p:tags r:id="rId6"/>
            </p:custDataLst>
          </p:nvPr>
        </p:nvSpPr>
        <p:spPr>
          <a:xfrm>
            <a:off x="548996" y="1553229"/>
            <a:ext cx="3429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7"/>
            </p:custDataLst>
          </p:nvPr>
        </p:nvSpPr>
        <p:spPr>
          <a:xfrm>
            <a:off x="6845935" y="1938673"/>
            <a:ext cx="4673593" cy="16283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Aft>
                <a:spcPts val="800"/>
              </a:spcAft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事务执行前后的数据完整性、准确性没有遭到破坏，这与原子性密切相关。比如A账户给B账户转账后，两个账户的总余额与转账前是一致的。</a:t>
            </a:r>
          </a:p>
        </p:txBody>
      </p:sp>
      <p:sp>
        <p:nvSpPr>
          <p:cNvPr id="24" name="文本框 23"/>
          <p:cNvSpPr txBox="1"/>
          <p:nvPr>
            <p:custDataLst>
              <p:tags r:id="rId8"/>
            </p:custDataLst>
          </p:nvPr>
        </p:nvSpPr>
        <p:spPr>
          <a:xfrm>
            <a:off x="6845935" y="1634490"/>
            <a:ext cx="4673593" cy="398780"/>
          </a:xfrm>
          <a:prstGeom prst="rect">
            <a:avLst/>
          </a:prstGeom>
          <a:noFill/>
        </p:spPr>
        <p:txBody>
          <a:bodyPr wrap="square" rtlCol="0">
            <a:normAutofit fontScale="95000"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一致性</a:t>
            </a:r>
          </a:p>
        </p:txBody>
      </p:sp>
      <p:sp>
        <p:nvSpPr>
          <p:cNvPr id="25" name="椭圆 24"/>
          <p:cNvSpPr/>
          <p:nvPr>
            <p:custDataLst>
              <p:tags r:id="rId9"/>
            </p:custDataLst>
          </p:nvPr>
        </p:nvSpPr>
        <p:spPr>
          <a:xfrm>
            <a:off x="6419214" y="1553228"/>
            <a:ext cx="423019" cy="4174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10"/>
            </p:custDataLst>
          </p:nvPr>
        </p:nvSpPr>
        <p:spPr>
          <a:xfrm>
            <a:off x="975716" y="4620132"/>
            <a:ext cx="4673593" cy="134422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Aft>
                <a:spcPts val="800"/>
              </a:spcAft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数据库可以进行并发的事务操作，但各事务之间不能互相干扰，要防止交叉执行导致的数据不一致。</a:t>
            </a:r>
          </a:p>
        </p:txBody>
      </p:sp>
      <p:sp>
        <p:nvSpPr>
          <p:cNvPr id="29" name="文本框 28"/>
          <p:cNvSpPr txBox="1"/>
          <p:nvPr>
            <p:custDataLst>
              <p:tags r:id="rId11"/>
            </p:custDataLst>
          </p:nvPr>
        </p:nvSpPr>
        <p:spPr>
          <a:xfrm>
            <a:off x="975716" y="4110990"/>
            <a:ext cx="4673593" cy="398780"/>
          </a:xfrm>
          <a:prstGeom prst="rect">
            <a:avLst/>
          </a:prstGeom>
          <a:noFill/>
        </p:spPr>
        <p:txBody>
          <a:bodyPr wrap="square" rtlCol="0">
            <a:normAutofit fontScale="95000"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隔离性</a:t>
            </a:r>
          </a:p>
        </p:txBody>
      </p:sp>
      <p:sp>
        <p:nvSpPr>
          <p:cNvPr id="30" name="椭圆 29"/>
          <p:cNvSpPr/>
          <p:nvPr>
            <p:custDataLst>
              <p:tags r:id="rId12"/>
            </p:custDataLst>
          </p:nvPr>
        </p:nvSpPr>
        <p:spPr>
          <a:xfrm>
            <a:off x="548996" y="4234687"/>
            <a:ext cx="3429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13"/>
            </p:custDataLst>
          </p:nvPr>
        </p:nvSpPr>
        <p:spPr>
          <a:xfrm>
            <a:off x="6845935" y="4604366"/>
            <a:ext cx="4673593" cy="134422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Aft>
                <a:spcPts val="800"/>
              </a:spcAft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事务一旦提交，对数据库的改变是永久的，即使系统故障也不会丢失。</a:t>
            </a:r>
          </a:p>
        </p:txBody>
      </p:sp>
      <p:sp>
        <p:nvSpPr>
          <p:cNvPr id="34" name="文本框 33"/>
          <p:cNvSpPr txBox="1"/>
          <p:nvPr>
            <p:custDataLst>
              <p:tags r:id="rId14"/>
            </p:custDataLst>
          </p:nvPr>
        </p:nvSpPr>
        <p:spPr>
          <a:xfrm>
            <a:off x="6845935" y="4110990"/>
            <a:ext cx="4673593" cy="398780"/>
          </a:xfrm>
          <a:prstGeom prst="rect">
            <a:avLst/>
          </a:prstGeom>
          <a:noFill/>
        </p:spPr>
        <p:txBody>
          <a:bodyPr wrap="square" rtlCol="0">
            <a:normAutofit fontScale="95000"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持久性</a:t>
            </a:r>
          </a:p>
        </p:txBody>
      </p:sp>
      <p:sp>
        <p:nvSpPr>
          <p:cNvPr id="35" name="椭圆 34"/>
          <p:cNvSpPr/>
          <p:nvPr>
            <p:custDataLst>
              <p:tags r:id="rId15"/>
            </p:custDataLst>
          </p:nvPr>
        </p:nvSpPr>
        <p:spPr>
          <a:xfrm>
            <a:off x="6419215" y="4218921"/>
            <a:ext cx="3429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36173-E947-471F-AD7A-0F8A622DB97D}"/>
              </a:ext>
            </a:extLst>
          </p:cNvPr>
          <p:cNvSpPr txBox="1"/>
          <p:nvPr/>
        </p:nvSpPr>
        <p:spPr>
          <a:xfrm>
            <a:off x="593834" y="2146703"/>
            <a:ext cx="37030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脏读即为事务</a:t>
            </a:r>
            <a:r>
              <a:rPr lang="en-US" altLang="zh-CN" sz="3600" dirty="0"/>
              <a:t>1</a:t>
            </a:r>
            <a:r>
              <a:rPr lang="zh-CN" altLang="en-US" sz="3600" dirty="0"/>
              <a:t>第二次读取数据时，读到了事务</a:t>
            </a:r>
            <a:r>
              <a:rPr lang="en-US" altLang="zh-CN" sz="3600" dirty="0"/>
              <a:t>2</a:t>
            </a:r>
            <a:r>
              <a:rPr lang="zh-CN" altLang="en-US" sz="3600" dirty="0"/>
              <a:t>未提交的数据。若事务</a:t>
            </a:r>
            <a:r>
              <a:rPr lang="en-US" altLang="zh-CN" sz="3600" dirty="0"/>
              <a:t>2</a:t>
            </a:r>
            <a:r>
              <a:rPr lang="zh-CN" altLang="en-US" sz="3600" dirty="0"/>
              <a:t>回滚，则事务</a:t>
            </a:r>
            <a:r>
              <a:rPr lang="en-US" altLang="zh-CN" sz="3600" dirty="0"/>
              <a:t>1</a:t>
            </a:r>
            <a:r>
              <a:rPr lang="zh-CN" altLang="en-US" sz="3600" dirty="0"/>
              <a:t>第二次读取数据时读到了脏数据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4D62F8-2672-461F-9CFA-76760CAAD232}"/>
              </a:ext>
            </a:extLst>
          </p:cNvPr>
          <p:cNvSpPr txBox="1"/>
          <p:nvPr/>
        </p:nvSpPr>
        <p:spPr>
          <a:xfrm>
            <a:off x="972206" y="740979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/>
              <a:t>脏读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CA38FD-C7AD-46A9-8E75-FB4A38627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38" y="1964103"/>
            <a:ext cx="7658680" cy="433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48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96E287-2466-410D-958C-A2F4C70DA3CE}"/>
              </a:ext>
            </a:extLst>
          </p:cNvPr>
          <p:cNvSpPr txBox="1"/>
          <p:nvPr/>
        </p:nvSpPr>
        <p:spPr>
          <a:xfrm>
            <a:off x="972206" y="740979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/>
              <a:t>不可重复读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509316-0665-4671-B4A4-2F5FBD7E13F2}"/>
              </a:ext>
            </a:extLst>
          </p:cNvPr>
          <p:cNvSpPr txBox="1"/>
          <p:nvPr/>
        </p:nvSpPr>
        <p:spPr>
          <a:xfrm>
            <a:off x="593834" y="2146703"/>
            <a:ext cx="52236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不可重复读与脏读类似。主要在于事务</a:t>
            </a:r>
            <a:r>
              <a:rPr lang="en-US" altLang="zh-CN" sz="3600" dirty="0"/>
              <a:t>1</a:t>
            </a:r>
            <a:r>
              <a:rPr lang="zh-CN" altLang="en-US" sz="3600" dirty="0"/>
              <a:t>第二次读取了事务</a:t>
            </a:r>
            <a:r>
              <a:rPr lang="en-US" altLang="zh-CN" sz="3600" dirty="0"/>
              <a:t>2</a:t>
            </a:r>
            <a:r>
              <a:rPr lang="zh-CN" altLang="en-US" sz="3600" dirty="0"/>
              <a:t>已提交的数据，导致事务</a:t>
            </a:r>
            <a:r>
              <a:rPr lang="en-US" altLang="zh-CN" sz="3600" dirty="0"/>
              <a:t>1</a:t>
            </a:r>
            <a:r>
              <a:rPr lang="zh-CN" altLang="en-US" sz="3600" dirty="0"/>
              <a:t>前后两次读取的数据不一致。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38D59F-7C88-4EBD-926C-BA5E3A9DB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890" y="1248810"/>
            <a:ext cx="5617467" cy="489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7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96E287-2466-410D-958C-A2F4C70DA3CE}"/>
              </a:ext>
            </a:extLst>
          </p:cNvPr>
          <p:cNvSpPr txBox="1"/>
          <p:nvPr/>
        </p:nvSpPr>
        <p:spPr>
          <a:xfrm>
            <a:off x="972206" y="740979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/>
              <a:t>幻读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509316-0665-4671-B4A4-2F5FBD7E13F2}"/>
              </a:ext>
            </a:extLst>
          </p:cNvPr>
          <p:cNvSpPr txBox="1"/>
          <p:nvPr/>
        </p:nvSpPr>
        <p:spPr>
          <a:xfrm>
            <a:off x="701467" y="2903448"/>
            <a:ext cx="64218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事务</a:t>
            </a:r>
            <a:r>
              <a:rPr lang="en-US" altLang="zh-CN" sz="3600" dirty="0"/>
              <a:t>1</a:t>
            </a:r>
            <a:r>
              <a:rPr lang="zh-CN" altLang="en-US" sz="3600" dirty="0"/>
              <a:t>第二次范围查询时，读到了事务</a:t>
            </a:r>
            <a:r>
              <a:rPr lang="en-US" altLang="zh-CN" sz="3600" dirty="0"/>
              <a:t>2</a:t>
            </a:r>
            <a:r>
              <a:rPr lang="zh-CN" altLang="en-US" sz="3600" dirty="0"/>
              <a:t>提交的数据。</a:t>
            </a:r>
            <a:endParaRPr lang="en-US" altLang="zh-CN" sz="3600" dirty="0"/>
          </a:p>
          <a:p>
            <a:r>
              <a:rPr lang="zh-CN" altLang="en-US" sz="3600" dirty="0"/>
              <a:t>与不可重复读的区别是幻读指的是数据条数不同。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6C4E45-A393-4A10-AA69-E6E26E98A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790" y="520260"/>
            <a:ext cx="3960743" cy="611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9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953A6A67-F7F4-4B69-9FB5-88EBEBA94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806326"/>
              </p:ext>
            </p:extLst>
          </p:nvPr>
        </p:nvGraphicFramePr>
        <p:xfrm>
          <a:off x="498366" y="1923394"/>
          <a:ext cx="11195268" cy="45877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5882">
                  <a:extLst>
                    <a:ext uri="{9D8B030D-6E8A-4147-A177-3AD203B41FA5}">
                      <a16:colId xmlns:a16="http://schemas.microsoft.com/office/drawing/2014/main" val="487074596"/>
                    </a:ext>
                  </a:extLst>
                </a:gridCol>
                <a:gridCol w="1954924">
                  <a:extLst>
                    <a:ext uri="{9D8B030D-6E8A-4147-A177-3AD203B41FA5}">
                      <a16:colId xmlns:a16="http://schemas.microsoft.com/office/drawing/2014/main" val="3238853221"/>
                    </a:ext>
                  </a:extLst>
                </a:gridCol>
                <a:gridCol w="2806262">
                  <a:extLst>
                    <a:ext uri="{9D8B030D-6E8A-4147-A177-3AD203B41FA5}">
                      <a16:colId xmlns:a16="http://schemas.microsoft.com/office/drawing/2014/main" val="2413177181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2272128045"/>
                    </a:ext>
                  </a:extLst>
                </a:gridCol>
              </a:tblGrid>
              <a:tr h="91755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/>
                        <a:t>脏读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/>
                        <a:t>不可重复读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/>
                        <a:t>幻读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25376409"/>
                  </a:ext>
                </a:extLst>
              </a:tr>
              <a:tr h="917553"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Read uncommitted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/>
                        <a:t>√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/>
                        <a:t>√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/>
                        <a:t>√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27766034"/>
                  </a:ext>
                </a:extLst>
              </a:tr>
              <a:tr h="917553"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Read committed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X</a:t>
                      </a:r>
                      <a:endParaRPr lang="zh-CN" altLang="en-US" sz="3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/>
                        <a:t>√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/>
                        <a:t>√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00385680"/>
                  </a:ext>
                </a:extLst>
              </a:tr>
              <a:tr h="917553"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Repeatable read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X</a:t>
                      </a:r>
                      <a:endParaRPr lang="zh-CN" altLang="en-US" sz="3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X</a:t>
                      </a:r>
                      <a:endParaRPr lang="zh-CN" altLang="en-US" sz="3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/>
                        <a:t>√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2627145"/>
                  </a:ext>
                </a:extLst>
              </a:tr>
              <a:tr h="917553"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Serializable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X</a:t>
                      </a:r>
                      <a:endParaRPr lang="zh-CN" altLang="en-US" sz="3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X</a:t>
                      </a:r>
                      <a:endParaRPr lang="zh-CN" altLang="en-US" sz="3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X</a:t>
                      </a:r>
                      <a:endParaRPr lang="zh-CN" altLang="en-US" sz="3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37334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16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>
            <a:extLst>
              <a:ext uri="{FF2B5EF4-FFF2-40B4-BE49-F238E27FC236}">
                <a16:creationId xmlns:a16="http://schemas.microsoft.com/office/drawing/2014/main" id="{853B7D17-5717-431B-BFE6-46BC7187C8CB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38200" y="365125"/>
            <a:ext cx="10515600" cy="9842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分布式事务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C8C4570-3027-447F-8B19-DEDD6E9B1262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838200" y="1702677"/>
            <a:ext cx="10515600" cy="499766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         对于分布式系统或者微服务系统而言，需要保证系统中的数据一致性，保证数据在各个微服务中始终保持一致。分布式系统中对数据要么成功一起要么一起失败，必须是一个整体性的事务。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3600" dirty="0"/>
              <a:t>        </a:t>
            </a:r>
            <a:r>
              <a:rPr lang="zh-CN" altLang="en-US" sz="3600" dirty="0"/>
              <a:t>分布式事务指事务的参与者、支持事务的服务器、资源服务器以及事务管理器分别位于不同的节点上。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        分布式事务实现方案必须要考虑性能问题，如果为了严格保证</a:t>
            </a:r>
            <a:r>
              <a:rPr lang="en-US" altLang="zh-CN" sz="3600" dirty="0"/>
              <a:t>ACID</a:t>
            </a:r>
            <a:r>
              <a:rPr lang="zh-CN" altLang="en-US" sz="3600" dirty="0"/>
              <a:t>特性，导致性能严重下降，那么对于一些要求快速响应的业务是无法接受的。</a:t>
            </a:r>
          </a:p>
        </p:txBody>
      </p:sp>
    </p:spTree>
    <p:extLst>
      <p:ext uri="{BB962C8B-B14F-4D97-AF65-F5344CB8AC3E}">
        <p14:creationId xmlns:p14="http://schemas.microsoft.com/office/powerpoint/2010/main" val="7404834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5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5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5_1*a*1"/>
  <p:tag name="KSO_WM_TEMPLATE_CATEGORY" val="custom"/>
  <p:tag name="KSO_WM_TEMPLATE_INDEX" val="20205175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44*b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PRESET_TEXT" val="汇报人：极墨产品部     日期：0000.00.00"/>
  <p:tag name="KSO_WM_UNIT_ISCONTENTSTITLE" val="0"/>
  <p:tag name="KSO_WM_UNIT_NOCLEAR" val="0"/>
  <p:tag name="KSO_WM_UNIT_VALUE" val="42"/>
  <p:tag name="KSO_WM_UNIT_TYPE" val="b"/>
  <p:tag name="KSO_WM_UNIT_INDEX" val="1"/>
  <p:tag name="KSO_WM_UNIT_SHOW_EDIT_AREA_INDICATION" val="1"/>
  <p:tag name="KSO_WM_UNIT_ISNUMDGMTITLE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5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175"/>
  <p:tag name="KSO_WM_SLIDE_LAYOUT" val="a_b_l"/>
  <p:tag name="KSO_WM_SLIDE_LAYOUT_CNT" val="1_1_1"/>
  <p:tag name="KSO_WM_UNIT_SHOW_EDIT_AREA_INDICA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175_4*l_h_i*1_1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175_4*l_h_f*1_1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4"/>
  <p:tag name="KSO_WM_UNIT_TEXT_FILL_TYPE" val="1"/>
  <p:tag name="KSO_WM_UNIT_USESOURCEFORMAT_APPLY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175_4*l_h_i*1_2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5175_4*l_h_i*1_3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5175_4*l_h_i*1_4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175_4*i*2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LINE_FORE_SCHEMECOLOR_INDEX" val="13"/>
  <p:tag name="KSO_WM_UNIT_LINE_FILL_TYPE" val="2"/>
  <p:tag name="KSO_WM_UNIT_USESOURCEFORMAT_APPLY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5_4*a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ISNUMDGMTITLE" val="0"/>
  <p:tag name="KSO_WM_UNIT_TEXT_FILL_FORE_SCHEMECOLOR_INDEX" val="14"/>
  <p:tag name="KSO_WM_UNIT_TEXT_FILL_TYPE" val="1"/>
  <p:tag name="KSO_WM_UNIT_USESOURCEFORMAT_APPLY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5_4*b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ISNUMDGMTITLE" val="0"/>
  <p:tag name="KSO_WM_UNIT_TEXT_FILL_FORE_SCHEMECOLOR_INDEX" val="14"/>
  <p:tag name="KSO_WM_UNIT_TEXT_FILL_TYPE" val="1"/>
  <p:tag name="KSO_WM_UNIT_USESOURCEFORMAT_APPLY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175_4*l_h_f*1_2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4"/>
  <p:tag name="KSO_WM_UNIT_TEXT_FILL_TYPE" val="1"/>
  <p:tag name="KSO_WM_UNIT_USESOURCEFORMAT_APPLY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5175_4*l_h_f*1_3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4"/>
  <p:tag name="KSO_WM_UNIT_TEXT_FILL_TYPE" val="1"/>
  <p:tag name="KSO_WM_UNIT_USESOURCEFORMAT_APPLY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5175_4*l_h_f*1_4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4"/>
  <p:tag name="KSO_WM_UNIT_TEXT_FILL_TYPE" val="1"/>
  <p:tag name="KSO_WM_UNIT_USESOURCEFORMAT_APPLY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5175_4*l_h_i*1_3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5175_4*l_h_i*1_4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5175_4*l_h_f*1_4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4"/>
  <p:tag name="KSO_WM_UNIT_TEXT_FILL_TYPE" val="1"/>
  <p:tag name="KSO_WM_UNIT_USESOURCEFORMAT_APPLY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5175_4*l_h_i*1_3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5175_4*l_h_i*1_4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5"/>
  <p:tag name="KSO_WM_SLIDE_ID" val="custom20205175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5_13*a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ISNUMDGMTITLE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5_33"/>
  <p:tag name="KSO_WM_TEMPLATE_SUBCATEGORY" val="19"/>
  <p:tag name="KSO_WM_TEMPLATE_MASTER_TYPE" val="0"/>
  <p:tag name="KSO_WM_TEMPLATE_COLOR_TYPE" val="1"/>
  <p:tag name="KSO_WM_SLIDE_ITEM_CNT" val="4"/>
  <p:tag name="KSO_WM_SLIDE_INDEX" val="33"/>
  <p:tag name="KSO_WM_TAG_VERSION" val="1.0"/>
  <p:tag name="KSO_WM_BEAUTIFY_FLAG" val="#wm#"/>
  <p:tag name="KSO_WM_TEMPLATE_CATEGORY" val="custom"/>
  <p:tag name="KSO_WM_TEMPLATE_INDEX" val="20205175"/>
  <p:tag name="KSO_WM_SLIDE_TYPE" val="text"/>
  <p:tag name="KSO_WM_SLIDE_SUBTYPE" val="diag"/>
  <p:tag name="KSO_WM_SLIDE_SIZE" val="863.821*331.194"/>
  <p:tag name="KSO_WM_SLIDE_POSITION" val="47.928*160.9"/>
  <p:tag name="KSO_WM_DIAGRAM_GROUP_CODE" val="l1-4"/>
  <p:tag name="KSO_WM_SLIDE_DIAGTYPE" val="l"/>
  <p:tag name="KSO_WM_SLIDE_LAYOUT" val="a_l"/>
  <p:tag name="KSO_WM_SLIDE_LAYOUT_CNT" val="1_1"/>
  <p:tag name="KSO_WM_UNIT_SHOW_EDIT_AREA_INDICATION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33*l_i*1_1"/>
  <p:tag name="KSO_WM_TEMPLATE_CATEGORY" val="custom"/>
  <p:tag name="KSO_WM_TEMPLATE_INDEX" val="20205175"/>
  <p:tag name="KSO_WM_UNIT_LAYERLEVEL" val="1_1"/>
  <p:tag name="KSO_WM_TAG_VERSION" val="1.0"/>
  <p:tag name="KSO_WM_BEAUTIFY_FLAG" val="#wm#"/>
  <p:tag name="KSO_WM_DIAGRAM_GROUP_CODE" val="l1-4"/>
  <p:tag name="KSO_WM_UNIT_TYPE" val="l_i"/>
  <p:tag name="KSO_WM_UNIT_INDEX" val="1_1"/>
  <p:tag name="KSO_WM_UNIT_LINE_FORE_SCHEMECOLOR_INDEX" val="13"/>
  <p:tag name="KSO_WM_UNIT_LINE_FILL_TYPE" val="2"/>
  <p:tag name="KSO_WM_UNIT_USESOURCEFORMAT_APPLY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33*l_i*1_2"/>
  <p:tag name="KSO_WM_TEMPLATE_CATEGORY" val="custom"/>
  <p:tag name="KSO_WM_TEMPLATE_INDEX" val="20205175"/>
  <p:tag name="KSO_WM_UNIT_LAYERLEVEL" val="1_1"/>
  <p:tag name="KSO_WM_TAG_VERSION" val="1.0"/>
  <p:tag name="KSO_WM_BEAUTIFY_FLAG" val="#wm#"/>
  <p:tag name="KSO_WM_DIAGRAM_GROUP_CODE" val="l1-4"/>
  <p:tag name="KSO_WM_UNIT_TYPE" val="l_i"/>
  <p:tag name="KSO_WM_UNIT_INDEX" val="1_2"/>
  <p:tag name="KSO_WM_UNIT_LINE_FORE_SCHEMECOLOR_INDEX" val="13"/>
  <p:tag name="KSO_WM_UNIT_LINE_FILL_TYPE" val="2"/>
  <p:tag name="KSO_WM_UNIT_USESOURCEFORMAT_APPLY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33*l_h_f*1_1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PRESET_TEXT" val="单击此处添加正文"/>
  <p:tag name="KSO_WM_UNIT_NOCLEAR" val="0"/>
  <p:tag name="KSO_WM_UNIT_VALUE" val="63"/>
  <p:tag name="KSO_WM_DIAGRAM_GROUP_CODE" val="l1-4"/>
  <p:tag name="KSO_WM_UNIT_TYPE" val="l_h_f"/>
  <p:tag name="KSO_WM_UNIT_INDEX" val="1_1_1"/>
  <p:tag name="KSO_WM_UNIT_SHOW_EDIT_AREA_INDICATION" val="1"/>
  <p:tag name="KSO_WM_UNIT_TEXT_FILL_FORE_SCHEMECOLOR_INDEX" val="14"/>
  <p:tag name="KSO_WM_UNIT_TEXT_FILL_TYPE" val="1"/>
  <p:tag name="KSO_WM_UNIT_USESOURCEFORMAT_APPLY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33*l_h_a*1_1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9"/>
  <p:tag name="KSO_WM_DIAGRAM_GROUP_CODE" val="l1-4"/>
  <p:tag name="KSO_WM_UNIT_TYPE" val="l_h_a"/>
  <p:tag name="KSO_WM_UNIT_INDEX" val="1_1_1"/>
  <p:tag name="KSO_WM_UNIT_SHOW_EDIT_AREA_INDICATION" val="1"/>
  <p:tag name="KSO_WM_UNIT_ISNUMDGMTITLE" val="0"/>
  <p:tag name="KSO_WM_UNIT_TEXT_FILL_FORE_SCHEMECOLOR_INDEX" val="14"/>
  <p:tag name="KSO_WM_UNIT_TEXT_FILL_TYPE" val="1"/>
  <p:tag name="KSO_WM_UNIT_USESOURCEFORMAT_APPLY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33*l_h_i*1_1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DIAGRAM_GROUP_CODE" val="l1-4"/>
  <p:tag name="KSO_WM_UNIT_TYPE" val="l_h_i"/>
  <p:tag name="KSO_WM_UNIT_INDEX" val="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33*l_h_f*1_2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PRESET_TEXT" val="单击此处添加正文"/>
  <p:tag name="KSO_WM_UNIT_NOCLEAR" val="0"/>
  <p:tag name="KSO_WM_UNIT_VALUE" val="63"/>
  <p:tag name="KSO_WM_DIAGRAM_GROUP_CODE" val="l1-4"/>
  <p:tag name="KSO_WM_UNIT_TYPE" val="l_h_f"/>
  <p:tag name="KSO_WM_UNIT_INDEX" val="1_2_1"/>
  <p:tag name="KSO_WM_UNIT_SHOW_EDIT_AREA_INDICATION" val="1"/>
  <p:tag name="KSO_WM_UNIT_TEXT_FILL_FORE_SCHEMECOLOR_INDEX" val="14"/>
  <p:tag name="KSO_WM_UNIT_TEXT_FILL_TYPE" val="1"/>
  <p:tag name="KSO_WM_UNIT_USESOURCEFORMAT_APPLY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33*l_h_a*1_2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9"/>
  <p:tag name="KSO_WM_DIAGRAM_GROUP_CODE" val="l1-4"/>
  <p:tag name="KSO_WM_UNIT_TYPE" val="l_h_a"/>
  <p:tag name="KSO_WM_UNIT_INDEX" val="1_2_1"/>
  <p:tag name="KSO_WM_UNIT_SHOW_EDIT_AREA_INDICATION" val="1"/>
  <p:tag name="KSO_WM_UNIT_ISNUMDGMTITLE" val="0"/>
  <p:tag name="KSO_WM_UNIT_TEXT_FILL_FORE_SCHEMECOLOR_INDEX" val="14"/>
  <p:tag name="KSO_WM_UNIT_TEXT_FILL_TYPE" val="1"/>
  <p:tag name="KSO_WM_UNIT_USESOURCEFORMAT_APPLY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33*l_h_i*1_2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DIAGRAM_GROUP_CODE" val="l1-4"/>
  <p:tag name="KSO_WM_UNIT_TYPE" val="l_h_i"/>
  <p:tag name="KSO_WM_UNIT_INDEX" val="1_2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33*l_h_f*1_3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PRESET_TEXT" val="单击此处添加正文"/>
  <p:tag name="KSO_WM_UNIT_NOCLEAR" val="0"/>
  <p:tag name="KSO_WM_UNIT_VALUE" val="63"/>
  <p:tag name="KSO_WM_DIAGRAM_GROUP_CODE" val="l1-4"/>
  <p:tag name="KSO_WM_UNIT_TYPE" val="l_h_f"/>
  <p:tag name="KSO_WM_UNIT_INDEX" val="1_3_1"/>
  <p:tag name="KSO_WM_UNIT_SHOW_EDIT_AREA_INDICATION" val="1"/>
  <p:tag name="KSO_WM_UNIT_TEXT_FILL_FORE_SCHEMECOLOR_INDEX" val="14"/>
  <p:tag name="KSO_WM_UNIT_TEXT_FILL_TYPE" val="1"/>
  <p:tag name="KSO_WM_UNIT_USESOURCEFORMAT_APPLY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33*l_h_a*1_3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9"/>
  <p:tag name="KSO_WM_DIAGRAM_GROUP_CODE" val="l1-4"/>
  <p:tag name="KSO_WM_UNIT_TYPE" val="l_h_a"/>
  <p:tag name="KSO_WM_UNIT_INDEX" val="1_3_1"/>
  <p:tag name="KSO_WM_UNIT_SHOW_EDIT_AREA_INDICATION" val="1"/>
  <p:tag name="KSO_WM_UNIT_ISNUMDGMTITLE" val="0"/>
  <p:tag name="KSO_WM_UNIT_TEXT_FILL_FORE_SCHEMECOLOR_INDEX" val="14"/>
  <p:tag name="KSO_WM_UNIT_TEXT_FILL_TYPE" val="1"/>
  <p:tag name="KSO_WM_UNIT_USESOURCEFORMAT_APPLY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33*l_h_i*1_3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DIAGRAM_GROUP_CODE" val="l1-4"/>
  <p:tag name="KSO_WM_UNIT_TYPE" val="l_h_i"/>
  <p:tag name="KSO_WM_UNIT_INDEX" val="1_3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33*l_h_f*1_4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PRESET_TEXT" val="单击此处添加正文"/>
  <p:tag name="KSO_WM_UNIT_NOCLEAR" val="0"/>
  <p:tag name="KSO_WM_UNIT_VALUE" val="63"/>
  <p:tag name="KSO_WM_DIAGRAM_GROUP_CODE" val="l1-4"/>
  <p:tag name="KSO_WM_UNIT_TYPE" val="l_h_f"/>
  <p:tag name="KSO_WM_UNIT_INDEX" val="1_4_1"/>
  <p:tag name="KSO_WM_UNIT_SHOW_EDIT_AREA_INDICATION" val="1"/>
  <p:tag name="KSO_WM_UNIT_TEXT_FILL_FORE_SCHEMECOLOR_INDEX" val="14"/>
  <p:tag name="KSO_WM_UNIT_TEXT_FILL_TYPE" val="1"/>
  <p:tag name="KSO_WM_UNIT_USESOURCEFORMAT_APPLY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33*l_h_a*1_4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9"/>
  <p:tag name="KSO_WM_DIAGRAM_GROUP_CODE" val="l1-4"/>
  <p:tag name="KSO_WM_UNIT_TYPE" val="l_h_a"/>
  <p:tag name="KSO_WM_UNIT_INDEX" val="1_4_1"/>
  <p:tag name="KSO_WM_UNIT_SHOW_EDIT_AREA_INDICATION" val="1"/>
  <p:tag name="KSO_WM_UNIT_ISNUMDGMTITLE" val="0"/>
  <p:tag name="KSO_WM_UNIT_TEXT_FILL_FORE_SCHEMECOLOR_INDEX" val="14"/>
  <p:tag name="KSO_WM_UNIT_TEXT_FILL_TYPE" val="1"/>
  <p:tag name="KSO_WM_UNIT_USESOURCEFORMAT_APPLY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33*l_h_i*1_4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DIAGRAM_GROUP_CODE" val="l1-4"/>
  <p:tag name="KSO_WM_UNIT_TYPE" val="l_h_i"/>
  <p:tag name="KSO_WM_UNIT_INDEX" val="1_4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5_13*a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ISNUMDGMTITLE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5_13*a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ISNUMDGMTITLE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5_13*a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ISNUMDGMTITLE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5_13*a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ISNUMDGMTITLE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5_13*a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ISNUMDGMTITLE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5_13*a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ISNUMDGMTITLE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5_13*a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ISNUMDGMTITL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5_44"/>
  <p:tag name="KSO_WM_TEMPLATE_SUBCATEGORY" val="19"/>
  <p:tag name="KSO_WM_TEMPLATE_MASTER_TYPE" val="0"/>
  <p:tag name="KSO_WM_TEMPLATE_COLOR_TYPE" val="1"/>
  <p:tag name="KSO_WM_SLIDE_ITEM_CNT" val="0"/>
  <p:tag name="KSO_WM_SLIDE_INDEX" val="44"/>
  <p:tag name="KSO_WM_TAG_VERSION" val="1.0"/>
  <p:tag name="KSO_WM_BEAUTIFY_FLAG" val="#wm#"/>
  <p:tag name="KSO_WM_TEMPLATE_CATEGORY" val="custom"/>
  <p:tag name="KSO_WM_TEMPLATE_INDEX" val="20205175"/>
  <p:tag name="KSO_WM_SLIDE_TYPE" val="endPage"/>
  <p:tag name="KSO_WM_SLIDE_SUBTYPE" val="pureTxt"/>
  <p:tag name="KSO_WM_SLIDE_LAYOUT" val="a_b"/>
  <p:tag name="KSO_WM_SLIDE_LAYOUT_CNT" val="1_1"/>
  <p:tag name="KSO_WM_UNIT_SHOW_EDIT_AREA_INDICATION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44*a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PRESET_TEXT" val="感谢聆听"/>
  <p:tag name="KSO_WM_UNIT_ISCONTENTSTITLE" val="0"/>
  <p:tag name="KSO_WM_UNIT_NOCLEAR" val="1"/>
  <p:tag name="KSO_WM_UNIT_TYPE" val="a"/>
  <p:tag name="KSO_WM_UNIT_INDEX" val="1"/>
  <p:tag name="KSO_WM_UNIT_SHOW_EDIT_AREA_INDICATION" val="1"/>
  <p:tag name="KSO_WM_UNIT_ISNUMDGMTITLE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765</Words>
  <Application>Microsoft Office PowerPoint</Application>
  <PresentationFormat>宽屏</PresentationFormat>
  <Paragraphs>89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事务与分布式事务</vt:lpstr>
      <vt:lpstr>PowerPoint 演示文稿</vt:lpstr>
      <vt:lpstr>事务是什么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事务与分布式事务</dc:title>
  <dc:creator/>
  <cp:lastModifiedBy>金灿 蔡</cp:lastModifiedBy>
  <cp:revision>218</cp:revision>
  <dcterms:created xsi:type="dcterms:W3CDTF">2019-06-19T02:08:00Z</dcterms:created>
  <dcterms:modified xsi:type="dcterms:W3CDTF">2021-08-30T15:33:08Z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