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5" r:id="rId3"/>
  </p:sldMasterIdLst>
  <p:notesMasterIdLst>
    <p:notesMasterId r:id="rId14"/>
  </p:notesMasterIdLst>
  <p:sldIdLst>
    <p:sldId id="256" r:id="rId4"/>
    <p:sldId id="266" r:id="rId5"/>
    <p:sldId id="267" r:id="rId6"/>
    <p:sldId id="273" r:id="rId7"/>
    <p:sldId id="268" r:id="rId8"/>
    <p:sldId id="270" r:id="rId9"/>
    <p:sldId id="258" r:id="rId10"/>
    <p:sldId id="271" r:id="rId11"/>
    <p:sldId id="272" r:id="rId12"/>
    <p:sldId id="265" r:id="rId1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70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20" d="100"/>
          <a:sy n="120" d="100"/>
        </p:scale>
        <p:origin x="198" y="102"/>
      </p:cViewPr>
      <p:guideLst>
        <p:guide orient="horz" pos="270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C0F5FE-BDC9-44F7-8DA0-254EFAE25E25}" type="datetimeFigureOut">
              <a:rPr lang="zh-CN" altLang="en-US" smtClean="0"/>
              <a:t>2017/10/25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CE4DC-0EBE-466E-9582-A52B0E50F835}" type="slidenum">
              <a:rPr lang="zh-CN" altLang="en-US" smtClean="0"/>
              <a:t>‹#›</a:t>
            </a:fld>
            <a:endParaRPr lang="zh-CN" altLang="en-US"/>
          </a:p>
        </p:txBody>
      </p:sp>
    </p:spTree>
    <p:extLst>
      <p:ext uri="{BB962C8B-B14F-4D97-AF65-F5344CB8AC3E}">
        <p14:creationId xmlns:p14="http://schemas.microsoft.com/office/powerpoint/2010/main" val="193852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0CE4DC-0EBE-466E-9582-A52B0E50F835}" type="slidenum">
              <a:rPr lang="zh-CN" altLang="en-US" smtClean="0"/>
              <a:t>5</a:t>
            </a:fld>
            <a:endParaRPr lang="zh-CN" altLang="en-US"/>
          </a:p>
        </p:txBody>
      </p:sp>
    </p:spTree>
    <p:extLst>
      <p:ext uri="{BB962C8B-B14F-4D97-AF65-F5344CB8AC3E}">
        <p14:creationId xmlns:p14="http://schemas.microsoft.com/office/powerpoint/2010/main" val="864373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0CE4DC-0EBE-466E-9582-A52B0E50F835}" type="slidenum">
              <a:rPr lang="zh-CN" altLang="en-US" smtClean="0"/>
              <a:t>6</a:t>
            </a:fld>
            <a:endParaRPr lang="zh-CN" altLang="en-US"/>
          </a:p>
        </p:txBody>
      </p:sp>
    </p:spTree>
    <p:extLst>
      <p:ext uri="{BB962C8B-B14F-4D97-AF65-F5344CB8AC3E}">
        <p14:creationId xmlns:p14="http://schemas.microsoft.com/office/powerpoint/2010/main" val="3825365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0CE4DC-0EBE-466E-9582-A52B0E50F835}" type="slidenum">
              <a:rPr lang="zh-CN" altLang="en-US" smtClean="0"/>
              <a:t>8</a:t>
            </a:fld>
            <a:endParaRPr lang="zh-CN" altLang="en-US"/>
          </a:p>
        </p:txBody>
      </p:sp>
    </p:spTree>
    <p:extLst>
      <p:ext uri="{BB962C8B-B14F-4D97-AF65-F5344CB8AC3E}">
        <p14:creationId xmlns:p14="http://schemas.microsoft.com/office/powerpoint/2010/main" val="1415082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0CE4DC-0EBE-466E-9582-A52B0E50F835}" type="slidenum">
              <a:rPr lang="zh-CN" altLang="en-US" smtClean="0"/>
              <a:t>9</a:t>
            </a:fld>
            <a:endParaRPr lang="zh-CN" altLang="en-US"/>
          </a:p>
        </p:txBody>
      </p:sp>
    </p:spTree>
    <p:extLst>
      <p:ext uri="{BB962C8B-B14F-4D97-AF65-F5344CB8AC3E}">
        <p14:creationId xmlns:p14="http://schemas.microsoft.com/office/powerpoint/2010/main" val="10609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5A1DF358-2190-48DC-AF57-103716E241FE}" type="slidenum">
              <a:rPr lang="zh-CN" altLang="zh-CN"/>
              <a:pPr/>
              <a:t>‹#›</a:t>
            </a:fld>
            <a:endParaRPr lang="zh-CN" altLang="zh-CN"/>
          </a:p>
        </p:txBody>
      </p:sp>
    </p:spTree>
    <p:extLst>
      <p:ext uri="{BB962C8B-B14F-4D97-AF65-F5344CB8AC3E}">
        <p14:creationId xmlns:p14="http://schemas.microsoft.com/office/powerpoint/2010/main" val="1437841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EC0E19C-653A-4852-84D6-6A599F17A922}" type="slidenum">
              <a:rPr lang="zh-CN" altLang="zh-CN"/>
              <a:pPr/>
              <a:t>‹#›</a:t>
            </a:fld>
            <a:endParaRPr lang="zh-CN" altLang="zh-CN"/>
          </a:p>
        </p:txBody>
      </p:sp>
    </p:spTree>
    <p:extLst>
      <p:ext uri="{BB962C8B-B14F-4D97-AF65-F5344CB8AC3E}">
        <p14:creationId xmlns:p14="http://schemas.microsoft.com/office/powerpoint/2010/main" val="1544121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DBFFBA8-E323-4608-A2D5-0AF19F7D3670}" type="slidenum">
              <a:rPr lang="zh-CN" altLang="zh-CN"/>
              <a:pPr/>
              <a:t>‹#›</a:t>
            </a:fld>
            <a:endParaRPr lang="zh-CN" altLang="zh-CN"/>
          </a:p>
        </p:txBody>
      </p:sp>
    </p:spTree>
    <p:extLst>
      <p:ext uri="{BB962C8B-B14F-4D97-AF65-F5344CB8AC3E}">
        <p14:creationId xmlns:p14="http://schemas.microsoft.com/office/powerpoint/2010/main" val="2978357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descr="hexa.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CCFBB56E-1587-4105-A03B-B1B12D1D3AB4}" type="datetime1">
              <a:rPr lang="en-JM"/>
              <a:pPr>
                <a:defRPr/>
              </a:pPr>
              <a:t>25/10/2017</a:t>
            </a:fld>
            <a:endParaRPr lang="en-JM"/>
          </a:p>
        </p:txBody>
      </p:sp>
      <p:sp>
        <p:nvSpPr>
          <p:cNvPr id="4" name="Footer Placeholder 4"/>
          <p:cNvSpPr>
            <a:spLocks noGrp="1"/>
          </p:cNvSpPr>
          <p:nvPr>
            <p:ph type="ftr" sz="quarter" idx="11"/>
          </p:nvPr>
        </p:nvSpPr>
        <p:spPr>
          <a:xfrm>
            <a:off x="4165600" y="6332538"/>
            <a:ext cx="3860800" cy="365125"/>
          </a:xfrm>
          <a:prstGeom prst="rect">
            <a:avLst/>
          </a:prstGeom>
        </p:spPr>
        <p:txBody>
          <a:bodyPr/>
          <a:lstStyle>
            <a:lvl1pPr fontAlgn="base">
              <a:spcBef>
                <a:spcPct val="0"/>
              </a:spcBef>
              <a:spcAft>
                <a:spcPct val="0"/>
              </a:spcAft>
              <a:defRPr dirty="0">
                <a:latin typeface="Arial" panose="020B0604020202020204" pitchFamily="34" charset="0"/>
              </a:defRPr>
            </a:lvl1pPr>
          </a:lstStyle>
          <a:p>
            <a:pPr eaLnBrk="0" hangingPunct="0">
              <a:defRPr/>
            </a:pPr>
            <a:r>
              <a:rPr lang="en-JM">
                <a:solidFill>
                  <a:prstClr val="black"/>
                </a:solidFill>
              </a:rPr>
              <a:t>WWW.DESIGNERSPARADISE.COM</a:t>
            </a:r>
          </a:p>
        </p:txBody>
      </p:sp>
    </p:spTree>
    <p:extLst>
      <p:ext uri="{BB962C8B-B14F-4D97-AF65-F5344CB8AC3E}">
        <p14:creationId xmlns:p14="http://schemas.microsoft.com/office/powerpoint/2010/main" val="2688090536"/>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3" name="直接连接符 2"/>
          <p:cNvCxnSpPr/>
          <p:nvPr userDrawn="1"/>
        </p:nvCxnSpPr>
        <p:spPr>
          <a:xfrm flipV="1">
            <a:off x="3025775" y="479425"/>
            <a:ext cx="7558088"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 name="组合 12"/>
          <p:cNvGrpSpPr>
            <a:grpSpLocks/>
          </p:cNvGrpSpPr>
          <p:nvPr userDrawn="1"/>
        </p:nvGrpSpPr>
        <p:grpSpPr bwMode="auto">
          <a:xfrm>
            <a:off x="0" y="195263"/>
            <a:ext cx="3125788" cy="569912"/>
            <a:chOff x="0" y="194743"/>
            <a:chExt cx="3126179" cy="569433"/>
          </a:xfrm>
        </p:grpSpPr>
        <p:sp>
          <p:nvSpPr>
            <p:cNvPr id="5" name="圆角矩形 4"/>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6" name="组合 14"/>
            <p:cNvGrpSpPr>
              <a:grpSpLocks/>
            </p:cNvGrpSpPr>
            <p:nvPr/>
          </p:nvGrpSpPr>
          <p:grpSpPr bwMode="auto">
            <a:xfrm>
              <a:off x="0" y="290669"/>
              <a:ext cx="424561" cy="355906"/>
              <a:chOff x="469900" y="728859"/>
              <a:chExt cx="424561" cy="355906"/>
            </a:xfrm>
          </p:grpSpPr>
          <p:sp>
            <p:nvSpPr>
              <p:cNvPr id="7" name="椭圆 6"/>
              <p:cNvSpPr/>
              <p:nvPr/>
            </p:nvSpPr>
            <p:spPr>
              <a:xfrm rot="16200000">
                <a:off x="737504" y="928677"/>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8" name="椭圆 7"/>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9" name="椭圆 8"/>
              <p:cNvSpPr/>
              <p:nvPr/>
            </p:nvSpPr>
            <p:spPr>
              <a:xfrm rot="16200000">
                <a:off x="737504" y="728820"/>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0" name="椭圆 9"/>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1" name="圆角矩形 10"/>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圆角矩形 11"/>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3" name="圆角矩形 12"/>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4" name="圆角矩形 13"/>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grpSp>
        <p:nvGrpSpPr>
          <p:cNvPr id="15" name="组合 23"/>
          <p:cNvGrpSpPr>
            <a:grpSpLocks/>
          </p:cNvGrpSpPr>
          <p:nvPr userDrawn="1"/>
        </p:nvGrpSpPr>
        <p:grpSpPr bwMode="auto">
          <a:xfrm>
            <a:off x="10707688" y="174625"/>
            <a:ext cx="1265237" cy="793750"/>
            <a:chOff x="10708281" y="175129"/>
            <a:chExt cx="1264903" cy="793623"/>
          </a:xfrm>
        </p:grpSpPr>
        <p:grpSp>
          <p:nvGrpSpPr>
            <p:cNvPr id="16" name="组合 24"/>
            <p:cNvGrpSpPr>
              <a:grpSpLocks/>
            </p:cNvGrpSpPr>
            <p:nvPr userDrawn="1"/>
          </p:nvGrpSpPr>
          <p:grpSpPr bwMode="auto">
            <a:xfrm>
              <a:off x="11335541" y="175628"/>
              <a:ext cx="637643" cy="567980"/>
              <a:chOff x="265701" y="226342"/>
              <a:chExt cx="532466" cy="474292"/>
            </a:xfrm>
          </p:grpSpPr>
          <p:pic>
            <p:nvPicPr>
              <p:cNvPr id="21" name="图片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6913" y="226342"/>
                <a:ext cx="472826" cy="47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30"/>
              <p:cNvPicPr>
                <a:picLocks noChangeAspect="1"/>
              </p:cNvPicPr>
              <p:nvPr userDrawn="1"/>
            </p:nvPicPr>
            <p:blipFill>
              <a:blip r:embed="rId3" cstate="print">
                <a:grayscl/>
                <a:extLst>
                  <a:ext uri="{28A0092B-C50C-407E-A947-70E740481C1C}">
                    <a14:useLocalDpi xmlns:a14="http://schemas.microsoft.com/office/drawing/2010/main" val="0"/>
                  </a:ext>
                </a:extLst>
              </a:blip>
              <a:srcRect b="72279"/>
              <a:stretch>
                <a:fillRect/>
              </a:stretch>
            </p:blipFill>
            <p:spPr bwMode="auto">
              <a:xfrm flipH="1">
                <a:off x="265701" y="654915"/>
                <a:ext cx="532466"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文本框 25"/>
            <p:cNvSpPr txBox="1">
              <a:spLocks noChangeArrowheads="1"/>
            </p:cNvSpPr>
            <p:nvPr userDrawn="1"/>
          </p:nvSpPr>
          <p:spPr bwMode="auto">
            <a:xfrm>
              <a:off x="10718198" y="753308"/>
              <a:ext cx="123291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800">
                  <a:solidFill>
                    <a:srgbClr val="595959"/>
                  </a:solidFill>
                  <a:latin typeface="迷你简汉真广标" panose="02010609000101010101" pitchFamily="49" charset="-122"/>
                  <a:ea typeface="迷你简汉真广标" panose="02010609000101010101" pitchFamily="49" charset="-122"/>
                </a:rPr>
                <a:t>杜小二  </a:t>
              </a:r>
              <a:r>
                <a:rPr lang="en-US" altLang="zh-CN" sz="800">
                  <a:solidFill>
                    <a:srgbClr val="595959"/>
                  </a:solidFill>
                  <a:latin typeface="迷你简汉真广标" panose="02010609000101010101" pitchFamily="49" charset="-122"/>
                  <a:ea typeface="迷你简汉真广标" panose="02010609000101010101" pitchFamily="49" charset="-122"/>
                </a:rPr>
                <a:t>&amp;  </a:t>
              </a:r>
              <a:r>
                <a:rPr lang="zh-CN" altLang="en-US" sz="800">
                  <a:solidFill>
                    <a:srgbClr val="595959"/>
                  </a:solidFill>
                  <a:latin typeface="迷你简汉真广标" panose="02010609000101010101" pitchFamily="49" charset="-122"/>
                  <a:ea typeface="迷你简汉真广标" panose="02010609000101010101" pitchFamily="49" charset="-122"/>
                </a:rPr>
                <a:t>一宏</a:t>
              </a:r>
            </a:p>
          </p:txBody>
        </p:sp>
        <p:grpSp>
          <p:nvGrpSpPr>
            <p:cNvPr id="18" name="组合 26"/>
            <p:cNvGrpSpPr>
              <a:grpSpLocks/>
            </p:cNvGrpSpPr>
            <p:nvPr userDrawn="1"/>
          </p:nvGrpSpPr>
          <p:grpSpPr bwMode="auto">
            <a:xfrm>
              <a:off x="10708281" y="175129"/>
              <a:ext cx="647560" cy="567980"/>
              <a:chOff x="257420" y="226342"/>
              <a:chExt cx="540747" cy="474292"/>
            </a:xfrm>
          </p:grpSpPr>
          <p:pic>
            <p:nvPicPr>
              <p:cNvPr id="19" name="图片 27"/>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57420" y="226342"/>
                <a:ext cx="472830" cy="47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8"/>
              <p:cNvPicPr>
                <a:picLocks noChangeAspect="1"/>
              </p:cNvPicPr>
              <p:nvPr userDrawn="1"/>
            </p:nvPicPr>
            <p:blipFill>
              <a:blip r:embed="rId3" cstate="print">
                <a:grayscl/>
                <a:extLst>
                  <a:ext uri="{28A0092B-C50C-407E-A947-70E740481C1C}">
                    <a14:useLocalDpi xmlns:a14="http://schemas.microsoft.com/office/drawing/2010/main" val="0"/>
                  </a:ext>
                </a:extLst>
              </a:blip>
              <a:srcRect b="72279"/>
              <a:stretch>
                <a:fillRect/>
              </a:stretch>
            </p:blipFill>
            <p:spPr bwMode="auto">
              <a:xfrm flipH="1">
                <a:off x="265701" y="654915"/>
                <a:ext cx="532466"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4" name="标题占位符 1"/>
          <p:cNvSpPr>
            <a:spLocks noGrp="1"/>
          </p:cNvSpPr>
          <p:nvPr>
            <p:ph type="title"/>
          </p:nvPr>
        </p:nvSpPr>
        <p:spPr>
          <a:xfrm>
            <a:off x="416312" y="206333"/>
            <a:ext cx="3050788" cy="546975"/>
          </a:xfrm>
          <a:prstGeom prst="rect">
            <a:avLst/>
          </a:prstGeom>
        </p:spPr>
        <p:txBody>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
        <p:nvSpPr>
          <p:cNvPr id="23"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524348CB-3466-48A0-828F-F7643997B208}" type="datetime1">
              <a:rPr lang="en-JM"/>
              <a:pPr>
                <a:defRPr/>
              </a:pPr>
              <a:t>25/10/2017</a:t>
            </a:fld>
            <a:endParaRPr lang="en-JM"/>
          </a:p>
        </p:txBody>
      </p:sp>
      <p:sp>
        <p:nvSpPr>
          <p:cNvPr id="25" name="Footer Placeholder 4"/>
          <p:cNvSpPr>
            <a:spLocks noGrp="1"/>
          </p:cNvSpPr>
          <p:nvPr>
            <p:ph type="ftr" sz="quarter" idx="11"/>
          </p:nvPr>
        </p:nvSpPr>
        <p:spPr>
          <a:xfrm>
            <a:off x="4165600" y="6332538"/>
            <a:ext cx="3860800" cy="365125"/>
          </a:xfrm>
          <a:prstGeom prst="rect">
            <a:avLst/>
          </a:prstGeom>
        </p:spPr>
        <p:txBody>
          <a:bodyPr/>
          <a:lstStyle>
            <a:lvl1pPr fontAlgn="base">
              <a:spcBef>
                <a:spcPct val="0"/>
              </a:spcBef>
              <a:spcAft>
                <a:spcPct val="0"/>
              </a:spcAft>
              <a:defRPr smtClean="0">
                <a:latin typeface="LiHei Pro" panose="020B0500000000000000" pitchFamily="34" charset="-122"/>
                <a:ea typeface="LiHei Pro" panose="020B0500000000000000" pitchFamily="34" charset="-122"/>
              </a:defRPr>
            </a:lvl1pPr>
          </a:lstStyle>
          <a:p>
            <a:pPr eaLnBrk="0" hangingPunct="0">
              <a:defRPr/>
            </a:pPr>
            <a:r>
              <a:rPr lang="en-JM">
                <a:solidFill>
                  <a:prstClr val="black"/>
                </a:solidFill>
              </a:rPr>
              <a:t>xiaoer.yanj.cn</a:t>
            </a:r>
            <a:endParaRPr lang="en-JM" dirty="0">
              <a:solidFill>
                <a:prstClr val="black"/>
              </a:solidFill>
            </a:endParaRPr>
          </a:p>
        </p:txBody>
      </p:sp>
      <p:sp>
        <p:nvSpPr>
          <p:cNvPr id="26" name="Slide Number Placeholder 5"/>
          <p:cNvSpPr>
            <a:spLocks noGrp="1"/>
          </p:cNvSpPr>
          <p:nvPr>
            <p:ph type="sldNum" sz="quarter" idx="12"/>
          </p:nvPr>
        </p:nvSpPr>
        <p:spPr>
          <a:xfrm>
            <a:off x="11282363" y="6143625"/>
            <a:ext cx="481012" cy="304800"/>
          </a:xfrm>
          <a:prstGeom prst="rect">
            <a:avLst/>
          </a:prstGeom>
        </p:spPr>
        <p:txBody>
          <a:bodyPr/>
          <a:lstStyle>
            <a:lvl1pPr>
              <a:defRPr sz="1400"/>
            </a:lvl1pPr>
          </a:lstStyle>
          <a:p>
            <a:pPr eaLnBrk="0" hangingPunct="0"/>
            <a:fld id="{52F24919-3CC1-4C91-9C28-3D72EDAAFBF4}" type="slidenum">
              <a:rPr lang="en-JM" altLang="zh-CN" smtClean="0">
                <a:solidFill>
                  <a:prstClr val="black"/>
                </a:solidFill>
              </a:rPr>
              <a:pPr eaLnBrk="0" hangingPunct="0"/>
              <a:t>‹#›</a:t>
            </a:fld>
            <a:endParaRPr lang="en-JM" altLang="zh-CN">
              <a:solidFill>
                <a:prstClr val="black"/>
              </a:solidFill>
            </a:endParaRPr>
          </a:p>
        </p:txBody>
      </p:sp>
    </p:spTree>
    <p:extLst>
      <p:ext uri="{BB962C8B-B14F-4D97-AF65-F5344CB8AC3E}">
        <p14:creationId xmlns:p14="http://schemas.microsoft.com/office/powerpoint/2010/main" val="920103395"/>
      </p:ext>
    </p:extLst>
  </p:cSld>
  <p:clrMapOvr>
    <a:masterClrMapping/>
  </p:clrMapOvr>
  <p:transition spd="slow">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Rectangle 13"/>
          <p:cNvSpPr/>
          <p:nvPr userDrawn="1"/>
        </p:nvSpPr>
        <p:spPr>
          <a:xfrm>
            <a:off x="-9525" y="0"/>
            <a:ext cx="12204700" cy="6858000"/>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rgbClr val="F34F57"/>
              </a:solidFill>
            </a:endParaRPr>
          </a:p>
        </p:txBody>
      </p:sp>
      <p:sp>
        <p:nvSpPr>
          <p:cNvPr id="3" name="日期占位符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EBADA536-A2D7-45CB-96DD-E3EACCA465A9}" type="datetime1">
              <a:rPr lang="en-JM"/>
              <a:pPr>
                <a:defRPr/>
              </a:pPr>
              <a:t>25/10/2017</a:t>
            </a:fld>
            <a:endParaRPr lang="en-JM"/>
          </a:p>
        </p:txBody>
      </p:sp>
    </p:spTree>
    <p:extLst>
      <p:ext uri="{BB962C8B-B14F-4D97-AF65-F5344CB8AC3E}">
        <p14:creationId xmlns:p14="http://schemas.microsoft.com/office/powerpoint/2010/main" val="3680953021"/>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2402BE1D-96C6-4BC2-88BE-90C50E4D035D}" type="datetime1">
              <a:rPr lang="en-JM"/>
              <a:pPr>
                <a:defRPr/>
              </a:pPr>
              <a:t>25/10/2017</a:t>
            </a:fld>
            <a:endParaRPr lang="en-JM"/>
          </a:p>
        </p:txBody>
      </p:sp>
      <p:sp>
        <p:nvSpPr>
          <p:cNvPr id="3" name="页脚占位符 2"/>
          <p:cNvSpPr>
            <a:spLocks noGrp="1"/>
          </p:cNvSpPr>
          <p:nvPr>
            <p:ph type="ftr" sz="quarter" idx="11"/>
          </p:nvPr>
        </p:nvSpPr>
        <p:spPr>
          <a:xfrm>
            <a:off x="4165600" y="6332538"/>
            <a:ext cx="3860800" cy="365125"/>
          </a:xfrm>
          <a:prstGeom prst="rect">
            <a:avLst/>
          </a:prstGeom>
        </p:spPr>
        <p:txBody>
          <a:bodyPr/>
          <a:lstStyle>
            <a:lvl1pPr fontAlgn="base">
              <a:spcBef>
                <a:spcPct val="0"/>
              </a:spcBef>
              <a:spcAft>
                <a:spcPct val="0"/>
              </a:spcAft>
              <a:defRPr>
                <a:latin typeface="Arial" panose="020B0604020202020204" pitchFamily="34" charset="0"/>
              </a:defRPr>
            </a:lvl1pPr>
          </a:lstStyle>
          <a:p>
            <a:pPr eaLnBrk="0" hangingPunct="0">
              <a:defRPr/>
            </a:pPr>
            <a:r>
              <a:rPr lang="en-JM">
                <a:solidFill>
                  <a:prstClr val="black"/>
                </a:solidFill>
              </a:rPr>
              <a:t>WWW.DESIGNERSPARADISE.COM</a:t>
            </a:r>
          </a:p>
        </p:txBody>
      </p:sp>
      <p:sp>
        <p:nvSpPr>
          <p:cNvPr id="4" name="灯片编号占位符 3"/>
          <p:cNvSpPr>
            <a:spLocks noGrp="1"/>
          </p:cNvSpPr>
          <p:nvPr>
            <p:ph type="sldNum" sz="quarter" idx="12"/>
          </p:nvPr>
        </p:nvSpPr>
        <p:spPr>
          <a:xfrm>
            <a:off x="11282363" y="6143625"/>
            <a:ext cx="481012" cy="304800"/>
          </a:xfrm>
          <a:prstGeom prst="rect">
            <a:avLst/>
          </a:prstGeom>
        </p:spPr>
        <p:txBody>
          <a:bodyPr/>
          <a:lstStyle>
            <a:lvl1pPr>
              <a:defRPr/>
            </a:lvl1pPr>
          </a:lstStyle>
          <a:p>
            <a:pPr eaLnBrk="0" hangingPunct="0"/>
            <a:fld id="{46645FBF-153F-4DDA-AB26-9FBEBF6A3D45}" type="slidenum">
              <a:rPr lang="en-JM" altLang="zh-CN" smtClean="0">
                <a:solidFill>
                  <a:prstClr val="black"/>
                </a:solidFill>
              </a:rPr>
              <a:pPr eaLnBrk="0" hangingPunct="0"/>
              <a:t>‹#›</a:t>
            </a:fld>
            <a:endParaRPr lang="en-JM" altLang="zh-CN">
              <a:solidFill>
                <a:prstClr val="black"/>
              </a:solidFill>
            </a:endParaRPr>
          </a:p>
        </p:txBody>
      </p:sp>
    </p:spTree>
    <p:extLst>
      <p:ext uri="{BB962C8B-B14F-4D97-AF65-F5344CB8AC3E}">
        <p14:creationId xmlns:p14="http://schemas.microsoft.com/office/powerpoint/2010/main" val="3695563530"/>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4E402B-9921-40FA-8360-131077676729}" type="datetimeFigureOut">
              <a:rPr lang="en-US" smtClean="0">
                <a:solidFill>
                  <a:prstClr val="black">
                    <a:tint val="75000"/>
                  </a:prstClr>
                </a:solidFill>
              </a:rPr>
              <a:pPr/>
              <a:t>10/25/2017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01EE9E8-4134-49B0-9AA7-3089E6521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9208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4E402B-9921-40FA-8360-131077676729}" type="datetimeFigureOut">
              <a:rPr lang="en-US" smtClean="0">
                <a:solidFill>
                  <a:prstClr val="black">
                    <a:tint val="75000"/>
                  </a:prstClr>
                </a:solidFill>
              </a:rPr>
              <a:pPr/>
              <a:t>10/25/2017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01EE9E8-4134-49B0-9AA7-3089E6521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6477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4E402B-9921-40FA-8360-131077676729}" type="datetimeFigureOut">
              <a:rPr lang="en-US" smtClean="0">
                <a:solidFill>
                  <a:prstClr val="black">
                    <a:tint val="75000"/>
                  </a:prstClr>
                </a:solidFill>
              </a:rPr>
              <a:pPr/>
              <a:t>10/25/2017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01EE9E8-4134-49B0-9AA7-3089E6521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6661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4E402B-9921-40FA-8360-131077676729}" type="datetimeFigureOut">
              <a:rPr lang="en-US" smtClean="0">
                <a:solidFill>
                  <a:prstClr val="black">
                    <a:tint val="75000"/>
                  </a:prstClr>
                </a:solidFill>
              </a:rPr>
              <a:pPr/>
              <a:t>10/25/2017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01EE9E8-4134-49B0-9AA7-3089E6521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5278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B276169-8E64-404D-82AD-2E45729AD9D8}" type="slidenum">
              <a:rPr lang="zh-CN" altLang="zh-CN"/>
              <a:pPr/>
              <a:t>‹#›</a:t>
            </a:fld>
            <a:endParaRPr lang="zh-CN" altLang="zh-CN"/>
          </a:p>
        </p:txBody>
      </p:sp>
    </p:spTree>
    <p:extLst>
      <p:ext uri="{BB962C8B-B14F-4D97-AF65-F5344CB8AC3E}">
        <p14:creationId xmlns:p14="http://schemas.microsoft.com/office/powerpoint/2010/main" val="17506270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4E402B-9921-40FA-8360-131077676729}" type="datetimeFigureOut">
              <a:rPr lang="en-US" smtClean="0">
                <a:solidFill>
                  <a:prstClr val="black">
                    <a:tint val="75000"/>
                  </a:prstClr>
                </a:solidFill>
              </a:rPr>
              <a:pPr/>
              <a:t>10/25/2017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01EE9E8-4134-49B0-9AA7-3089E6521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0962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4E402B-9921-40FA-8360-131077676729}" type="datetimeFigureOut">
              <a:rPr lang="en-US" smtClean="0">
                <a:solidFill>
                  <a:prstClr val="black">
                    <a:tint val="75000"/>
                  </a:prstClr>
                </a:solidFill>
              </a:rPr>
              <a:pPr/>
              <a:t>10/25/2017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01EE9E8-4134-49B0-9AA7-3089E6521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0080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E402B-9921-40FA-8360-131077676729}" type="datetimeFigureOut">
              <a:rPr lang="en-US" smtClean="0">
                <a:solidFill>
                  <a:prstClr val="black">
                    <a:tint val="75000"/>
                  </a:prstClr>
                </a:solidFill>
              </a:rPr>
              <a:pPr/>
              <a:t>10/25/2017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01EE9E8-4134-49B0-9AA7-3089E6521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5043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34E402B-9921-40FA-8360-131077676729}" type="datetimeFigureOut">
              <a:rPr lang="en-US" smtClean="0">
                <a:solidFill>
                  <a:prstClr val="black">
                    <a:tint val="75000"/>
                  </a:prstClr>
                </a:solidFill>
              </a:rPr>
              <a:pPr/>
              <a:t>10/25/2017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01EE9E8-4134-49B0-9AA7-3089E6521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7515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34E402B-9921-40FA-8360-131077676729}" type="datetimeFigureOut">
              <a:rPr lang="en-US" smtClean="0">
                <a:solidFill>
                  <a:prstClr val="black">
                    <a:tint val="75000"/>
                  </a:prstClr>
                </a:solidFill>
              </a:rPr>
              <a:pPr/>
              <a:t>10/25/2017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01EE9E8-4134-49B0-9AA7-3089E6521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1553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4E402B-9921-40FA-8360-131077676729}" type="datetimeFigureOut">
              <a:rPr lang="en-US" smtClean="0">
                <a:solidFill>
                  <a:prstClr val="black">
                    <a:tint val="75000"/>
                  </a:prstClr>
                </a:solidFill>
              </a:rPr>
              <a:pPr/>
              <a:t>10/25/2017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01EE9E8-4134-49B0-9AA7-3089E6521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1716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4E402B-9921-40FA-8360-131077676729}" type="datetimeFigureOut">
              <a:rPr lang="en-US" smtClean="0">
                <a:solidFill>
                  <a:prstClr val="black">
                    <a:tint val="75000"/>
                  </a:prstClr>
                </a:solidFill>
              </a:rPr>
              <a:pPr/>
              <a:t>10/25/2017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01EE9E8-4134-49B0-9AA7-3089E6521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3829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8973DCF-772F-4D6C-9E18-0E5AA54BB7C2}" type="slidenum">
              <a:rPr lang="zh-CN" altLang="zh-CN"/>
              <a:pPr/>
              <a:t>‹#›</a:t>
            </a:fld>
            <a:endParaRPr lang="zh-CN" altLang="zh-CN"/>
          </a:p>
        </p:txBody>
      </p:sp>
    </p:spTree>
    <p:extLst>
      <p:ext uri="{BB962C8B-B14F-4D97-AF65-F5344CB8AC3E}">
        <p14:creationId xmlns:p14="http://schemas.microsoft.com/office/powerpoint/2010/main" val="330397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35983B2C-F58F-471F-B0D6-3465ECE3D343}" type="slidenum">
              <a:rPr lang="zh-CN" altLang="zh-CN"/>
              <a:pPr/>
              <a:t>‹#›</a:t>
            </a:fld>
            <a:endParaRPr lang="zh-CN" altLang="zh-CN"/>
          </a:p>
        </p:txBody>
      </p:sp>
    </p:spTree>
    <p:extLst>
      <p:ext uri="{BB962C8B-B14F-4D97-AF65-F5344CB8AC3E}">
        <p14:creationId xmlns:p14="http://schemas.microsoft.com/office/powerpoint/2010/main" val="20980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97FD8CD2-FC54-4FA4-880B-BD6BA6F63C80}" type="slidenum">
              <a:rPr lang="zh-CN" altLang="zh-CN"/>
              <a:pPr/>
              <a:t>‹#›</a:t>
            </a:fld>
            <a:endParaRPr lang="zh-CN" altLang="zh-CN"/>
          </a:p>
        </p:txBody>
      </p:sp>
    </p:spTree>
    <p:extLst>
      <p:ext uri="{BB962C8B-B14F-4D97-AF65-F5344CB8AC3E}">
        <p14:creationId xmlns:p14="http://schemas.microsoft.com/office/powerpoint/2010/main" val="2820501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DD0C2D90-36CA-4013-9E8E-B1D5A87E1191}" type="slidenum">
              <a:rPr lang="zh-CN" altLang="zh-CN"/>
              <a:pPr/>
              <a:t>‹#›</a:t>
            </a:fld>
            <a:endParaRPr lang="zh-CN" altLang="zh-CN"/>
          </a:p>
        </p:txBody>
      </p:sp>
    </p:spTree>
    <p:extLst>
      <p:ext uri="{BB962C8B-B14F-4D97-AF65-F5344CB8AC3E}">
        <p14:creationId xmlns:p14="http://schemas.microsoft.com/office/powerpoint/2010/main" val="1516012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980E4FE4-AE53-4B76-809B-B027193F88AA}" type="slidenum">
              <a:rPr lang="zh-CN" altLang="zh-CN"/>
              <a:pPr/>
              <a:t>‹#›</a:t>
            </a:fld>
            <a:endParaRPr lang="zh-CN" altLang="zh-CN"/>
          </a:p>
        </p:txBody>
      </p:sp>
    </p:spTree>
    <p:extLst>
      <p:ext uri="{BB962C8B-B14F-4D97-AF65-F5344CB8AC3E}">
        <p14:creationId xmlns:p14="http://schemas.microsoft.com/office/powerpoint/2010/main" val="2877082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F783214B-FEC2-4BB5-8E20-F6175A66DABE}" type="slidenum">
              <a:rPr lang="zh-CN" altLang="zh-CN"/>
              <a:pPr/>
              <a:t>‹#›</a:t>
            </a:fld>
            <a:endParaRPr lang="zh-CN" altLang="zh-CN"/>
          </a:p>
        </p:txBody>
      </p:sp>
    </p:spTree>
    <p:extLst>
      <p:ext uri="{BB962C8B-B14F-4D97-AF65-F5344CB8AC3E}">
        <p14:creationId xmlns:p14="http://schemas.microsoft.com/office/powerpoint/2010/main" val="3305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5DC47480-B26F-4476-91D9-FD326581F25C}" type="slidenum">
              <a:rPr lang="zh-CN" altLang="zh-CN"/>
              <a:pPr/>
              <a:t>‹#›</a:t>
            </a:fld>
            <a:endParaRPr lang="zh-CN" altLang="zh-CN"/>
          </a:p>
        </p:txBody>
      </p:sp>
    </p:spTree>
    <p:extLst>
      <p:ext uri="{BB962C8B-B14F-4D97-AF65-F5344CB8AC3E}">
        <p14:creationId xmlns:p14="http://schemas.microsoft.com/office/powerpoint/2010/main" val="1662385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5.jp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zh-CN" altLang="zh-CN"/>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zh-CN" altLang="zh-CN"/>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86F9DEA-984D-4558-B825-84786599CE16}" type="slidenum">
              <a:rPr lang="zh-CN" altLang="zh-CN"/>
              <a:pPr/>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55600"/>
            <a:ext cx="10972800" cy="1143000"/>
          </a:xfrm>
          <a:prstGeom prst="rect">
            <a:avLst/>
          </a:prstGeom>
        </p:spPr>
        <p:txBody>
          <a:bodyPr vert="horz" lIns="91440" tIns="45720" rIns="91440" bIns="45720" rtlCol="0" anchor="ctr">
            <a:normAutofit/>
          </a:bodyPr>
          <a:lstStyle/>
          <a:p>
            <a:r>
              <a:rPr lang="en-US" dirty="0"/>
              <a:t>Click to edit Master title style</a:t>
            </a:r>
            <a:endParaRPr lang="en-JM" dirty="0"/>
          </a:p>
        </p:txBody>
      </p:sp>
      <p:sp>
        <p:nvSpPr>
          <p:cNvPr id="3" name="Text Placeholder 2"/>
          <p:cNvSpPr>
            <a:spLocks noGrp="1"/>
          </p:cNvSpPr>
          <p:nvPr>
            <p:ph type="body" idx="1"/>
          </p:nvPr>
        </p:nvSpPr>
        <p:spPr>
          <a:xfrm>
            <a:off x="609600" y="1600200"/>
            <a:ext cx="10972800" cy="4165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4" name="Date Placeholder 3"/>
          <p:cNvSpPr>
            <a:spLocks noGrp="1"/>
          </p:cNvSpPr>
          <p:nvPr>
            <p:ph type="dt" sz="half" idx="2"/>
          </p:nvPr>
        </p:nvSpPr>
        <p:spPr>
          <a:xfrm>
            <a:off x="8940800" y="17780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600" smtClean="0">
                <a:solidFill>
                  <a:prstClr val="black">
                    <a:tint val="75000"/>
                  </a:prstClr>
                </a:solidFill>
                <a:latin typeface="Calibri"/>
              </a:defRPr>
            </a:lvl1pPr>
          </a:lstStyle>
          <a:p>
            <a:pPr>
              <a:defRPr/>
            </a:pPr>
            <a:fld id="{495A1AC9-FFA5-4F47-BBF6-33846168803C}" type="datetime1">
              <a:rPr lang="en-JM"/>
              <a:pPr>
                <a:defRPr/>
              </a:pPr>
              <a:t>25/10/2017</a:t>
            </a:fld>
            <a:endParaRPr lang="en-JM"/>
          </a:p>
        </p:txBody>
      </p:sp>
    </p:spTree>
    <p:extLst>
      <p:ext uri="{BB962C8B-B14F-4D97-AF65-F5344CB8AC3E}">
        <p14:creationId xmlns:p14="http://schemas.microsoft.com/office/powerpoint/2010/main" val="3080579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spd="slow">
    <p:fade/>
  </p:transition>
  <p:hf hdr="0" ftr="0" dt="0"/>
  <p:txStyles>
    <p:titleStyle>
      <a:lvl1pPr algn="l" defTabSz="1217613" rtl="0" fontAlgn="base">
        <a:spcBef>
          <a:spcPct val="0"/>
        </a:spcBef>
        <a:spcAft>
          <a:spcPct val="0"/>
        </a:spcAft>
        <a:defRPr sz="4500" kern="1200">
          <a:solidFill>
            <a:srgbClr val="17375E"/>
          </a:solidFill>
          <a:latin typeface="Signika"/>
          <a:ea typeface="Open Sans Extrabold" pitchFamily="34" charset="0"/>
          <a:cs typeface="Signika"/>
        </a:defRPr>
      </a:lvl1pPr>
      <a:lvl2pPr algn="l" defTabSz="1217613" rtl="0" fontAlgn="base">
        <a:spcBef>
          <a:spcPct val="0"/>
        </a:spcBef>
        <a:spcAft>
          <a:spcPct val="0"/>
        </a:spcAft>
        <a:defRPr sz="4500">
          <a:solidFill>
            <a:srgbClr val="17375E"/>
          </a:solidFill>
          <a:latin typeface="Signika"/>
          <a:ea typeface="Open Sans Extrabold"/>
          <a:cs typeface="Signika"/>
        </a:defRPr>
      </a:lvl2pPr>
      <a:lvl3pPr algn="l" defTabSz="1217613" rtl="0" fontAlgn="base">
        <a:spcBef>
          <a:spcPct val="0"/>
        </a:spcBef>
        <a:spcAft>
          <a:spcPct val="0"/>
        </a:spcAft>
        <a:defRPr sz="4500">
          <a:solidFill>
            <a:srgbClr val="17375E"/>
          </a:solidFill>
          <a:latin typeface="Signika"/>
          <a:ea typeface="Open Sans Extrabold"/>
          <a:cs typeface="Signika"/>
        </a:defRPr>
      </a:lvl3pPr>
      <a:lvl4pPr algn="l" defTabSz="1217613" rtl="0" fontAlgn="base">
        <a:spcBef>
          <a:spcPct val="0"/>
        </a:spcBef>
        <a:spcAft>
          <a:spcPct val="0"/>
        </a:spcAft>
        <a:defRPr sz="4500">
          <a:solidFill>
            <a:srgbClr val="17375E"/>
          </a:solidFill>
          <a:latin typeface="Signika"/>
          <a:ea typeface="Open Sans Extrabold"/>
          <a:cs typeface="Signika"/>
        </a:defRPr>
      </a:lvl4pPr>
      <a:lvl5pPr algn="l" defTabSz="1217613" rtl="0" fontAlgn="base">
        <a:spcBef>
          <a:spcPct val="0"/>
        </a:spcBef>
        <a:spcAft>
          <a:spcPct val="0"/>
        </a:spcAft>
        <a:defRPr sz="4500">
          <a:solidFill>
            <a:srgbClr val="17375E"/>
          </a:solidFill>
          <a:latin typeface="Signika"/>
          <a:ea typeface="Open Sans Extrabold"/>
          <a:cs typeface="Signika"/>
        </a:defRPr>
      </a:lvl5pPr>
      <a:lvl6pPr marL="457200" algn="l" defTabSz="1217613" rtl="0" fontAlgn="base">
        <a:spcBef>
          <a:spcPct val="0"/>
        </a:spcBef>
        <a:spcAft>
          <a:spcPct val="0"/>
        </a:spcAft>
        <a:defRPr sz="4500">
          <a:solidFill>
            <a:srgbClr val="17375E"/>
          </a:solidFill>
          <a:latin typeface="Signika"/>
          <a:ea typeface="Open Sans Extrabold"/>
          <a:cs typeface="Signika"/>
        </a:defRPr>
      </a:lvl6pPr>
      <a:lvl7pPr marL="914400" algn="l" defTabSz="1217613" rtl="0" fontAlgn="base">
        <a:spcBef>
          <a:spcPct val="0"/>
        </a:spcBef>
        <a:spcAft>
          <a:spcPct val="0"/>
        </a:spcAft>
        <a:defRPr sz="4500">
          <a:solidFill>
            <a:srgbClr val="17375E"/>
          </a:solidFill>
          <a:latin typeface="Signika"/>
          <a:ea typeface="Open Sans Extrabold"/>
          <a:cs typeface="Signika"/>
        </a:defRPr>
      </a:lvl7pPr>
      <a:lvl8pPr marL="1371600" algn="l" defTabSz="1217613" rtl="0" fontAlgn="base">
        <a:spcBef>
          <a:spcPct val="0"/>
        </a:spcBef>
        <a:spcAft>
          <a:spcPct val="0"/>
        </a:spcAft>
        <a:defRPr sz="4500">
          <a:solidFill>
            <a:srgbClr val="17375E"/>
          </a:solidFill>
          <a:latin typeface="Signika"/>
          <a:ea typeface="Open Sans Extrabold"/>
          <a:cs typeface="Signika"/>
        </a:defRPr>
      </a:lvl8pPr>
      <a:lvl9pPr marL="1828800" algn="l" defTabSz="1217613" rtl="0" fontAlgn="base">
        <a:spcBef>
          <a:spcPct val="0"/>
        </a:spcBef>
        <a:spcAft>
          <a:spcPct val="0"/>
        </a:spcAft>
        <a:defRPr sz="4500">
          <a:solidFill>
            <a:srgbClr val="17375E"/>
          </a:solidFill>
          <a:latin typeface="Signika"/>
          <a:ea typeface="Open Sans Extrabold"/>
          <a:cs typeface="Signika"/>
        </a:defRPr>
      </a:lvl9pPr>
    </p:titleStyle>
    <p:bodyStyle>
      <a:lvl1pPr marL="455613" indent="-455613" algn="l" defTabSz="1217613" rtl="0" fontAlgn="base">
        <a:spcBef>
          <a:spcPct val="20000"/>
        </a:spcBef>
        <a:spcAft>
          <a:spcPct val="0"/>
        </a:spcAft>
        <a:buFont typeface="Arial" panose="020B0604020202020204" pitchFamily="34" charset="0"/>
        <a:buChar char="•"/>
        <a:defRPr sz="2600" kern="1200">
          <a:solidFill>
            <a:srgbClr val="17375E"/>
          </a:solidFill>
          <a:latin typeface="+mn-lt"/>
          <a:ea typeface="+mn-ea"/>
          <a:cs typeface="+mn-cs"/>
        </a:defRPr>
      </a:lvl1pPr>
      <a:lvl2pPr marL="989013" indent="-379413" algn="l" defTabSz="1217613" rtl="0" fontAlgn="base">
        <a:spcBef>
          <a:spcPct val="20000"/>
        </a:spcBef>
        <a:spcAft>
          <a:spcPct val="0"/>
        </a:spcAft>
        <a:buFont typeface="Arial" panose="020B0604020202020204" pitchFamily="34" charset="0"/>
        <a:buChar char="–"/>
        <a:defRPr sz="2400" kern="1200">
          <a:solidFill>
            <a:srgbClr val="17375E"/>
          </a:solidFill>
          <a:latin typeface="+mn-lt"/>
          <a:ea typeface="+mn-ea"/>
          <a:cs typeface="+mn-cs"/>
        </a:defRPr>
      </a:lvl2pPr>
      <a:lvl3pPr marL="1522413" indent="-303213" algn="l" defTabSz="1217613" rtl="0" fontAlgn="base">
        <a:spcBef>
          <a:spcPct val="20000"/>
        </a:spcBef>
        <a:spcAft>
          <a:spcPct val="0"/>
        </a:spcAft>
        <a:buFont typeface="Arial" panose="020B0604020202020204" pitchFamily="34" charset="0"/>
        <a:buChar char="•"/>
        <a:defRPr sz="2100" kern="1200">
          <a:solidFill>
            <a:srgbClr val="17375E"/>
          </a:solidFill>
          <a:latin typeface="+mn-lt"/>
          <a:ea typeface="+mn-ea"/>
          <a:cs typeface="+mn-cs"/>
        </a:defRPr>
      </a:lvl3pPr>
      <a:lvl4pPr marL="2132013" indent="-303213" algn="l" defTabSz="1217613" rtl="0" fontAlgn="base">
        <a:spcBef>
          <a:spcPct val="20000"/>
        </a:spcBef>
        <a:spcAft>
          <a:spcPct val="0"/>
        </a:spcAft>
        <a:buFont typeface="Arial" panose="020B0604020202020204" pitchFamily="34" charset="0"/>
        <a:buChar char="–"/>
        <a:defRPr kern="1200">
          <a:solidFill>
            <a:srgbClr val="17375E"/>
          </a:solidFill>
          <a:latin typeface="+mn-lt"/>
          <a:ea typeface="+mn-ea"/>
          <a:cs typeface="+mn-cs"/>
        </a:defRPr>
      </a:lvl4pPr>
      <a:lvl5pPr marL="2741613" indent="-303213" algn="l" defTabSz="1217613" rtl="0" fontAlgn="base">
        <a:spcBef>
          <a:spcPct val="20000"/>
        </a:spcBef>
        <a:spcAft>
          <a:spcPct val="0"/>
        </a:spcAft>
        <a:buFont typeface="Arial" panose="020B0604020202020204" pitchFamily="34" charset="0"/>
        <a:buChar char="»"/>
        <a:defRPr kern="1200">
          <a:solidFill>
            <a:srgbClr val="17375E"/>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fontAlgn="auto">
              <a:spcBef>
                <a:spcPts val="0"/>
              </a:spcBef>
              <a:spcAft>
                <a:spcPts val="0"/>
              </a:spcAft>
            </a:pPr>
            <a:fld id="{C34E402B-9921-40FA-8360-131077676729}" type="datetimeFigureOut">
              <a:rPr lang="en-US" smtClean="0">
                <a:solidFill>
                  <a:prstClr val="black">
                    <a:tint val="75000"/>
                  </a:prstClr>
                </a:solidFill>
                <a:latin typeface="Calibri"/>
              </a:rPr>
              <a:pPr fontAlgn="auto">
                <a:spcBef>
                  <a:spcPts val="0"/>
                </a:spcBef>
                <a:spcAft>
                  <a:spcPts val="0"/>
                </a:spcAft>
              </a:pPr>
              <a:t>10/25/2017</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fontAlgn="auto">
              <a:spcBef>
                <a:spcPts val="0"/>
              </a:spcBef>
              <a:spcAft>
                <a:spcPts val="0"/>
              </a:spcAft>
            </a:pPr>
            <a:fld id="{601EE9E8-4134-49B0-9AA7-3089E6521627}"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68100815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hyperlink" Target="https://wenku.baidu.com/view/8846dc27f01dc281e43af013.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2416466" y="673399"/>
            <a:ext cx="2342044" cy="2342044"/>
          </a:xfrm>
          <a:prstGeom prst="ellipse">
            <a:avLst/>
          </a:prstGeom>
          <a:gradFill>
            <a:gsLst>
              <a:gs pos="100000">
                <a:srgbClr val="DEDEDE"/>
              </a:gs>
              <a:gs pos="0">
                <a:schemeClr val="bg1"/>
              </a:gs>
            </a:gsLst>
            <a:lin ang="5400000" scaled="0"/>
          </a:gradFill>
          <a:ln>
            <a:noFill/>
          </a:ln>
          <a:effectLst>
            <a:softEdge rad="508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22" name="椭圆 21"/>
          <p:cNvSpPr/>
          <p:nvPr/>
        </p:nvSpPr>
        <p:spPr>
          <a:xfrm>
            <a:off x="3138554" y="1393089"/>
            <a:ext cx="897866" cy="897866"/>
          </a:xfrm>
          <a:prstGeom prst="ellipse">
            <a:avLst/>
          </a:prstGeom>
          <a:gradFill>
            <a:gsLst>
              <a:gs pos="100000">
                <a:srgbClr val="E2E2E2"/>
              </a:gs>
              <a:gs pos="0">
                <a:schemeClr val="bg1"/>
              </a:gs>
            </a:gsLst>
            <a:lin ang="5400000" scaled="1"/>
          </a:gradFill>
          <a:ln w="38100">
            <a:gradFill>
              <a:gsLst>
                <a:gs pos="0">
                  <a:srgbClr val="D7D7D7"/>
                </a:gs>
                <a:gs pos="100000">
                  <a:schemeClr val="bg1"/>
                </a:gs>
              </a:gsLst>
              <a:lin ang="5400000" scaled="1"/>
            </a:gradFill>
          </a:ln>
          <a:effectLst>
            <a:innerShdw blurRad="101600" dist="50800" dir="16200000">
              <a:prstClr val="black">
                <a:alpha val="3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18" name="椭圆 17"/>
          <p:cNvSpPr/>
          <p:nvPr/>
        </p:nvSpPr>
        <p:spPr>
          <a:xfrm>
            <a:off x="4088807" y="673399"/>
            <a:ext cx="2342044" cy="2342044"/>
          </a:xfrm>
          <a:prstGeom prst="ellipse">
            <a:avLst/>
          </a:prstGeom>
          <a:gradFill>
            <a:gsLst>
              <a:gs pos="100000">
                <a:srgbClr val="DEDEDE"/>
              </a:gs>
              <a:gs pos="0">
                <a:schemeClr val="bg1"/>
              </a:gs>
            </a:gsLst>
            <a:lin ang="5400000" scaled="0"/>
          </a:gradFill>
          <a:ln>
            <a:noFill/>
          </a:ln>
          <a:effectLst>
            <a:softEdge rad="508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19" name="椭圆 18"/>
          <p:cNvSpPr/>
          <p:nvPr/>
        </p:nvSpPr>
        <p:spPr>
          <a:xfrm>
            <a:off x="4810895" y="1393089"/>
            <a:ext cx="897866" cy="897866"/>
          </a:xfrm>
          <a:prstGeom prst="ellipse">
            <a:avLst/>
          </a:prstGeom>
          <a:gradFill>
            <a:gsLst>
              <a:gs pos="100000">
                <a:srgbClr val="E2E2E2"/>
              </a:gs>
              <a:gs pos="0">
                <a:schemeClr val="bg1"/>
              </a:gs>
            </a:gsLst>
            <a:lin ang="5400000" scaled="1"/>
          </a:gradFill>
          <a:ln w="38100">
            <a:gradFill>
              <a:gsLst>
                <a:gs pos="0">
                  <a:srgbClr val="D7D7D7"/>
                </a:gs>
                <a:gs pos="100000">
                  <a:schemeClr val="bg1"/>
                </a:gs>
              </a:gsLst>
              <a:lin ang="5400000" scaled="1"/>
            </a:gradFill>
          </a:ln>
          <a:effectLst>
            <a:innerShdw blurRad="101600" dist="50800" dir="16200000">
              <a:prstClr val="black">
                <a:alpha val="3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15" name="椭圆 14"/>
          <p:cNvSpPr/>
          <p:nvPr/>
        </p:nvSpPr>
        <p:spPr>
          <a:xfrm>
            <a:off x="5761149" y="673399"/>
            <a:ext cx="2342044" cy="2342044"/>
          </a:xfrm>
          <a:prstGeom prst="ellipse">
            <a:avLst/>
          </a:prstGeom>
          <a:gradFill>
            <a:gsLst>
              <a:gs pos="100000">
                <a:srgbClr val="DEDEDE"/>
              </a:gs>
              <a:gs pos="0">
                <a:schemeClr val="bg1"/>
              </a:gs>
            </a:gsLst>
            <a:lin ang="5400000" scaled="0"/>
          </a:gradFill>
          <a:ln>
            <a:noFill/>
          </a:ln>
          <a:effectLst>
            <a:softEdge rad="508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16" name="椭圆 15"/>
          <p:cNvSpPr/>
          <p:nvPr/>
        </p:nvSpPr>
        <p:spPr>
          <a:xfrm>
            <a:off x="6483237" y="1393089"/>
            <a:ext cx="897866" cy="897866"/>
          </a:xfrm>
          <a:prstGeom prst="ellipse">
            <a:avLst/>
          </a:prstGeom>
          <a:gradFill>
            <a:gsLst>
              <a:gs pos="100000">
                <a:srgbClr val="E2E2E2"/>
              </a:gs>
              <a:gs pos="0">
                <a:schemeClr val="bg1"/>
              </a:gs>
            </a:gsLst>
            <a:lin ang="5400000" scaled="1"/>
          </a:gradFill>
          <a:ln w="38100">
            <a:gradFill>
              <a:gsLst>
                <a:gs pos="0">
                  <a:srgbClr val="D7D7D7"/>
                </a:gs>
                <a:gs pos="100000">
                  <a:schemeClr val="bg1"/>
                </a:gs>
              </a:gsLst>
              <a:lin ang="5400000" scaled="1"/>
            </a:gradFill>
          </a:ln>
          <a:effectLst>
            <a:innerShdw blurRad="101600" dist="50800" dir="16200000">
              <a:prstClr val="black">
                <a:alpha val="3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12" name="椭圆 11"/>
          <p:cNvSpPr/>
          <p:nvPr/>
        </p:nvSpPr>
        <p:spPr>
          <a:xfrm>
            <a:off x="7433490" y="673399"/>
            <a:ext cx="2342044" cy="2342044"/>
          </a:xfrm>
          <a:prstGeom prst="ellipse">
            <a:avLst/>
          </a:prstGeom>
          <a:gradFill>
            <a:gsLst>
              <a:gs pos="100000">
                <a:srgbClr val="DEDEDE"/>
              </a:gs>
              <a:gs pos="0">
                <a:schemeClr val="bg1"/>
              </a:gs>
            </a:gsLst>
            <a:lin ang="5400000" scaled="0"/>
          </a:gradFill>
          <a:ln>
            <a:noFill/>
          </a:ln>
          <a:effectLst>
            <a:softEdge rad="508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13" name="椭圆 12"/>
          <p:cNvSpPr/>
          <p:nvPr/>
        </p:nvSpPr>
        <p:spPr>
          <a:xfrm>
            <a:off x="8155578" y="1393089"/>
            <a:ext cx="897866" cy="897866"/>
          </a:xfrm>
          <a:prstGeom prst="ellipse">
            <a:avLst/>
          </a:prstGeom>
          <a:gradFill>
            <a:gsLst>
              <a:gs pos="100000">
                <a:srgbClr val="E2E2E2"/>
              </a:gs>
              <a:gs pos="0">
                <a:schemeClr val="bg1"/>
              </a:gs>
            </a:gsLst>
            <a:lin ang="5400000" scaled="1"/>
          </a:gradFill>
          <a:ln w="38100">
            <a:gradFill>
              <a:gsLst>
                <a:gs pos="0">
                  <a:srgbClr val="D7D7D7"/>
                </a:gs>
                <a:gs pos="100000">
                  <a:schemeClr val="bg1"/>
                </a:gs>
              </a:gsLst>
              <a:lin ang="5400000" scaled="1"/>
            </a:gradFill>
          </a:ln>
          <a:effectLst>
            <a:innerShdw blurRad="101600" dist="50800" dir="16200000">
              <a:prstClr val="black">
                <a:alpha val="3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grpSp>
        <p:nvGrpSpPr>
          <p:cNvPr id="36" name="组合 35"/>
          <p:cNvGrpSpPr/>
          <p:nvPr/>
        </p:nvGrpSpPr>
        <p:grpSpPr>
          <a:xfrm>
            <a:off x="3162468" y="1468532"/>
            <a:ext cx="850900" cy="746984"/>
            <a:chOff x="3162468" y="1468532"/>
            <a:chExt cx="850900" cy="746984"/>
          </a:xfrm>
        </p:grpSpPr>
        <p:sp>
          <p:nvSpPr>
            <p:cNvPr id="23" name="椭圆 22"/>
            <p:cNvSpPr/>
            <p:nvPr/>
          </p:nvSpPr>
          <p:spPr>
            <a:xfrm>
              <a:off x="3213997" y="1468532"/>
              <a:ext cx="746984" cy="7469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4" name="文本框 3"/>
            <p:cNvSpPr txBox="1"/>
            <p:nvPr/>
          </p:nvSpPr>
          <p:spPr>
            <a:xfrm>
              <a:off x="3162468" y="1492255"/>
              <a:ext cx="850900" cy="707886"/>
            </a:xfrm>
            <a:prstGeom prst="rect">
              <a:avLst/>
            </a:prstGeom>
            <a:noFill/>
          </p:spPr>
          <p:txBody>
            <a:bodyPr wrap="square" rtlCol="0">
              <a:spAutoFit/>
            </a:bodyPr>
            <a:lstStyle/>
            <a:p>
              <a:pPr algn="ctr" fontAlgn="auto">
                <a:spcBef>
                  <a:spcPts val="0"/>
                </a:spcBef>
                <a:spcAft>
                  <a:spcPts val="0"/>
                </a:spcAft>
              </a:pPr>
              <a:r>
                <a:rPr lang="en-US" altLang="zh-CN" sz="4000" dirty="0">
                  <a:solidFill>
                    <a:srgbClr val="FFFFFF"/>
                  </a:solidFill>
                  <a:latin typeface="Impact" panose="020B0806030902050204" pitchFamily="34" charset="0"/>
                </a:rPr>
                <a:t>2</a:t>
              </a:r>
              <a:endParaRPr lang="zh-CN" altLang="en-US" sz="4000" dirty="0">
                <a:solidFill>
                  <a:srgbClr val="FFFFFF"/>
                </a:solidFill>
                <a:latin typeface="Impact" panose="020B0806030902050204" pitchFamily="34" charset="0"/>
              </a:endParaRPr>
            </a:p>
          </p:txBody>
        </p:sp>
      </p:grpSp>
      <p:grpSp>
        <p:nvGrpSpPr>
          <p:cNvPr id="37" name="组合 36"/>
          <p:cNvGrpSpPr/>
          <p:nvPr/>
        </p:nvGrpSpPr>
        <p:grpSpPr>
          <a:xfrm>
            <a:off x="4823733" y="1468532"/>
            <a:ext cx="850900" cy="746984"/>
            <a:chOff x="4823733" y="1468532"/>
            <a:chExt cx="850900" cy="746984"/>
          </a:xfrm>
        </p:grpSpPr>
        <p:sp>
          <p:nvSpPr>
            <p:cNvPr id="20" name="椭圆 19"/>
            <p:cNvSpPr/>
            <p:nvPr/>
          </p:nvSpPr>
          <p:spPr>
            <a:xfrm>
              <a:off x="4886338" y="1468532"/>
              <a:ext cx="746984" cy="7469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5" name="文本框 4"/>
            <p:cNvSpPr txBox="1"/>
            <p:nvPr/>
          </p:nvSpPr>
          <p:spPr>
            <a:xfrm>
              <a:off x="4823733" y="1492255"/>
              <a:ext cx="850900" cy="707886"/>
            </a:xfrm>
            <a:prstGeom prst="rect">
              <a:avLst/>
            </a:prstGeom>
            <a:noFill/>
          </p:spPr>
          <p:txBody>
            <a:bodyPr wrap="square" rtlCol="0">
              <a:spAutoFit/>
            </a:bodyPr>
            <a:lstStyle/>
            <a:p>
              <a:pPr algn="ctr" fontAlgn="auto">
                <a:spcBef>
                  <a:spcPts val="0"/>
                </a:spcBef>
                <a:spcAft>
                  <a:spcPts val="0"/>
                </a:spcAft>
              </a:pPr>
              <a:r>
                <a:rPr lang="en-US" altLang="zh-CN" sz="4000" dirty="0">
                  <a:solidFill>
                    <a:srgbClr val="FFFFFF"/>
                  </a:solidFill>
                  <a:latin typeface="Impact" panose="020B0806030902050204" pitchFamily="34" charset="0"/>
                </a:rPr>
                <a:t>0</a:t>
              </a:r>
              <a:endParaRPr lang="zh-CN" altLang="en-US" sz="4000" dirty="0">
                <a:solidFill>
                  <a:srgbClr val="FFFFFF"/>
                </a:solidFill>
                <a:latin typeface="Impact" panose="020B0806030902050204" pitchFamily="34" charset="0"/>
              </a:endParaRPr>
            </a:p>
          </p:txBody>
        </p:sp>
      </p:grpSp>
      <p:grpSp>
        <p:nvGrpSpPr>
          <p:cNvPr id="38" name="组合 37"/>
          <p:cNvGrpSpPr/>
          <p:nvPr/>
        </p:nvGrpSpPr>
        <p:grpSpPr>
          <a:xfrm>
            <a:off x="6512644" y="1468532"/>
            <a:ext cx="850900" cy="746984"/>
            <a:chOff x="6512644" y="1468532"/>
            <a:chExt cx="850900" cy="746984"/>
          </a:xfrm>
        </p:grpSpPr>
        <p:sp>
          <p:nvSpPr>
            <p:cNvPr id="17" name="椭圆 16"/>
            <p:cNvSpPr/>
            <p:nvPr/>
          </p:nvSpPr>
          <p:spPr>
            <a:xfrm>
              <a:off x="6558680" y="1468532"/>
              <a:ext cx="746984" cy="7469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6" name="文本框 5"/>
            <p:cNvSpPr txBox="1"/>
            <p:nvPr/>
          </p:nvSpPr>
          <p:spPr>
            <a:xfrm>
              <a:off x="6512644" y="1492255"/>
              <a:ext cx="850900" cy="707886"/>
            </a:xfrm>
            <a:prstGeom prst="rect">
              <a:avLst/>
            </a:prstGeom>
            <a:noFill/>
          </p:spPr>
          <p:txBody>
            <a:bodyPr wrap="square" rtlCol="0">
              <a:spAutoFit/>
            </a:bodyPr>
            <a:lstStyle/>
            <a:p>
              <a:pPr algn="ctr" fontAlgn="auto">
                <a:spcBef>
                  <a:spcPts val="0"/>
                </a:spcBef>
                <a:spcAft>
                  <a:spcPts val="0"/>
                </a:spcAft>
              </a:pPr>
              <a:r>
                <a:rPr lang="en-US" altLang="zh-CN" sz="4000" dirty="0">
                  <a:solidFill>
                    <a:srgbClr val="FFFFFF"/>
                  </a:solidFill>
                  <a:latin typeface="Impact" panose="020B0806030902050204" pitchFamily="34" charset="0"/>
                </a:rPr>
                <a:t>1</a:t>
              </a:r>
              <a:endParaRPr lang="zh-CN" altLang="en-US" sz="4000" dirty="0">
                <a:solidFill>
                  <a:srgbClr val="FFFFFF"/>
                </a:solidFill>
                <a:latin typeface="Impact" panose="020B0806030902050204" pitchFamily="34" charset="0"/>
              </a:endParaRPr>
            </a:p>
          </p:txBody>
        </p:sp>
      </p:grpSp>
      <p:grpSp>
        <p:nvGrpSpPr>
          <p:cNvPr id="39" name="组合 38"/>
          <p:cNvGrpSpPr/>
          <p:nvPr/>
        </p:nvGrpSpPr>
        <p:grpSpPr>
          <a:xfrm>
            <a:off x="8178636" y="1468532"/>
            <a:ext cx="850900" cy="746984"/>
            <a:chOff x="8178636" y="1468532"/>
            <a:chExt cx="850900" cy="746984"/>
          </a:xfrm>
        </p:grpSpPr>
        <p:sp>
          <p:nvSpPr>
            <p:cNvPr id="14" name="椭圆 13"/>
            <p:cNvSpPr/>
            <p:nvPr/>
          </p:nvSpPr>
          <p:spPr>
            <a:xfrm>
              <a:off x="8231021" y="1468532"/>
              <a:ext cx="746984" cy="7469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7" name="文本框 6"/>
            <p:cNvSpPr txBox="1"/>
            <p:nvPr/>
          </p:nvSpPr>
          <p:spPr>
            <a:xfrm>
              <a:off x="8178636" y="1492255"/>
              <a:ext cx="850900" cy="707886"/>
            </a:xfrm>
            <a:prstGeom prst="rect">
              <a:avLst/>
            </a:prstGeom>
            <a:noFill/>
          </p:spPr>
          <p:txBody>
            <a:bodyPr wrap="square" rtlCol="0">
              <a:spAutoFit/>
            </a:bodyPr>
            <a:lstStyle/>
            <a:p>
              <a:pPr algn="ctr" fontAlgn="auto">
                <a:spcBef>
                  <a:spcPts val="0"/>
                </a:spcBef>
                <a:spcAft>
                  <a:spcPts val="0"/>
                </a:spcAft>
              </a:pPr>
              <a:r>
                <a:rPr lang="en-US" altLang="zh-CN" sz="4000" dirty="0">
                  <a:solidFill>
                    <a:srgbClr val="FFFFFF"/>
                  </a:solidFill>
                  <a:latin typeface="Impact" panose="020B0806030902050204" pitchFamily="34" charset="0"/>
                </a:rPr>
                <a:t>7</a:t>
              </a:r>
              <a:endParaRPr lang="zh-CN" altLang="en-US" sz="4000" dirty="0">
                <a:solidFill>
                  <a:srgbClr val="FFFFFF"/>
                </a:solidFill>
                <a:latin typeface="Impact" panose="020B0806030902050204" pitchFamily="34" charset="0"/>
              </a:endParaRPr>
            </a:p>
          </p:txBody>
        </p:sp>
      </p:grpSp>
      <p:grpSp>
        <p:nvGrpSpPr>
          <p:cNvPr id="40" name="组合 39"/>
          <p:cNvGrpSpPr/>
          <p:nvPr/>
        </p:nvGrpSpPr>
        <p:grpSpPr>
          <a:xfrm>
            <a:off x="1629896" y="2357180"/>
            <a:ext cx="8932208" cy="2093269"/>
            <a:chOff x="1629896" y="2357180"/>
            <a:chExt cx="8932208" cy="2093269"/>
          </a:xfrm>
        </p:grpSpPr>
        <p:sp>
          <p:nvSpPr>
            <p:cNvPr id="24" name="圆角矩形 23"/>
            <p:cNvSpPr/>
            <p:nvPr/>
          </p:nvSpPr>
          <p:spPr>
            <a:xfrm>
              <a:off x="1629896" y="2357180"/>
              <a:ext cx="8932208" cy="2093269"/>
            </a:xfrm>
            <a:prstGeom prst="roundRect">
              <a:avLst>
                <a:gd name="adj" fmla="val 33485"/>
              </a:avLst>
            </a:prstGeom>
            <a:gradFill>
              <a:gsLst>
                <a:gs pos="100000">
                  <a:srgbClr val="DEDEDE"/>
                </a:gs>
                <a:gs pos="0">
                  <a:schemeClr val="bg1"/>
                </a:gs>
              </a:gsLst>
              <a:lin ang="5400000" scaled="0"/>
            </a:gradFill>
            <a:ln>
              <a:noFill/>
            </a:ln>
            <a:effectLst>
              <a:softEdge rad="431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25" name="圆角矩形 24"/>
            <p:cNvSpPr/>
            <p:nvPr/>
          </p:nvSpPr>
          <p:spPr>
            <a:xfrm>
              <a:off x="2490030" y="3042657"/>
              <a:ext cx="7211940" cy="722314"/>
            </a:xfrm>
            <a:prstGeom prst="roundRect">
              <a:avLst>
                <a:gd name="adj" fmla="val 34602"/>
              </a:avLst>
            </a:prstGeom>
            <a:pattFill prst="dkDnDiag">
              <a:fgClr>
                <a:srgbClr val="FAFAFA"/>
              </a:fgClr>
              <a:bgClr>
                <a:srgbClr val="ECECEC"/>
              </a:bgClr>
            </a:pattFill>
            <a:ln w="38100">
              <a:gradFill>
                <a:gsLst>
                  <a:gs pos="0">
                    <a:srgbClr val="D7D7D7"/>
                  </a:gs>
                  <a:gs pos="100000">
                    <a:schemeClr val="bg1"/>
                  </a:gs>
                </a:gsLst>
                <a:lin ang="5400000" scaled="1"/>
              </a:gradFill>
            </a:ln>
            <a:effectLst>
              <a:innerShdw blurRad="101600" dist="50800" dir="16200000">
                <a:prstClr val="black">
                  <a:alpha val="3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grpSp>
      <p:sp>
        <p:nvSpPr>
          <p:cNvPr id="26" name="文本框 25"/>
          <p:cNvSpPr txBox="1"/>
          <p:nvPr/>
        </p:nvSpPr>
        <p:spPr>
          <a:xfrm>
            <a:off x="2805167" y="3115942"/>
            <a:ext cx="6581666" cy="646331"/>
          </a:xfrm>
          <a:prstGeom prst="rect">
            <a:avLst/>
          </a:prstGeom>
          <a:noFill/>
        </p:spPr>
        <p:txBody>
          <a:bodyPr wrap="square" rtlCol="0">
            <a:spAutoFit/>
          </a:bodyPr>
          <a:lstStyle/>
          <a:p>
            <a:pPr algn="dist" fontAlgn="auto">
              <a:spcBef>
                <a:spcPts val="0"/>
              </a:spcBef>
              <a:spcAft>
                <a:spcPts val="0"/>
              </a:spcAft>
            </a:pPr>
            <a:r>
              <a:rPr lang="en-US" altLang="zh-CN" sz="3600" b="1" dirty="0">
                <a:solidFill>
                  <a:srgbClr val="FFFFFF">
                    <a:lumMod val="50000"/>
                  </a:srgbClr>
                </a:solidFill>
                <a:latin typeface="微软雅黑" panose="020B0503020204020204" pitchFamily="34" charset="-122"/>
                <a:ea typeface="微软雅黑" panose="020B0503020204020204" pitchFamily="34" charset="-122"/>
              </a:rPr>
              <a:t>STL&amp;GCode                                                                                        </a:t>
            </a:r>
            <a:endParaRPr lang="zh-CN" altLang="en-US" sz="3600" b="1" dirty="0">
              <a:solidFill>
                <a:srgbClr val="FFFFFF">
                  <a:lumMod val="50000"/>
                </a:srgbClr>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a:off x="2545718" y="4317175"/>
            <a:ext cx="7100565" cy="369332"/>
            <a:chOff x="2545718" y="4317175"/>
            <a:chExt cx="7100565" cy="369332"/>
          </a:xfrm>
        </p:grpSpPr>
        <p:grpSp>
          <p:nvGrpSpPr>
            <p:cNvPr id="31" name="组合 30"/>
            <p:cNvGrpSpPr/>
            <p:nvPr/>
          </p:nvGrpSpPr>
          <p:grpSpPr>
            <a:xfrm>
              <a:off x="2545718" y="4501248"/>
              <a:ext cx="7100565" cy="0"/>
              <a:chOff x="2495035" y="4711855"/>
              <a:chExt cx="6755943" cy="0"/>
            </a:xfrm>
          </p:grpSpPr>
          <p:cxnSp>
            <p:nvCxnSpPr>
              <p:cNvPr id="28" name="直接连接符 27"/>
              <p:cNvCxnSpPr/>
              <p:nvPr/>
            </p:nvCxnSpPr>
            <p:spPr>
              <a:xfrm>
                <a:off x="2495035" y="4711855"/>
                <a:ext cx="1362965"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888013" y="4711855"/>
                <a:ext cx="1362965"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0" name="文本框 29"/>
            <p:cNvSpPr txBox="1"/>
            <p:nvPr/>
          </p:nvSpPr>
          <p:spPr>
            <a:xfrm>
              <a:off x="4248696" y="4317175"/>
              <a:ext cx="3694610" cy="369332"/>
            </a:xfrm>
            <a:prstGeom prst="rect">
              <a:avLst/>
            </a:prstGeom>
            <a:noFill/>
          </p:spPr>
          <p:txBody>
            <a:bodyPr wrap="square" rtlCol="0">
              <a:spAutoFit/>
            </a:bodyPr>
            <a:lstStyle/>
            <a:p>
              <a:pPr algn="dist" fontAlgn="auto">
                <a:spcBef>
                  <a:spcPts val="0"/>
                </a:spcBef>
                <a:spcAft>
                  <a:spcPts val="0"/>
                </a:spcAft>
              </a:pPr>
              <a:r>
                <a:rPr lang="en-US" altLang="zh-CN" dirty="0">
                  <a:solidFill>
                    <a:srgbClr val="FFFFFF">
                      <a:lumMod val="65000"/>
                    </a:srgbClr>
                  </a:solidFill>
                  <a:latin typeface="ITC Avant Garde Std Bk" panose="020B0502020202020204" pitchFamily="34" charset="0"/>
                </a:rPr>
                <a:t>BUSINESS POWERPOINT</a:t>
              </a:r>
              <a:endParaRPr lang="zh-CN" altLang="en-US" dirty="0">
                <a:solidFill>
                  <a:srgbClr val="FFFFFF">
                    <a:lumMod val="65000"/>
                  </a:srgbClr>
                </a:solidFill>
                <a:latin typeface="ITC Avant Garde Std Bk" panose="020B0502020202020204" pitchFamily="34" charset="0"/>
              </a:endParaRPr>
            </a:p>
          </p:txBody>
        </p:sp>
      </p:grpSp>
      <p:sp>
        <p:nvSpPr>
          <p:cNvPr id="35" name="等腰三角形 34"/>
          <p:cNvSpPr/>
          <p:nvPr/>
        </p:nvSpPr>
        <p:spPr>
          <a:xfrm flipV="1">
            <a:off x="6012988" y="4925888"/>
            <a:ext cx="166025" cy="143125"/>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grpSp>
        <p:nvGrpSpPr>
          <p:cNvPr id="42" name="组合 41"/>
          <p:cNvGrpSpPr/>
          <p:nvPr/>
        </p:nvGrpSpPr>
        <p:grpSpPr>
          <a:xfrm>
            <a:off x="4938392" y="5142778"/>
            <a:ext cx="2315217" cy="401997"/>
            <a:chOff x="4938392" y="5142778"/>
            <a:chExt cx="2315217" cy="401997"/>
          </a:xfrm>
        </p:grpSpPr>
        <p:sp>
          <p:nvSpPr>
            <p:cNvPr id="32" name="文本框 31"/>
            <p:cNvSpPr txBox="1"/>
            <p:nvPr/>
          </p:nvSpPr>
          <p:spPr>
            <a:xfrm>
              <a:off x="4938392" y="5175443"/>
              <a:ext cx="2315217" cy="369332"/>
            </a:xfrm>
            <a:prstGeom prst="rect">
              <a:avLst/>
            </a:prstGeom>
            <a:noFill/>
          </p:spPr>
          <p:txBody>
            <a:bodyPr wrap="square" rtlCol="0">
              <a:spAutoFit/>
            </a:bodyPr>
            <a:lstStyle/>
            <a:p>
              <a:pPr algn="dist" fontAlgn="auto">
                <a:spcBef>
                  <a:spcPts val="0"/>
                </a:spcBef>
                <a:spcAft>
                  <a:spcPts val="0"/>
                </a:spcAft>
              </a:pPr>
              <a:r>
                <a:rPr lang="zh-CN" altLang="en-US" dirty="0">
                  <a:solidFill>
                    <a:srgbClr val="FFFFFF">
                      <a:lumMod val="50000"/>
                    </a:srgbClr>
                  </a:solidFill>
                  <a:latin typeface="汉仪细中圆简" panose="02010609000101010101" pitchFamily="49" charset="-122"/>
                  <a:ea typeface="汉仪细中圆简" panose="02010609000101010101" pitchFamily="49" charset="-122"/>
                </a:rPr>
                <a:t>汇报人 李昊泽</a:t>
              </a:r>
            </a:p>
          </p:txBody>
        </p:sp>
        <p:sp>
          <p:nvSpPr>
            <p:cNvPr id="34" name="文本框 33"/>
            <p:cNvSpPr txBox="1"/>
            <p:nvPr/>
          </p:nvSpPr>
          <p:spPr>
            <a:xfrm>
              <a:off x="5951538" y="5142778"/>
              <a:ext cx="288925" cy="369332"/>
            </a:xfrm>
            <a:prstGeom prst="rect">
              <a:avLst/>
            </a:prstGeom>
            <a:noFill/>
          </p:spPr>
          <p:txBody>
            <a:bodyPr wrap="square" rtlCol="0">
              <a:spAutoFit/>
            </a:bodyPr>
            <a:lstStyle>
              <a:defPPr>
                <a:defRPr lang="zh-CN"/>
              </a:defPPr>
              <a:lvl1pPr algn="dist">
                <a:defRPr>
                  <a:solidFill>
                    <a:schemeClr val="bg1">
                      <a:lumMod val="50000"/>
                    </a:schemeClr>
                  </a:solidFill>
                  <a:latin typeface="汉仪细中圆简" panose="02010609000101010101" pitchFamily="49" charset="-122"/>
                  <a:ea typeface="汉仪细中圆简" panose="02010609000101010101" pitchFamily="49" charset="-122"/>
                </a:defRPr>
              </a:lvl1pPr>
            </a:lstStyle>
            <a:p>
              <a:pPr fontAlgn="auto">
                <a:spcBef>
                  <a:spcPts val="0"/>
                </a:spcBef>
                <a:spcAft>
                  <a:spcPts val="0"/>
                </a:spcAft>
              </a:pPr>
              <a:r>
                <a:rPr lang="zh-CN" altLang="en-US" dirty="0">
                  <a:solidFill>
                    <a:srgbClr val="FFFFFF">
                      <a:lumMod val="50000"/>
                    </a:srgbClr>
                  </a:solidFill>
                </a:rPr>
                <a:t>：</a:t>
              </a:r>
            </a:p>
          </p:txBody>
        </p:sp>
      </p:grpSp>
    </p:spTree>
    <p:extLst>
      <p:ext uri="{BB962C8B-B14F-4D97-AF65-F5344CB8AC3E}">
        <p14:creationId xmlns:p14="http://schemas.microsoft.com/office/powerpoint/2010/main" val="2051016415"/>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800"/>
                                </p:stCondLst>
                                <p:childTnLst>
                                  <p:par>
                                    <p:cTn id="18" presetID="2" presetClass="entr" presetSubtype="4" accel="60000" fill="hold" grpId="0" nodeType="afterEffect" p14:presetBounceEnd="40000">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14:bounceEnd="40000">
                                          <p:cBhvr additive="base">
                                            <p:cTn id="20" dur="500" fill="hold"/>
                                            <p:tgtEl>
                                              <p:spTgt spid="22"/>
                                            </p:tgtEl>
                                            <p:attrNameLst>
                                              <p:attrName>ppt_x</p:attrName>
                                            </p:attrNameLst>
                                          </p:cBhvr>
                                          <p:tavLst>
                                            <p:tav tm="0">
                                              <p:val>
                                                <p:strVal val="#ppt_x"/>
                                              </p:val>
                                            </p:tav>
                                            <p:tav tm="100000">
                                              <p:val>
                                                <p:strVal val="#ppt_x"/>
                                              </p:val>
                                            </p:tav>
                                          </p:tavLst>
                                        </p:anim>
                                        <p:anim calcmode="lin" valueType="num" p14:bounceEnd="40000">
                                          <p:cBhvr additive="base">
                                            <p:cTn id="21" dur="500" fill="hold"/>
                                            <p:tgtEl>
                                              <p:spTgt spid="22"/>
                                            </p:tgtEl>
                                            <p:attrNameLst>
                                              <p:attrName>ppt_y</p:attrName>
                                            </p:attrNameLst>
                                          </p:cBhvr>
                                          <p:tavLst>
                                            <p:tav tm="0">
                                              <p:val>
                                                <p:strVal val="1+#ppt_h/2"/>
                                              </p:val>
                                            </p:tav>
                                            <p:tav tm="100000">
                                              <p:val>
                                                <p:strVal val="#ppt_y"/>
                                              </p:val>
                                            </p:tav>
                                          </p:tavLst>
                                        </p:anim>
                                      </p:childTnLst>
                                    </p:cTn>
                                  </p:par>
                                  <p:par>
                                    <p:cTn id="22" presetID="2" presetClass="entr" presetSubtype="4" accel="60000" fill="hold" grpId="0" nodeType="withEffect" p14:presetBounceEnd="40000">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14:bounceEnd="40000">
                                          <p:cBhvr additive="base">
                                            <p:cTn id="24" dur="500" fill="hold"/>
                                            <p:tgtEl>
                                              <p:spTgt spid="19"/>
                                            </p:tgtEl>
                                            <p:attrNameLst>
                                              <p:attrName>ppt_x</p:attrName>
                                            </p:attrNameLst>
                                          </p:cBhvr>
                                          <p:tavLst>
                                            <p:tav tm="0">
                                              <p:val>
                                                <p:strVal val="#ppt_x"/>
                                              </p:val>
                                            </p:tav>
                                            <p:tav tm="100000">
                                              <p:val>
                                                <p:strVal val="#ppt_x"/>
                                              </p:val>
                                            </p:tav>
                                          </p:tavLst>
                                        </p:anim>
                                        <p:anim calcmode="lin" valueType="num" p14:bounceEnd="40000">
                                          <p:cBhvr additive="base">
                                            <p:cTn id="25" dur="500" fill="hold"/>
                                            <p:tgtEl>
                                              <p:spTgt spid="19"/>
                                            </p:tgtEl>
                                            <p:attrNameLst>
                                              <p:attrName>ppt_y</p:attrName>
                                            </p:attrNameLst>
                                          </p:cBhvr>
                                          <p:tavLst>
                                            <p:tav tm="0">
                                              <p:val>
                                                <p:strVal val="1+#ppt_h/2"/>
                                              </p:val>
                                            </p:tav>
                                            <p:tav tm="100000">
                                              <p:val>
                                                <p:strVal val="#ppt_y"/>
                                              </p:val>
                                            </p:tav>
                                          </p:tavLst>
                                        </p:anim>
                                      </p:childTnLst>
                                    </p:cTn>
                                  </p:par>
                                  <p:par>
                                    <p:cTn id="26" presetID="2" presetClass="entr" presetSubtype="4" accel="60000" fill="hold" grpId="0" nodeType="withEffect" p14:presetBounceEnd="40000">
                                      <p:stCondLst>
                                        <p:cond delay="400"/>
                                      </p:stCondLst>
                                      <p:childTnLst>
                                        <p:set>
                                          <p:cBhvr>
                                            <p:cTn id="27" dur="1" fill="hold">
                                              <p:stCondLst>
                                                <p:cond delay="0"/>
                                              </p:stCondLst>
                                            </p:cTn>
                                            <p:tgtEl>
                                              <p:spTgt spid="16"/>
                                            </p:tgtEl>
                                            <p:attrNameLst>
                                              <p:attrName>style.visibility</p:attrName>
                                            </p:attrNameLst>
                                          </p:cBhvr>
                                          <p:to>
                                            <p:strVal val="visible"/>
                                          </p:to>
                                        </p:set>
                                        <p:anim calcmode="lin" valueType="num" p14:bounceEnd="40000">
                                          <p:cBhvr additive="base">
                                            <p:cTn id="28" dur="500" fill="hold"/>
                                            <p:tgtEl>
                                              <p:spTgt spid="16"/>
                                            </p:tgtEl>
                                            <p:attrNameLst>
                                              <p:attrName>ppt_x</p:attrName>
                                            </p:attrNameLst>
                                          </p:cBhvr>
                                          <p:tavLst>
                                            <p:tav tm="0">
                                              <p:val>
                                                <p:strVal val="#ppt_x"/>
                                              </p:val>
                                            </p:tav>
                                            <p:tav tm="100000">
                                              <p:val>
                                                <p:strVal val="#ppt_x"/>
                                              </p:val>
                                            </p:tav>
                                          </p:tavLst>
                                        </p:anim>
                                        <p:anim calcmode="lin" valueType="num" p14:bounceEnd="40000">
                                          <p:cBhvr additive="base">
                                            <p:cTn id="29" dur="500" fill="hold"/>
                                            <p:tgtEl>
                                              <p:spTgt spid="16"/>
                                            </p:tgtEl>
                                            <p:attrNameLst>
                                              <p:attrName>ppt_y</p:attrName>
                                            </p:attrNameLst>
                                          </p:cBhvr>
                                          <p:tavLst>
                                            <p:tav tm="0">
                                              <p:val>
                                                <p:strVal val="1+#ppt_h/2"/>
                                              </p:val>
                                            </p:tav>
                                            <p:tav tm="100000">
                                              <p:val>
                                                <p:strVal val="#ppt_y"/>
                                              </p:val>
                                            </p:tav>
                                          </p:tavLst>
                                        </p:anim>
                                      </p:childTnLst>
                                    </p:cTn>
                                  </p:par>
                                  <p:par>
                                    <p:cTn id="30" presetID="2" presetClass="entr" presetSubtype="4" accel="60000" fill="hold" grpId="0" nodeType="withEffect" p14:presetBounceEnd="40000">
                                      <p:stCondLst>
                                        <p:cond delay="600"/>
                                      </p:stCondLst>
                                      <p:childTnLst>
                                        <p:set>
                                          <p:cBhvr>
                                            <p:cTn id="31" dur="1" fill="hold">
                                              <p:stCondLst>
                                                <p:cond delay="0"/>
                                              </p:stCondLst>
                                            </p:cTn>
                                            <p:tgtEl>
                                              <p:spTgt spid="13"/>
                                            </p:tgtEl>
                                            <p:attrNameLst>
                                              <p:attrName>style.visibility</p:attrName>
                                            </p:attrNameLst>
                                          </p:cBhvr>
                                          <p:to>
                                            <p:strVal val="visible"/>
                                          </p:to>
                                        </p:set>
                                        <p:anim calcmode="lin" valueType="num" p14:bounceEnd="40000">
                                          <p:cBhvr additive="base">
                                            <p:cTn id="32" dur="50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1900"/>
                                </p:stCondLst>
                                <p:childTnLst>
                                  <p:par>
                                    <p:cTn id="35" presetID="1" presetClass="entr" presetSubtype="0"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26" presetClass="emph" presetSubtype="0" fill="hold" nodeType="withEffect">
                                      <p:stCondLst>
                                        <p:cond delay="0"/>
                                      </p:stCondLst>
                                      <p:childTnLst>
                                        <p:animEffect transition="out" filter="fade">
                                          <p:cBhvr>
                                            <p:cTn id="38" dur="500" tmFilter="0, 0; .2, .5; .8, .5; 1, 0"/>
                                            <p:tgtEl>
                                              <p:spTgt spid="36"/>
                                            </p:tgtEl>
                                          </p:cBhvr>
                                        </p:animEffect>
                                        <p:animScale>
                                          <p:cBhvr>
                                            <p:cTn id="39" dur="250" autoRev="1" fill="hold"/>
                                            <p:tgtEl>
                                              <p:spTgt spid="36"/>
                                            </p:tgtEl>
                                          </p:cBhvr>
                                          <p:by x="105000" y="105000"/>
                                        </p:animScale>
                                      </p:childTnLst>
                                    </p:cTn>
                                  </p:par>
                                  <p:par>
                                    <p:cTn id="40" presetID="1" presetClass="entr" presetSubtype="0" fill="hold" nodeType="withEffect">
                                      <p:stCondLst>
                                        <p:cond delay="200"/>
                                      </p:stCondLst>
                                      <p:childTnLst>
                                        <p:set>
                                          <p:cBhvr>
                                            <p:cTn id="41" dur="1" fill="hold">
                                              <p:stCondLst>
                                                <p:cond delay="0"/>
                                              </p:stCondLst>
                                            </p:cTn>
                                            <p:tgtEl>
                                              <p:spTgt spid="37"/>
                                            </p:tgtEl>
                                            <p:attrNameLst>
                                              <p:attrName>style.visibility</p:attrName>
                                            </p:attrNameLst>
                                          </p:cBhvr>
                                          <p:to>
                                            <p:strVal val="visible"/>
                                          </p:to>
                                        </p:set>
                                      </p:childTnLst>
                                    </p:cTn>
                                  </p:par>
                                  <p:par>
                                    <p:cTn id="42" presetID="26" presetClass="emph" presetSubtype="0" fill="hold" nodeType="withEffect">
                                      <p:stCondLst>
                                        <p:cond delay="200"/>
                                      </p:stCondLst>
                                      <p:childTnLst>
                                        <p:animEffect transition="out" filter="fade">
                                          <p:cBhvr>
                                            <p:cTn id="43" dur="500" tmFilter="0, 0; .2, .5; .8, .5; 1, 0"/>
                                            <p:tgtEl>
                                              <p:spTgt spid="37"/>
                                            </p:tgtEl>
                                          </p:cBhvr>
                                        </p:animEffect>
                                        <p:animScale>
                                          <p:cBhvr>
                                            <p:cTn id="44" dur="250" autoRev="1" fill="hold"/>
                                            <p:tgtEl>
                                              <p:spTgt spid="37"/>
                                            </p:tgtEl>
                                          </p:cBhvr>
                                          <p:by x="105000" y="105000"/>
                                        </p:animScale>
                                      </p:childTnLst>
                                    </p:cTn>
                                  </p:par>
                                  <p:par>
                                    <p:cTn id="45" presetID="1" presetClass="entr" presetSubtype="0" fill="hold" nodeType="withEffect">
                                      <p:stCondLst>
                                        <p:cond delay="400"/>
                                      </p:stCondLst>
                                      <p:childTnLst>
                                        <p:set>
                                          <p:cBhvr>
                                            <p:cTn id="46" dur="1" fill="hold">
                                              <p:stCondLst>
                                                <p:cond delay="0"/>
                                              </p:stCondLst>
                                            </p:cTn>
                                            <p:tgtEl>
                                              <p:spTgt spid="38"/>
                                            </p:tgtEl>
                                            <p:attrNameLst>
                                              <p:attrName>style.visibility</p:attrName>
                                            </p:attrNameLst>
                                          </p:cBhvr>
                                          <p:to>
                                            <p:strVal val="visible"/>
                                          </p:to>
                                        </p:set>
                                      </p:childTnLst>
                                    </p:cTn>
                                  </p:par>
                                  <p:par>
                                    <p:cTn id="47" presetID="26" presetClass="emph" presetSubtype="0" fill="hold" nodeType="withEffect">
                                      <p:stCondLst>
                                        <p:cond delay="400"/>
                                      </p:stCondLst>
                                      <p:childTnLst>
                                        <p:animEffect transition="out" filter="fade">
                                          <p:cBhvr>
                                            <p:cTn id="48" dur="500" tmFilter="0, 0; .2, .5; .8, .5; 1, 0"/>
                                            <p:tgtEl>
                                              <p:spTgt spid="38"/>
                                            </p:tgtEl>
                                          </p:cBhvr>
                                        </p:animEffect>
                                        <p:animScale>
                                          <p:cBhvr>
                                            <p:cTn id="49" dur="250" autoRev="1" fill="hold"/>
                                            <p:tgtEl>
                                              <p:spTgt spid="38"/>
                                            </p:tgtEl>
                                          </p:cBhvr>
                                          <p:by x="105000" y="105000"/>
                                        </p:animScale>
                                      </p:childTnLst>
                                    </p:cTn>
                                  </p:par>
                                  <p:par>
                                    <p:cTn id="50" presetID="1" presetClass="entr" presetSubtype="0" fill="hold" nodeType="withEffect">
                                      <p:stCondLst>
                                        <p:cond delay="600"/>
                                      </p:stCondLst>
                                      <p:childTnLst>
                                        <p:set>
                                          <p:cBhvr>
                                            <p:cTn id="51" dur="1" fill="hold">
                                              <p:stCondLst>
                                                <p:cond delay="0"/>
                                              </p:stCondLst>
                                            </p:cTn>
                                            <p:tgtEl>
                                              <p:spTgt spid="39"/>
                                            </p:tgtEl>
                                            <p:attrNameLst>
                                              <p:attrName>style.visibility</p:attrName>
                                            </p:attrNameLst>
                                          </p:cBhvr>
                                          <p:to>
                                            <p:strVal val="visible"/>
                                          </p:to>
                                        </p:set>
                                      </p:childTnLst>
                                    </p:cTn>
                                  </p:par>
                                  <p:par>
                                    <p:cTn id="52" presetID="26" presetClass="emph" presetSubtype="0" fill="hold" nodeType="withEffect">
                                      <p:stCondLst>
                                        <p:cond delay="600"/>
                                      </p:stCondLst>
                                      <p:childTnLst>
                                        <p:animEffect transition="out" filter="fade">
                                          <p:cBhvr>
                                            <p:cTn id="53" dur="500" tmFilter="0, 0; .2, .5; .8, .5; 1, 0"/>
                                            <p:tgtEl>
                                              <p:spTgt spid="39"/>
                                            </p:tgtEl>
                                          </p:cBhvr>
                                        </p:animEffect>
                                        <p:animScale>
                                          <p:cBhvr>
                                            <p:cTn id="54" dur="250" autoRev="1" fill="hold"/>
                                            <p:tgtEl>
                                              <p:spTgt spid="39"/>
                                            </p:tgtEl>
                                          </p:cBhvr>
                                          <p:by x="105000" y="105000"/>
                                        </p:animScale>
                                      </p:childTnLst>
                                    </p:cTn>
                                  </p:par>
                                </p:childTnLst>
                              </p:cTn>
                            </p:par>
                            <p:par>
                              <p:cTn id="55" fill="hold">
                                <p:stCondLst>
                                  <p:cond delay="3000"/>
                                </p:stCondLst>
                                <p:childTnLst>
                                  <p:par>
                                    <p:cTn id="56" presetID="22" presetClass="entr" presetSubtype="8" fill="hold" nodeType="afterEffect">
                                      <p:stCondLst>
                                        <p:cond delay="300"/>
                                      </p:stCondLst>
                                      <p:childTnLst>
                                        <p:set>
                                          <p:cBhvr>
                                            <p:cTn id="57" dur="1" fill="hold">
                                              <p:stCondLst>
                                                <p:cond delay="0"/>
                                              </p:stCondLst>
                                            </p:cTn>
                                            <p:tgtEl>
                                              <p:spTgt spid="40"/>
                                            </p:tgtEl>
                                            <p:attrNameLst>
                                              <p:attrName>style.visibility</p:attrName>
                                            </p:attrNameLst>
                                          </p:cBhvr>
                                          <p:to>
                                            <p:strVal val="visible"/>
                                          </p:to>
                                        </p:set>
                                        <p:animEffect transition="in" filter="wipe(left)">
                                          <p:cBhvr>
                                            <p:cTn id="58" dur="500"/>
                                            <p:tgtEl>
                                              <p:spTgt spid="40"/>
                                            </p:tgtEl>
                                          </p:cBhvr>
                                        </p:animEffect>
                                      </p:childTnLst>
                                    </p:cTn>
                                  </p:par>
                                </p:childTnLst>
                              </p:cTn>
                            </p:par>
                            <p:par>
                              <p:cTn id="59" fill="hold">
                                <p:stCondLst>
                                  <p:cond delay="3800"/>
                                </p:stCondLst>
                                <p:childTnLst>
                                  <p:par>
                                    <p:cTn id="60" presetID="42" presetClass="entr" presetSubtype="0" fill="hold" grpId="0" nodeType="afterEffect">
                                      <p:stCondLst>
                                        <p:cond delay="0"/>
                                      </p:stCondLst>
                                      <p:iterate type="lt">
                                        <p:tmPct val="10000"/>
                                      </p:iterate>
                                      <p:childTnLst>
                                        <p:set>
                                          <p:cBhvr>
                                            <p:cTn id="61" dur="1" fill="hold">
                                              <p:stCondLst>
                                                <p:cond delay="0"/>
                                              </p:stCondLst>
                                            </p:cTn>
                                            <p:tgtEl>
                                              <p:spTgt spid="26"/>
                                            </p:tgtEl>
                                            <p:attrNameLst>
                                              <p:attrName>style.visibility</p:attrName>
                                            </p:attrNameLst>
                                          </p:cBhvr>
                                          <p:to>
                                            <p:strVal val="visible"/>
                                          </p:to>
                                        </p:set>
                                        <p:animEffect transition="in" filter="fade">
                                          <p:cBhvr>
                                            <p:cTn id="62" dur="400"/>
                                            <p:tgtEl>
                                              <p:spTgt spid="26"/>
                                            </p:tgtEl>
                                          </p:cBhvr>
                                        </p:animEffect>
                                        <p:anim calcmode="lin" valueType="num">
                                          <p:cBhvr>
                                            <p:cTn id="63" dur="400" fill="hold"/>
                                            <p:tgtEl>
                                              <p:spTgt spid="26"/>
                                            </p:tgtEl>
                                            <p:attrNameLst>
                                              <p:attrName>ppt_x</p:attrName>
                                            </p:attrNameLst>
                                          </p:cBhvr>
                                          <p:tavLst>
                                            <p:tav tm="0">
                                              <p:val>
                                                <p:strVal val="#ppt_x"/>
                                              </p:val>
                                            </p:tav>
                                            <p:tav tm="100000">
                                              <p:val>
                                                <p:strVal val="#ppt_x"/>
                                              </p:val>
                                            </p:tav>
                                          </p:tavLst>
                                        </p:anim>
                                        <p:anim calcmode="lin" valueType="num">
                                          <p:cBhvr>
                                            <p:cTn id="64" dur="400" fill="hold"/>
                                            <p:tgtEl>
                                              <p:spTgt spid="26"/>
                                            </p:tgtEl>
                                            <p:attrNameLst>
                                              <p:attrName>ppt_y</p:attrName>
                                            </p:attrNameLst>
                                          </p:cBhvr>
                                          <p:tavLst>
                                            <p:tav tm="0">
                                              <p:val>
                                                <p:strVal val="#ppt_y+.1"/>
                                              </p:val>
                                            </p:tav>
                                            <p:tav tm="100000">
                                              <p:val>
                                                <p:strVal val="#ppt_y"/>
                                              </p:val>
                                            </p:tav>
                                          </p:tavLst>
                                        </p:anim>
                                      </p:childTnLst>
                                    </p:cTn>
                                  </p:par>
                                </p:childTnLst>
                              </p:cTn>
                            </p:par>
                            <p:par>
                              <p:cTn id="65" fill="hold">
                                <p:stCondLst>
                                  <p:cond delay="4520"/>
                                </p:stCondLst>
                                <p:childTnLst>
                                  <p:par>
                                    <p:cTn id="66" presetID="16" presetClass="entr" presetSubtype="37" fill="hold" nodeType="after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barn(outVertical)">
                                          <p:cBhvr>
                                            <p:cTn id="68" dur="500"/>
                                            <p:tgtEl>
                                              <p:spTgt spid="41"/>
                                            </p:tgtEl>
                                          </p:cBhvr>
                                        </p:animEffect>
                                      </p:childTnLst>
                                    </p:cTn>
                                  </p:par>
                                </p:childTnLst>
                              </p:cTn>
                            </p:par>
                            <p:par>
                              <p:cTn id="69" fill="hold">
                                <p:stCondLst>
                                  <p:cond delay="5020"/>
                                </p:stCondLst>
                                <p:childTnLst>
                                  <p:par>
                                    <p:cTn id="70" presetID="1" presetClass="entr" presetSubtype="0"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childTnLst>
                                    </p:cTn>
                                  </p:par>
                                </p:childTnLst>
                              </p:cTn>
                            </p:par>
                            <p:par>
                              <p:cTn id="72" fill="hold">
                                <p:stCondLst>
                                  <p:cond delay="5020"/>
                                </p:stCondLst>
                                <p:childTnLst>
                                  <p:par>
                                    <p:cTn id="73" presetID="26" presetClass="emph" presetSubtype="0" fill="hold" grpId="1" nodeType="afterEffect">
                                      <p:stCondLst>
                                        <p:cond delay="0"/>
                                      </p:stCondLst>
                                      <p:childTnLst>
                                        <p:animEffect transition="out" filter="fade">
                                          <p:cBhvr>
                                            <p:cTn id="74" dur="500" tmFilter="0, 0; .2, .5; .8, .5; 1, 0"/>
                                            <p:tgtEl>
                                              <p:spTgt spid="35"/>
                                            </p:tgtEl>
                                          </p:cBhvr>
                                        </p:animEffect>
                                        <p:animScale>
                                          <p:cBhvr>
                                            <p:cTn id="75" dur="250" autoRev="1" fill="hold"/>
                                            <p:tgtEl>
                                              <p:spTgt spid="35"/>
                                            </p:tgtEl>
                                          </p:cBhvr>
                                          <p:by x="105000" y="105000"/>
                                        </p:animScale>
                                      </p:childTnLst>
                                    </p:cTn>
                                  </p:par>
                                </p:childTnLst>
                              </p:cTn>
                            </p:par>
                            <p:par>
                              <p:cTn id="76" fill="hold">
                                <p:stCondLst>
                                  <p:cond delay="5520"/>
                                </p:stCondLst>
                                <p:childTnLst>
                                  <p:par>
                                    <p:cTn id="77" presetID="10" presetClass="entr" presetSubtype="0" fill="hold"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3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8" grpId="0" animBg="1"/>
          <p:bldP spid="19" grpId="0" animBg="1"/>
          <p:bldP spid="15" grpId="0" animBg="1"/>
          <p:bldP spid="16" grpId="0" animBg="1"/>
          <p:bldP spid="12" grpId="0" animBg="1"/>
          <p:bldP spid="13" grpId="0" animBg="1"/>
          <p:bldP spid="26" grpId="0"/>
          <p:bldP spid="35" grpId="0" animBg="1"/>
          <p:bldP spid="35"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800"/>
                                </p:stCondLst>
                                <p:childTnLst>
                                  <p:par>
                                    <p:cTn id="18" presetID="2" presetClass="entr" presetSubtype="4" accel="6000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par>
                                    <p:cTn id="22" presetID="2" presetClass="entr" presetSubtype="4" accel="60000" fill="hold" grpId="0"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1+#ppt_h/2"/>
                                              </p:val>
                                            </p:tav>
                                            <p:tav tm="100000">
                                              <p:val>
                                                <p:strVal val="#ppt_y"/>
                                              </p:val>
                                            </p:tav>
                                          </p:tavLst>
                                        </p:anim>
                                      </p:childTnLst>
                                    </p:cTn>
                                  </p:par>
                                  <p:par>
                                    <p:cTn id="26" presetID="2" presetClass="entr" presetSubtype="4" accel="60000" fill="hold" grpId="0" nodeType="withEffect">
                                      <p:stCondLst>
                                        <p:cond delay="40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par>
                                    <p:cTn id="30" presetID="2" presetClass="entr" presetSubtype="4" accel="60000" fill="hold" grpId="0" nodeType="withEffect">
                                      <p:stCondLst>
                                        <p:cond delay="60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1900"/>
                                </p:stCondLst>
                                <p:childTnLst>
                                  <p:par>
                                    <p:cTn id="35" presetID="1" presetClass="entr" presetSubtype="0"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26" presetClass="emph" presetSubtype="0" fill="hold" nodeType="withEffect">
                                      <p:stCondLst>
                                        <p:cond delay="0"/>
                                      </p:stCondLst>
                                      <p:childTnLst>
                                        <p:animEffect transition="out" filter="fade">
                                          <p:cBhvr>
                                            <p:cTn id="38" dur="500" tmFilter="0, 0; .2, .5; .8, .5; 1, 0"/>
                                            <p:tgtEl>
                                              <p:spTgt spid="36"/>
                                            </p:tgtEl>
                                          </p:cBhvr>
                                        </p:animEffect>
                                        <p:animScale>
                                          <p:cBhvr>
                                            <p:cTn id="39" dur="250" autoRev="1" fill="hold"/>
                                            <p:tgtEl>
                                              <p:spTgt spid="36"/>
                                            </p:tgtEl>
                                          </p:cBhvr>
                                          <p:by x="105000" y="105000"/>
                                        </p:animScale>
                                      </p:childTnLst>
                                    </p:cTn>
                                  </p:par>
                                  <p:par>
                                    <p:cTn id="40" presetID="1" presetClass="entr" presetSubtype="0" fill="hold" nodeType="withEffect">
                                      <p:stCondLst>
                                        <p:cond delay="200"/>
                                      </p:stCondLst>
                                      <p:childTnLst>
                                        <p:set>
                                          <p:cBhvr>
                                            <p:cTn id="41" dur="1" fill="hold">
                                              <p:stCondLst>
                                                <p:cond delay="0"/>
                                              </p:stCondLst>
                                            </p:cTn>
                                            <p:tgtEl>
                                              <p:spTgt spid="37"/>
                                            </p:tgtEl>
                                            <p:attrNameLst>
                                              <p:attrName>style.visibility</p:attrName>
                                            </p:attrNameLst>
                                          </p:cBhvr>
                                          <p:to>
                                            <p:strVal val="visible"/>
                                          </p:to>
                                        </p:set>
                                      </p:childTnLst>
                                    </p:cTn>
                                  </p:par>
                                  <p:par>
                                    <p:cTn id="42" presetID="26" presetClass="emph" presetSubtype="0" fill="hold" nodeType="withEffect">
                                      <p:stCondLst>
                                        <p:cond delay="200"/>
                                      </p:stCondLst>
                                      <p:childTnLst>
                                        <p:animEffect transition="out" filter="fade">
                                          <p:cBhvr>
                                            <p:cTn id="43" dur="500" tmFilter="0, 0; .2, .5; .8, .5; 1, 0"/>
                                            <p:tgtEl>
                                              <p:spTgt spid="37"/>
                                            </p:tgtEl>
                                          </p:cBhvr>
                                        </p:animEffect>
                                        <p:animScale>
                                          <p:cBhvr>
                                            <p:cTn id="44" dur="250" autoRev="1" fill="hold"/>
                                            <p:tgtEl>
                                              <p:spTgt spid="37"/>
                                            </p:tgtEl>
                                          </p:cBhvr>
                                          <p:by x="105000" y="105000"/>
                                        </p:animScale>
                                      </p:childTnLst>
                                    </p:cTn>
                                  </p:par>
                                  <p:par>
                                    <p:cTn id="45" presetID="1" presetClass="entr" presetSubtype="0" fill="hold" nodeType="withEffect">
                                      <p:stCondLst>
                                        <p:cond delay="400"/>
                                      </p:stCondLst>
                                      <p:childTnLst>
                                        <p:set>
                                          <p:cBhvr>
                                            <p:cTn id="46" dur="1" fill="hold">
                                              <p:stCondLst>
                                                <p:cond delay="0"/>
                                              </p:stCondLst>
                                            </p:cTn>
                                            <p:tgtEl>
                                              <p:spTgt spid="38"/>
                                            </p:tgtEl>
                                            <p:attrNameLst>
                                              <p:attrName>style.visibility</p:attrName>
                                            </p:attrNameLst>
                                          </p:cBhvr>
                                          <p:to>
                                            <p:strVal val="visible"/>
                                          </p:to>
                                        </p:set>
                                      </p:childTnLst>
                                    </p:cTn>
                                  </p:par>
                                  <p:par>
                                    <p:cTn id="47" presetID="26" presetClass="emph" presetSubtype="0" fill="hold" nodeType="withEffect">
                                      <p:stCondLst>
                                        <p:cond delay="400"/>
                                      </p:stCondLst>
                                      <p:childTnLst>
                                        <p:animEffect transition="out" filter="fade">
                                          <p:cBhvr>
                                            <p:cTn id="48" dur="500" tmFilter="0, 0; .2, .5; .8, .5; 1, 0"/>
                                            <p:tgtEl>
                                              <p:spTgt spid="38"/>
                                            </p:tgtEl>
                                          </p:cBhvr>
                                        </p:animEffect>
                                        <p:animScale>
                                          <p:cBhvr>
                                            <p:cTn id="49" dur="250" autoRev="1" fill="hold"/>
                                            <p:tgtEl>
                                              <p:spTgt spid="38"/>
                                            </p:tgtEl>
                                          </p:cBhvr>
                                          <p:by x="105000" y="105000"/>
                                        </p:animScale>
                                      </p:childTnLst>
                                    </p:cTn>
                                  </p:par>
                                  <p:par>
                                    <p:cTn id="50" presetID="1" presetClass="entr" presetSubtype="0" fill="hold" nodeType="withEffect">
                                      <p:stCondLst>
                                        <p:cond delay="600"/>
                                      </p:stCondLst>
                                      <p:childTnLst>
                                        <p:set>
                                          <p:cBhvr>
                                            <p:cTn id="51" dur="1" fill="hold">
                                              <p:stCondLst>
                                                <p:cond delay="0"/>
                                              </p:stCondLst>
                                            </p:cTn>
                                            <p:tgtEl>
                                              <p:spTgt spid="39"/>
                                            </p:tgtEl>
                                            <p:attrNameLst>
                                              <p:attrName>style.visibility</p:attrName>
                                            </p:attrNameLst>
                                          </p:cBhvr>
                                          <p:to>
                                            <p:strVal val="visible"/>
                                          </p:to>
                                        </p:set>
                                      </p:childTnLst>
                                    </p:cTn>
                                  </p:par>
                                  <p:par>
                                    <p:cTn id="52" presetID="26" presetClass="emph" presetSubtype="0" fill="hold" nodeType="withEffect">
                                      <p:stCondLst>
                                        <p:cond delay="600"/>
                                      </p:stCondLst>
                                      <p:childTnLst>
                                        <p:animEffect transition="out" filter="fade">
                                          <p:cBhvr>
                                            <p:cTn id="53" dur="500" tmFilter="0, 0; .2, .5; .8, .5; 1, 0"/>
                                            <p:tgtEl>
                                              <p:spTgt spid="39"/>
                                            </p:tgtEl>
                                          </p:cBhvr>
                                        </p:animEffect>
                                        <p:animScale>
                                          <p:cBhvr>
                                            <p:cTn id="54" dur="250" autoRev="1" fill="hold"/>
                                            <p:tgtEl>
                                              <p:spTgt spid="39"/>
                                            </p:tgtEl>
                                          </p:cBhvr>
                                          <p:by x="105000" y="105000"/>
                                        </p:animScale>
                                      </p:childTnLst>
                                    </p:cTn>
                                  </p:par>
                                </p:childTnLst>
                              </p:cTn>
                            </p:par>
                            <p:par>
                              <p:cTn id="55" fill="hold">
                                <p:stCondLst>
                                  <p:cond delay="3000"/>
                                </p:stCondLst>
                                <p:childTnLst>
                                  <p:par>
                                    <p:cTn id="56" presetID="22" presetClass="entr" presetSubtype="8" fill="hold" nodeType="afterEffect">
                                      <p:stCondLst>
                                        <p:cond delay="300"/>
                                      </p:stCondLst>
                                      <p:childTnLst>
                                        <p:set>
                                          <p:cBhvr>
                                            <p:cTn id="57" dur="1" fill="hold">
                                              <p:stCondLst>
                                                <p:cond delay="0"/>
                                              </p:stCondLst>
                                            </p:cTn>
                                            <p:tgtEl>
                                              <p:spTgt spid="40"/>
                                            </p:tgtEl>
                                            <p:attrNameLst>
                                              <p:attrName>style.visibility</p:attrName>
                                            </p:attrNameLst>
                                          </p:cBhvr>
                                          <p:to>
                                            <p:strVal val="visible"/>
                                          </p:to>
                                        </p:set>
                                        <p:animEffect transition="in" filter="wipe(left)">
                                          <p:cBhvr>
                                            <p:cTn id="58" dur="500"/>
                                            <p:tgtEl>
                                              <p:spTgt spid="40"/>
                                            </p:tgtEl>
                                          </p:cBhvr>
                                        </p:animEffect>
                                      </p:childTnLst>
                                    </p:cTn>
                                  </p:par>
                                </p:childTnLst>
                              </p:cTn>
                            </p:par>
                            <p:par>
                              <p:cTn id="59" fill="hold">
                                <p:stCondLst>
                                  <p:cond delay="3800"/>
                                </p:stCondLst>
                                <p:childTnLst>
                                  <p:par>
                                    <p:cTn id="60" presetID="42" presetClass="entr" presetSubtype="0" fill="hold" grpId="0" nodeType="afterEffect">
                                      <p:stCondLst>
                                        <p:cond delay="0"/>
                                      </p:stCondLst>
                                      <p:iterate type="lt">
                                        <p:tmPct val="10000"/>
                                      </p:iterate>
                                      <p:childTnLst>
                                        <p:set>
                                          <p:cBhvr>
                                            <p:cTn id="61" dur="1" fill="hold">
                                              <p:stCondLst>
                                                <p:cond delay="0"/>
                                              </p:stCondLst>
                                            </p:cTn>
                                            <p:tgtEl>
                                              <p:spTgt spid="26"/>
                                            </p:tgtEl>
                                            <p:attrNameLst>
                                              <p:attrName>style.visibility</p:attrName>
                                            </p:attrNameLst>
                                          </p:cBhvr>
                                          <p:to>
                                            <p:strVal val="visible"/>
                                          </p:to>
                                        </p:set>
                                        <p:animEffect transition="in" filter="fade">
                                          <p:cBhvr>
                                            <p:cTn id="62" dur="400"/>
                                            <p:tgtEl>
                                              <p:spTgt spid="26"/>
                                            </p:tgtEl>
                                          </p:cBhvr>
                                        </p:animEffect>
                                        <p:anim calcmode="lin" valueType="num">
                                          <p:cBhvr>
                                            <p:cTn id="63" dur="400" fill="hold"/>
                                            <p:tgtEl>
                                              <p:spTgt spid="26"/>
                                            </p:tgtEl>
                                            <p:attrNameLst>
                                              <p:attrName>ppt_x</p:attrName>
                                            </p:attrNameLst>
                                          </p:cBhvr>
                                          <p:tavLst>
                                            <p:tav tm="0">
                                              <p:val>
                                                <p:strVal val="#ppt_x"/>
                                              </p:val>
                                            </p:tav>
                                            <p:tav tm="100000">
                                              <p:val>
                                                <p:strVal val="#ppt_x"/>
                                              </p:val>
                                            </p:tav>
                                          </p:tavLst>
                                        </p:anim>
                                        <p:anim calcmode="lin" valueType="num">
                                          <p:cBhvr>
                                            <p:cTn id="64" dur="400" fill="hold"/>
                                            <p:tgtEl>
                                              <p:spTgt spid="26"/>
                                            </p:tgtEl>
                                            <p:attrNameLst>
                                              <p:attrName>ppt_y</p:attrName>
                                            </p:attrNameLst>
                                          </p:cBhvr>
                                          <p:tavLst>
                                            <p:tav tm="0">
                                              <p:val>
                                                <p:strVal val="#ppt_y+.1"/>
                                              </p:val>
                                            </p:tav>
                                            <p:tav tm="100000">
                                              <p:val>
                                                <p:strVal val="#ppt_y"/>
                                              </p:val>
                                            </p:tav>
                                          </p:tavLst>
                                        </p:anim>
                                      </p:childTnLst>
                                    </p:cTn>
                                  </p:par>
                                </p:childTnLst>
                              </p:cTn>
                            </p:par>
                            <p:par>
                              <p:cTn id="65" fill="hold">
                                <p:stCondLst>
                                  <p:cond delay="4600"/>
                                </p:stCondLst>
                                <p:childTnLst>
                                  <p:par>
                                    <p:cTn id="66" presetID="16" presetClass="entr" presetSubtype="37" fill="hold" nodeType="after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barn(outVertical)">
                                          <p:cBhvr>
                                            <p:cTn id="68" dur="500"/>
                                            <p:tgtEl>
                                              <p:spTgt spid="41"/>
                                            </p:tgtEl>
                                          </p:cBhvr>
                                        </p:animEffect>
                                      </p:childTnLst>
                                    </p:cTn>
                                  </p:par>
                                </p:childTnLst>
                              </p:cTn>
                            </p:par>
                            <p:par>
                              <p:cTn id="69" fill="hold">
                                <p:stCondLst>
                                  <p:cond delay="5100"/>
                                </p:stCondLst>
                                <p:childTnLst>
                                  <p:par>
                                    <p:cTn id="70" presetID="1" presetClass="entr" presetSubtype="0"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childTnLst>
                                    </p:cTn>
                                  </p:par>
                                </p:childTnLst>
                              </p:cTn>
                            </p:par>
                            <p:par>
                              <p:cTn id="72" fill="hold">
                                <p:stCondLst>
                                  <p:cond delay="5100"/>
                                </p:stCondLst>
                                <p:childTnLst>
                                  <p:par>
                                    <p:cTn id="73" presetID="26" presetClass="emph" presetSubtype="0" fill="hold" grpId="1" nodeType="afterEffect">
                                      <p:stCondLst>
                                        <p:cond delay="0"/>
                                      </p:stCondLst>
                                      <p:childTnLst>
                                        <p:animEffect transition="out" filter="fade">
                                          <p:cBhvr>
                                            <p:cTn id="74" dur="500" tmFilter="0, 0; .2, .5; .8, .5; 1, 0"/>
                                            <p:tgtEl>
                                              <p:spTgt spid="35"/>
                                            </p:tgtEl>
                                          </p:cBhvr>
                                        </p:animEffect>
                                        <p:animScale>
                                          <p:cBhvr>
                                            <p:cTn id="75" dur="250" autoRev="1" fill="hold"/>
                                            <p:tgtEl>
                                              <p:spTgt spid="35"/>
                                            </p:tgtEl>
                                          </p:cBhvr>
                                          <p:by x="105000" y="105000"/>
                                        </p:animScale>
                                      </p:childTnLst>
                                    </p:cTn>
                                  </p:par>
                                </p:childTnLst>
                              </p:cTn>
                            </p:par>
                            <p:par>
                              <p:cTn id="76" fill="hold">
                                <p:stCondLst>
                                  <p:cond delay="5600"/>
                                </p:stCondLst>
                                <p:childTnLst>
                                  <p:par>
                                    <p:cTn id="77" presetID="10" presetClass="entr" presetSubtype="0" fill="hold"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3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8" grpId="0" animBg="1"/>
          <p:bldP spid="19" grpId="0" animBg="1"/>
          <p:bldP spid="15" grpId="0" animBg="1"/>
          <p:bldP spid="16" grpId="0" animBg="1"/>
          <p:bldP spid="12" grpId="0" animBg="1"/>
          <p:bldP spid="13" grpId="0" animBg="1"/>
          <p:bldP spid="26" grpId="0"/>
          <p:bldP spid="35" grpId="0" animBg="1"/>
          <p:bldP spid="35" grpId="1"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16466" y="1010129"/>
            <a:ext cx="7359068" cy="2342044"/>
            <a:chOff x="2416466" y="3041314"/>
            <a:chExt cx="7359068" cy="2342044"/>
          </a:xfrm>
        </p:grpSpPr>
        <p:grpSp>
          <p:nvGrpSpPr>
            <p:cNvPr id="3" name="组合 2"/>
            <p:cNvGrpSpPr/>
            <p:nvPr/>
          </p:nvGrpSpPr>
          <p:grpSpPr>
            <a:xfrm>
              <a:off x="2416466" y="3041314"/>
              <a:ext cx="7359068" cy="2342044"/>
              <a:chOff x="1453264" y="564264"/>
              <a:chExt cx="8904472" cy="2833873"/>
            </a:xfrm>
          </p:grpSpPr>
          <p:grpSp>
            <p:nvGrpSpPr>
              <p:cNvPr id="8" name="组合 7"/>
              <p:cNvGrpSpPr/>
              <p:nvPr/>
            </p:nvGrpSpPr>
            <p:grpSpPr>
              <a:xfrm>
                <a:off x="1453264" y="564264"/>
                <a:ext cx="2833873" cy="2833873"/>
                <a:chOff x="5757534" y="688027"/>
                <a:chExt cx="2129131" cy="2129131"/>
              </a:xfrm>
            </p:grpSpPr>
            <p:sp>
              <p:nvSpPr>
                <p:cNvPr id="21" name="椭圆 20"/>
                <p:cNvSpPr/>
                <p:nvPr/>
              </p:nvSpPr>
              <p:spPr>
                <a:xfrm>
                  <a:off x="5757534" y="688027"/>
                  <a:ext cx="2129131" cy="2129131"/>
                </a:xfrm>
                <a:prstGeom prst="ellipse">
                  <a:avLst/>
                </a:prstGeom>
                <a:gradFill>
                  <a:gsLst>
                    <a:gs pos="100000">
                      <a:srgbClr val="DEDEDE"/>
                    </a:gs>
                    <a:gs pos="0">
                      <a:schemeClr val="bg1"/>
                    </a:gs>
                  </a:gsLst>
                  <a:lin ang="5400000" scaled="0"/>
                </a:gradFill>
                <a:ln>
                  <a:noFill/>
                </a:ln>
                <a:effectLst>
                  <a:softEdge rad="508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22" name="椭圆 21"/>
                <p:cNvSpPr/>
                <p:nvPr/>
              </p:nvSpPr>
              <p:spPr>
                <a:xfrm>
                  <a:off x="6413978" y="1342291"/>
                  <a:ext cx="816242" cy="816242"/>
                </a:xfrm>
                <a:prstGeom prst="ellipse">
                  <a:avLst/>
                </a:prstGeom>
                <a:gradFill>
                  <a:gsLst>
                    <a:gs pos="100000">
                      <a:srgbClr val="E2E2E2"/>
                    </a:gs>
                    <a:gs pos="0">
                      <a:schemeClr val="bg1"/>
                    </a:gs>
                  </a:gsLst>
                  <a:lin ang="5400000" scaled="1"/>
                </a:gradFill>
                <a:ln w="38100">
                  <a:gradFill>
                    <a:gsLst>
                      <a:gs pos="0">
                        <a:srgbClr val="D7D7D7"/>
                      </a:gs>
                      <a:gs pos="100000">
                        <a:schemeClr val="bg1"/>
                      </a:gs>
                    </a:gsLst>
                    <a:lin ang="5400000" scaled="1"/>
                  </a:gradFill>
                </a:ln>
                <a:effectLst>
                  <a:innerShdw blurRad="101600" dist="50800" dir="16200000">
                    <a:prstClr val="black">
                      <a:alpha val="3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23" name="椭圆 22"/>
                <p:cNvSpPr/>
                <p:nvPr/>
              </p:nvSpPr>
              <p:spPr>
                <a:xfrm>
                  <a:off x="6482562" y="1410875"/>
                  <a:ext cx="679076" cy="6790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grpSp>
          <p:grpSp>
            <p:nvGrpSpPr>
              <p:cNvPr id="9" name="组合 8"/>
              <p:cNvGrpSpPr/>
              <p:nvPr/>
            </p:nvGrpSpPr>
            <p:grpSpPr>
              <a:xfrm>
                <a:off x="3476797" y="564264"/>
                <a:ext cx="2833873" cy="2833873"/>
                <a:chOff x="5757534" y="688027"/>
                <a:chExt cx="2129131" cy="2129131"/>
              </a:xfrm>
            </p:grpSpPr>
            <p:sp>
              <p:nvSpPr>
                <p:cNvPr id="18" name="椭圆 17"/>
                <p:cNvSpPr/>
                <p:nvPr/>
              </p:nvSpPr>
              <p:spPr>
                <a:xfrm>
                  <a:off x="5757534" y="688027"/>
                  <a:ext cx="2129131" cy="2129131"/>
                </a:xfrm>
                <a:prstGeom prst="ellipse">
                  <a:avLst/>
                </a:prstGeom>
                <a:gradFill>
                  <a:gsLst>
                    <a:gs pos="100000">
                      <a:srgbClr val="DEDEDE"/>
                    </a:gs>
                    <a:gs pos="0">
                      <a:schemeClr val="bg1"/>
                    </a:gs>
                  </a:gsLst>
                  <a:lin ang="5400000" scaled="0"/>
                </a:gradFill>
                <a:ln>
                  <a:noFill/>
                </a:ln>
                <a:effectLst>
                  <a:softEdge rad="508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19" name="椭圆 18"/>
                <p:cNvSpPr/>
                <p:nvPr/>
              </p:nvSpPr>
              <p:spPr>
                <a:xfrm>
                  <a:off x="6413978" y="1342291"/>
                  <a:ext cx="816242" cy="816242"/>
                </a:xfrm>
                <a:prstGeom prst="ellipse">
                  <a:avLst/>
                </a:prstGeom>
                <a:gradFill>
                  <a:gsLst>
                    <a:gs pos="100000">
                      <a:srgbClr val="E2E2E2"/>
                    </a:gs>
                    <a:gs pos="0">
                      <a:schemeClr val="bg1"/>
                    </a:gs>
                  </a:gsLst>
                  <a:lin ang="5400000" scaled="1"/>
                </a:gradFill>
                <a:ln w="38100">
                  <a:gradFill>
                    <a:gsLst>
                      <a:gs pos="0">
                        <a:srgbClr val="D7D7D7"/>
                      </a:gs>
                      <a:gs pos="100000">
                        <a:schemeClr val="bg1"/>
                      </a:gs>
                    </a:gsLst>
                    <a:lin ang="5400000" scaled="1"/>
                  </a:gradFill>
                </a:ln>
                <a:effectLst>
                  <a:innerShdw blurRad="101600" dist="50800" dir="16200000">
                    <a:prstClr val="black">
                      <a:alpha val="3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20" name="椭圆 19"/>
                <p:cNvSpPr/>
                <p:nvPr/>
              </p:nvSpPr>
              <p:spPr>
                <a:xfrm>
                  <a:off x="6482562" y="1410875"/>
                  <a:ext cx="679076" cy="6790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grpSp>
          <p:grpSp>
            <p:nvGrpSpPr>
              <p:cNvPr id="10" name="组合 9"/>
              <p:cNvGrpSpPr/>
              <p:nvPr/>
            </p:nvGrpSpPr>
            <p:grpSpPr>
              <a:xfrm>
                <a:off x="5500330" y="564264"/>
                <a:ext cx="2833873" cy="2833873"/>
                <a:chOff x="5757534" y="688027"/>
                <a:chExt cx="2129131" cy="2129131"/>
              </a:xfrm>
            </p:grpSpPr>
            <p:sp>
              <p:nvSpPr>
                <p:cNvPr id="15" name="椭圆 14"/>
                <p:cNvSpPr/>
                <p:nvPr/>
              </p:nvSpPr>
              <p:spPr>
                <a:xfrm>
                  <a:off x="5757534" y="688027"/>
                  <a:ext cx="2129131" cy="2129131"/>
                </a:xfrm>
                <a:prstGeom prst="ellipse">
                  <a:avLst/>
                </a:prstGeom>
                <a:gradFill>
                  <a:gsLst>
                    <a:gs pos="100000">
                      <a:srgbClr val="DEDEDE"/>
                    </a:gs>
                    <a:gs pos="0">
                      <a:schemeClr val="bg1"/>
                    </a:gs>
                  </a:gsLst>
                  <a:lin ang="5400000" scaled="0"/>
                </a:gradFill>
                <a:ln>
                  <a:noFill/>
                </a:ln>
                <a:effectLst>
                  <a:softEdge rad="508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16" name="椭圆 15"/>
                <p:cNvSpPr/>
                <p:nvPr/>
              </p:nvSpPr>
              <p:spPr>
                <a:xfrm>
                  <a:off x="6413978" y="1342291"/>
                  <a:ext cx="816242" cy="816242"/>
                </a:xfrm>
                <a:prstGeom prst="ellipse">
                  <a:avLst/>
                </a:prstGeom>
                <a:gradFill>
                  <a:gsLst>
                    <a:gs pos="100000">
                      <a:srgbClr val="E2E2E2"/>
                    </a:gs>
                    <a:gs pos="0">
                      <a:schemeClr val="bg1"/>
                    </a:gs>
                  </a:gsLst>
                  <a:lin ang="5400000" scaled="1"/>
                </a:gradFill>
                <a:ln w="38100">
                  <a:gradFill>
                    <a:gsLst>
                      <a:gs pos="0">
                        <a:srgbClr val="D7D7D7"/>
                      </a:gs>
                      <a:gs pos="100000">
                        <a:schemeClr val="bg1"/>
                      </a:gs>
                    </a:gsLst>
                    <a:lin ang="5400000" scaled="1"/>
                  </a:gradFill>
                </a:ln>
                <a:effectLst>
                  <a:innerShdw blurRad="101600" dist="50800" dir="16200000">
                    <a:prstClr val="black">
                      <a:alpha val="3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17" name="椭圆 16"/>
                <p:cNvSpPr/>
                <p:nvPr/>
              </p:nvSpPr>
              <p:spPr>
                <a:xfrm>
                  <a:off x="6482562" y="1410875"/>
                  <a:ext cx="679076" cy="6790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grpSp>
          <p:grpSp>
            <p:nvGrpSpPr>
              <p:cNvPr id="11" name="组合 10"/>
              <p:cNvGrpSpPr/>
              <p:nvPr/>
            </p:nvGrpSpPr>
            <p:grpSpPr>
              <a:xfrm>
                <a:off x="7523863" y="564264"/>
                <a:ext cx="2833873" cy="2833873"/>
                <a:chOff x="5757534" y="688027"/>
                <a:chExt cx="2129131" cy="2129131"/>
              </a:xfrm>
            </p:grpSpPr>
            <p:sp>
              <p:nvSpPr>
                <p:cNvPr id="12" name="椭圆 11"/>
                <p:cNvSpPr/>
                <p:nvPr/>
              </p:nvSpPr>
              <p:spPr>
                <a:xfrm>
                  <a:off x="5757534" y="688027"/>
                  <a:ext cx="2129131" cy="2129131"/>
                </a:xfrm>
                <a:prstGeom prst="ellipse">
                  <a:avLst/>
                </a:prstGeom>
                <a:gradFill>
                  <a:gsLst>
                    <a:gs pos="100000">
                      <a:srgbClr val="DEDEDE"/>
                    </a:gs>
                    <a:gs pos="0">
                      <a:schemeClr val="bg1"/>
                    </a:gs>
                  </a:gsLst>
                  <a:lin ang="5400000" scaled="0"/>
                </a:gradFill>
                <a:ln>
                  <a:noFill/>
                </a:ln>
                <a:effectLst>
                  <a:softEdge rad="508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13" name="椭圆 12"/>
                <p:cNvSpPr/>
                <p:nvPr/>
              </p:nvSpPr>
              <p:spPr>
                <a:xfrm>
                  <a:off x="6413978" y="1342291"/>
                  <a:ext cx="816242" cy="816242"/>
                </a:xfrm>
                <a:prstGeom prst="ellipse">
                  <a:avLst/>
                </a:prstGeom>
                <a:gradFill>
                  <a:gsLst>
                    <a:gs pos="100000">
                      <a:srgbClr val="E2E2E2"/>
                    </a:gs>
                    <a:gs pos="0">
                      <a:schemeClr val="bg1"/>
                    </a:gs>
                  </a:gsLst>
                  <a:lin ang="5400000" scaled="1"/>
                </a:gradFill>
                <a:ln w="38100">
                  <a:gradFill>
                    <a:gsLst>
                      <a:gs pos="0">
                        <a:srgbClr val="D7D7D7"/>
                      </a:gs>
                      <a:gs pos="100000">
                        <a:schemeClr val="bg1"/>
                      </a:gs>
                    </a:gsLst>
                    <a:lin ang="5400000" scaled="1"/>
                  </a:gradFill>
                </a:ln>
                <a:effectLst>
                  <a:innerShdw blurRad="101600" dist="50800" dir="16200000">
                    <a:prstClr val="black">
                      <a:alpha val="3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14" name="椭圆 13"/>
                <p:cNvSpPr/>
                <p:nvPr/>
              </p:nvSpPr>
              <p:spPr>
                <a:xfrm>
                  <a:off x="6482562" y="1410875"/>
                  <a:ext cx="679076" cy="6790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grpSp>
        </p:grpSp>
        <p:sp>
          <p:nvSpPr>
            <p:cNvPr id="4" name="文本框 3"/>
            <p:cNvSpPr txBox="1"/>
            <p:nvPr/>
          </p:nvSpPr>
          <p:spPr>
            <a:xfrm>
              <a:off x="3162468" y="3923145"/>
              <a:ext cx="850900" cy="584775"/>
            </a:xfrm>
            <a:prstGeom prst="rect">
              <a:avLst/>
            </a:prstGeom>
            <a:noFill/>
          </p:spPr>
          <p:txBody>
            <a:bodyPr wrap="square" rtlCol="0">
              <a:spAutoFit/>
            </a:bodyPr>
            <a:lstStyle/>
            <a:p>
              <a:pPr algn="ctr" fontAlgn="auto">
                <a:spcBef>
                  <a:spcPts val="0"/>
                </a:spcBef>
                <a:spcAft>
                  <a:spcPts val="0"/>
                </a:spcAft>
              </a:pPr>
              <a:r>
                <a:rPr lang="zh-CN" altLang="en-US" sz="3200" b="1" dirty="0">
                  <a:solidFill>
                    <a:srgbClr val="FFFFFF"/>
                  </a:solidFill>
                  <a:latin typeface="微软雅黑" panose="020B0503020204020204" pitchFamily="34" charset="-122"/>
                  <a:ea typeface="微软雅黑" panose="020B0503020204020204" pitchFamily="34" charset="-122"/>
                </a:rPr>
                <a:t>谢</a:t>
              </a:r>
            </a:p>
          </p:txBody>
        </p:sp>
        <p:sp>
          <p:nvSpPr>
            <p:cNvPr id="5" name="文本框 4"/>
            <p:cNvSpPr txBox="1"/>
            <p:nvPr/>
          </p:nvSpPr>
          <p:spPr>
            <a:xfrm>
              <a:off x="4823733" y="3923145"/>
              <a:ext cx="850900" cy="584775"/>
            </a:xfrm>
            <a:prstGeom prst="rect">
              <a:avLst/>
            </a:prstGeom>
            <a:noFill/>
          </p:spPr>
          <p:txBody>
            <a:bodyPr wrap="square" rtlCol="0">
              <a:spAutoFit/>
            </a:bodyPr>
            <a:lstStyle/>
            <a:p>
              <a:pPr algn="ctr" fontAlgn="auto">
                <a:spcBef>
                  <a:spcPts val="0"/>
                </a:spcBef>
                <a:spcAft>
                  <a:spcPts val="0"/>
                </a:spcAft>
              </a:pPr>
              <a:r>
                <a:rPr lang="zh-CN" altLang="en-US" sz="3200" b="1" dirty="0">
                  <a:solidFill>
                    <a:srgbClr val="FFFFFF"/>
                  </a:solidFill>
                  <a:latin typeface="微软雅黑" panose="020B0503020204020204" pitchFamily="34" charset="-122"/>
                  <a:ea typeface="微软雅黑" panose="020B0503020204020204" pitchFamily="34" charset="-122"/>
                </a:rPr>
                <a:t>谢</a:t>
              </a:r>
            </a:p>
          </p:txBody>
        </p:sp>
        <p:sp>
          <p:nvSpPr>
            <p:cNvPr id="6" name="文本框 5"/>
            <p:cNvSpPr txBox="1"/>
            <p:nvPr/>
          </p:nvSpPr>
          <p:spPr>
            <a:xfrm>
              <a:off x="6512644" y="3923145"/>
              <a:ext cx="850900" cy="584775"/>
            </a:xfrm>
            <a:prstGeom prst="rect">
              <a:avLst/>
            </a:prstGeom>
            <a:noFill/>
          </p:spPr>
          <p:txBody>
            <a:bodyPr wrap="square" rtlCol="0">
              <a:spAutoFit/>
            </a:bodyPr>
            <a:lstStyle/>
            <a:p>
              <a:pPr algn="ctr" fontAlgn="auto">
                <a:spcBef>
                  <a:spcPts val="0"/>
                </a:spcBef>
                <a:spcAft>
                  <a:spcPts val="0"/>
                </a:spcAft>
              </a:pPr>
              <a:r>
                <a:rPr lang="zh-CN" altLang="en-US" sz="3200" b="1" dirty="0">
                  <a:solidFill>
                    <a:srgbClr val="FFFFFF"/>
                  </a:solidFill>
                  <a:latin typeface="微软雅黑" panose="020B0503020204020204" pitchFamily="34" charset="-122"/>
                  <a:ea typeface="微软雅黑" panose="020B0503020204020204" pitchFamily="34" charset="-122"/>
                </a:rPr>
                <a:t>观</a:t>
              </a:r>
            </a:p>
          </p:txBody>
        </p:sp>
        <p:sp>
          <p:nvSpPr>
            <p:cNvPr id="7" name="文本框 6"/>
            <p:cNvSpPr txBox="1"/>
            <p:nvPr/>
          </p:nvSpPr>
          <p:spPr>
            <a:xfrm>
              <a:off x="8178636" y="3923145"/>
              <a:ext cx="850900" cy="584775"/>
            </a:xfrm>
            <a:prstGeom prst="rect">
              <a:avLst/>
            </a:prstGeom>
            <a:noFill/>
          </p:spPr>
          <p:txBody>
            <a:bodyPr wrap="square" rtlCol="0">
              <a:spAutoFit/>
            </a:bodyPr>
            <a:lstStyle/>
            <a:p>
              <a:pPr algn="ctr" fontAlgn="auto">
                <a:spcBef>
                  <a:spcPts val="0"/>
                </a:spcBef>
                <a:spcAft>
                  <a:spcPts val="0"/>
                </a:spcAft>
              </a:pPr>
              <a:r>
                <a:rPr lang="zh-CN" altLang="en-US" sz="3200" b="1" dirty="0">
                  <a:solidFill>
                    <a:srgbClr val="FFFFFF"/>
                  </a:solidFill>
                  <a:latin typeface="微软雅黑" panose="020B0503020204020204" pitchFamily="34" charset="-122"/>
                  <a:ea typeface="微软雅黑" panose="020B0503020204020204" pitchFamily="34" charset="-122"/>
                </a:rPr>
                <a:t>看</a:t>
              </a:r>
            </a:p>
          </p:txBody>
        </p:sp>
      </p:grpSp>
      <p:grpSp>
        <p:nvGrpSpPr>
          <p:cNvPr id="29" name="组合 28"/>
          <p:cNvGrpSpPr/>
          <p:nvPr/>
        </p:nvGrpSpPr>
        <p:grpSpPr>
          <a:xfrm>
            <a:off x="2545718" y="4846688"/>
            <a:ext cx="7100565" cy="0"/>
            <a:chOff x="2495035" y="4711855"/>
            <a:chExt cx="6755943" cy="0"/>
          </a:xfrm>
        </p:grpSpPr>
        <p:cxnSp>
          <p:nvCxnSpPr>
            <p:cNvPr id="31" name="直接连接符 30"/>
            <p:cNvCxnSpPr/>
            <p:nvPr/>
          </p:nvCxnSpPr>
          <p:spPr>
            <a:xfrm>
              <a:off x="2495035" y="4711855"/>
              <a:ext cx="1362965"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888013" y="4711855"/>
              <a:ext cx="1362965"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4" name="文本框 23">
            <a:extLst>
              <a:ext uri="{FF2B5EF4-FFF2-40B4-BE49-F238E27FC236}">
                <a16:creationId xmlns:a16="http://schemas.microsoft.com/office/drawing/2014/main" id="{188BEB6D-4FD9-4E58-81DA-A4C02E92FDDA}"/>
              </a:ext>
            </a:extLst>
          </p:cNvPr>
          <p:cNvSpPr txBox="1"/>
          <p:nvPr/>
        </p:nvSpPr>
        <p:spPr>
          <a:xfrm>
            <a:off x="4691542" y="4662022"/>
            <a:ext cx="2736304" cy="400110"/>
          </a:xfrm>
          <a:prstGeom prst="rect">
            <a:avLst/>
          </a:prstGeom>
          <a:noFill/>
        </p:spPr>
        <p:txBody>
          <a:bodyPr wrap="square" rtlCol="0">
            <a:spAutoFit/>
          </a:bodyPr>
          <a:lstStyle/>
          <a:p>
            <a:pPr algn="ctr"/>
            <a:r>
              <a:rPr lang="en-US" altLang="zh-CN" sz="2000" dirty="0"/>
              <a:t>2017-10-25</a:t>
            </a:r>
            <a:endParaRPr lang="zh-CN" altLang="en-US" sz="2000" dirty="0"/>
          </a:p>
        </p:txBody>
      </p:sp>
    </p:spTree>
    <p:extLst>
      <p:ext uri="{BB962C8B-B14F-4D97-AF65-F5344CB8AC3E}">
        <p14:creationId xmlns:p14="http://schemas.microsoft.com/office/powerpoint/2010/main" val="4208080575"/>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3392" y="260648"/>
            <a:ext cx="2370045" cy="2399120"/>
            <a:chOff x="987961" y="2347222"/>
            <a:chExt cx="2370045" cy="2399120"/>
          </a:xfrm>
        </p:grpSpPr>
        <p:sp>
          <p:nvSpPr>
            <p:cNvPr id="38" name="椭圆 37"/>
            <p:cNvSpPr/>
            <p:nvPr/>
          </p:nvSpPr>
          <p:spPr>
            <a:xfrm>
              <a:off x="1255371" y="2643707"/>
              <a:ext cx="2102635" cy="210263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grpSp>
          <p:nvGrpSpPr>
            <p:cNvPr id="68" name="组合 67"/>
            <p:cNvGrpSpPr/>
            <p:nvPr/>
          </p:nvGrpSpPr>
          <p:grpSpPr>
            <a:xfrm>
              <a:off x="987961" y="2347222"/>
              <a:ext cx="908368" cy="908368"/>
              <a:chOff x="730613" y="2052900"/>
              <a:chExt cx="999205" cy="999205"/>
            </a:xfrm>
          </p:grpSpPr>
          <p:grpSp>
            <p:nvGrpSpPr>
              <p:cNvPr id="43" name="组合 42"/>
              <p:cNvGrpSpPr/>
              <p:nvPr/>
            </p:nvGrpSpPr>
            <p:grpSpPr>
              <a:xfrm>
                <a:off x="730613" y="2052900"/>
                <a:ext cx="999205" cy="999205"/>
                <a:chOff x="1935480" y="2087880"/>
                <a:chExt cx="1066800" cy="1066800"/>
              </a:xfrm>
            </p:grpSpPr>
            <p:sp>
              <p:nvSpPr>
                <p:cNvPr id="45" name="椭圆 44"/>
                <p:cNvSpPr/>
                <p:nvPr/>
              </p:nvSpPr>
              <p:spPr>
                <a:xfrm>
                  <a:off x="1935480" y="2087880"/>
                  <a:ext cx="1066800" cy="1066800"/>
                </a:xfrm>
                <a:prstGeom prst="ellipse">
                  <a:avLst/>
                </a:prstGeom>
                <a:solidFill>
                  <a:srgbClr val="FBFBFB"/>
                </a:solidFill>
                <a:ln>
                  <a:noFill/>
                </a:ln>
                <a:effectLst>
                  <a:outerShdw blurRad="101600" dist="50800" dir="2700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46" name="椭圆 45"/>
                <p:cNvSpPr/>
                <p:nvPr/>
              </p:nvSpPr>
              <p:spPr>
                <a:xfrm>
                  <a:off x="2004136" y="2156536"/>
                  <a:ext cx="929489" cy="929489"/>
                </a:xfrm>
                <a:prstGeom prst="ellipse">
                  <a:avLst/>
                </a:prstGeom>
                <a:solidFill>
                  <a:schemeClr val="accent1"/>
                </a:solidFill>
                <a:ln w="19050">
                  <a:gradFill flip="none" rotWithShape="1">
                    <a:gsLst>
                      <a:gs pos="0">
                        <a:srgbClr val="ECECEC"/>
                      </a:gs>
                      <a:gs pos="100000">
                        <a:schemeClr val="bg1"/>
                      </a:gs>
                    </a:gsLst>
                    <a:lin ang="2700000" scaled="1"/>
                    <a:tileRect/>
                  </a:gradFill>
                </a:ln>
                <a:effectLst>
                  <a:innerShdw blurRad="50800" dist="127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47" name="椭圆 46"/>
                <p:cNvSpPr/>
                <p:nvPr/>
              </p:nvSpPr>
              <p:spPr>
                <a:xfrm>
                  <a:off x="2075511" y="2227911"/>
                  <a:ext cx="786739" cy="786739"/>
                </a:xfrm>
                <a:prstGeom prst="ellipse">
                  <a:avLst/>
                </a:prstGeom>
                <a:solidFill>
                  <a:srgbClr val="FBFBFB"/>
                </a:solidFill>
                <a:ln>
                  <a:noFill/>
                </a:ln>
                <a:effectLst>
                  <a:outerShdw blurRad="63500" dist="25400" dir="27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grpSp>
          <p:sp>
            <p:nvSpPr>
              <p:cNvPr id="67" name="文本框 66"/>
              <p:cNvSpPr txBox="1"/>
              <p:nvPr/>
            </p:nvSpPr>
            <p:spPr>
              <a:xfrm>
                <a:off x="811115" y="2269639"/>
                <a:ext cx="800100" cy="584775"/>
              </a:xfrm>
              <a:prstGeom prst="rect">
                <a:avLst/>
              </a:prstGeom>
              <a:noFill/>
            </p:spPr>
            <p:txBody>
              <a:bodyPr wrap="square" rtlCol="0">
                <a:spAutoFit/>
              </a:bodyPr>
              <a:lstStyle/>
              <a:p>
                <a:pPr algn="ctr" fontAlgn="auto">
                  <a:spcBef>
                    <a:spcPts val="0"/>
                  </a:spcBef>
                  <a:spcAft>
                    <a:spcPts val="0"/>
                  </a:spcAft>
                </a:pPr>
                <a:r>
                  <a:rPr lang="en-US" altLang="zh-CN" sz="3200" dirty="0">
                    <a:solidFill>
                      <a:srgbClr val="FFBF53"/>
                    </a:solidFill>
                    <a:latin typeface="Impact" panose="020B0806030902050204" pitchFamily="34" charset="0"/>
                  </a:rPr>
                  <a:t>01</a:t>
                </a:r>
                <a:endParaRPr lang="zh-CN" altLang="en-US" sz="3200" dirty="0">
                  <a:solidFill>
                    <a:srgbClr val="FFBF53"/>
                  </a:solidFill>
                  <a:latin typeface="Impact" panose="020B0806030902050204" pitchFamily="34" charset="0"/>
                </a:endParaRPr>
              </a:p>
            </p:txBody>
          </p:sp>
        </p:grpSp>
      </p:grpSp>
      <p:sp>
        <p:nvSpPr>
          <p:cNvPr id="88" name="文本框 87"/>
          <p:cNvSpPr txBox="1"/>
          <p:nvPr/>
        </p:nvSpPr>
        <p:spPr bwMode="auto">
          <a:xfrm flipH="1">
            <a:off x="1055440" y="1169016"/>
            <a:ext cx="1758089" cy="954107"/>
          </a:xfrm>
          <a:prstGeom prst="rect">
            <a:avLst/>
          </a:prstGeom>
          <a:noFill/>
        </p:spPr>
        <p:txBody>
          <a:bodyPr>
            <a:spAutoFit/>
          </a:bodyPr>
          <a:lstStyle/>
          <a:p>
            <a:pPr algn="dist" fontAlgn="auto">
              <a:spcBef>
                <a:spcPts val="0"/>
              </a:spcBef>
              <a:spcAft>
                <a:spcPts val="0"/>
              </a:spcAft>
              <a:defRPr/>
            </a:pPr>
            <a:r>
              <a:rPr lang="en-US" altLang="zh-CN" sz="2800" b="1" dirty="0">
                <a:solidFill>
                  <a:srgbClr val="FFFFFF">
                    <a:lumMod val="50000"/>
                  </a:srgbClr>
                </a:solidFill>
                <a:latin typeface="微软雅黑" panose="020B0503020204020204" pitchFamily="34" charset="-122"/>
                <a:ea typeface="微软雅黑" panose="020B0503020204020204" pitchFamily="34" charset="-122"/>
              </a:rPr>
              <a:t>STL</a:t>
            </a:r>
          </a:p>
          <a:p>
            <a:pPr algn="dist" fontAlgn="auto">
              <a:spcBef>
                <a:spcPts val="0"/>
              </a:spcBef>
              <a:spcAft>
                <a:spcPts val="0"/>
              </a:spcAft>
              <a:defRPr/>
            </a:pPr>
            <a:r>
              <a:rPr lang="zh-CN" altLang="en-US" sz="2800" b="1" dirty="0">
                <a:solidFill>
                  <a:srgbClr val="FFFFFF">
                    <a:lumMod val="50000"/>
                  </a:srgbClr>
                </a:solidFill>
                <a:latin typeface="微软雅黑" panose="020B0503020204020204" pitchFamily="34" charset="-122"/>
                <a:ea typeface="微软雅黑" panose="020B0503020204020204" pitchFamily="34" charset="-122"/>
              </a:rPr>
              <a:t>文件分析</a:t>
            </a:r>
          </a:p>
        </p:txBody>
      </p:sp>
      <p:sp>
        <p:nvSpPr>
          <p:cNvPr id="3" name="文本框 2">
            <a:extLst>
              <a:ext uri="{FF2B5EF4-FFF2-40B4-BE49-F238E27FC236}">
                <a16:creationId xmlns:a16="http://schemas.microsoft.com/office/drawing/2014/main" id="{3CFDA127-E7DE-4702-ABDD-5E75F4A56656}"/>
              </a:ext>
            </a:extLst>
          </p:cNvPr>
          <p:cNvSpPr txBox="1"/>
          <p:nvPr/>
        </p:nvSpPr>
        <p:spPr>
          <a:xfrm>
            <a:off x="4151784" y="1484784"/>
            <a:ext cx="7488832" cy="1477328"/>
          </a:xfrm>
          <a:prstGeom prst="rect">
            <a:avLst/>
          </a:prstGeom>
          <a:noFill/>
        </p:spPr>
        <p:txBody>
          <a:bodyPr wrap="square" rtlCol="0">
            <a:spAutoFit/>
          </a:bodyPr>
          <a:lstStyle/>
          <a:p>
            <a:r>
              <a:rPr lang="en-US" altLang="zh-CN" dirty="0"/>
              <a:t>     STL</a:t>
            </a:r>
            <a:r>
              <a:rPr lang="zh-CN" altLang="en-US" dirty="0"/>
              <a:t>文件是应用最多的标准文件类型，它是</a:t>
            </a:r>
            <a:r>
              <a:rPr lang="en-US" altLang="zh-CN" dirty="0"/>
              <a:t>1988</a:t>
            </a:r>
            <a:r>
              <a:rPr lang="zh-CN" altLang="en-US" dirty="0"/>
              <a:t>年有美国</a:t>
            </a:r>
            <a:r>
              <a:rPr lang="en-US" altLang="zh-CN" dirty="0"/>
              <a:t>3D SYSTEMS</a:t>
            </a:r>
            <a:r>
              <a:rPr lang="zh-CN" altLang="en-US" dirty="0"/>
              <a:t>公司制定的为快速原型制造服务的文件格式，它是将实体的表面用多个三角形面片表示，用于表示的三角形越小、越多，那么表达的图形就越精细，越接近于原图形，每个三角形面片的定义包括三角形三个顶点的三维坐标和三角形面片的法矢量。（二进制，</a:t>
            </a:r>
            <a:r>
              <a:rPr lang="en-US" altLang="zh-CN" dirty="0"/>
              <a:t>ASCII</a:t>
            </a:r>
            <a:r>
              <a:rPr lang="zh-CN" altLang="en-US" dirty="0"/>
              <a:t>）</a:t>
            </a:r>
          </a:p>
        </p:txBody>
      </p:sp>
      <p:pic>
        <p:nvPicPr>
          <p:cNvPr id="5" name="图片 4">
            <a:extLst>
              <a:ext uri="{FF2B5EF4-FFF2-40B4-BE49-F238E27FC236}">
                <a16:creationId xmlns:a16="http://schemas.microsoft.com/office/drawing/2014/main" id="{E5FA5C2F-DA78-47DE-A200-2A3E3AD080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119" y="3429000"/>
            <a:ext cx="7925762" cy="2448272"/>
          </a:xfrm>
          <a:prstGeom prst="rect">
            <a:avLst/>
          </a:prstGeom>
        </p:spPr>
      </p:pic>
    </p:spTree>
    <p:extLst>
      <p:ext uri="{BB962C8B-B14F-4D97-AF65-F5344CB8AC3E}">
        <p14:creationId xmlns:p14="http://schemas.microsoft.com/office/powerpoint/2010/main" val="3784345728"/>
      </p:ext>
    </p:extLst>
  </p:cSld>
  <p:clrMapOvr>
    <a:masterClrMapping/>
  </p:clrMapOvr>
  <p:transition spd="med">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5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barn(outVertical)">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barn(outVertical)">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3"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3392" y="260648"/>
            <a:ext cx="2370045" cy="2399120"/>
            <a:chOff x="987961" y="2347222"/>
            <a:chExt cx="2370045" cy="2399120"/>
          </a:xfrm>
        </p:grpSpPr>
        <p:sp>
          <p:nvSpPr>
            <p:cNvPr id="38" name="椭圆 37"/>
            <p:cNvSpPr/>
            <p:nvPr/>
          </p:nvSpPr>
          <p:spPr>
            <a:xfrm>
              <a:off x="1255371" y="2643707"/>
              <a:ext cx="2102635" cy="210263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grpSp>
          <p:nvGrpSpPr>
            <p:cNvPr id="68" name="组合 67"/>
            <p:cNvGrpSpPr/>
            <p:nvPr/>
          </p:nvGrpSpPr>
          <p:grpSpPr>
            <a:xfrm>
              <a:off x="987961" y="2347222"/>
              <a:ext cx="908368" cy="908368"/>
              <a:chOff x="730613" y="2052900"/>
              <a:chExt cx="999205" cy="999205"/>
            </a:xfrm>
          </p:grpSpPr>
          <p:grpSp>
            <p:nvGrpSpPr>
              <p:cNvPr id="43" name="组合 42"/>
              <p:cNvGrpSpPr/>
              <p:nvPr/>
            </p:nvGrpSpPr>
            <p:grpSpPr>
              <a:xfrm>
                <a:off x="730613" y="2052900"/>
                <a:ext cx="999205" cy="999205"/>
                <a:chOff x="1935480" y="2087880"/>
                <a:chExt cx="1066800" cy="1066800"/>
              </a:xfrm>
            </p:grpSpPr>
            <p:sp>
              <p:nvSpPr>
                <p:cNvPr id="45" name="椭圆 44"/>
                <p:cNvSpPr/>
                <p:nvPr/>
              </p:nvSpPr>
              <p:spPr>
                <a:xfrm>
                  <a:off x="1935480" y="2087880"/>
                  <a:ext cx="1066800" cy="1066800"/>
                </a:xfrm>
                <a:prstGeom prst="ellipse">
                  <a:avLst/>
                </a:prstGeom>
                <a:solidFill>
                  <a:srgbClr val="FBFBFB"/>
                </a:solidFill>
                <a:ln>
                  <a:noFill/>
                </a:ln>
                <a:effectLst>
                  <a:outerShdw blurRad="101600" dist="50800" dir="2700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46" name="椭圆 45"/>
                <p:cNvSpPr/>
                <p:nvPr/>
              </p:nvSpPr>
              <p:spPr>
                <a:xfrm>
                  <a:off x="2004136" y="2156536"/>
                  <a:ext cx="929489" cy="929489"/>
                </a:xfrm>
                <a:prstGeom prst="ellipse">
                  <a:avLst/>
                </a:prstGeom>
                <a:solidFill>
                  <a:schemeClr val="accent1"/>
                </a:solidFill>
                <a:ln w="19050">
                  <a:gradFill flip="none" rotWithShape="1">
                    <a:gsLst>
                      <a:gs pos="0">
                        <a:srgbClr val="ECECEC"/>
                      </a:gs>
                      <a:gs pos="100000">
                        <a:schemeClr val="bg1"/>
                      </a:gs>
                    </a:gsLst>
                    <a:lin ang="2700000" scaled="1"/>
                    <a:tileRect/>
                  </a:gradFill>
                </a:ln>
                <a:effectLst>
                  <a:innerShdw blurRad="50800" dist="127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47" name="椭圆 46"/>
                <p:cNvSpPr/>
                <p:nvPr/>
              </p:nvSpPr>
              <p:spPr>
                <a:xfrm>
                  <a:off x="2075511" y="2227911"/>
                  <a:ext cx="786739" cy="786739"/>
                </a:xfrm>
                <a:prstGeom prst="ellipse">
                  <a:avLst/>
                </a:prstGeom>
                <a:solidFill>
                  <a:srgbClr val="FBFBFB"/>
                </a:solidFill>
                <a:ln>
                  <a:noFill/>
                </a:ln>
                <a:effectLst>
                  <a:outerShdw blurRad="63500" dist="25400" dir="27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grpSp>
          <p:sp>
            <p:nvSpPr>
              <p:cNvPr id="67" name="文本框 66"/>
              <p:cNvSpPr txBox="1"/>
              <p:nvPr/>
            </p:nvSpPr>
            <p:spPr>
              <a:xfrm>
                <a:off x="811115" y="2269639"/>
                <a:ext cx="800100" cy="584775"/>
              </a:xfrm>
              <a:prstGeom prst="rect">
                <a:avLst/>
              </a:prstGeom>
              <a:noFill/>
            </p:spPr>
            <p:txBody>
              <a:bodyPr wrap="square" rtlCol="0">
                <a:spAutoFit/>
              </a:bodyPr>
              <a:lstStyle/>
              <a:p>
                <a:pPr algn="ctr" fontAlgn="auto">
                  <a:spcBef>
                    <a:spcPts val="0"/>
                  </a:spcBef>
                  <a:spcAft>
                    <a:spcPts val="0"/>
                  </a:spcAft>
                </a:pPr>
                <a:r>
                  <a:rPr lang="en-US" altLang="zh-CN" sz="3200" dirty="0">
                    <a:solidFill>
                      <a:srgbClr val="FFBF53"/>
                    </a:solidFill>
                    <a:latin typeface="Impact" panose="020B0806030902050204" pitchFamily="34" charset="0"/>
                  </a:rPr>
                  <a:t>01</a:t>
                </a:r>
                <a:endParaRPr lang="zh-CN" altLang="en-US" sz="3200" dirty="0">
                  <a:solidFill>
                    <a:srgbClr val="FFBF53"/>
                  </a:solidFill>
                  <a:latin typeface="Impact" panose="020B0806030902050204" pitchFamily="34" charset="0"/>
                </a:endParaRPr>
              </a:p>
            </p:txBody>
          </p:sp>
        </p:grpSp>
      </p:grpSp>
      <p:sp>
        <p:nvSpPr>
          <p:cNvPr id="88" name="文本框 87"/>
          <p:cNvSpPr txBox="1"/>
          <p:nvPr/>
        </p:nvSpPr>
        <p:spPr bwMode="auto">
          <a:xfrm flipH="1">
            <a:off x="1055440" y="1169016"/>
            <a:ext cx="1758089" cy="954107"/>
          </a:xfrm>
          <a:prstGeom prst="rect">
            <a:avLst/>
          </a:prstGeom>
          <a:noFill/>
        </p:spPr>
        <p:txBody>
          <a:bodyPr>
            <a:spAutoFit/>
          </a:bodyPr>
          <a:lstStyle/>
          <a:p>
            <a:pPr algn="dist" fontAlgn="auto">
              <a:spcBef>
                <a:spcPts val="0"/>
              </a:spcBef>
              <a:spcAft>
                <a:spcPts val="0"/>
              </a:spcAft>
              <a:defRPr/>
            </a:pPr>
            <a:r>
              <a:rPr lang="en-US" altLang="zh-CN" sz="2800" b="1" dirty="0">
                <a:solidFill>
                  <a:srgbClr val="FFFFFF">
                    <a:lumMod val="50000"/>
                  </a:srgbClr>
                </a:solidFill>
                <a:latin typeface="微软雅黑" panose="020B0503020204020204" pitchFamily="34" charset="-122"/>
                <a:ea typeface="微软雅黑" panose="020B0503020204020204" pitchFamily="34" charset="-122"/>
              </a:rPr>
              <a:t>ASCII</a:t>
            </a:r>
          </a:p>
          <a:p>
            <a:pPr algn="dist" fontAlgn="auto">
              <a:spcBef>
                <a:spcPts val="0"/>
              </a:spcBef>
              <a:spcAft>
                <a:spcPts val="0"/>
              </a:spcAft>
              <a:defRPr/>
            </a:pPr>
            <a:r>
              <a:rPr lang="en-US" altLang="zh-CN" sz="2800" b="1" dirty="0">
                <a:solidFill>
                  <a:srgbClr val="FFFFFF">
                    <a:lumMod val="50000"/>
                  </a:srgbClr>
                </a:solidFill>
                <a:latin typeface="微软雅黑" panose="020B0503020204020204" pitchFamily="34" charset="-122"/>
                <a:ea typeface="微软雅黑" panose="020B0503020204020204" pitchFamily="34" charset="-122"/>
              </a:rPr>
              <a:t>STL</a:t>
            </a:r>
          </a:p>
        </p:txBody>
      </p:sp>
      <p:pic>
        <p:nvPicPr>
          <p:cNvPr id="6" name="图片 5">
            <a:extLst>
              <a:ext uri="{FF2B5EF4-FFF2-40B4-BE49-F238E27FC236}">
                <a16:creationId xmlns:a16="http://schemas.microsoft.com/office/drawing/2014/main" id="{6A298267-5C35-4AF8-B36E-FD52EAF1A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529" y="4265589"/>
            <a:ext cx="7820387" cy="2106548"/>
          </a:xfrm>
          <a:prstGeom prst="rect">
            <a:avLst/>
          </a:prstGeom>
        </p:spPr>
      </p:pic>
      <p:sp>
        <p:nvSpPr>
          <p:cNvPr id="7" name="文本框 6">
            <a:extLst>
              <a:ext uri="{FF2B5EF4-FFF2-40B4-BE49-F238E27FC236}">
                <a16:creationId xmlns:a16="http://schemas.microsoft.com/office/drawing/2014/main" id="{01B485C5-ABCF-4F8C-8C9F-86E818494943}"/>
              </a:ext>
            </a:extLst>
          </p:cNvPr>
          <p:cNvSpPr txBox="1"/>
          <p:nvPr/>
        </p:nvSpPr>
        <p:spPr>
          <a:xfrm>
            <a:off x="4151784" y="723490"/>
            <a:ext cx="7416824" cy="3416320"/>
          </a:xfrm>
          <a:prstGeom prst="rect">
            <a:avLst/>
          </a:prstGeom>
          <a:noFill/>
        </p:spPr>
        <p:txBody>
          <a:bodyPr wrap="square" rtlCol="0">
            <a:spAutoFit/>
          </a:bodyPr>
          <a:lstStyle/>
          <a:p>
            <a:r>
              <a:rPr lang="en-US" altLang="zh-CN" dirty="0">
                <a:latin typeface="Microsoft YaHei UI Light" panose="020B0502040204020203" pitchFamily="34" charset="-122"/>
                <a:ea typeface="Microsoft YaHei UI Light" panose="020B0502040204020203" pitchFamily="34" charset="-122"/>
              </a:rPr>
              <a:t>ASCII</a:t>
            </a:r>
            <a:r>
              <a:rPr lang="zh-CN" altLang="en-US" dirty="0">
                <a:latin typeface="Microsoft YaHei UI Light" panose="020B0502040204020203" pitchFamily="34" charset="-122"/>
                <a:ea typeface="Microsoft YaHei UI Light" panose="020B0502040204020203" pitchFamily="34" charset="-122"/>
              </a:rPr>
              <a:t>格式的</a:t>
            </a:r>
            <a:r>
              <a:rPr lang="en-US" altLang="zh-CN" dirty="0">
                <a:latin typeface="Microsoft YaHei UI Light" panose="020B0502040204020203" pitchFamily="34" charset="-122"/>
                <a:ea typeface="Microsoft YaHei UI Light" panose="020B0502040204020203" pitchFamily="34" charset="-122"/>
              </a:rPr>
              <a:t>STL</a:t>
            </a:r>
            <a:r>
              <a:rPr lang="zh-CN" altLang="en-US" dirty="0">
                <a:latin typeface="Microsoft YaHei UI Light" panose="020B0502040204020203" pitchFamily="34" charset="-122"/>
                <a:ea typeface="Microsoft YaHei UI Light" panose="020B0502040204020203" pitchFamily="34" charset="-122"/>
              </a:rPr>
              <a:t>结构：</a:t>
            </a:r>
            <a:endParaRPr lang="en-US" altLang="zh-CN" dirty="0">
              <a:latin typeface="Microsoft YaHei UI Light" panose="020B0502040204020203" pitchFamily="34" charset="-122"/>
              <a:ea typeface="Microsoft YaHei UI Light" panose="020B0502040204020203" pitchFamily="34" charset="-122"/>
            </a:endParaRPr>
          </a:p>
          <a:p>
            <a:r>
              <a:rPr lang="en-US" altLang="zh-CN" dirty="0">
                <a:latin typeface="Microsoft YaHei UI Light" panose="020B0502040204020203" pitchFamily="34" charset="-122"/>
                <a:ea typeface="Microsoft YaHei UI Light" panose="020B0502040204020203" pitchFamily="34" charset="-122"/>
              </a:rPr>
              <a:t>	solid filename                   //</a:t>
            </a:r>
            <a:r>
              <a:rPr lang="zh-CN" altLang="en-US" dirty="0">
                <a:latin typeface="Microsoft YaHei UI Light" panose="020B0502040204020203" pitchFamily="34" charset="-122"/>
                <a:ea typeface="Microsoft YaHei UI Light" panose="020B0502040204020203" pitchFamily="34" charset="-122"/>
              </a:rPr>
              <a:t>文件路径及文件名</a:t>
            </a:r>
            <a:endParaRPr lang="en-US" altLang="zh-CN" dirty="0">
              <a:latin typeface="Microsoft YaHei UI Light" panose="020B0502040204020203" pitchFamily="34" charset="-122"/>
              <a:ea typeface="Microsoft YaHei UI Light" panose="020B0502040204020203" pitchFamily="34" charset="-122"/>
            </a:endParaRPr>
          </a:p>
          <a:p>
            <a:r>
              <a:rPr lang="en-US" altLang="zh-CN" dirty="0">
                <a:latin typeface="Microsoft YaHei UI Light" panose="020B0502040204020203" pitchFamily="34" charset="-122"/>
                <a:ea typeface="Microsoft YaHei UI Light" panose="020B0502040204020203" pitchFamily="34" charset="-122"/>
              </a:rPr>
              <a:t>	facet</a:t>
            </a:r>
            <a:r>
              <a:rPr lang="zh-CN" altLang="en-US" dirty="0">
                <a:latin typeface="Microsoft YaHei UI Light" panose="020B0502040204020203" pitchFamily="34" charset="-122"/>
                <a:ea typeface="Microsoft YaHei UI Light" panose="020B0502040204020203" pitchFamily="34" charset="-122"/>
              </a:rPr>
              <a:t> </a:t>
            </a:r>
            <a:r>
              <a:rPr lang="en-US" altLang="zh-CN" dirty="0">
                <a:latin typeface="Microsoft YaHei UI Light" panose="020B0502040204020203" pitchFamily="34" charset="-122"/>
                <a:ea typeface="Microsoft YaHei UI Light" panose="020B0502040204020203" pitchFamily="34" charset="-122"/>
              </a:rPr>
              <a:t>normal x y z             //</a:t>
            </a:r>
            <a:r>
              <a:rPr lang="zh-CN" altLang="en-US" dirty="0">
                <a:latin typeface="Microsoft YaHei UI Light" panose="020B0502040204020203" pitchFamily="34" charset="-122"/>
                <a:ea typeface="Microsoft YaHei UI Light" panose="020B0502040204020203" pitchFamily="34" charset="-122"/>
              </a:rPr>
              <a:t>记录三角面片法向量</a:t>
            </a:r>
            <a:endParaRPr lang="en-US" altLang="zh-CN" dirty="0">
              <a:latin typeface="Microsoft YaHei UI Light" panose="020B0502040204020203" pitchFamily="34" charset="-122"/>
              <a:ea typeface="Microsoft YaHei UI Light" panose="020B0502040204020203" pitchFamily="34" charset="-122"/>
            </a:endParaRPr>
          </a:p>
          <a:p>
            <a:r>
              <a:rPr lang="en-US" altLang="zh-CN" dirty="0">
                <a:latin typeface="Microsoft YaHei UI Light" panose="020B0502040204020203" pitchFamily="34" charset="-122"/>
                <a:ea typeface="Microsoft YaHei UI Light" panose="020B0502040204020203" pitchFamily="34" charset="-122"/>
              </a:rPr>
              <a:t>	outerloop</a:t>
            </a:r>
          </a:p>
          <a:p>
            <a:r>
              <a:rPr lang="en-US" altLang="zh-CN" dirty="0">
                <a:latin typeface="Microsoft YaHei UI Light" panose="020B0502040204020203" pitchFamily="34" charset="-122"/>
                <a:ea typeface="Microsoft YaHei UI Light" panose="020B0502040204020203" pitchFamily="34" charset="-122"/>
              </a:rPr>
              <a:t>		vertex x y z        //</a:t>
            </a:r>
            <a:r>
              <a:rPr lang="zh-CN" altLang="en-US" dirty="0">
                <a:latin typeface="Microsoft YaHei UI Light" panose="020B0502040204020203" pitchFamily="34" charset="-122"/>
                <a:ea typeface="Microsoft YaHei UI Light" panose="020B0502040204020203" pitchFamily="34" charset="-122"/>
              </a:rPr>
              <a:t>记录第一个顶点坐标</a:t>
            </a:r>
            <a:endParaRPr lang="en-US" altLang="zh-CN" dirty="0">
              <a:latin typeface="Microsoft YaHei UI Light" panose="020B0502040204020203" pitchFamily="34" charset="-122"/>
              <a:ea typeface="Microsoft YaHei UI Light" panose="020B0502040204020203" pitchFamily="34" charset="-122"/>
            </a:endParaRPr>
          </a:p>
          <a:p>
            <a:r>
              <a:rPr lang="en-US" altLang="zh-CN" dirty="0">
                <a:latin typeface="Microsoft YaHei UI Light" panose="020B0502040204020203" pitchFamily="34" charset="-122"/>
                <a:ea typeface="Microsoft YaHei UI Light" panose="020B0502040204020203" pitchFamily="34" charset="-122"/>
              </a:rPr>
              <a:t>		vertex x y z        //</a:t>
            </a:r>
            <a:r>
              <a:rPr lang="zh-CN" altLang="en-US" dirty="0">
                <a:latin typeface="Microsoft YaHei UI Light" panose="020B0502040204020203" pitchFamily="34" charset="-122"/>
                <a:ea typeface="Microsoft YaHei UI Light" panose="020B0502040204020203" pitchFamily="34" charset="-122"/>
              </a:rPr>
              <a:t>记录第二个顶点坐标</a:t>
            </a:r>
            <a:endParaRPr lang="en-US" altLang="zh-CN" dirty="0">
              <a:latin typeface="Microsoft YaHei UI Light" panose="020B0502040204020203" pitchFamily="34" charset="-122"/>
              <a:ea typeface="Microsoft YaHei UI Light" panose="020B0502040204020203" pitchFamily="34" charset="-122"/>
            </a:endParaRPr>
          </a:p>
          <a:p>
            <a:r>
              <a:rPr lang="en-US" altLang="zh-CN" dirty="0">
                <a:latin typeface="Microsoft YaHei UI Light" panose="020B0502040204020203" pitchFamily="34" charset="-122"/>
                <a:ea typeface="Microsoft YaHei UI Light" panose="020B0502040204020203" pitchFamily="34" charset="-122"/>
              </a:rPr>
              <a:t>		vertex x</a:t>
            </a:r>
            <a:r>
              <a:rPr lang="zh-CN" altLang="en-US" dirty="0">
                <a:latin typeface="Microsoft YaHei UI Light" panose="020B0502040204020203" pitchFamily="34" charset="-122"/>
                <a:ea typeface="Microsoft YaHei UI Light" panose="020B0502040204020203" pitchFamily="34" charset="-122"/>
              </a:rPr>
              <a:t> </a:t>
            </a:r>
            <a:r>
              <a:rPr lang="en-US" altLang="zh-CN" dirty="0">
                <a:latin typeface="Microsoft YaHei UI Light" panose="020B0502040204020203" pitchFamily="34" charset="-122"/>
                <a:ea typeface="Microsoft YaHei UI Light" panose="020B0502040204020203" pitchFamily="34" charset="-122"/>
              </a:rPr>
              <a:t>y</a:t>
            </a:r>
            <a:r>
              <a:rPr lang="zh-CN" altLang="en-US" dirty="0">
                <a:latin typeface="Microsoft YaHei UI Light" panose="020B0502040204020203" pitchFamily="34" charset="-122"/>
                <a:ea typeface="Microsoft YaHei UI Light" panose="020B0502040204020203" pitchFamily="34" charset="-122"/>
              </a:rPr>
              <a:t> </a:t>
            </a:r>
            <a:r>
              <a:rPr lang="en-US" altLang="zh-CN" dirty="0">
                <a:latin typeface="Microsoft YaHei UI Light" panose="020B0502040204020203" pitchFamily="34" charset="-122"/>
                <a:ea typeface="Microsoft YaHei UI Light" panose="020B0502040204020203" pitchFamily="34" charset="-122"/>
              </a:rPr>
              <a:t>z</a:t>
            </a:r>
            <a:r>
              <a:rPr lang="zh-CN" altLang="en-US" dirty="0">
                <a:latin typeface="Microsoft YaHei UI Light" panose="020B0502040204020203" pitchFamily="34" charset="-122"/>
                <a:ea typeface="Microsoft YaHei UI Light" panose="020B0502040204020203" pitchFamily="34" charset="-122"/>
              </a:rPr>
              <a:t>        </a:t>
            </a:r>
            <a:r>
              <a:rPr lang="en-US" altLang="zh-CN" dirty="0">
                <a:latin typeface="Microsoft YaHei UI Light" panose="020B0502040204020203" pitchFamily="34" charset="-122"/>
                <a:ea typeface="Microsoft YaHei UI Light" panose="020B0502040204020203" pitchFamily="34" charset="-122"/>
              </a:rPr>
              <a:t>//</a:t>
            </a:r>
            <a:r>
              <a:rPr lang="zh-CN" altLang="en-US" dirty="0">
                <a:latin typeface="Microsoft YaHei UI Light" panose="020B0502040204020203" pitchFamily="34" charset="-122"/>
                <a:ea typeface="Microsoft YaHei UI Light" panose="020B0502040204020203" pitchFamily="34" charset="-122"/>
              </a:rPr>
              <a:t>记录第三个顶点坐标</a:t>
            </a:r>
            <a:endParaRPr lang="en-US" altLang="zh-CN" dirty="0">
              <a:latin typeface="Microsoft YaHei UI Light" panose="020B0502040204020203" pitchFamily="34" charset="-122"/>
              <a:ea typeface="Microsoft YaHei UI Light" panose="020B0502040204020203" pitchFamily="34" charset="-122"/>
            </a:endParaRPr>
          </a:p>
          <a:p>
            <a:r>
              <a:rPr lang="en-US" altLang="zh-CN" dirty="0">
                <a:latin typeface="Microsoft YaHei UI Light" panose="020B0502040204020203" pitchFamily="34" charset="-122"/>
                <a:ea typeface="Microsoft YaHei UI Light" panose="020B0502040204020203" pitchFamily="34" charset="-122"/>
              </a:rPr>
              <a:t>	endloop</a:t>
            </a:r>
          </a:p>
          <a:p>
            <a:r>
              <a:rPr lang="en-US" altLang="zh-CN" dirty="0">
                <a:latin typeface="Microsoft YaHei UI Light" panose="020B0502040204020203" pitchFamily="34" charset="-122"/>
                <a:ea typeface="Microsoft YaHei UI Light" panose="020B0502040204020203" pitchFamily="34" charset="-122"/>
              </a:rPr>
              <a:t>	endfacet                           //</a:t>
            </a:r>
            <a:r>
              <a:rPr lang="zh-CN" altLang="en-US" dirty="0">
                <a:latin typeface="Microsoft YaHei UI Light" panose="020B0502040204020203" pitchFamily="34" charset="-122"/>
                <a:ea typeface="Microsoft YaHei UI Light" panose="020B0502040204020203" pitchFamily="34" charset="-122"/>
              </a:rPr>
              <a:t>完成一个三角面片的定义</a:t>
            </a:r>
            <a:endParaRPr lang="en-US" altLang="zh-CN" dirty="0">
              <a:latin typeface="Microsoft YaHei UI Light" panose="020B0502040204020203" pitchFamily="34" charset="-122"/>
              <a:ea typeface="Microsoft YaHei UI Light" panose="020B0502040204020203" pitchFamily="34" charset="-122"/>
            </a:endParaRPr>
          </a:p>
          <a:p>
            <a:r>
              <a:rPr lang="en-US" altLang="zh-CN" dirty="0">
                <a:latin typeface="Microsoft YaHei UI Light" panose="020B0502040204020203" pitchFamily="34" charset="-122"/>
                <a:ea typeface="Microsoft YaHei UI Light" panose="020B0502040204020203" pitchFamily="34" charset="-122"/>
              </a:rPr>
              <a:t>	…                                     //</a:t>
            </a:r>
            <a:r>
              <a:rPr lang="zh-CN" altLang="en-US" dirty="0">
                <a:latin typeface="Microsoft YaHei UI Light" panose="020B0502040204020203" pitchFamily="34" charset="-122"/>
                <a:ea typeface="Microsoft YaHei UI Light" panose="020B0502040204020203" pitchFamily="34" charset="-122"/>
              </a:rPr>
              <a:t>记录其他三角面片</a:t>
            </a:r>
            <a:endParaRPr lang="en-US" altLang="zh-CN" dirty="0">
              <a:latin typeface="Microsoft YaHei UI Light" panose="020B0502040204020203" pitchFamily="34" charset="-122"/>
              <a:ea typeface="Microsoft YaHei UI Light" panose="020B0502040204020203" pitchFamily="34" charset="-122"/>
            </a:endParaRPr>
          </a:p>
          <a:p>
            <a:r>
              <a:rPr lang="en-US" altLang="zh-CN" dirty="0">
                <a:latin typeface="Microsoft YaHei UI Light" panose="020B0502040204020203" pitchFamily="34" charset="-122"/>
                <a:ea typeface="Microsoft YaHei UI Light" panose="020B0502040204020203" pitchFamily="34" charset="-122"/>
              </a:rPr>
              <a:t>	endsolid</a:t>
            </a:r>
            <a:r>
              <a:rPr lang="zh-CN" altLang="en-US" dirty="0">
                <a:latin typeface="Microsoft YaHei UI Light" panose="020B0502040204020203" pitchFamily="34" charset="-122"/>
                <a:ea typeface="Microsoft YaHei UI Light" panose="020B0502040204020203" pitchFamily="34" charset="-122"/>
              </a:rPr>
              <a:t> </a:t>
            </a:r>
            <a:r>
              <a:rPr lang="en-US" altLang="zh-CN" dirty="0">
                <a:latin typeface="Microsoft YaHei UI Light" panose="020B0502040204020203" pitchFamily="34" charset="-122"/>
                <a:ea typeface="Microsoft YaHei UI Light" panose="020B0502040204020203" pitchFamily="34" charset="-122"/>
              </a:rPr>
              <a:t>filename</a:t>
            </a:r>
            <a:r>
              <a:rPr lang="zh-CN" altLang="en-US" dirty="0">
                <a:latin typeface="Microsoft YaHei UI Light" panose="020B0502040204020203" pitchFamily="34" charset="-122"/>
                <a:ea typeface="Microsoft YaHei UI Light" panose="020B0502040204020203" pitchFamily="34" charset="-122"/>
              </a:rPr>
              <a:t>             </a:t>
            </a:r>
            <a:r>
              <a:rPr lang="en-US" altLang="zh-CN" dirty="0">
                <a:latin typeface="Microsoft YaHei UI Light" panose="020B0502040204020203" pitchFamily="34" charset="-122"/>
                <a:ea typeface="Microsoft YaHei UI Light" panose="020B0502040204020203" pitchFamily="34" charset="-122"/>
              </a:rPr>
              <a:t>//</a:t>
            </a:r>
            <a:r>
              <a:rPr lang="zh-CN" altLang="en-US" dirty="0">
                <a:latin typeface="Microsoft YaHei UI Light" panose="020B0502040204020203" pitchFamily="34" charset="-122"/>
                <a:ea typeface="Microsoft YaHei UI Light" panose="020B0502040204020203" pitchFamily="34" charset="-122"/>
              </a:rPr>
              <a:t>完成全部定义</a:t>
            </a:r>
            <a:endParaRPr lang="en-US" altLang="zh-CN" dirty="0">
              <a:latin typeface="Microsoft YaHei UI Light" panose="020B0502040204020203" pitchFamily="34" charset="-122"/>
              <a:ea typeface="Microsoft YaHei UI Light" panose="020B0502040204020203" pitchFamily="34" charset="-122"/>
            </a:endParaRPr>
          </a:p>
          <a:p>
            <a:r>
              <a:rPr lang="en-US" altLang="zh-CN" dirty="0">
                <a:latin typeface="Microsoft YaHei UI" panose="020B0503020204020204" pitchFamily="34" charset="-122"/>
                <a:ea typeface="Microsoft YaHei UI" panose="020B0503020204020204" pitchFamily="34" charset="-122"/>
              </a:rPr>
              <a:t>	</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16869534"/>
      </p:ext>
    </p:extLst>
  </p:cSld>
  <p:clrMapOvr>
    <a:masterClrMapping/>
  </p:clrMapOvr>
  <p:transition spd="med">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5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barn(outVertical)">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barn(outVertical)">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3392" y="260648"/>
            <a:ext cx="2370045" cy="2399120"/>
            <a:chOff x="987961" y="2347222"/>
            <a:chExt cx="2370045" cy="2399120"/>
          </a:xfrm>
        </p:grpSpPr>
        <p:sp>
          <p:nvSpPr>
            <p:cNvPr id="38" name="椭圆 37"/>
            <p:cNvSpPr/>
            <p:nvPr/>
          </p:nvSpPr>
          <p:spPr>
            <a:xfrm>
              <a:off x="1255371" y="2643707"/>
              <a:ext cx="2102635" cy="210263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grpSp>
          <p:nvGrpSpPr>
            <p:cNvPr id="68" name="组合 67"/>
            <p:cNvGrpSpPr/>
            <p:nvPr/>
          </p:nvGrpSpPr>
          <p:grpSpPr>
            <a:xfrm>
              <a:off x="987961" y="2347222"/>
              <a:ext cx="908368" cy="908368"/>
              <a:chOff x="730613" y="2052900"/>
              <a:chExt cx="999205" cy="999205"/>
            </a:xfrm>
          </p:grpSpPr>
          <p:grpSp>
            <p:nvGrpSpPr>
              <p:cNvPr id="43" name="组合 42"/>
              <p:cNvGrpSpPr/>
              <p:nvPr/>
            </p:nvGrpSpPr>
            <p:grpSpPr>
              <a:xfrm>
                <a:off x="730613" y="2052900"/>
                <a:ext cx="999205" cy="999205"/>
                <a:chOff x="1935480" y="2087880"/>
                <a:chExt cx="1066800" cy="1066800"/>
              </a:xfrm>
            </p:grpSpPr>
            <p:sp>
              <p:nvSpPr>
                <p:cNvPr id="45" name="椭圆 44"/>
                <p:cNvSpPr/>
                <p:nvPr/>
              </p:nvSpPr>
              <p:spPr>
                <a:xfrm>
                  <a:off x="1935480" y="2087880"/>
                  <a:ext cx="1066800" cy="1066800"/>
                </a:xfrm>
                <a:prstGeom prst="ellipse">
                  <a:avLst/>
                </a:prstGeom>
                <a:solidFill>
                  <a:srgbClr val="FBFBFB"/>
                </a:solidFill>
                <a:ln>
                  <a:noFill/>
                </a:ln>
                <a:effectLst>
                  <a:outerShdw blurRad="101600" dist="50800" dir="2700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46" name="椭圆 45"/>
                <p:cNvSpPr/>
                <p:nvPr/>
              </p:nvSpPr>
              <p:spPr>
                <a:xfrm>
                  <a:off x="2004136" y="2156536"/>
                  <a:ext cx="929489" cy="929489"/>
                </a:xfrm>
                <a:prstGeom prst="ellipse">
                  <a:avLst/>
                </a:prstGeom>
                <a:solidFill>
                  <a:schemeClr val="accent1"/>
                </a:solidFill>
                <a:ln w="19050">
                  <a:gradFill flip="none" rotWithShape="1">
                    <a:gsLst>
                      <a:gs pos="0">
                        <a:srgbClr val="ECECEC"/>
                      </a:gs>
                      <a:gs pos="100000">
                        <a:schemeClr val="bg1"/>
                      </a:gs>
                    </a:gsLst>
                    <a:lin ang="2700000" scaled="1"/>
                    <a:tileRect/>
                  </a:gradFill>
                </a:ln>
                <a:effectLst>
                  <a:innerShdw blurRad="50800" dist="127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47" name="椭圆 46"/>
                <p:cNvSpPr/>
                <p:nvPr/>
              </p:nvSpPr>
              <p:spPr>
                <a:xfrm>
                  <a:off x="2075511" y="2227911"/>
                  <a:ext cx="786739" cy="786739"/>
                </a:xfrm>
                <a:prstGeom prst="ellipse">
                  <a:avLst/>
                </a:prstGeom>
                <a:solidFill>
                  <a:srgbClr val="FBFBFB"/>
                </a:solidFill>
                <a:ln>
                  <a:noFill/>
                </a:ln>
                <a:effectLst>
                  <a:outerShdw blurRad="63500" dist="25400" dir="27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grpSp>
          <p:sp>
            <p:nvSpPr>
              <p:cNvPr id="67" name="文本框 66"/>
              <p:cNvSpPr txBox="1"/>
              <p:nvPr/>
            </p:nvSpPr>
            <p:spPr>
              <a:xfrm>
                <a:off x="811115" y="2269639"/>
                <a:ext cx="800100" cy="584775"/>
              </a:xfrm>
              <a:prstGeom prst="rect">
                <a:avLst/>
              </a:prstGeom>
              <a:noFill/>
            </p:spPr>
            <p:txBody>
              <a:bodyPr wrap="square" rtlCol="0">
                <a:spAutoFit/>
              </a:bodyPr>
              <a:lstStyle/>
              <a:p>
                <a:pPr algn="ctr" fontAlgn="auto">
                  <a:spcBef>
                    <a:spcPts val="0"/>
                  </a:spcBef>
                  <a:spcAft>
                    <a:spcPts val="0"/>
                  </a:spcAft>
                </a:pPr>
                <a:r>
                  <a:rPr lang="en-US" altLang="zh-CN" sz="3200" dirty="0">
                    <a:solidFill>
                      <a:srgbClr val="FFBF53"/>
                    </a:solidFill>
                    <a:latin typeface="Impact" panose="020B0806030902050204" pitchFamily="34" charset="0"/>
                  </a:rPr>
                  <a:t>01</a:t>
                </a:r>
                <a:endParaRPr lang="zh-CN" altLang="en-US" sz="3200" dirty="0">
                  <a:solidFill>
                    <a:srgbClr val="FFBF53"/>
                  </a:solidFill>
                  <a:latin typeface="Impact" panose="020B0806030902050204" pitchFamily="34" charset="0"/>
                </a:endParaRPr>
              </a:p>
            </p:txBody>
          </p:sp>
        </p:grpSp>
      </p:grpSp>
      <p:sp>
        <p:nvSpPr>
          <p:cNvPr id="88" name="文本框 87"/>
          <p:cNvSpPr txBox="1"/>
          <p:nvPr/>
        </p:nvSpPr>
        <p:spPr bwMode="auto">
          <a:xfrm flipH="1">
            <a:off x="1055440" y="1169016"/>
            <a:ext cx="1758089" cy="954107"/>
          </a:xfrm>
          <a:prstGeom prst="rect">
            <a:avLst/>
          </a:prstGeom>
          <a:noFill/>
        </p:spPr>
        <p:txBody>
          <a:bodyPr>
            <a:spAutoFit/>
          </a:bodyPr>
          <a:lstStyle/>
          <a:p>
            <a:pPr algn="dist" fontAlgn="auto">
              <a:spcBef>
                <a:spcPts val="0"/>
              </a:spcBef>
              <a:spcAft>
                <a:spcPts val="0"/>
              </a:spcAft>
              <a:defRPr/>
            </a:pPr>
            <a:r>
              <a:rPr lang="zh-CN" altLang="en-US" sz="2800" b="1" dirty="0">
                <a:solidFill>
                  <a:srgbClr val="FFFFFF">
                    <a:lumMod val="50000"/>
                  </a:srgbClr>
                </a:solidFill>
                <a:latin typeface="微软雅黑" panose="020B0503020204020204" pitchFamily="34" charset="-122"/>
                <a:ea typeface="微软雅黑" panose="020B0503020204020204" pitchFamily="34" charset="-122"/>
              </a:rPr>
              <a:t>二进制</a:t>
            </a:r>
            <a:r>
              <a:rPr lang="en-US" altLang="zh-CN" sz="2800" b="1" dirty="0">
                <a:solidFill>
                  <a:srgbClr val="FFFFFF">
                    <a:lumMod val="50000"/>
                  </a:srgbClr>
                </a:solidFill>
                <a:latin typeface="微软雅黑" panose="020B0503020204020204" pitchFamily="34" charset="-122"/>
                <a:ea typeface="微软雅黑" panose="020B0503020204020204" pitchFamily="34" charset="-122"/>
              </a:rPr>
              <a:t>STL</a:t>
            </a:r>
          </a:p>
        </p:txBody>
      </p:sp>
      <p:sp>
        <p:nvSpPr>
          <p:cNvPr id="7" name="文本框 6">
            <a:extLst>
              <a:ext uri="{FF2B5EF4-FFF2-40B4-BE49-F238E27FC236}">
                <a16:creationId xmlns:a16="http://schemas.microsoft.com/office/drawing/2014/main" id="{01B485C5-ABCF-4F8C-8C9F-86E818494943}"/>
              </a:ext>
            </a:extLst>
          </p:cNvPr>
          <p:cNvSpPr txBox="1"/>
          <p:nvPr/>
        </p:nvSpPr>
        <p:spPr>
          <a:xfrm>
            <a:off x="3863752" y="787391"/>
            <a:ext cx="7416824" cy="646331"/>
          </a:xfrm>
          <a:prstGeom prst="rect">
            <a:avLst/>
          </a:prstGeom>
          <a:noFill/>
        </p:spPr>
        <p:txBody>
          <a:bodyPr wrap="square" rtlCol="0">
            <a:spAutoFit/>
          </a:bodyPr>
          <a:lstStyle/>
          <a:p>
            <a:r>
              <a:rPr lang="zh-CN" altLang="en-US" dirty="0">
                <a:latin typeface="Microsoft YaHei UI Light" panose="020B0502040204020203" pitchFamily="34" charset="-122"/>
                <a:ea typeface="Microsoft YaHei UI Light" panose="020B0502040204020203" pitchFamily="34" charset="-122"/>
              </a:rPr>
              <a:t>二进制格式的</a:t>
            </a:r>
            <a:r>
              <a:rPr lang="en-US" altLang="zh-CN" dirty="0">
                <a:latin typeface="Microsoft YaHei UI Light" panose="020B0502040204020203" pitchFamily="34" charset="-122"/>
                <a:ea typeface="Microsoft YaHei UI Light" panose="020B0502040204020203" pitchFamily="34" charset="-122"/>
              </a:rPr>
              <a:t>STL</a:t>
            </a:r>
            <a:r>
              <a:rPr lang="zh-CN" altLang="en-US" dirty="0">
                <a:latin typeface="Microsoft YaHei UI Light" panose="020B0502040204020203" pitchFamily="34" charset="-122"/>
                <a:ea typeface="Microsoft YaHei UI Light" panose="020B0502040204020203" pitchFamily="34" charset="-122"/>
              </a:rPr>
              <a:t>结构：</a:t>
            </a:r>
            <a:endParaRPr lang="en-US" altLang="zh-CN" dirty="0">
              <a:latin typeface="Microsoft YaHei UI Light" panose="020B0502040204020203" pitchFamily="34" charset="-122"/>
              <a:ea typeface="Microsoft YaHei UI Light" panose="020B0502040204020203" pitchFamily="34" charset="-122"/>
            </a:endParaRPr>
          </a:p>
          <a:p>
            <a:r>
              <a:rPr lang="en-US" altLang="zh-CN" dirty="0">
                <a:latin typeface="Microsoft YaHei UI Light" panose="020B0502040204020203" pitchFamily="34" charset="-122"/>
                <a:ea typeface="Microsoft YaHei UI Light" panose="020B0502040204020203" pitchFamily="34" charset="-122"/>
              </a:rPr>
              <a:t>	</a:t>
            </a:r>
            <a:endParaRPr lang="zh-CN" altLang="en-US" dirty="0">
              <a:latin typeface="Microsoft YaHei UI" panose="020B0503020204020204" pitchFamily="34" charset="-122"/>
              <a:ea typeface="Microsoft YaHei UI" panose="020B0503020204020204" pitchFamily="34" charset="-122"/>
            </a:endParaRPr>
          </a:p>
        </p:txBody>
      </p:sp>
      <p:pic>
        <p:nvPicPr>
          <p:cNvPr id="4" name="图片 3">
            <a:extLst>
              <a:ext uri="{FF2B5EF4-FFF2-40B4-BE49-F238E27FC236}">
                <a16:creationId xmlns:a16="http://schemas.microsoft.com/office/drawing/2014/main" id="{18A52B95-04EC-4006-841E-8B1067015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9816" y="1420783"/>
            <a:ext cx="7391400" cy="3686175"/>
          </a:xfrm>
          <a:prstGeom prst="rect">
            <a:avLst/>
          </a:prstGeom>
        </p:spPr>
      </p:pic>
    </p:spTree>
    <p:extLst>
      <p:ext uri="{BB962C8B-B14F-4D97-AF65-F5344CB8AC3E}">
        <p14:creationId xmlns:p14="http://schemas.microsoft.com/office/powerpoint/2010/main" val="427825316"/>
      </p:ext>
    </p:extLst>
  </p:cSld>
  <p:clrMapOvr>
    <a:masterClrMapping/>
  </p:clrMapOvr>
  <p:transition spd="med">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5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barn(outVertical)">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barn(outVertical)">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7"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B0CDFF15-B17E-4C09-B1B6-6B9B7098CC1A}"/>
              </a:ext>
            </a:extLst>
          </p:cNvPr>
          <p:cNvGrpSpPr/>
          <p:nvPr/>
        </p:nvGrpSpPr>
        <p:grpSpPr>
          <a:xfrm>
            <a:off x="667185" y="260648"/>
            <a:ext cx="2332471" cy="2399120"/>
            <a:chOff x="3519524" y="2227266"/>
            <a:chExt cx="2565718" cy="2639032"/>
          </a:xfrm>
        </p:grpSpPr>
        <p:sp>
          <p:nvSpPr>
            <p:cNvPr id="22" name="椭圆 21">
              <a:extLst>
                <a:ext uri="{FF2B5EF4-FFF2-40B4-BE49-F238E27FC236}">
                  <a16:creationId xmlns:a16="http://schemas.microsoft.com/office/drawing/2014/main" id="{4A130BB4-F7C2-4970-AD84-ECD58741987F}"/>
                </a:ext>
              </a:extLst>
            </p:cNvPr>
            <p:cNvSpPr/>
            <p:nvPr/>
          </p:nvSpPr>
          <p:spPr>
            <a:xfrm>
              <a:off x="3772343" y="2553399"/>
              <a:ext cx="2312899" cy="231289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grpSp>
          <p:nvGrpSpPr>
            <p:cNvPr id="23" name="组合 22">
              <a:extLst>
                <a:ext uri="{FF2B5EF4-FFF2-40B4-BE49-F238E27FC236}">
                  <a16:creationId xmlns:a16="http://schemas.microsoft.com/office/drawing/2014/main" id="{B0F47CC3-BAB1-42B5-AB04-5B610C350818}"/>
                </a:ext>
              </a:extLst>
            </p:cNvPr>
            <p:cNvGrpSpPr/>
            <p:nvPr/>
          </p:nvGrpSpPr>
          <p:grpSpPr>
            <a:xfrm>
              <a:off x="3519524" y="2227266"/>
              <a:ext cx="999205" cy="999205"/>
              <a:chOff x="730613" y="2052900"/>
              <a:chExt cx="999205" cy="999205"/>
            </a:xfrm>
          </p:grpSpPr>
          <p:grpSp>
            <p:nvGrpSpPr>
              <p:cNvPr id="24" name="组合 23">
                <a:extLst>
                  <a:ext uri="{FF2B5EF4-FFF2-40B4-BE49-F238E27FC236}">
                    <a16:creationId xmlns:a16="http://schemas.microsoft.com/office/drawing/2014/main" id="{377DB93D-D9F9-4FE3-B5DD-6BCD21E3AE0C}"/>
                  </a:ext>
                </a:extLst>
              </p:cNvPr>
              <p:cNvGrpSpPr/>
              <p:nvPr/>
            </p:nvGrpSpPr>
            <p:grpSpPr>
              <a:xfrm>
                <a:off x="730613" y="2052900"/>
                <a:ext cx="999205" cy="999205"/>
                <a:chOff x="1935480" y="2087880"/>
                <a:chExt cx="1066800" cy="1066800"/>
              </a:xfrm>
            </p:grpSpPr>
            <p:sp>
              <p:nvSpPr>
                <p:cNvPr id="26" name="椭圆 25">
                  <a:extLst>
                    <a:ext uri="{FF2B5EF4-FFF2-40B4-BE49-F238E27FC236}">
                      <a16:creationId xmlns:a16="http://schemas.microsoft.com/office/drawing/2014/main" id="{D979AF90-C889-4572-8E6E-4B81D7B61DBA}"/>
                    </a:ext>
                  </a:extLst>
                </p:cNvPr>
                <p:cNvSpPr/>
                <p:nvPr/>
              </p:nvSpPr>
              <p:spPr>
                <a:xfrm>
                  <a:off x="1935480" y="2087880"/>
                  <a:ext cx="1066800" cy="1066800"/>
                </a:xfrm>
                <a:prstGeom prst="ellipse">
                  <a:avLst/>
                </a:prstGeom>
                <a:solidFill>
                  <a:srgbClr val="FBFBFB"/>
                </a:solidFill>
                <a:ln>
                  <a:noFill/>
                </a:ln>
                <a:effectLst>
                  <a:outerShdw blurRad="101600" dist="50800" dir="2700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27" name="椭圆 26">
                  <a:extLst>
                    <a:ext uri="{FF2B5EF4-FFF2-40B4-BE49-F238E27FC236}">
                      <a16:creationId xmlns:a16="http://schemas.microsoft.com/office/drawing/2014/main" id="{3D6AA2A8-E007-4114-A037-A955FE1E7101}"/>
                    </a:ext>
                  </a:extLst>
                </p:cNvPr>
                <p:cNvSpPr/>
                <p:nvPr/>
              </p:nvSpPr>
              <p:spPr>
                <a:xfrm>
                  <a:off x="2004136" y="2156536"/>
                  <a:ext cx="929489" cy="929489"/>
                </a:xfrm>
                <a:prstGeom prst="ellipse">
                  <a:avLst/>
                </a:prstGeom>
                <a:solidFill>
                  <a:schemeClr val="accent2"/>
                </a:solidFill>
                <a:ln w="19050">
                  <a:gradFill flip="none" rotWithShape="1">
                    <a:gsLst>
                      <a:gs pos="0">
                        <a:srgbClr val="ECECEC"/>
                      </a:gs>
                      <a:gs pos="100000">
                        <a:schemeClr val="bg1"/>
                      </a:gs>
                    </a:gsLst>
                    <a:lin ang="2700000" scaled="1"/>
                    <a:tileRect/>
                  </a:gradFill>
                </a:ln>
                <a:effectLst>
                  <a:innerShdw blurRad="50800" dist="127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28" name="椭圆 27">
                  <a:extLst>
                    <a:ext uri="{FF2B5EF4-FFF2-40B4-BE49-F238E27FC236}">
                      <a16:creationId xmlns:a16="http://schemas.microsoft.com/office/drawing/2014/main" id="{34CC73A9-A6ED-4164-9ED3-5FC935A30A48}"/>
                    </a:ext>
                  </a:extLst>
                </p:cNvPr>
                <p:cNvSpPr/>
                <p:nvPr/>
              </p:nvSpPr>
              <p:spPr>
                <a:xfrm>
                  <a:off x="2075511" y="2227911"/>
                  <a:ext cx="786739" cy="786739"/>
                </a:xfrm>
                <a:prstGeom prst="ellipse">
                  <a:avLst/>
                </a:prstGeom>
                <a:solidFill>
                  <a:srgbClr val="FBFBFB"/>
                </a:solidFill>
                <a:ln>
                  <a:noFill/>
                </a:ln>
                <a:effectLst>
                  <a:outerShdw blurRad="63500" dist="25400" dir="27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grpSp>
          <p:sp>
            <p:nvSpPr>
              <p:cNvPr id="25" name="文本框 24">
                <a:extLst>
                  <a:ext uri="{FF2B5EF4-FFF2-40B4-BE49-F238E27FC236}">
                    <a16:creationId xmlns:a16="http://schemas.microsoft.com/office/drawing/2014/main" id="{6E840013-A860-4AD3-BB18-AF16E7545EEC}"/>
                  </a:ext>
                </a:extLst>
              </p:cNvPr>
              <p:cNvSpPr txBox="1"/>
              <p:nvPr/>
            </p:nvSpPr>
            <p:spPr>
              <a:xfrm>
                <a:off x="811115" y="2269639"/>
                <a:ext cx="800100" cy="584775"/>
              </a:xfrm>
              <a:prstGeom prst="rect">
                <a:avLst/>
              </a:prstGeom>
              <a:noFill/>
            </p:spPr>
            <p:txBody>
              <a:bodyPr wrap="square" rtlCol="0">
                <a:spAutoFit/>
              </a:bodyPr>
              <a:lstStyle/>
              <a:p>
                <a:pPr algn="ctr" fontAlgn="auto">
                  <a:spcBef>
                    <a:spcPts val="0"/>
                  </a:spcBef>
                  <a:spcAft>
                    <a:spcPts val="0"/>
                  </a:spcAft>
                </a:pPr>
                <a:r>
                  <a:rPr lang="en-US" altLang="zh-CN" sz="3200" dirty="0">
                    <a:solidFill>
                      <a:srgbClr val="F17475"/>
                    </a:solidFill>
                    <a:latin typeface="Impact" panose="020B0806030902050204" pitchFamily="34" charset="0"/>
                  </a:rPr>
                  <a:t>02</a:t>
                </a:r>
                <a:endParaRPr lang="zh-CN" altLang="en-US" sz="3200" dirty="0">
                  <a:solidFill>
                    <a:srgbClr val="F17475"/>
                  </a:solidFill>
                  <a:latin typeface="Impact" panose="020B0806030902050204" pitchFamily="34" charset="0"/>
                </a:endParaRPr>
              </a:p>
            </p:txBody>
          </p:sp>
        </p:grpSp>
      </p:grpSp>
      <p:sp>
        <p:nvSpPr>
          <p:cNvPr id="29" name="文本框 28">
            <a:extLst>
              <a:ext uri="{FF2B5EF4-FFF2-40B4-BE49-F238E27FC236}">
                <a16:creationId xmlns:a16="http://schemas.microsoft.com/office/drawing/2014/main" id="{7AC0991C-AB3B-4A36-8725-D63E0D433799}"/>
              </a:ext>
            </a:extLst>
          </p:cNvPr>
          <p:cNvSpPr txBox="1"/>
          <p:nvPr/>
        </p:nvSpPr>
        <p:spPr bwMode="auto">
          <a:xfrm flipH="1">
            <a:off x="1069293" y="1338228"/>
            <a:ext cx="1758089" cy="523220"/>
          </a:xfrm>
          <a:prstGeom prst="rect">
            <a:avLst/>
          </a:prstGeom>
          <a:noFill/>
        </p:spPr>
        <p:txBody>
          <a:bodyPr>
            <a:spAutoFit/>
          </a:bodyPr>
          <a:lstStyle/>
          <a:p>
            <a:pPr algn="dist" fontAlgn="auto">
              <a:spcBef>
                <a:spcPts val="0"/>
              </a:spcBef>
              <a:spcAft>
                <a:spcPts val="0"/>
              </a:spcAft>
              <a:defRPr/>
            </a:pPr>
            <a:r>
              <a:rPr lang="en-US" altLang="zh-CN" sz="2800" b="1" dirty="0">
                <a:solidFill>
                  <a:srgbClr val="FFFFFF">
                    <a:lumMod val="50000"/>
                  </a:srgbClr>
                </a:solidFill>
                <a:latin typeface="微软雅黑" panose="020B0503020204020204" pitchFamily="34" charset="-122"/>
                <a:ea typeface="微软雅黑" panose="020B0503020204020204" pitchFamily="34" charset="-122"/>
              </a:rPr>
              <a:t>GCode</a:t>
            </a:r>
            <a:endParaRPr lang="zh-CN" altLang="en-US" sz="2800" b="1" dirty="0">
              <a:solidFill>
                <a:srgbClr val="FFFFFF">
                  <a:lumMod val="50000"/>
                </a:srgb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6730FCB1-D328-4A45-AFDB-38CB6BA56575}"/>
              </a:ext>
            </a:extLst>
          </p:cNvPr>
          <p:cNvSpPr txBox="1"/>
          <p:nvPr/>
        </p:nvSpPr>
        <p:spPr>
          <a:xfrm>
            <a:off x="4439816" y="989297"/>
            <a:ext cx="5544616" cy="923330"/>
          </a:xfrm>
          <a:prstGeom prst="rect">
            <a:avLst/>
          </a:prstGeom>
          <a:noFill/>
        </p:spPr>
        <p:txBody>
          <a:bodyPr wrap="square" rtlCol="0">
            <a:spAutoFit/>
          </a:bodyPr>
          <a:lstStyle/>
          <a:p>
            <a:r>
              <a:rPr lang="zh-CN" altLang="en-US" dirty="0">
                <a:latin typeface="Microsoft YaHei UI Light" panose="020B0502040204020203" pitchFamily="34" charset="-122"/>
                <a:ea typeface="Microsoft YaHei UI Light" panose="020B0502040204020203" pitchFamily="34" charset="-122"/>
                <a:cs typeface="Microsoft Himalaya" panose="01010100010101010101" pitchFamily="2" charset="0"/>
              </a:rPr>
              <a:t>在</a:t>
            </a:r>
            <a:r>
              <a:rPr lang="en-US" altLang="zh-CN" dirty="0">
                <a:latin typeface="Microsoft YaHei UI Light" panose="020B0502040204020203" pitchFamily="34" charset="-122"/>
                <a:ea typeface="Microsoft YaHei UI Light" panose="020B0502040204020203" pitchFamily="34" charset="-122"/>
                <a:cs typeface="Microsoft Himalaya" panose="01010100010101010101" pitchFamily="2" charset="0"/>
              </a:rPr>
              <a:t>3D</a:t>
            </a:r>
            <a:r>
              <a:rPr lang="zh-CN" altLang="en-US" dirty="0">
                <a:latin typeface="Microsoft YaHei UI Light" panose="020B0502040204020203" pitchFamily="34" charset="-122"/>
                <a:ea typeface="Microsoft YaHei UI Light" panose="020B0502040204020203" pitchFamily="34" charset="-122"/>
                <a:cs typeface="Microsoft Himalaya" panose="01010100010101010101" pitchFamily="2" charset="0"/>
              </a:rPr>
              <a:t>打印的过程中需要将</a:t>
            </a:r>
            <a:r>
              <a:rPr lang="en-US" altLang="zh-CN" dirty="0">
                <a:latin typeface="Microsoft YaHei UI Light" panose="020B0502040204020203" pitchFamily="34" charset="-122"/>
                <a:ea typeface="Microsoft YaHei UI Light" panose="020B0502040204020203" pitchFamily="34" charset="-122"/>
                <a:cs typeface="Microsoft Himalaya" panose="01010100010101010101" pitchFamily="2" charset="0"/>
              </a:rPr>
              <a:t>STL</a:t>
            </a:r>
            <a:r>
              <a:rPr lang="zh-CN" altLang="en-US" dirty="0">
                <a:latin typeface="Microsoft YaHei UI Light" panose="020B0502040204020203" pitchFamily="34" charset="-122"/>
                <a:ea typeface="Microsoft YaHei UI Light" panose="020B0502040204020203" pitchFamily="34" charset="-122"/>
                <a:cs typeface="Microsoft Himalaya" panose="01010100010101010101" pitchFamily="2" charset="0"/>
              </a:rPr>
              <a:t>三角面片文件切片处理，得出轮廓和加工路径，这些信息会形成</a:t>
            </a:r>
            <a:r>
              <a:rPr lang="en-US" altLang="zh-CN" dirty="0" err="1">
                <a:latin typeface="Microsoft YaHei UI Light" panose="020B0502040204020203" pitchFamily="34" charset="-122"/>
                <a:ea typeface="Microsoft YaHei UI Light" panose="020B0502040204020203" pitchFamily="34" charset="-122"/>
                <a:cs typeface="Microsoft Himalaya" panose="01010100010101010101" pitchFamily="2" charset="0"/>
              </a:rPr>
              <a:t>Gcode</a:t>
            </a:r>
            <a:r>
              <a:rPr lang="zh-CN" altLang="en-US" dirty="0">
                <a:latin typeface="Microsoft YaHei UI Light" panose="020B0502040204020203" pitchFamily="34" charset="-122"/>
                <a:ea typeface="Microsoft YaHei UI Light" panose="020B0502040204020203" pitchFamily="34" charset="-122"/>
                <a:cs typeface="Microsoft Himalaya" panose="01010100010101010101" pitchFamily="2" charset="0"/>
              </a:rPr>
              <a:t>文件进行保存。</a:t>
            </a:r>
          </a:p>
        </p:txBody>
      </p:sp>
      <p:pic>
        <p:nvPicPr>
          <p:cNvPr id="4" name="图片 3">
            <a:extLst>
              <a:ext uri="{FF2B5EF4-FFF2-40B4-BE49-F238E27FC236}">
                <a16:creationId xmlns:a16="http://schemas.microsoft.com/office/drawing/2014/main" id="{F084E4DF-3E9A-4811-AE52-73D9872276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5880" y="2266722"/>
            <a:ext cx="5939358" cy="786092"/>
          </a:xfrm>
          <a:prstGeom prst="rect">
            <a:avLst/>
          </a:prstGeom>
        </p:spPr>
      </p:pic>
      <p:sp>
        <p:nvSpPr>
          <p:cNvPr id="5" name="文本框 4">
            <a:extLst>
              <a:ext uri="{FF2B5EF4-FFF2-40B4-BE49-F238E27FC236}">
                <a16:creationId xmlns:a16="http://schemas.microsoft.com/office/drawing/2014/main" id="{F6DFC8C9-4864-4789-A80F-4DF1CAB296DF}"/>
              </a:ext>
            </a:extLst>
          </p:cNvPr>
          <p:cNvSpPr txBox="1"/>
          <p:nvPr/>
        </p:nvSpPr>
        <p:spPr>
          <a:xfrm>
            <a:off x="4424681" y="3645024"/>
            <a:ext cx="5544616" cy="1200329"/>
          </a:xfrm>
          <a:prstGeom prst="rect">
            <a:avLst/>
          </a:prstGeom>
          <a:noFill/>
        </p:spPr>
        <p:txBody>
          <a:bodyPr wrap="square" rtlCol="0">
            <a:spAutoFit/>
          </a:bodyPr>
          <a:lstStyle/>
          <a:p>
            <a:r>
              <a:rPr lang="zh-CN" altLang="en-US" dirty="0">
                <a:latin typeface="Microsoft YaHei UI Light" panose="020B0502040204020203" pitchFamily="34" charset="-122"/>
                <a:ea typeface="Microsoft YaHei UI Light" panose="020B0502040204020203" pitchFamily="34" charset="-122"/>
                <a:cs typeface="Microsoft Himalaya" panose="01010100010101010101" pitchFamily="2" charset="0"/>
              </a:rPr>
              <a:t>上述两行代码表示喷头由</a:t>
            </a:r>
            <a:r>
              <a:rPr lang="en-US" altLang="zh-CN" dirty="0">
                <a:latin typeface="Microsoft YaHei UI Light" panose="020B0502040204020203" pitchFamily="34" charset="-122"/>
                <a:ea typeface="Microsoft YaHei UI Light" panose="020B0502040204020203" pitchFamily="34" charset="-122"/>
                <a:cs typeface="Microsoft Himalaya" panose="01010100010101010101" pitchFamily="2" charset="0"/>
              </a:rPr>
              <a:t>S1(101.97,24.99)</a:t>
            </a:r>
            <a:r>
              <a:rPr lang="zh-CN" altLang="en-US" dirty="0">
                <a:latin typeface="Microsoft YaHei UI Light" panose="020B0502040204020203" pitchFamily="34" charset="-122"/>
                <a:ea typeface="Microsoft YaHei UI Light" panose="020B0502040204020203" pitchFamily="34" charset="-122"/>
                <a:cs typeface="Microsoft Himalaya" panose="01010100010101010101" pitchFamily="2" charset="0"/>
              </a:rPr>
              <a:t>移动到点</a:t>
            </a:r>
            <a:r>
              <a:rPr lang="en-US" altLang="zh-CN" dirty="0">
                <a:latin typeface="Microsoft YaHei UI Light" panose="020B0502040204020203" pitchFamily="34" charset="-122"/>
                <a:ea typeface="Microsoft YaHei UI Light" panose="020B0502040204020203" pitchFamily="34" charset="-122"/>
                <a:cs typeface="Microsoft Himalaya" panose="01010100010101010101" pitchFamily="2" charset="0"/>
              </a:rPr>
              <a:t>S2(102.75,25.72),</a:t>
            </a:r>
            <a:r>
              <a:rPr lang="zh-CN" altLang="en-US" dirty="0">
                <a:latin typeface="Microsoft YaHei UI Light" panose="020B0502040204020203" pitchFamily="34" charset="-122"/>
                <a:ea typeface="Microsoft YaHei UI Light" panose="020B0502040204020203" pitchFamily="34" charset="-122"/>
                <a:cs typeface="Microsoft Himalaya" panose="01010100010101010101" pitchFamily="2" charset="0"/>
              </a:rPr>
              <a:t>起点</a:t>
            </a:r>
            <a:r>
              <a:rPr lang="en-US" altLang="zh-CN" dirty="0">
                <a:latin typeface="Microsoft YaHei UI Light" panose="020B0502040204020203" pitchFamily="34" charset="-122"/>
                <a:ea typeface="Microsoft YaHei UI Light" panose="020B0502040204020203" pitchFamily="34" charset="-122"/>
                <a:cs typeface="Microsoft Himalaya" panose="01010100010101010101" pitchFamily="2" charset="0"/>
              </a:rPr>
              <a:t>S1</a:t>
            </a:r>
            <a:r>
              <a:rPr lang="zh-CN" altLang="en-US" dirty="0">
                <a:latin typeface="Microsoft YaHei UI Light" panose="020B0502040204020203" pitchFamily="34" charset="-122"/>
                <a:ea typeface="Microsoft YaHei UI Light" panose="020B0502040204020203" pitchFamily="34" charset="-122"/>
                <a:cs typeface="Microsoft Himalaya" panose="01010100010101010101" pitchFamily="2" charset="0"/>
              </a:rPr>
              <a:t>和终点</a:t>
            </a:r>
            <a:r>
              <a:rPr lang="en-US" altLang="zh-CN" dirty="0">
                <a:latin typeface="Microsoft YaHei UI Light" panose="020B0502040204020203" pitchFamily="34" charset="-122"/>
                <a:ea typeface="Microsoft YaHei UI Light" panose="020B0502040204020203" pitchFamily="34" charset="-122"/>
                <a:cs typeface="Microsoft Himalaya" panose="01010100010101010101" pitchFamily="2" charset="0"/>
              </a:rPr>
              <a:t>S2</a:t>
            </a:r>
            <a:r>
              <a:rPr lang="zh-CN" altLang="en-US" dirty="0">
                <a:latin typeface="Microsoft YaHei UI Light" panose="020B0502040204020203" pitchFamily="34" charset="-122"/>
                <a:ea typeface="Microsoft YaHei UI Light" panose="020B0502040204020203" pitchFamily="34" charset="-122"/>
                <a:cs typeface="Microsoft Himalaya" panose="01010100010101010101" pitchFamily="2" charset="0"/>
              </a:rPr>
              <a:t>是三角形面片的边线与该层截面的交点</a:t>
            </a:r>
            <a:endParaRPr lang="en-US" altLang="zh-CN" dirty="0">
              <a:latin typeface="Microsoft YaHei UI Light" panose="020B0502040204020203" pitchFamily="34" charset="-122"/>
              <a:ea typeface="Microsoft YaHei UI Light" panose="020B0502040204020203" pitchFamily="34" charset="-122"/>
              <a:cs typeface="Microsoft Himalaya" panose="01010100010101010101" pitchFamily="2" charset="0"/>
            </a:endParaRPr>
          </a:p>
          <a:p>
            <a:endParaRPr lang="en-US" altLang="zh-CN" dirty="0">
              <a:latin typeface="Microsoft YaHei UI Light" panose="020B0502040204020203" pitchFamily="34" charset="-122"/>
              <a:ea typeface="Microsoft YaHei UI Light" panose="020B0502040204020203" pitchFamily="34" charset="-122"/>
              <a:cs typeface="Microsoft Himalaya" panose="01010100010101010101" pitchFamily="2" charset="0"/>
            </a:endParaRPr>
          </a:p>
        </p:txBody>
      </p:sp>
    </p:spTree>
    <p:extLst>
      <p:ext uri="{BB962C8B-B14F-4D97-AF65-F5344CB8AC3E}">
        <p14:creationId xmlns:p14="http://schemas.microsoft.com/office/powerpoint/2010/main" val="3163627866"/>
      </p:ext>
    </p:extLst>
  </p:cSld>
  <p:clrMapOvr>
    <a:masterClrMapping/>
  </p:clrMapOvr>
  <p:transition spd="med">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nodeType="withEffect" p14:presetBounceEnd="40000">
                                      <p:stCondLst>
                                        <p:cond delay="200"/>
                                      </p:stCondLst>
                                      <p:childTnLst>
                                        <p:set>
                                          <p:cBhvr>
                                            <p:cTn id="6" dur="1" fill="hold">
                                              <p:stCondLst>
                                                <p:cond delay="0"/>
                                              </p:stCondLst>
                                            </p:cTn>
                                            <p:tgtEl>
                                              <p:spTgt spid="21"/>
                                            </p:tgtEl>
                                            <p:attrNameLst>
                                              <p:attrName>style.visibility</p:attrName>
                                            </p:attrNameLst>
                                          </p:cBhvr>
                                          <p:to>
                                            <p:strVal val="visible"/>
                                          </p:to>
                                        </p:set>
                                        <p:anim calcmode="lin" valueType="num" p14:bounceEnd="40000">
                                          <p:cBhvr additive="base">
                                            <p:cTn id="7" dur="500" fill="hold"/>
                                            <p:tgtEl>
                                              <p:spTgt spid="21"/>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barn(outVertical)">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nodeType="withEffect">
                                      <p:stCondLst>
                                        <p:cond delay="20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barn(outVertical)">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P spid="5"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B0CDFF15-B17E-4C09-B1B6-6B9B7098CC1A}"/>
              </a:ext>
            </a:extLst>
          </p:cNvPr>
          <p:cNvGrpSpPr/>
          <p:nvPr/>
        </p:nvGrpSpPr>
        <p:grpSpPr>
          <a:xfrm>
            <a:off x="667185" y="260648"/>
            <a:ext cx="2332471" cy="2399120"/>
            <a:chOff x="3519524" y="2227266"/>
            <a:chExt cx="2565718" cy="2639032"/>
          </a:xfrm>
        </p:grpSpPr>
        <p:sp>
          <p:nvSpPr>
            <p:cNvPr id="22" name="椭圆 21">
              <a:extLst>
                <a:ext uri="{FF2B5EF4-FFF2-40B4-BE49-F238E27FC236}">
                  <a16:creationId xmlns:a16="http://schemas.microsoft.com/office/drawing/2014/main" id="{4A130BB4-F7C2-4970-AD84-ECD58741987F}"/>
                </a:ext>
              </a:extLst>
            </p:cNvPr>
            <p:cNvSpPr/>
            <p:nvPr/>
          </p:nvSpPr>
          <p:spPr>
            <a:xfrm>
              <a:off x="3772343" y="2553399"/>
              <a:ext cx="2312899" cy="231289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grpSp>
          <p:nvGrpSpPr>
            <p:cNvPr id="23" name="组合 22">
              <a:extLst>
                <a:ext uri="{FF2B5EF4-FFF2-40B4-BE49-F238E27FC236}">
                  <a16:creationId xmlns:a16="http://schemas.microsoft.com/office/drawing/2014/main" id="{B0F47CC3-BAB1-42B5-AB04-5B610C350818}"/>
                </a:ext>
              </a:extLst>
            </p:cNvPr>
            <p:cNvGrpSpPr/>
            <p:nvPr/>
          </p:nvGrpSpPr>
          <p:grpSpPr>
            <a:xfrm>
              <a:off x="3519524" y="2227266"/>
              <a:ext cx="999205" cy="999205"/>
              <a:chOff x="730613" y="2052900"/>
              <a:chExt cx="999205" cy="999205"/>
            </a:xfrm>
          </p:grpSpPr>
          <p:grpSp>
            <p:nvGrpSpPr>
              <p:cNvPr id="24" name="组合 23">
                <a:extLst>
                  <a:ext uri="{FF2B5EF4-FFF2-40B4-BE49-F238E27FC236}">
                    <a16:creationId xmlns:a16="http://schemas.microsoft.com/office/drawing/2014/main" id="{377DB93D-D9F9-4FE3-B5DD-6BCD21E3AE0C}"/>
                  </a:ext>
                </a:extLst>
              </p:cNvPr>
              <p:cNvGrpSpPr/>
              <p:nvPr/>
            </p:nvGrpSpPr>
            <p:grpSpPr>
              <a:xfrm>
                <a:off x="730613" y="2052900"/>
                <a:ext cx="999205" cy="999205"/>
                <a:chOff x="1935480" y="2087880"/>
                <a:chExt cx="1066800" cy="1066800"/>
              </a:xfrm>
            </p:grpSpPr>
            <p:sp>
              <p:nvSpPr>
                <p:cNvPr id="26" name="椭圆 25">
                  <a:extLst>
                    <a:ext uri="{FF2B5EF4-FFF2-40B4-BE49-F238E27FC236}">
                      <a16:creationId xmlns:a16="http://schemas.microsoft.com/office/drawing/2014/main" id="{D979AF90-C889-4572-8E6E-4B81D7B61DBA}"/>
                    </a:ext>
                  </a:extLst>
                </p:cNvPr>
                <p:cNvSpPr/>
                <p:nvPr/>
              </p:nvSpPr>
              <p:spPr>
                <a:xfrm>
                  <a:off x="1935480" y="2087880"/>
                  <a:ext cx="1066800" cy="1066800"/>
                </a:xfrm>
                <a:prstGeom prst="ellipse">
                  <a:avLst/>
                </a:prstGeom>
                <a:solidFill>
                  <a:srgbClr val="FBFBFB"/>
                </a:solidFill>
                <a:ln>
                  <a:noFill/>
                </a:ln>
                <a:effectLst>
                  <a:outerShdw blurRad="101600" dist="50800" dir="2700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27" name="椭圆 26">
                  <a:extLst>
                    <a:ext uri="{FF2B5EF4-FFF2-40B4-BE49-F238E27FC236}">
                      <a16:creationId xmlns:a16="http://schemas.microsoft.com/office/drawing/2014/main" id="{3D6AA2A8-E007-4114-A037-A955FE1E7101}"/>
                    </a:ext>
                  </a:extLst>
                </p:cNvPr>
                <p:cNvSpPr/>
                <p:nvPr/>
              </p:nvSpPr>
              <p:spPr>
                <a:xfrm>
                  <a:off x="2004136" y="2156536"/>
                  <a:ext cx="929489" cy="929489"/>
                </a:xfrm>
                <a:prstGeom prst="ellipse">
                  <a:avLst/>
                </a:prstGeom>
                <a:solidFill>
                  <a:schemeClr val="accent2"/>
                </a:solidFill>
                <a:ln w="19050">
                  <a:gradFill flip="none" rotWithShape="1">
                    <a:gsLst>
                      <a:gs pos="0">
                        <a:srgbClr val="ECECEC"/>
                      </a:gs>
                      <a:gs pos="100000">
                        <a:schemeClr val="bg1"/>
                      </a:gs>
                    </a:gsLst>
                    <a:lin ang="2700000" scaled="1"/>
                    <a:tileRect/>
                  </a:gradFill>
                </a:ln>
                <a:effectLst>
                  <a:innerShdw blurRad="50800" dist="127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28" name="椭圆 27">
                  <a:extLst>
                    <a:ext uri="{FF2B5EF4-FFF2-40B4-BE49-F238E27FC236}">
                      <a16:creationId xmlns:a16="http://schemas.microsoft.com/office/drawing/2014/main" id="{34CC73A9-A6ED-4164-9ED3-5FC935A30A48}"/>
                    </a:ext>
                  </a:extLst>
                </p:cNvPr>
                <p:cNvSpPr/>
                <p:nvPr/>
              </p:nvSpPr>
              <p:spPr>
                <a:xfrm>
                  <a:off x="2075511" y="2227911"/>
                  <a:ext cx="786739" cy="786739"/>
                </a:xfrm>
                <a:prstGeom prst="ellipse">
                  <a:avLst/>
                </a:prstGeom>
                <a:solidFill>
                  <a:srgbClr val="FBFBFB"/>
                </a:solidFill>
                <a:ln>
                  <a:noFill/>
                </a:ln>
                <a:effectLst>
                  <a:outerShdw blurRad="63500" dist="25400" dir="27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grpSp>
          <p:sp>
            <p:nvSpPr>
              <p:cNvPr id="25" name="文本框 24">
                <a:extLst>
                  <a:ext uri="{FF2B5EF4-FFF2-40B4-BE49-F238E27FC236}">
                    <a16:creationId xmlns:a16="http://schemas.microsoft.com/office/drawing/2014/main" id="{6E840013-A860-4AD3-BB18-AF16E7545EEC}"/>
                  </a:ext>
                </a:extLst>
              </p:cNvPr>
              <p:cNvSpPr txBox="1"/>
              <p:nvPr/>
            </p:nvSpPr>
            <p:spPr>
              <a:xfrm>
                <a:off x="811115" y="2269639"/>
                <a:ext cx="800100" cy="584775"/>
              </a:xfrm>
              <a:prstGeom prst="rect">
                <a:avLst/>
              </a:prstGeom>
              <a:noFill/>
            </p:spPr>
            <p:txBody>
              <a:bodyPr wrap="square" rtlCol="0">
                <a:spAutoFit/>
              </a:bodyPr>
              <a:lstStyle/>
              <a:p>
                <a:pPr algn="ctr" fontAlgn="auto">
                  <a:spcBef>
                    <a:spcPts val="0"/>
                  </a:spcBef>
                  <a:spcAft>
                    <a:spcPts val="0"/>
                  </a:spcAft>
                </a:pPr>
                <a:r>
                  <a:rPr lang="en-US" altLang="zh-CN" sz="3200" dirty="0">
                    <a:solidFill>
                      <a:srgbClr val="F17475"/>
                    </a:solidFill>
                    <a:latin typeface="Impact" panose="020B0806030902050204" pitchFamily="34" charset="0"/>
                  </a:rPr>
                  <a:t>02</a:t>
                </a:r>
                <a:endParaRPr lang="zh-CN" altLang="en-US" sz="3200" dirty="0">
                  <a:solidFill>
                    <a:srgbClr val="F17475"/>
                  </a:solidFill>
                  <a:latin typeface="Impact" panose="020B0806030902050204" pitchFamily="34" charset="0"/>
                </a:endParaRPr>
              </a:p>
            </p:txBody>
          </p:sp>
        </p:grpSp>
      </p:grpSp>
      <p:sp>
        <p:nvSpPr>
          <p:cNvPr id="29" name="文本框 28">
            <a:extLst>
              <a:ext uri="{FF2B5EF4-FFF2-40B4-BE49-F238E27FC236}">
                <a16:creationId xmlns:a16="http://schemas.microsoft.com/office/drawing/2014/main" id="{7AC0991C-AB3B-4A36-8725-D63E0D433799}"/>
              </a:ext>
            </a:extLst>
          </p:cNvPr>
          <p:cNvSpPr txBox="1"/>
          <p:nvPr/>
        </p:nvSpPr>
        <p:spPr bwMode="auto">
          <a:xfrm flipH="1">
            <a:off x="1069293" y="1338228"/>
            <a:ext cx="1758089" cy="523220"/>
          </a:xfrm>
          <a:prstGeom prst="rect">
            <a:avLst/>
          </a:prstGeom>
          <a:noFill/>
        </p:spPr>
        <p:txBody>
          <a:bodyPr>
            <a:spAutoFit/>
          </a:bodyPr>
          <a:lstStyle/>
          <a:p>
            <a:pPr algn="dist" fontAlgn="auto">
              <a:spcBef>
                <a:spcPts val="0"/>
              </a:spcBef>
              <a:spcAft>
                <a:spcPts val="0"/>
              </a:spcAft>
              <a:defRPr/>
            </a:pPr>
            <a:r>
              <a:rPr lang="en-US" altLang="zh-CN" sz="2800" b="1" dirty="0">
                <a:solidFill>
                  <a:srgbClr val="FFFFFF">
                    <a:lumMod val="50000"/>
                  </a:srgbClr>
                </a:solidFill>
                <a:latin typeface="微软雅黑" panose="020B0503020204020204" pitchFamily="34" charset="-122"/>
                <a:ea typeface="微软雅黑" panose="020B0503020204020204" pitchFamily="34" charset="-122"/>
              </a:rPr>
              <a:t>GCode</a:t>
            </a:r>
            <a:endParaRPr lang="zh-CN" altLang="en-US" sz="2800" b="1" dirty="0">
              <a:solidFill>
                <a:srgbClr val="FFFFFF">
                  <a:lumMod val="50000"/>
                </a:srgb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AF0807D1-F638-4BFE-8588-C89107E91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816" y="714832"/>
            <a:ext cx="7070923" cy="5497144"/>
          </a:xfrm>
          <a:prstGeom prst="rect">
            <a:avLst/>
          </a:prstGeom>
        </p:spPr>
      </p:pic>
      <p:sp>
        <p:nvSpPr>
          <p:cNvPr id="7" name="文本框 6">
            <a:extLst>
              <a:ext uri="{FF2B5EF4-FFF2-40B4-BE49-F238E27FC236}">
                <a16:creationId xmlns:a16="http://schemas.microsoft.com/office/drawing/2014/main" id="{B5E0769B-C61A-4ED1-904D-25CC5F5F49E8}"/>
              </a:ext>
            </a:extLst>
          </p:cNvPr>
          <p:cNvSpPr txBox="1"/>
          <p:nvPr/>
        </p:nvSpPr>
        <p:spPr>
          <a:xfrm>
            <a:off x="680172" y="3068960"/>
            <a:ext cx="3542796" cy="2862322"/>
          </a:xfrm>
          <a:prstGeom prst="rect">
            <a:avLst/>
          </a:prstGeom>
          <a:noFill/>
        </p:spPr>
        <p:txBody>
          <a:bodyPr wrap="square" rtlCol="0">
            <a:spAutoFit/>
          </a:bodyPr>
          <a:lstStyle/>
          <a:p>
            <a:r>
              <a:rPr lang="en-US" altLang="zh-CN" dirty="0">
                <a:latin typeface="Microsoft YaHei UI Light" panose="020B0502040204020203" pitchFamily="34" charset="-122"/>
                <a:ea typeface="Microsoft YaHei UI Light" panose="020B0502040204020203" pitchFamily="34" charset="-122"/>
              </a:rPr>
              <a:t>G0</a:t>
            </a:r>
            <a:r>
              <a:rPr lang="zh-CN" altLang="en-US" dirty="0">
                <a:latin typeface="Microsoft YaHei UI Light" panose="020B0502040204020203" pitchFamily="34" charset="-122"/>
                <a:ea typeface="Microsoft YaHei UI Light" panose="020B0502040204020203" pitchFamily="34" charset="-122"/>
              </a:rPr>
              <a:t>指快速移动，定位；</a:t>
            </a:r>
            <a:endParaRPr lang="en-US" altLang="zh-CN" dirty="0">
              <a:latin typeface="Microsoft YaHei UI Light" panose="020B0502040204020203" pitchFamily="34" charset="-122"/>
              <a:ea typeface="Microsoft YaHei UI Light" panose="020B0502040204020203" pitchFamily="34" charset="-122"/>
            </a:endParaRPr>
          </a:p>
          <a:p>
            <a:r>
              <a:rPr lang="en-US" altLang="zh-CN" dirty="0">
                <a:latin typeface="Microsoft YaHei UI Light" panose="020B0502040204020203" pitchFamily="34" charset="-122"/>
                <a:ea typeface="Microsoft YaHei UI Light" panose="020B0502040204020203" pitchFamily="34" charset="-122"/>
              </a:rPr>
              <a:t>G1</a:t>
            </a:r>
            <a:r>
              <a:rPr lang="zh-CN" altLang="en-US" dirty="0">
                <a:latin typeface="Microsoft YaHei UI Light" panose="020B0502040204020203" pitchFamily="34" charset="-122"/>
                <a:ea typeface="Microsoft YaHei UI Light" panose="020B0502040204020203" pitchFamily="34" charset="-122"/>
              </a:rPr>
              <a:t>指开始喷料加工，运动较慢；</a:t>
            </a:r>
            <a:endParaRPr lang="en-US" altLang="zh-CN" dirty="0">
              <a:latin typeface="Microsoft YaHei UI Light" panose="020B0502040204020203" pitchFamily="34" charset="-122"/>
              <a:ea typeface="Microsoft YaHei UI Light" panose="020B0502040204020203" pitchFamily="34" charset="-122"/>
            </a:endParaRPr>
          </a:p>
          <a:p>
            <a:endParaRPr lang="en-US" altLang="zh-CN" dirty="0">
              <a:latin typeface="Microsoft YaHei UI Light" panose="020B0502040204020203" pitchFamily="34" charset="-122"/>
              <a:ea typeface="Microsoft YaHei UI Light" panose="020B0502040204020203" pitchFamily="34" charset="-122"/>
              <a:cs typeface="Microsoft Himalaya" panose="01010100010101010101" pitchFamily="2" charset="0"/>
            </a:endParaRPr>
          </a:p>
          <a:p>
            <a:r>
              <a:rPr lang="en-US" altLang="zh-CN" dirty="0" err="1">
                <a:latin typeface="Microsoft YaHei UI Light" panose="020B0502040204020203" pitchFamily="34" charset="-122"/>
                <a:ea typeface="Microsoft YaHei UI Light" panose="020B0502040204020203" pitchFamily="34" charset="-122"/>
                <a:cs typeface="Microsoft Himalaya" panose="01010100010101010101" pitchFamily="2" charset="0"/>
              </a:rPr>
              <a:t>x,y,z</a:t>
            </a:r>
            <a:r>
              <a:rPr lang="zh-CN" altLang="en-US" dirty="0">
                <a:latin typeface="Microsoft YaHei UI Light" panose="020B0502040204020203" pitchFamily="34" charset="-122"/>
                <a:ea typeface="Microsoft YaHei UI Light" panose="020B0502040204020203" pitchFamily="34" charset="-122"/>
                <a:cs typeface="Microsoft Himalaya" panose="01010100010101010101" pitchFamily="2" charset="0"/>
              </a:rPr>
              <a:t>表示坐标</a:t>
            </a:r>
            <a:endParaRPr lang="en-US" altLang="zh-CN" dirty="0">
              <a:latin typeface="Microsoft YaHei UI Light" panose="020B0502040204020203" pitchFamily="34" charset="-122"/>
              <a:ea typeface="Microsoft YaHei UI Light" panose="020B0502040204020203" pitchFamily="34" charset="-122"/>
              <a:cs typeface="Microsoft Himalaya" panose="01010100010101010101" pitchFamily="2" charset="0"/>
            </a:endParaRPr>
          </a:p>
          <a:p>
            <a:endParaRPr lang="en-US" altLang="zh-CN" dirty="0">
              <a:latin typeface="Microsoft YaHei UI Light" panose="020B0502040204020203" pitchFamily="34" charset="-122"/>
              <a:ea typeface="Microsoft YaHei UI Light" panose="020B0502040204020203" pitchFamily="34" charset="-122"/>
              <a:cs typeface="Microsoft Himalaya" panose="01010100010101010101" pitchFamily="2" charset="0"/>
            </a:endParaRPr>
          </a:p>
          <a:p>
            <a:r>
              <a:rPr lang="en-US" altLang="zh-CN" dirty="0">
                <a:latin typeface="Microsoft YaHei UI Light" panose="020B0502040204020203" pitchFamily="34" charset="-122"/>
                <a:ea typeface="Microsoft YaHei UI Light" panose="020B0502040204020203" pitchFamily="34" charset="-122"/>
                <a:cs typeface="Microsoft Himalaya" panose="01010100010101010101" pitchFamily="2" charset="0"/>
              </a:rPr>
              <a:t>E</a:t>
            </a:r>
            <a:r>
              <a:rPr lang="zh-CN" altLang="en-US" dirty="0">
                <a:latin typeface="Microsoft YaHei UI Light" panose="020B0502040204020203" pitchFamily="34" charset="-122"/>
                <a:ea typeface="Microsoft YaHei UI Light" panose="020B0502040204020203" pitchFamily="34" charset="-122"/>
                <a:cs typeface="Microsoft Himalaya" panose="01010100010101010101" pitchFamily="2" charset="0"/>
              </a:rPr>
              <a:t>表示挤出的用料</a:t>
            </a:r>
            <a:endParaRPr lang="en-US" altLang="zh-CN" dirty="0">
              <a:latin typeface="Microsoft YaHei UI Light" panose="020B0502040204020203" pitchFamily="34" charset="-122"/>
              <a:ea typeface="Microsoft YaHei UI Light" panose="020B0502040204020203" pitchFamily="34" charset="-122"/>
              <a:cs typeface="Microsoft Himalaya" panose="01010100010101010101" pitchFamily="2" charset="0"/>
            </a:endParaRPr>
          </a:p>
          <a:p>
            <a:r>
              <a:rPr lang="en-US" altLang="zh-CN" dirty="0">
                <a:latin typeface="Microsoft YaHei UI Light" panose="020B0502040204020203" pitchFamily="34" charset="-122"/>
                <a:ea typeface="Microsoft YaHei UI Light" panose="020B0502040204020203" pitchFamily="34" charset="-122"/>
                <a:cs typeface="Microsoft Himalaya" panose="01010100010101010101" pitchFamily="2" charset="0"/>
              </a:rPr>
              <a:t>F</a:t>
            </a:r>
            <a:r>
              <a:rPr lang="zh-CN" altLang="en-US" dirty="0">
                <a:latin typeface="Microsoft YaHei UI Light" panose="020B0502040204020203" pitchFamily="34" charset="-122"/>
                <a:ea typeface="Microsoft YaHei UI Light" panose="020B0502040204020203" pitchFamily="34" charset="-122"/>
                <a:cs typeface="Microsoft Himalaya" panose="01010100010101010101" pitchFamily="2" charset="0"/>
              </a:rPr>
              <a:t>表示进给速度</a:t>
            </a:r>
            <a:endParaRPr lang="en-US" altLang="zh-CN" dirty="0">
              <a:latin typeface="Microsoft YaHei UI Light" panose="020B0502040204020203" pitchFamily="34" charset="-122"/>
              <a:ea typeface="Microsoft YaHei UI Light" panose="020B0502040204020203" pitchFamily="34" charset="-122"/>
              <a:cs typeface="Microsoft Himalaya" panose="01010100010101010101" pitchFamily="2" charset="0"/>
            </a:endParaRPr>
          </a:p>
          <a:p>
            <a:endParaRPr lang="en-US" altLang="zh-CN" dirty="0">
              <a:latin typeface="Microsoft YaHei UI Light" panose="020B0502040204020203" pitchFamily="34" charset="-122"/>
              <a:ea typeface="Microsoft YaHei UI Light" panose="020B0502040204020203" pitchFamily="34" charset="-122"/>
              <a:cs typeface="Microsoft Himalaya" panose="01010100010101010101" pitchFamily="2" charset="0"/>
            </a:endParaRPr>
          </a:p>
          <a:p>
            <a:r>
              <a:rPr lang="zh-CN" altLang="en-US" dirty="0">
                <a:latin typeface="Microsoft YaHei UI Light" panose="020B0502040204020203" pitchFamily="34" charset="-122"/>
                <a:ea typeface="Microsoft YaHei UI Light" panose="020B0502040204020203" pitchFamily="34" charset="-122"/>
                <a:cs typeface="Microsoft Himalaya" panose="01010100010101010101" pitchFamily="2" charset="0"/>
                <a:hlinkClick r:id="rId4"/>
              </a:rPr>
              <a:t>其他命令</a:t>
            </a:r>
            <a:endParaRPr lang="zh-CN" altLang="en-US" dirty="0">
              <a:latin typeface="Microsoft YaHei UI Light" panose="020B0502040204020203" pitchFamily="34" charset="-122"/>
              <a:ea typeface="Microsoft YaHei UI Light" panose="020B0502040204020203" pitchFamily="34" charset="-122"/>
              <a:cs typeface="Microsoft Himalaya" panose="01010100010101010101" pitchFamily="2" charset="0"/>
            </a:endParaRPr>
          </a:p>
          <a:p>
            <a:endParaRPr lang="zh-CN" altLang="en-US" dirty="0"/>
          </a:p>
        </p:txBody>
      </p:sp>
    </p:spTree>
    <p:extLst>
      <p:ext uri="{BB962C8B-B14F-4D97-AF65-F5344CB8AC3E}">
        <p14:creationId xmlns:p14="http://schemas.microsoft.com/office/powerpoint/2010/main" val="327894725"/>
      </p:ext>
    </p:extLst>
  </p:cSld>
  <p:clrMapOvr>
    <a:masterClrMapping/>
  </p:clrMapOvr>
  <p:transition spd="med">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nodeType="withEffect" p14:presetBounceEnd="40000">
                                      <p:stCondLst>
                                        <p:cond delay="200"/>
                                      </p:stCondLst>
                                      <p:childTnLst>
                                        <p:set>
                                          <p:cBhvr>
                                            <p:cTn id="6" dur="1" fill="hold">
                                              <p:stCondLst>
                                                <p:cond delay="0"/>
                                              </p:stCondLst>
                                            </p:cTn>
                                            <p:tgtEl>
                                              <p:spTgt spid="21"/>
                                            </p:tgtEl>
                                            <p:attrNameLst>
                                              <p:attrName>style.visibility</p:attrName>
                                            </p:attrNameLst>
                                          </p:cBhvr>
                                          <p:to>
                                            <p:strVal val="visible"/>
                                          </p:to>
                                        </p:set>
                                        <p:anim calcmode="lin" valueType="num" p14:bounceEnd="40000">
                                          <p:cBhvr additive="base">
                                            <p:cTn id="7" dur="500" fill="hold"/>
                                            <p:tgtEl>
                                              <p:spTgt spid="21"/>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barn(outVertical)">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nodeType="withEffect">
                                      <p:stCondLst>
                                        <p:cond delay="20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barn(outVertical)">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ABD39DB2-9450-4D06-9452-DFF5F59DE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520" y="1196752"/>
            <a:ext cx="8637428" cy="4038742"/>
          </a:xfrm>
          <a:prstGeom prst="rect">
            <a:avLst/>
          </a:prstGeom>
        </p:spPr>
      </p:pic>
    </p:spTree>
    <p:extLst>
      <p:ext uri="{BB962C8B-B14F-4D97-AF65-F5344CB8AC3E}">
        <p14:creationId xmlns:p14="http://schemas.microsoft.com/office/powerpoint/2010/main" val="11948884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id="{7AC0991C-AB3B-4A36-8725-D63E0D433799}"/>
              </a:ext>
            </a:extLst>
          </p:cNvPr>
          <p:cNvSpPr txBox="1"/>
          <p:nvPr/>
        </p:nvSpPr>
        <p:spPr bwMode="auto">
          <a:xfrm flipH="1">
            <a:off x="1059933" y="1188446"/>
            <a:ext cx="1758089" cy="1015663"/>
          </a:xfrm>
          <a:prstGeom prst="rect">
            <a:avLst/>
          </a:prstGeom>
          <a:noFill/>
        </p:spPr>
        <p:txBody>
          <a:bodyPr>
            <a:spAutoFit/>
          </a:bodyPr>
          <a:lstStyle/>
          <a:p>
            <a:pPr algn="dist" fontAlgn="auto">
              <a:spcBef>
                <a:spcPts val="0"/>
              </a:spcBef>
              <a:spcAft>
                <a:spcPts val="0"/>
              </a:spcAft>
              <a:defRPr/>
            </a:pPr>
            <a:r>
              <a:rPr lang="en-US" altLang="zh-CN" sz="2000" b="1" dirty="0">
                <a:solidFill>
                  <a:srgbClr val="FFFFFF">
                    <a:lumMod val="50000"/>
                  </a:srgbClr>
                </a:solidFill>
                <a:latin typeface="微软雅黑" panose="020B0503020204020204" pitchFamily="34" charset="-122"/>
                <a:ea typeface="微软雅黑" panose="020B0503020204020204" pitchFamily="34" charset="-122"/>
              </a:rPr>
              <a:t>STL</a:t>
            </a:r>
          </a:p>
          <a:p>
            <a:pPr algn="dist" fontAlgn="auto">
              <a:spcBef>
                <a:spcPts val="0"/>
              </a:spcBef>
              <a:spcAft>
                <a:spcPts val="0"/>
              </a:spcAft>
              <a:defRPr/>
            </a:pPr>
            <a:r>
              <a:rPr lang="zh-CN" altLang="en-US" sz="2000" b="1" dirty="0">
                <a:solidFill>
                  <a:srgbClr val="FFFFFF">
                    <a:lumMod val="50000"/>
                  </a:srgbClr>
                </a:solidFill>
                <a:latin typeface="微软雅黑" panose="020B0503020204020204" pitchFamily="34" charset="-122"/>
                <a:ea typeface="微软雅黑" panose="020B0503020204020204" pitchFamily="34" charset="-122"/>
              </a:rPr>
              <a:t>转</a:t>
            </a:r>
            <a:endParaRPr lang="en-US" altLang="zh-CN" sz="2000" b="1" dirty="0">
              <a:solidFill>
                <a:srgbClr val="FFFFFF">
                  <a:lumMod val="50000"/>
                </a:srgbClr>
              </a:solidFill>
              <a:latin typeface="微软雅黑" panose="020B0503020204020204" pitchFamily="34" charset="-122"/>
              <a:ea typeface="微软雅黑" panose="020B0503020204020204" pitchFamily="34" charset="-122"/>
            </a:endParaRPr>
          </a:p>
          <a:p>
            <a:pPr algn="dist" fontAlgn="auto">
              <a:spcBef>
                <a:spcPts val="0"/>
              </a:spcBef>
              <a:spcAft>
                <a:spcPts val="0"/>
              </a:spcAft>
              <a:defRPr/>
            </a:pPr>
            <a:r>
              <a:rPr lang="en-US" altLang="zh-CN" sz="2000" b="1" dirty="0">
                <a:solidFill>
                  <a:srgbClr val="FFFFFF">
                    <a:lumMod val="50000"/>
                  </a:srgbClr>
                </a:solidFill>
                <a:latin typeface="微软雅黑" panose="020B0503020204020204" pitchFamily="34" charset="-122"/>
                <a:ea typeface="微软雅黑" panose="020B0503020204020204" pitchFamily="34" charset="-122"/>
              </a:rPr>
              <a:t>GCode</a:t>
            </a:r>
            <a:endParaRPr lang="zh-CN" altLang="en-US" sz="2000" b="1" dirty="0">
              <a:solidFill>
                <a:srgbClr val="FFFFFF">
                  <a:lumMod val="50000"/>
                </a:srgbClr>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97D26291-7AAF-4B7C-8376-CFC06D6CE1DB}"/>
              </a:ext>
            </a:extLst>
          </p:cNvPr>
          <p:cNvGrpSpPr/>
          <p:nvPr/>
        </p:nvGrpSpPr>
        <p:grpSpPr>
          <a:xfrm>
            <a:off x="695400" y="240668"/>
            <a:ext cx="2294896" cy="2399120"/>
            <a:chOff x="6169591" y="2227266"/>
            <a:chExt cx="2524386" cy="2639032"/>
          </a:xfrm>
        </p:grpSpPr>
        <p:sp>
          <p:nvSpPr>
            <p:cNvPr id="15" name="椭圆 14">
              <a:extLst>
                <a:ext uri="{FF2B5EF4-FFF2-40B4-BE49-F238E27FC236}">
                  <a16:creationId xmlns:a16="http://schemas.microsoft.com/office/drawing/2014/main" id="{4E6763EA-9A5F-41F1-A06A-806C5AB3E13E}"/>
                </a:ext>
              </a:extLst>
            </p:cNvPr>
            <p:cNvSpPr/>
            <p:nvPr/>
          </p:nvSpPr>
          <p:spPr>
            <a:xfrm>
              <a:off x="6381078" y="2553399"/>
              <a:ext cx="2312899" cy="2312899"/>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grpSp>
          <p:nvGrpSpPr>
            <p:cNvPr id="16" name="组合 15">
              <a:extLst>
                <a:ext uri="{FF2B5EF4-FFF2-40B4-BE49-F238E27FC236}">
                  <a16:creationId xmlns:a16="http://schemas.microsoft.com/office/drawing/2014/main" id="{3742BFD9-DB8E-4E0A-B872-0C36E03B6F9D}"/>
                </a:ext>
              </a:extLst>
            </p:cNvPr>
            <p:cNvGrpSpPr/>
            <p:nvPr/>
          </p:nvGrpSpPr>
          <p:grpSpPr>
            <a:xfrm>
              <a:off x="6169591" y="2227266"/>
              <a:ext cx="999205" cy="999205"/>
              <a:chOff x="730613" y="2052900"/>
              <a:chExt cx="999205" cy="999205"/>
            </a:xfrm>
          </p:grpSpPr>
          <p:grpSp>
            <p:nvGrpSpPr>
              <p:cNvPr id="17" name="组合 16">
                <a:extLst>
                  <a:ext uri="{FF2B5EF4-FFF2-40B4-BE49-F238E27FC236}">
                    <a16:creationId xmlns:a16="http://schemas.microsoft.com/office/drawing/2014/main" id="{48E7145C-BE67-4723-B488-F45F96B9587B}"/>
                  </a:ext>
                </a:extLst>
              </p:cNvPr>
              <p:cNvGrpSpPr/>
              <p:nvPr/>
            </p:nvGrpSpPr>
            <p:grpSpPr>
              <a:xfrm>
                <a:off x="730613" y="2052900"/>
                <a:ext cx="999205" cy="999205"/>
                <a:chOff x="1935480" y="2087880"/>
                <a:chExt cx="1066800" cy="1066800"/>
              </a:xfrm>
            </p:grpSpPr>
            <p:sp>
              <p:nvSpPr>
                <p:cNvPr id="19" name="椭圆 18">
                  <a:extLst>
                    <a:ext uri="{FF2B5EF4-FFF2-40B4-BE49-F238E27FC236}">
                      <a16:creationId xmlns:a16="http://schemas.microsoft.com/office/drawing/2014/main" id="{0BC12F66-2DDB-42A5-BA65-A6953C3960F6}"/>
                    </a:ext>
                  </a:extLst>
                </p:cNvPr>
                <p:cNvSpPr/>
                <p:nvPr/>
              </p:nvSpPr>
              <p:spPr>
                <a:xfrm>
                  <a:off x="1935480" y="2087880"/>
                  <a:ext cx="1066800" cy="1066800"/>
                </a:xfrm>
                <a:prstGeom prst="ellipse">
                  <a:avLst/>
                </a:prstGeom>
                <a:solidFill>
                  <a:srgbClr val="FBFBFB"/>
                </a:solidFill>
                <a:ln>
                  <a:noFill/>
                </a:ln>
                <a:effectLst>
                  <a:outerShdw blurRad="101600" dist="50800" dir="2700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20" name="椭圆 19">
                  <a:extLst>
                    <a:ext uri="{FF2B5EF4-FFF2-40B4-BE49-F238E27FC236}">
                      <a16:creationId xmlns:a16="http://schemas.microsoft.com/office/drawing/2014/main" id="{86EC115F-1A5F-4A46-AA89-328D782ACA98}"/>
                    </a:ext>
                  </a:extLst>
                </p:cNvPr>
                <p:cNvSpPr/>
                <p:nvPr/>
              </p:nvSpPr>
              <p:spPr>
                <a:xfrm>
                  <a:off x="2004136" y="2156536"/>
                  <a:ext cx="929489" cy="929489"/>
                </a:xfrm>
                <a:prstGeom prst="ellipse">
                  <a:avLst/>
                </a:prstGeom>
                <a:solidFill>
                  <a:schemeClr val="accent3"/>
                </a:solidFill>
                <a:ln w="19050">
                  <a:gradFill flip="none" rotWithShape="1">
                    <a:gsLst>
                      <a:gs pos="0">
                        <a:srgbClr val="ECECEC"/>
                      </a:gs>
                      <a:gs pos="100000">
                        <a:schemeClr val="bg1"/>
                      </a:gs>
                    </a:gsLst>
                    <a:lin ang="2700000" scaled="1"/>
                    <a:tileRect/>
                  </a:gradFill>
                </a:ln>
                <a:effectLst>
                  <a:innerShdw blurRad="50800" dist="127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30" name="椭圆 29">
                  <a:extLst>
                    <a:ext uri="{FF2B5EF4-FFF2-40B4-BE49-F238E27FC236}">
                      <a16:creationId xmlns:a16="http://schemas.microsoft.com/office/drawing/2014/main" id="{9D991871-D5A9-47DC-8FD4-9BA38D24CDB0}"/>
                    </a:ext>
                  </a:extLst>
                </p:cNvPr>
                <p:cNvSpPr/>
                <p:nvPr/>
              </p:nvSpPr>
              <p:spPr>
                <a:xfrm>
                  <a:off x="2075511" y="2227911"/>
                  <a:ext cx="786739" cy="786739"/>
                </a:xfrm>
                <a:prstGeom prst="ellipse">
                  <a:avLst/>
                </a:prstGeom>
                <a:solidFill>
                  <a:srgbClr val="FBFBFB"/>
                </a:solidFill>
                <a:ln>
                  <a:noFill/>
                </a:ln>
                <a:effectLst>
                  <a:outerShdw blurRad="63500" dist="25400" dir="27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grpSp>
          <p:sp>
            <p:nvSpPr>
              <p:cNvPr id="18" name="文本框 17">
                <a:extLst>
                  <a:ext uri="{FF2B5EF4-FFF2-40B4-BE49-F238E27FC236}">
                    <a16:creationId xmlns:a16="http://schemas.microsoft.com/office/drawing/2014/main" id="{A4BA7CF7-E6BE-4772-826A-F59D58C1A681}"/>
                  </a:ext>
                </a:extLst>
              </p:cNvPr>
              <p:cNvSpPr txBox="1"/>
              <p:nvPr/>
            </p:nvSpPr>
            <p:spPr>
              <a:xfrm>
                <a:off x="811115" y="2269639"/>
                <a:ext cx="800100" cy="584775"/>
              </a:xfrm>
              <a:prstGeom prst="rect">
                <a:avLst/>
              </a:prstGeom>
              <a:noFill/>
            </p:spPr>
            <p:txBody>
              <a:bodyPr wrap="square" rtlCol="0">
                <a:spAutoFit/>
              </a:bodyPr>
              <a:lstStyle/>
              <a:p>
                <a:pPr algn="ctr" fontAlgn="auto">
                  <a:spcBef>
                    <a:spcPts val="0"/>
                  </a:spcBef>
                  <a:spcAft>
                    <a:spcPts val="0"/>
                  </a:spcAft>
                </a:pPr>
                <a:r>
                  <a:rPr lang="en-US" altLang="zh-CN" sz="3200" dirty="0">
                    <a:solidFill>
                      <a:srgbClr val="01B3C5"/>
                    </a:solidFill>
                    <a:latin typeface="Impact" panose="020B0806030902050204" pitchFamily="34" charset="0"/>
                  </a:rPr>
                  <a:t>03</a:t>
                </a:r>
                <a:endParaRPr lang="zh-CN" altLang="en-US" sz="3200" dirty="0">
                  <a:solidFill>
                    <a:srgbClr val="01B3C5"/>
                  </a:solidFill>
                  <a:latin typeface="Impact" panose="020B0806030902050204" pitchFamily="34" charset="0"/>
                </a:endParaRPr>
              </a:p>
            </p:txBody>
          </p:sp>
        </p:grpSp>
      </p:grpSp>
      <p:sp>
        <p:nvSpPr>
          <p:cNvPr id="7" name="文本框 6">
            <a:extLst>
              <a:ext uri="{FF2B5EF4-FFF2-40B4-BE49-F238E27FC236}">
                <a16:creationId xmlns:a16="http://schemas.microsoft.com/office/drawing/2014/main" id="{C8B1C899-EE03-451D-BE16-70C8811F6D1F}"/>
              </a:ext>
            </a:extLst>
          </p:cNvPr>
          <p:cNvSpPr txBox="1"/>
          <p:nvPr/>
        </p:nvSpPr>
        <p:spPr>
          <a:xfrm>
            <a:off x="3791744" y="1844824"/>
            <a:ext cx="8712968" cy="4801314"/>
          </a:xfrm>
          <a:prstGeom prst="rect">
            <a:avLst/>
          </a:prstGeom>
          <a:noFill/>
        </p:spPr>
        <p:txBody>
          <a:bodyPr wrap="square" rtlCol="0">
            <a:spAutoFit/>
          </a:bodyPr>
          <a:lstStyle/>
          <a:p>
            <a:r>
              <a:rPr lang="en-US" altLang="zh-CN" dirty="0"/>
              <a:t>A(x0,y0,z0),B(x1,y1,z1),C(x2,y2,z2)</a:t>
            </a:r>
          </a:p>
          <a:p>
            <a:r>
              <a:rPr lang="zh-CN" altLang="en-US" dirty="0"/>
              <a:t>切平面高为</a:t>
            </a:r>
            <a:r>
              <a:rPr lang="en-US" altLang="zh-CN" dirty="0"/>
              <a:t>h</a:t>
            </a:r>
          </a:p>
          <a:p>
            <a:r>
              <a:rPr lang="zh-CN" altLang="en-US" dirty="0"/>
              <a:t>设切平面法向量</a:t>
            </a:r>
            <a:r>
              <a:rPr lang="en-US" altLang="zh-CN" dirty="0"/>
              <a:t>V(v1,v2,v3),</a:t>
            </a:r>
            <a:r>
              <a:rPr lang="zh-CN" altLang="en-US" dirty="0"/>
              <a:t>切平面上一点</a:t>
            </a:r>
            <a:r>
              <a:rPr lang="en-US" altLang="zh-CN" dirty="0"/>
              <a:t>n(n1,n2,n3)</a:t>
            </a:r>
          </a:p>
          <a:p>
            <a:r>
              <a:rPr lang="en-US" altLang="zh-CN" dirty="0"/>
              <a:t>AB</a:t>
            </a:r>
            <a:r>
              <a:rPr lang="zh-CN" altLang="en-US" dirty="0"/>
              <a:t>方向向量：</a:t>
            </a:r>
            <a:endParaRPr lang="en-US" altLang="zh-CN" dirty="0"/>
          </a:p>
          <a:p>
            <a:r>
              <a:rPr lang="en-US" altLang="zh-CN" dirty="0"/>
              <a:t>       Vab = (x1 - x0,y1 - y0,z1 - z0)</a:t>
            </a:r>
          </a:p>
          <a:p>
            <a:r>
              <a:rPr lang="zh-CN" altLang="en-US" dirty="0"/>
              <a:t>则有</a:t>
            </a:r>
          </a:p>
          <a:p>
            <a:pPr lvl="1"/>
            <a:r>
              <a:rPr lang="en-US" altLang="zh-CN" dirty="0"/>
              <a:t>x = x0 + (x1 - x0)t</a:t>
            </a:r>
          </a:p>
          <a:p>
            <a:pPr lvl="1"/>
            <a:r>
              <a:rPr lang="en-US" altLang="zh-CN" dirty="0"/>
              <a:t>y = y0 + (y1 - y0)t</a:t>
            </a:r>
          </a:p>
          <a:p>
            <a:pPr lvl="1"/>
            <a:r>
              <a:rPr lang="en-US" altLang="zh-CN" dirty="0"/>
              <a:t>z = z0 + (z1 + z0)t</a:t>
            </a:r>
          </a:p>
          <a:p>
            <a:r>
              <a:rPr lang="zh-CN" altLang="en-US" dirty="0"/>
              <a:t>则切平面方程</a:t>
            </a:r>
            <a:r>
              <a:rPr lang="en-US" altLang="zh-CN" dirty="0"/>
              <a:t>:V1</a:t>
            </a:r>
            <a:r>
              <a:rPr lang="en-US" altLang="zh-CN" i="1" dirty="0"/>
              <a:t>(x-n1)+V2</a:t>
            </a:r>
            <a:r>
              <a:rPr lang="en-US" altLang="zh-CN" dirty="0"/>
              <a:t>(y-n2)+V3*(z-n3)=0</a:t>
            </a:r>
          </a:p>
          <a:p>
            <a:r>
              <a:rPr lang="zh-CN" altLang="en-US" dirty="0"/>
              <a:t>可求出</a:t>
            </a:r>
            <a:r>
              <a:rPr lang="en-US" altLang="zh-CN" dirty="0"/>
              <a:t>t=[V1</a:t>
            </a:r>
            <a:r>
              <a:rPr lang="en-US" altLang="zh-CN" i="1" dirty="0"/>
              <a:t>(n1-x0)+V2</a:t>
            </a:r>
            <a:r>
              <a:rPr lang="en-US" altLang="zh-CN" dirty="0"/>
              <a:t>(n2-y0)+V3</a:t>
            </a:r>
            <a:r>
              <a:rPr lang="en-US" altLang="zh-CN" i="1" dirty="0"/>
              <a:t>(n3-z0)]/[V1</a:t>
            </a:r>
            <a:r>
              <a:rPr lang="en-US" altLang="zh-CN" dirty="0"/>
              <a:t>(x1-x0)+V2</a:t>
            </a:r>
            <a:r>
              <a:rPr lang="en-US" altLang="zh-CN" i="1" dirty="0"/>
              <a:t>(y1-y0)+V3</a:t>
            </a:r>
            <a:r>
              <a:rPr lang="en-US" altLang="zh-CN" dirty="0"/>
              <a:t>(z1-z0)]</a:t>
            </a:r>
          </a:p>
          <a:p>
            <a:r>
              <a:rPr lang="zh-CN" altLang="en-US" dirty="0"/>
              <a:t>将</a:t>
            </a:r>
            <a:r>
              <a:rPr lang="en-US" altLang="zh-CN" dirty="0"/>
              <a:t>t</a:t>
            </a:r>
            <a:r>
              <a:rPr lang="zh-CN" altLang="en-US" dirty="0"/>
              <a:t>带入求出各点坐标从而确定</a:t>
            </a:r>
            <a:r>
              <a:rPr lang="en-US" altLang="zh-CN" dirty="0"/>
              <a:t>GCode</a:t>
            </a:r>
            <a:r>
              <a:rPr lang="zh-CN" altLang="en-US" dirty="0"/>
              <a:t>中的位置坐标</a:t>
            </a:r>
          </a:p>
          <a:p>
            <a:pPr lvl="1"/>
            <a:r>
              <a:rPr lang="en-US" altLang="zh-CN" dirty="0"/>
              <a:t>x = x0 + (x1 - x0) * [(h - z0) / (z1 - z0)]</a:t>
            </a:r>
          </a:p>
          <a:p>
            <a:pPr lvl="1"/>
            <a:r>
              <a:rPr lang="en-US" altLang="zh-CN" dirty="0"/>
              <a:t>y = y0 + (y1 - y0) * [(h - z0) / (z1 - z0)]</a:t>
            </a:r>
          </a:p>
          <a:p>
            <a:pPr lvl="1"/>
            <a:r>
              <a:rPr lang="en-US" altLang="zh-CN" dirty="0"/>
              <a:t>z = h</a:t>
            </a:r>
          </a:p>
          <a:p>
            <a:r>
              <a:rPr lang="zh-CN" altLang="en-US" dirty="0"/>
              <a:t>求出</a:t>
            </a:r>
            <a:r>
              <a:rPr lang="en-US" altLang="zh-CN" dirty="0"/>
              <a:t>S1</a:t>
            </a:r>
            <a:r>
              <a:rPr lang="zh-CN" altLang="en-US" dirty="0"/>
              <a:t>点坐标，同理求得</a:t>
            </a:r>
            <a:r>
              <a:rPr lang="en-US" altLang="zh-CN" dirty="0"/>
              <a:t>S2</a:t>
            </a:r>
            <a:r>
              <a:rPr lang="zh-CN" altLang="en-US" dirty="0"/>
              <a:t>点坐标</a:t>
            </a:r>
            <a:endParaRPr lang="en-US" altLang="zh-CN" dirty="0"/>
          </a:p>
          <a:p>
            <a:endParaRPr lang="zh-CN" altLang="en-US" dirty="0"/>
          </a:p>
        </p:txBody>
      </p:sp>
      <p:sp>
        <p:nvSpPr>
          <p:cNvPr id="2" name="文本框 1">
            <a:extLst>
              <a:ext uri="{FF2B5EF4-FFF2-40B4-BE49-F238E27FC236}">
                <a16:creationId xmlns:a16="http://schemas.microsoft.com/office/drawing/2014/main" id="{E0CBA5B6-2B56-462D-9414-56A3F395DE43}"/>
              </a:ext>
            </a:extLst>
          </p:cNvPr>
          <p:cNvSpPr txBox="1"/>
          <p:nvPr/>
        </p:nvSpPr>
        <p:spPr>
          <a:xfrm>
            <a:off x="4223792" y="622820"/>
            <a:ext cx="6912768" cy="584775"/>
          </a:xfrm>
          <a:prstGeom prst="rect">
            <a:avLst/>
          </a:prstGeom>
          <a:noFill/>
        </p:spPr>
        <p:txBody>
          <a:bodyPr wrap="square" rtlCol="0">
            <a:spAutoFit/>
          </a:bodyPr>
          <a:lstStyle/>
          <a:p>
            <a:r>
              <a:rPr lang="zh-CN" altLang="en-US" sz="3200" dirty="0"/>
              <a:t>坐标计算</a:t>
            </a:r>
          </a:p>
        </p:txBody>
      </p:sp>
    </p:spTree>
    <p:extLst>
      <p:ext uri="{BB962C8B-B14F-4D97-AF65-F5344CB8AC3E}">
        <p14:creationId xmlns:p14="http://schemas.microsoft.com/office/powerpoint/2010/main" val="3268024496"/>
      </p:ext>
    </p:extLst>
  </p:cSld>
  <p:clrMapOvr>
    <a:masterClrMapping/>
  </p:clrMapOvr>
  <p:transition spd="med">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outVertical)">
                                          <p:cBhvr>
                                            <p:cTn id="7" dur="500"/>
                                            <p:tgtEl>
                                              <p:spTgt spid="29"/>
                                            </p:tgtEl>
                                          </p:cBhvr>
                                        </p:animEffect>
                                      </p:childTnLst>
                                    </p:cTn>
                                  </p:par>
                                  <p:par>
                                    <p:cTn id="8" presetID="2" presetClass="entr" presetSubtype="4" accel="60000" fill="hold" nodeType="withEffect" p14:presetBounceEnd="40000">
                                      <p:stCondLst>
                                        <p:cond delay="400"/>
                                      </p:stCondLst>
                                      <p:childTnLst>
                                        <p:set>
                                          <p:cBhvr>
                                            <p:cTn id="9" dur="1" fill="hold">
                                              <p:stCondLst>
                                                <p:cond delay="0"/>
                                              </p:stCondLst>
                                            </p:cTn>
                                            <p:tgtEl>
                                              <p:spTgt spid="14"/>
                                            </p:tgtEl>
                                            <p:attrNameLst>
                                              <p:attrName>style.visibility</p:attrName>
                                            </p:attrNameLst>
                                          </p:cBhvr>
                                          <p:to>
                                            <p:strVal val="visible"/>
                                          </p:to>
                                        </p:set>
                                        <p:anim calcmode="lin" valueType="num" p14:bounceEnd="40000">
                                          <p:cBhvr additive="base">
                                            <p:cTn id="10" dur="50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1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outVertical)">
                                          <p:cBhvr>
                                            <p:cTn id="7" dur="500"/>
                                            <p:tgtEl>
                                              <p:spTgt spid="29"/>
                                            </p:tgtEl>
                                          </p:cBhvr>
                                        </p:animEffect>
                                      </p:childTnLst>
                                    </p:cTn>
                                  </p:par>
                                  <p:par>
                                    <p:cTn id="8" presetID="2" presetClass="entr" presetSubtype="4" accel="60000" fill="hold" nodeType="withEffect">
                                      <p:stCondLst>
                                        <p:cond delay="40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ppt_x"/>
                                              </p:val>
                                            </p:tav>
                                            <p:tav tm="100000">
                                              <p:val>
                                                <p:strVal val="#ppt_x"/>
                                              </p:val>
                                            </p:tav>
                                          </p:tavLst>
                                        </p:anim>
                                        <p:anim calcmode="lin" valueType="num">
                                          <p:cBhvr additive="base">
                                            <p:cTn id="1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P spid="2"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id="{7AC0991C-AB3B-4A36-8725-D63E0D433799}"/>
              </a:ext>
            </a:extLst>
          </p:cNvPr>
          <p:cNvSpPr txBox="1"/>
          <p:nvPr/>
        </p:nvSpPr>
        <p:spPr bwMode="auto">
          <a:xfrm flipH="1">
            <a:off x="1059933" y="1188446"/>
            <a:ext cx="1758089" cy="1015663"/>
          </a:xfrm>
          <a:prstGeom prst="rect">
            <a:avLst/>
          </a:prstGeom>
          <a:noFill/>
        </p:spPr>
        <p:txBody>
          <a:bodyPr>
            <a:spAutoFit/>
          </a:bodyPr>
          <a:lstStyle/>
          <a:p>
            <a:pPr algn="dist" fontAlgn="auto">
              <a:spcBef>
                <a:spcPts val="0"/>
              </a:spcBef>
              <a:spcAft>
                <a:spcPts val="0"/>
              </a:spcAft>
              <a:defRPr/>
            </a:pPr>
            <a:r>
              <a:rPr lang="en-US" altLang="zh-CN" sz="2000" b="1" dirty="0">
                <a:solidFill>
                  <a:srgbClr val="FFFFFF">
                    <a:lumMod val="50000"/>
                  </a:srgbClr>
                </a:solidFill>
                <a:latin typeface="微软雅黑" panose="020B0503020204020204" pitchFamily="34" charset="-122"/>
                <a:ea typeface="微软雅黑" panose="020B0503020204020204" pitchFamily="34" charset="-122"/>
              </a:rPr>
              <a:t>STL</a:t>
            </a:r>
          </a:p>
          <a:p>
            <a:pPr algn="dist" fontAlgn="auto">
              <a:spcBef>
                <a:spcPts val="0"/>
              </a:spcBef>
              <a:spcAft>
                <a:spcPts val="0"/>
              </a:spcAft>
              <a:defRPr/>
            </a:pPr>
            <a:r>
              <a:rPr lang="zh-CN" altLang="en-US" sz="2000" b="1" dirty="0">
                <a:solidFill>
                  <a:srgbClr val="FFFFFF">
                    <a:lumMod val="50000"/>
                  </a:srgbClr>
                </a:solidFill>
                <a:latin typeface="微软雅黑" panose="020B0503020204020204" pitchFamily="34" charset="-122"/>
                <a:ea typeface="微软雅黑" panose="020B0503020204020204" pitchFamily="34" charset="-122"/>
              </a:rPr>
              <a:t>转</a:t>
            </a:r>
            <a:endParaRPr lang="en-US" altLang="zh-CN" sz="2000" b="1" dirty="0">
              <a:solidFill>
                <a:srgbClr val="FFFFFF">
                  <a:lumMod val="50000"/>
                </a:srgbClr>
              </a:solidFill>
              <a:latin typeface="微软雅黑" panose="020B0503020204020204" pitchFamily="34" charset="-122"/>
              <a:ea typeface="微软雅黑" panose="020B0503020204020204" pitchFamily="34" charset="-122"/>
            </a:endParaRPr>
          </a:p>
          <a:p>
            <a:pPr algn="dist" fontAlgn="auto">
              <a:spcBef>
                <a:spcPts val="0"/>
              </a:spcBef>
              <a:spcAft>
                <a:spcPts val="0"/>
              </a:spcAft>
              <a:defRPr/>
            </a:pPr>
            <a:r>
              <a:rPr lang="en-US" altLang="zh-CN" sz="2000" b="1" dirty="0">
                <a:solidFill>
                  <a:srgbClr val="FFFFFF">
                    <a:lumMod val="50000"/>
                  </a:srgbClr>
                </a:solidFill>
                <a:latin typeface="微软雅黑" panose="020B0503020204020204" pitchFamily="34" charset="-122"/>
                <a:ea typeface="微软雅黑" panose="020B0503020204020204" pitchFamily="34" charset="-122"/>
              </a:rPr>
              <a:t>GCode</a:t>
            </a:r>
            <a:endParaRPr lang="zh-CN" altLang="en-US" sz="2000" b="1" dirty="0">
              <a:solidFill>
                <a:srgbClr val="FFFFFF">
                  <a:lumMod val="50000"/>
                </a:srgbClr>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97D26291-7AAF-4B7C-8376-CFC06D6CE1DB}"/>
              </a:ext>
            </a:extLst>
          </p:cNvPr>
          <p:cNvGrpSpPr/>
          <p:nvPr/>
        </p:nvGrpSpPr>
        <p:grpSpPr>
          <a:xfrm>
            <a:off x="695400" y="240668"/>
            <a:ext cx="2294896" cy="2399120"/>
            <a:chOff x="6169591" y="2227266"/>
            <a:chExt cx="2524386" cy="2639032"/>
          </a:xfrm>
        </p:grpSpPr>
        <p:sp>
          <p:nvSpPr>
            <p:cNvPr id="15" name="椭圆 14">
              <a:extLst>
                <a:ext uri="{FF2B5EF4-FFF2-40B4-BE49-F238E27FC236}">
                  <a16:creationId xmlns:a16="http://schemas.microsoft.com/office/drawing/2014/main" id="{4E6763EA-9A5F-41F1-A06A-806C5AB3E13E}"/>
                </a:ext>
              </a:extLst>
            </p:cNvPr>
            <p:cNvSpPr/>
            <p:nvPr/>
          </p:nvSpPr>
          <p:spPr>
            <a:xfrm>
              <a:off x="6381078" y="2553399"/>
              <a:ext cx="2312899" cy="2312899"/>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grpSp>
          <p:nvGrpSpPr>
            <p:cNvPr id="16" name="组合 15">
              <a:extLst>
                <a:ext uri="{FF2B5EF4-FFF2-40B4-BE49-F238E27FC236}">
                  <a16:creationId xmlns:a16="http://schemas.microsoft.com/office/drawing/2014/main" id="{3742BFD9-DB8E-4E0A-B872-0C36E03B6F9D}"/>
                </a:ext>
              </a:extLst>
            </p:cNvPr>
            <p:cNvGrpSpPr/>
            <p:nvPr/>
          </p:nvGrpSpPr>
          <p:grpSpPr>
            <a:xfrm>
              <a:off x="6169591" y="2227266"/>
              <a:ext cx="999205" cy="999205"/>
              <a:chOff x="730613" y="2052900"/>
              <a:chExt cx="999205" cy="999205"/>
            </a:xfrm>
          </p:grpSpPr>
          <p:grpSp>
            <p:nvGrpSpPr>
              <p:cNvPr id="17" name="组合 16">
                <a:extLst>
                  <a:ext uri="{FF2B5EF4-FFF2-40B4-BE49-F238E27FC236}">
                    <a16:creationId xmlns:a16="http://schemas.microsoft.com/office/drawing/2014/main" id="{48E7145C-BE67-4723-B488-F45F96B9587B}"/>
                  </a:ext>
                </a:extLst>
              </p:cNvPr>
              <p:cNvGrpSpPr/>
              <p:nvPr/>
            </p:nvGrpSpPr>
            <p:grpSpPr>
              <a:xfrm>
                <a:off x="730613" y="2052900"/>
                <a:ext cx="999205" cy="999205"/>
                <a:chOff x="1935480" y="2087880"/>
                <a:chExt cx="1066800" cy="1066800"/>
              </a:xfrm>
            </p:grpSpPr>
            <p:sp>
              <p:nvSpPr>
                <p:cNvPr id="19" name="椭圆 18">
                  <a:extLst>
                    <a:ext uri="{FF2B5EF4-FFF2-40B4-BE49-F238E27FC236}">
                      <a16:creationId xmlns:a16="http://schemas.microsoft.com/office/drawing/2014/main" id="{0BC12F66-2DDB-42A5-BA65-A6953C3960F6}"/>
                    </a:ext>
                  </a:extLst>
                </p:cNvPr>
                <p:cNvSpPr/>
                <p:nvPr/>
              </p:nvSpPr>
              <p:spPr>
                <a:xfrm>
                  <a:off x="1935480" y="2087880"/>
                  <a:ext cx="1066800" cy="1066800"/>
                </a:xfrm>
                <a:prstGeom prst="ellipse">
                  <a:avLst/>
                </a:prstGeom>
                <a:solidFill>
                  <a:srgbClr val="FBFBFB"/>
                </a:solidFill>
                <a:ln>
                  <a:noFill/>
                </a:ln>
                <a:effectLst>
                  <a:outerShdw blurRad="101600" dist="50800" dir="2700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20" name="椭圆 19">
                  <a:extLst>
                    <a:ext uri="{FF2B5EF4-FFF2-40B4-BE49-F238E27FC236}">
                      <a16:creationId xmlns:a16="http://schemas.microsoft.com/office/drawing/2014/main" id="{86EC115F-1A5F-4A46-AA89-328D782ACA98}"/>
                    </a:ext>
                  </a:extLst>
                </p:cNvPr>
                <p:cNvSpPr/>
                <p:nvPr/>
              </p:nvSpPr>
              <p:spPr>
                <a:xfrm>
                  <a:off x="2004136" y="2156536"/>
                  <a:ext cx="929489" cy="929489"/>
                </a:xfrm>
                <a:prstGeom prst="ellipse">
                  <a:avLst/>
                </a:prstGeom>
                <a:solidFill>
                  <a:schemeClr val="accent3"/>
                </a:solidFill>
                <a:ln w="19050">
                  <a:gradFill flip="none" rotWithShape="1">
                    <a:gsLst>
                      <a:gs pos="0">
                        <a:srgbClr val="ECECEC"/>
                      </a:gs>
                      <a:gs pos="100000">
                        <a:schemeClr val="bg1"/>
                      </a:gs>
                    </a:gsLst>
                    <a:lin ang="2700000" scaled="1"/>
                    <a:tileRect/>
                  </a:gradFill>
                </a:ln>
                <a:effectLst>
                  <a:innerShdw blurRad="50800" dist="127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sp>
              <p:nvSpPr>
                <p:cNvPr id="30" name="椭圆 29">
                  <a:extLst>
                    <a:ext uri="{FF2B5EF4-FFF2-40B4-BE49-F238E27FC236}">
                      <a16:creationId xmlns:a16="http://schemas.microsoft.com/office/drawing/2014/main" id="{9D991871-D5A9-47DC-8FD4-9BA38D24CDB0}"/>
                    </a:ext>
                  </a:extLst>
                </p:cNvPr>
                <p:cNvSpPr/>
                <p:nvPr/>
              </p:nvSpPr>
              <p:spPr>
                <a:xfrm>
                  <a:off x="2075511" y="2227911"/>
                  <a:ext cx="786739" cy="786739"/>
                </a:xfrm>
                <a:prstGeom prst="ellipse">
                  <a:avLst/>
                </a:prstGeom>
                <a:solidFill>
                  <a:srgbClr val="FBFBFB"/>
                </a:solidFill>
                <a:ln>
                  <a:noFill/>
                </a:ln>
                <a:effectLst>
                  <a:outerShdw blurRad="63500" dist="25400" dir="27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endParaRPr>
                </a:p>
              </p:txBody>
            </p:sp>
          </p:grpSp>
          <p:sp>
            <p:nvSpPr>
              <p:cNvPr id="18" name="文本框 17">
                <a:extLst>
                  <a:ext uri="{FF2B5EF4-FFF2-40B4-BE49-F238E27FC236}">
                    <a16:creationId xmlns:a16="http://schemas.microsoft.com/office/drawing/2014/main" id="{A4BA7CF7-E6BE-4772-826A-F59D58C1A681}"/>
                  </a:ext>
                </a:extLst>
              </p:cNvPr>
              <p:cNvSpPr txBox="1"/>
              <p:nvPr/>
            </p:nvSpPr>
            <p:spPr>
              <a:xfrm>
                <a:off x="811115" y="2269639"/>
                <a:ext cx="800100" cy="584775"/>
              </a:xfrm>
              <a:prstGeom prst="rect">
                <a:avLst/>
              </a:prstGeom>
              <a:noFill/>
            </p:spPr>
            <p:txBody>
              <a:bodyPr wrap="square" rtlCol="0">
                <a:spAutoFit/>
              </a:bodyPr>
              <a:lstStyle/>
              <a:p>
                <a:pPr algn="ctr" fontAlgn="auto">
                  <a:spcBef>
                    <a:spcPts val="0"/>
                  </a:spcBef>
                  <a:spcAft>
                    <a:spcPts val="0"/>
                  </a:spcAft>
                </a:pPr>
                <a:r>
                  <a:rPr lang="en-US" altLang="zh-CN" sz="3200" dirty="0">
                    <a:solidFill>
                      <a:srgbClr val="01B3C5"/>
                    </a:solidFill>
                    <a:latin typeface="Impact" panose="020B0806030902050204" pitchFamily="34" charset="0"/>
                  </a:rPr>
                  <a:t>03</a:t>
                </a:r>
                <a:endParaRPr lang="zh-CN" altLang="en-US" sz="3200" dirty="0">
                  <a:solidFill>
                    <a:srgbClr val="01B3C5"/>
                  </a:solidFill>
                  <a:latin typeface="Impact" panose="020B0806030902050204" pitchFamily="34" charset="0"/>
                </a:endParaRPr>
              </a:p>
            </p:txBody>
          </p:sp>
        </p:grpSp>
      </p:gr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8B1C899-EE03-451D-BE16-70C8811F6D1F}"/>
                  </a:ext>
                </a:extLst>
              </p:cNvPr>
              <p:cNvSpPr txBox="1"/>
              <p:nvPr/>
            </p:nvSpPr>
            <p:spPr>
              <a:xfrm>
                <a:off x="3791744" y="1844824"/>
                <a:ext cx="8712968" cy="1930016"/>
              </a:xfrm>
              <a:prstGeom prst="rect">
                <a:avLst/>
              </a:prstGeom>
              <a:noFill/>
            </p:spPr>
            <p:txBody>
              <a:bodyPr wrap="square" rtlCol="0">
                <a:spAutoFit/>
              </a:bodyPr>
              <a:lstStyle/>
              <a:p>
                <a:r>
                  <a:rPr lang="zh-CN" altLang="en-US" dirty="0"/>
                  <a:t>喷嘴挤出的耗材长度：</a:t>
                </a:r>
                <a:endParaRPr lang="en-US" altLang="zh-CN" dirty="0"/>
              </a:p>
              <a:p>
                <a:r>
                  <a:rPr lang="en-US" altLang="zh-CN" dirty="0"/>
                  <a:t>	L = ∆x + ∆y</a:t>
                </a:r>
              </a:p>
              <a:p>
                <a:r>
                  <a:rPr lang="zh-CN" altLang="en-US" dirty="0"/>
                  <a:t>挤出耗材体积：</a:t>
                </a:r>
                <a:endParaRPr lang="en-US" altLang="zh-CN" dirty="0"/>
              </a:p>
              <a:p>
                <a:r>
                  <a:rPr lang="en-US" altLang="zh-CN" dirty="0"/>
                  <a:t>	S = L * </a:t>
                </a:r>
                <a:r>
                  <a:rPr lang="en-US" altLang="zh-CN" dirty="0">
                    <a:latin typeface="Adobe Caslon Pro Bold" panose="0205070206050A020403" pitchFamily="18" charset="0"/>
                  </a:rPr>
                  <a:t>Π</a:t>
                </a:r>
                <a:r>
                  <a:rPr lang="en-US" altLang="zh-CN" dirty="0"/>
                  <a:t> </a:t>
                </a:r>
                <a:r>
                  <a:rPr lang="zh-CN" altLang="en-US" dirty="0"/>
                  <a:t>* </a:t>
                </a:r>
                <a:r>
                  <a:rPr lang="en-US" altLang="zh-CN" dirty="0"/>
                  <a:t>r²</a:t>
                </a:r>
              </a:p>
              <a:p>
                <a:r>
                  <a:rPr lang="zh-CN" altLang="en-US" dirty="0"/>
                  <a:t>输送耗材长度：</a:t>
                </a:r>
                <a:endParaRPr lang="en-US" altLang="zh-CN" dirty="0"/>
              </a:p>
              <a:p>
                <a:r>
                  <a:rPr lang="en-US" altLang="zh-CN" dirty="0"/>
                  <a:t>	 ∆E = </a:t>
                </a:r>
                <a14:m>
                  <m:oMath xmlns:m="http://schemas.openxmlformats.org/officeDocument/2006/math">
                    <m:f>
                      <m:fPr>
                        <m:ctrlPr>
                          <a:rPr lang="en-US" altLang="zh-CN" sz="2000" i="1">
                            <a:latin typeface="Cambria Math" panose="02040503050406030204" pitchFamily="18" charset="0"/>
                          </a:rPr>
                        </m:ctrlPr>
                      </m:fPr>
                      <m:num>
                        <m:r>
                          <a:rPr lang="en-US" altLang="zh-CN" sz="2000">
                            <a:latin typeface="Cambria Math" panose="02040503050406030204" pitchFamily="18" charset="0"/>
                          </a:rPr>
                          <m:t>𝑆</m:t>
                        </m:r>
                      </m:num>
                      <m:den>
                        <m:r>
                          <m:rPr>
                            <m:nor/>
                          </m:rPr>
                          <a:rPr lang="en-US" altLang="zh-CN" sz="2000" dirty="0">
                            <a:latin typeface="Adobe Caslon Pro Bold" panose="0205070206050A020403" pitchFamily="18" charset="0"/>
                          </a:rPr>
                          <m:t>Π</m:t>
                        </m:r>
                        <m:r>
                          <m:rPr>
                            <m:nor/>
                          </m:rPr>
                          <a:rPr lang="en-US" altLang="zh-CN" sz="2000" dirty="0"/>
                          <m:t> </m:t>
                        </m:r>
                        <m:r>
                          <m:rPr>
                            <m:nor/>
                          </m:rPr>
                          <a:rPr lang="zh-CN" altLang="en-US" sz="2000" dirty="0"/>
                          <m:t>∗ </m:t>
                        </m:r>
                        <m:r>
                          <m:rPr>
                            <m:nor/>
                          </m:rPr>
                          <a:rPr lang="en-US" altLang="zh-CN" sz="2000" dirty="0"/>
                          <m:t>R</m:t>
                        </m:r>
                        <m:r>
                          <m:rPr>
                            <m:nor/>
                          </m:rPr>
                          <a:rPr lang="en-US" altLang="zh-CN" sz="2000" dirty="0"/>
                          <m:t>² </m:t>
                        </m:r>
                      </m:den>
                    </m:f>
                  </m:oMath>
                </a14:m>
                <a:endParaRPr lang="en-US" altLang="zh-CN" dirty="0"/>
              </a:p>
            </p:txBody>
          </p:sp>
        </mc:Choice>
        <mc:Fallback xmlns="">
          <p:sp>
            <p:nvSpPr>
              <p:cNvPr id="7" name="文本框 6">
                <a:extLst>
                  <a:ext uri="{FF2B5EF4-FFF2-40B4-BE49-F238E27FC236}">
                    <a16:creationId xmlns:a16="http://schemas.microsoft.com/office/drawing/2014/main" id="{C8B1C899-EE03-451D-BE16-70C8811F6D1F}"/>
                  </a:ext>
                </a:extLst>
              </p:cNvPr>
              <p:cNvSpPr txBox="1">
                <a:spLocks noRot="1" noChangeAspect="1" noMove="1" noResize="1" noEditPoints="1" noAdjustHandles="1" noChangeArrowheads="1" noChangeShapeType="1" noTextEdit="1"/>
              </p:cNvSpPr>
              <p:nvPr/>
            </p:nvSpPr>
            <p:spPr>
              <a:xfrm>
                <a:off x="3791744" y="1844824"/>
                <a:ext cx="8712968" cy="1930016"/>
              </a:xfrm>
              <a:prstGeom prst="rect">
                <a:avLst/>
              </a:prstGeom>
              <a:blipFill>
                <a:blip r:embed="rId3"/>
                <a:stretch>
                  <a:fillRect l="-560" t="-2532"/>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E0CBA5B6-2B56-462D-9414-56A3F395DE43}"/>
              </a:ext>
            </a:extLst>
          </p:cNvPr>
          <p:cNvSpPr txBox="1"/>
          <p:nvPr/>
        </p:nvSpPr>
        <p:spPr>
          <a:xfrm>
            <a:off x="4223792" y="622820"/>
            <a:ext cx="6912768" cy="584775"/>
          </a:xfrm>
          <a:prstGeom prst="rect">
            <a:avLst/>
          </a:prstGeom>
          <a:noFill/>
        </p:spPr>
        <p:txBody>
          <a:bodyPr wrap="square" rtlCol="0">
            <a:spAutoFit/>
          </a:bodyPr>
          <a:lstStyle/>
          <a:p>
            <a:r>
              <a:rPr lang="zh-CN" altLang="en-US" sz="3200" dirty="0"/>
              <a:t>耗材挤出量计算</a:t>
            </a:r>
          </a:p>
        </p:txBody>
      </p:sp>
    </p:spTree>
    <p:extLst>
      <p:ext uri="{BB962C8B-B14F-4D97-AF65-F5344CB8AC3E}">
        <p14:creationId xmlns:p14="http://schemas.microsoft.com/office/powerpoint/2010/main" val="1910846435"/>
      </p:ext>
    </p:extLst>
  </p:cSld>
  <p:clrMapOvr>
    <a:masterClrMapping/>
  </p:clrMapOvr>
  <p:transition spd="med">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outVertical)">
                                          <p:cBhvr>
                                            <p:cTn id="7" dur="500"/>
                                            <p:tgtEl>
                                              <p:spTgt spid="29"/>
                                            </p:tgtEl>
                                          </p:cBhvr>
                                        </p:animEffect>
                                      </p:childTnLst>
                                    </p:cTn>
                                  </p:par>
                                  <p:par>
                                    <p:cTn id="8" presetID="2" presetClass="entr" presetSubtype="4" accel="60000" fill="hold" nodeType="withEffect" p14:presetBounceEnd="40000">
                                      <p:stCondLst>
                                        <p:cond delay="400"/>
                                      </p:stCondLst>
                                      <p:childTnLst>
                                        <p:set>
                                          <p:cBhvr>
                                            <p:cTn id="9" dur="1" fill="hold">
                                              <p:stCondLst>
                                                <p:cond delay="0"/>
                                              </p:stCondLst>
                                            </p:cTn>
                                            <p:tgtEl>
                                              <p:spTgt spid="14"/>
                                            </p:tgtEl>
                                            <p:attrNameLst>
                                              <p:attrName>style.visibility</p:attrName>
                                            </p:attrNameLst>
                                          </p:cBhvr>
                                          <p:to>
                                            <p:strVal val="visible"/>
                                          </p:to>
                                        </p:set>
                                        <p:anim calcmode="lin" valueType="num" p14:bounceEnd="40000">
                                          <p:cBhvr additive="base">
                                            <p:cTn id="10" dur="50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1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outVertical)">
                                          <p:cBhvr>
                                            <p:cTn id="7" dur="500"/>
                                            <p:tgtEl>
                                              <p:spTgt spid="29"/>
                                            </p:tgtEl>
                                          </p:cBhvr>
                                        </p:animEffect>
                                      </p:childTnLst>
                                    </p:cTn>
                                  </p:par>
                                  <p:par>
                                    <p:cTn id="8" presetID="2" presetClass="entr" presetSubtype="4" accel="60000" fill="hold" nodeType="withEffect">
                                      <p:stCondLst>
                                        <p:cond delay="40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ppt_x"/>
                                              </p:val>
                                            </p:tav>
                                            <p:tav tm="100000">
                                              <p:val>
                                                <p:strVal val="#ppt_x"/>
                                              </p:val>
                                            </p:tav>
                                          </p:tavLst>
                                        </p:anim>
                                        <p:anim calcmode="lin" valueType="num">
                                          <p:cBhvr additive="base">
                                            <p:cTn id="1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P spid="2" grpId="0"/>
        </p:bldLst>
      </p:timing>
    </mc:Fallback>
  </mc:AlternateContent>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自定义 2">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cap="flat" cmpd="sng" algn="ctr">
          <a:solidFill>
            <a:sysClr val="window" lastClr="FFFFFF">
              <a:lumMod val="65000"/>
            </a:sysClr>
          </a:solidFill>
          <a:prstDash val="sysDot"/>
          <a:miter lim="800000"/>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defRPr>
        </a:defPPr>
      </a:lstStyle>
    </a:spDef>
    <a:lnDef>
      <a:spPr>
        <a:ln w="19050">
          <a:solidFill>
            <a:srgbClr val="A6A6A6"/>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自定义 2">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482</Words>
  <Application>Microsoft Office PowerPoint</Application>
  <PresentationFormat>宽屏</PresentationFormat>
  <Paragraphs>87</Paragraphs>
  <Slides>10</Slides>
  <Notes>4</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10</vt:i4>
      </vt:variant>
    </vt:vector>
  </HeadingPairs>
  <TitlesOfParts>
    <vt:vector size="30" baseType="lpstr">
      <vt:lpstr>ITC Avant Garde Std Bk</vt:lpstr>
      <vt:lpstr>LiHei Pro</vt:lpstr>
      <vt:lpstr>Microsoft YaHei UI</vt:lpstr>
      <vt:lpstr>Microsoft YaHei UI Light</vt:lpstr>
      <vt:lpstr>Open Sans Extrabold</vt:lpstr>
      <vt:lpstr>Signika</vt:lpstr>
      <vt:lpstr>等线</vt:lpstr>
      <vt:lpstr>汉仪细中圆简</vt:lpstr>
      <vt:lpstr>迷你简汉真广标</vt:lpstr>
      <vt:lpstr>宋体</vt:lpstr>
      <vt:lpstr>微软雅黑</vt:lpstr>
      <vt:lpstr>Adobe Caslon Pro Bold</vt:lpstr>
      <vt:lpstr>Arial</vt:lpstr>
      <vt:lpstr>Calibri</vt:lpstr>
      <vt:lpstr>Cambria Math</vt:lpstr>
      <vt:lpstr>Impact</vt:lpstr>
      <vt:lpstr>Microsoft Himalaya</vt:lpstr>
      <vt:lpstr>默认设计模板</vt:lpstr>
      <vt:lpstr>1_Office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杜小二</dc:creator>
  <cp:lastModifiedBy>李昊泽</cp:lastModifiedBy>
  <cp:revision>47</cp:revision>
  <dcterms:created xsi:type="dcterms:W3CDTF">2015-05-03T11:09:06Z</dcterms:created>
  <dcterms:modified xsi:type="dcterms:W3CDTF">2017-10-25T05:05:08Z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