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策略梯度"/>
          <p:cNvSpPr txBox="1">
            <a:spLocks noGrp="1"/>
          </p:cNvSpPr>
          <p:nvPr>
            <p:ph type="ctrTitle"/>
          </p:nvPr>
        </p:nvSpPr>
        <p:spPr>
          <a:prstGeom prst="rect">
            <a:avLst/>
          </a:prstGeom>
        </p:spPr>
        <p:txBody>
          <a:bodyPr/>
          <a:lstStyle/>
          <a:p>
            <a:r>
              <a:t>策略梯度</a:t>
            </a:r>
          </a:p>
        </p:txBody>
      </p:sp>
      <p:sp>
        <p:nvSpPr>
          <p:cNvPr id="120" name="汇报人：白惠文…"/>
          <p:cNvSpPr txBox="1">
            <a:spLocks noGrp="1"/>
          </p:cNvSpPr>
          <p:nvPr>
            <p:ph type="subTitle" sz="quarter" idx="1"/>
          </p:nvPr>
        </p:nvSpPr>
        <p:spPr>
          <a:xfrm>
            <a:off x="1879600" y="6485689"/>
            <a:ext cx="10464800" cy="1130300"/>
          </a:xfrm>
          <a:prstGeom prst="rect">
            <a:avLst/>
          </a:prstGeom>
        </p:spPr>
        <p:txBody>
          <a:bodyPr/>
          <a:lstStyle/>
          <a:p>
            <a:pPr lvl="1" indent="176021" algn="r" defTabSz="449833">
              <a:defRPr sz="2849"/>
            </a:pPr>
            <a:r>
              <a:rPr dirty="0" err="1"/>
              <a:t>汇报人：白惠文</a:t>
            </a:r>
            <a:r>
              <a:rPr dirty="0"/>
              <a:t>  </a:t>
            </a:r>
          </a:p>
          <a:p>
            <a:pPr algn="r" defTabSz="449833">
              <a:defRPr sz="2849"/>
            </a:pPr>
            <a:r>
              <a:rPr dirty="0"/>
              <a:t>日期：2017.11.</a:t>
            </a:r>
            <a:r>
              <a:rPr lang="en-US" altLang="zh-CN" dirty="0"/>
              <a:t>8</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策略梯度"/>
          <p:cNvSpPr txBox="1">
            <a:spLocks noGrp="1"/>
          </p:cNvSpPr>
          <p:nvPr>
            <p:ph type="title"/>
          </p:nvPr>
        </p:nvSpPr>
        <p:spPr>
          <a:prstGeom prst="rect">
            <a:avLst/>
          </a:prstGeom>
        </p:spPr>
        <p:txBody>
          <a:bodyPr/>
          <a:lstStyle>
            <a:lvl1pPr>
              <a:defRPr sz="6000"/>
            </a:lvl1pPr>
          </a:lstStyle>
          <a:p>
            <a:r>
              <a:t>策略梯度</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策略梯度"/>
          <p:cNvSpPr txBox="1">
            <a:spLocks noGrp="1"/>
          </p:cNvSpPr>
          <p:nvPr>
            <p:ph type="title"/>
          </p:nvPr>
        </p:nvSpPr>
        <p:spPr>
          <a:prstGeom prst="rect">
            <a:avLst/>
          </a:prstGeom>
        </p:spPr>
        <p:txBody>
          <a:bodyPr/>
          <a:lstStyle>
            <a:lvl1pPr>
              <a:defRPr sz="6000"/>
            </a:lvl1pPr>
          </a:lstStyle>
          <a:p>
            <a:r>
              <a:t>策略梯度</a:t>
            </a:r>
          </a:p>
        </p:txBody>
      </p:sp>
      <p:sp>
        <p:nvSpPr>
          <p:cNvPr id="149" name="令J(θ)可以是任何类型的策略目标函数，策略梯度算法可以使J(θ)沿着其梯度上升至局部最大值。同时确定获得最大值时的参数θ：…"/>
          <p:cNvSpPr txBox="1">
            <a:spLocks noGrp="1"/>
          </p:cNvSpPr>
          <p:nvPr>
            <p:ph type="body" idx="1"/>
          </p:nvPr>
        </p:nvSpPr>
        <p:spPr>
          <a:xfrm>
            <a:off x="952500" y="2597150"/>
            <a:ext cx="11099800" cy="6286500"/>
          </a:xfrm>
          <a:prstGeom prst="rect">
            <a:avLst/>
          </a:prstGeom>
        </p:spPr>
        <p:txBody>
          <a:bodyPr/>
          <a:lstStyle/>
          <a:p>
            <a:pPr marL="404495" indent="-404495" defTabSz="531622">
              <a:spcBef>
                <a:spcPts val="3800"/>
              </a:spcBef>
              <a:defRPr sz="2912"/>
            </a:pPr>
            <a:r>
              <a:rPr dirty="0" err="1"/>
              <a:t>令</a:t>
            </a:r>
            <a:r>
              <a:rPr i="1" dirty="0" err="1"/>
              <a:t>J</a:t>
            </a:r>
            <a:r>
              <a:rPr i="1" dirty="0"/>
              <a:t>(θ)</a:t>
            </a:r>
            <a:r>
              <a:rPr dirty="0" err="1"/>
              <a:t>可以是任何类型的策略目标函数，策略梯度算法可以使</a:t>
            </a:r>
            <a:r>
              <a:rPr i="1" dirty="0" err="1"/>
              <a:t>J</a:t>
            </a:r>
            <a:r>
              <a:rPr i="1" dirty="0"/>
              <a:t>(θ)</a:t>
            </a:r>
            <a:r>
              <a:rPr dirty="0" err="1"/>
              <a:t>沿着其梯度上升至</a:t>
            </a:r>
            <a:r>
              <a:rPr b="1" dirty="0" err="1"/>
              <a:t>局部</a:t>
            </a:r>
            <a:r>
              <a:rPr dirty="0" err="1"/>
              <a:t>最大值。同时确定获得最大值时的参数</a:t>
            </a:r>
            <a:r>
              <a:rPr i="1" dirty="0" err="1"/>
              <a:t>θ</a:t>
            </a:r>
            <a:r>
              <a:rPr dirty="0"/>
              <a:t>：</a:t>
            </a:r>
          </a:p>
          <a:p>
            <a:pPr marL="404495" indent="-404495" defTabSz="531622">
              <a:spcBef>
                <a:spcPts val="3800"/>
              </a:spcBef>
              <a:defRPr sz="2912"/>
            </a:pPr>
            <a:endParaRPr dirty="0"/>
          </a:p>
          <a:p>
            <a:pPr marL="404495" indent="-404495" defTabSz="531622">
              <a:spcBef>
                <a:spcPts val="3800"/>
              </a:spcBef>
              <a:defRPr sz="2912"/>
            </a:pPr>
            <a:r>
              <a:rPr dirty="0" err="1"/>
              <a:t>上式中▽</a:t>
            </a:r>
            <a:r>
              <a:rPr i="1" dirty="0" err="1"/>
              <a:t>θ</a:t>
            </a:r>
            <a:r>
              <a:rPr dirty="0"/>
              <a:t> </a:t>
            </a:r>
            <a:r>
              <a:rPr i="1" dirty="0"/>
              <a:t>J(θ)</a:t>
            </a:r>
            <a:r>
              <a:rPr dirty="0" err="1"/>
              <a:t>是策略梯度</a:t>
            </a:r>
            <a:r>
              <a:rPr dirty="0"/>
              <a:t>：</a:t>
            </a:r>
          </a:p>
          <a:p>
            <a:pPr marL="404495" indent="-404495" defTabSz="531622">
              <a:spcBef>
                <a:spcPts val="3800"/>
              </a:spcBef>
              <a:defRPr sz="2912"/>
            </a:pPr>
            <a:endParaRPr dirty="0"/>
          </a:p>
          <a:p>
            <a:pPr marL="404495" indent="-404495" defTabSz="531622">
              <a:spcBef>
                <a:spcPts val="3800"/>
              </a:spcBef>
              <a:defRPr sz="2912"/>
            </a:pPr>
            <a:endParaRPr dirty="0"/>
          </a:p>
          <a:p>
            <a:pPr marL="404495" indent="-404495" defTabSz="531622">
              <a:spcBef>
                <a:spcPts val="3800"/>
              </a:spcBef>
              <a:defRPr sz="2912"/>
            </a:pPr>
            <a:r>
              <a:rPr dirty="0"/>
              <a:t>α</a:t>
            </a:r>
            <a:r>
              <a:rPr dirty="0" err="1"/>
              <a:t>是步长参数，又称学习率</a:t>
            </a:r>
            <a:r>
              <a:rPr dirty="0"/>
              <a:t>。</a:t>
            </a:r>
          </a:p>
        </p:txBody>
      </p:sp>
      <p:pic>
        <p:nvPicPr>
          <p:cNvPr id="150" name="图像" descr="图像"/>
          <p:cNvPicPr>
            <a:picLocks noChangeAspect="1"/>
          </p:cNvPicPr>
          <p:nvPr/>
        </p:nvPicPr>
        <p:blipFill>
          <a:blip r:embed="rId2">
            <a:extLst/>
          </a:blip>
          <a:stretch>
            <a:fillRect/>
          </a:stretch>
        </p:blipFill>
        <p:spPr>
          <a:xfrm>
            <a:off x="4052637" y="3832768"/>
            <a:ext cx="4899525" cy="1506705"/>
          </a:xfrm>
          <a:prstGeom prst="rect">
            <a:avLst/>
          </a:prstGeom>
          <a:ln w="12700">
            <a:miter lim="400000"/>
          </a:ln>
        </p:spPr>
      </p:pic>
      <p:pic>
        <p:nvPicPr>
          <p:cNvPr id="151" name="图像" descr="图像"/>
          <p:cNvPicPr>
            <a:picLocks noChangeAspect="1"/>
          </p:cNvPicPr>
          <p:nvPr/>
        </p:nvPicPr>
        <p:blipFill>
          <a:blip r:embed="rId3">
            <a:extLst/>
          </a:blip>
          <a:stretch>
            <a:fillRect/>
          </a:stretch>
        </p:blipFill>
        <p:spPr>
          <a:xfrm>
            <a:off x="5785517" y="5620866"/>
            <a:ext cx="3903915" cy="236825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计算策略梯度"/>
          <p:cNvSpPr txBox="1">
            <a:spLocks noGrp="1"/>
          </p:cNvSpPr>
          <p:nvPr>
            <p:ph type="title"/>
          </p:nvPr>
        </p:nvSpPr>
        <p:spPr>
          <a:prstGeom prst="rect">
            <a:avLst/>
          </a:prstGeom>
        </p:spPr>
        <p:txBody>
          <a:bodyPr/>
          <a:lstStyle>
            <a:lvl1pPr>
              <a:defRPr sz="6000"/>
            </a:lvl1pPr>
          </a:lstStyle>
          <a:p>
            <a:r>
              <a:t>计算策略梯度</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计算策略梯度"/>
          <p:cNvSpPr txBox="1">
            <a:spLocks noGrp="1"/>
          </p:cNvSpPr>
          <p:nvPr>
            <p:ph type="title"/>
          </p:nvPr>
        </p:nvSpPr>
        <p:spPr>
          <a:prstGeom prst="rect">
            <a:avLst/>
          </a:prstGeom>
        </p:spPr>
        <p:txBody>
          <a:bodyPr/>
          <a:lstStyle>
            <a:lvl1pPr>
              <a:defRPr sz="6000"/>
            </a:lvl1pPr>
          </a:lstStyle>
          <a:p>
            <a:r>
              <a:t>计算策略梯度</a:t>
            </a:r>
          </a:p>
        </p:txBody>
      </p:sp>
      <p:sp>
        <p:nvSpPr>
          <p:cNvPr id="156" name="函数在某个变量θ处的策略梯度等于该处函数值与该函数的对数函数在此处梯度的乘积：…"/>
          <p:cNvSpPr txBox="1">
            <a:spLocks noGrp="1"/>
          </p:cNvSpPr>
          <p:nvPr>
            <p:ph type="body" idx="1"/>
          </p:nvPr>
        </p:nvSpPr>
        <p:spPr>
          <a:xfrm>
            <a:off x="944145" y="1816100"/>
            <a:ext cx="11099800" cy="6286500"/>
          </a:xfrm>
          <a:prstGeom prst="rect">
            <a:avLst/>
          </a:prstGeom>
        </p:spPr>
        <p:txBody>
          <a:bodyPr/>
          <a:lstStyle/>
          <a:p>
            <a:r>
              <a:rPr dirty="0" err="1"/>
              <a:t>函数在某个变量θ处的策略梯度等于该处函数值与该函数的对数函数在此处梯度的乘积</a:t>
            </a:r>
            <a:r>
              <a:rPr dirty="0"/>
              <a:t>：</a:t>
            </a:r>
          </a:p>
          <a:p>
            <a:endParaRPr dirty="0"/>
          </a:p>
          <a:p>
            <a:r>
              <a:rPr dirty="0" err="1"/>
              <a:t>把对数梯度定义为score</a:t>
            </a:r>
            <a:r>
              <a:rPr dirty="0"/>
              <a:t> </a:t>
            </a:r>
            <a:r>
              <a:rPr dirty="0" err="1"/>
              <a:t>function函数</a:t>
            </a:r>
            <a:endParaRPr dirty="0"/>
          </a:p>
        </p:txBody>
      </p:sp>
      <p:pic>
        <p:nvPicPr>
          <p:cNvPr id="157" name="图像" descr="图像"/>
          <p:cNvPicPr>
            <a:picLocks noChangeAspect="1"/>
          </p:cNvPicPr>
          <p:nvPr/>
        </p:nvPicPr>
        <p:blipFill>
          <a:blip r:embed="rId2">
            <a:extLst/>
          </a:blip>
          <a:stretch>
            <a:fillRect/>
          </a:stretch>
        </p:blipFill>
        <p:spPr>
          <a:xfrm>
            <a:off x="3872496" y="6801852"/>
            <a:ext cx="5846839" cy="1615574"/>
          </a:xfrm>
          <a:prstGeom prst="rect">
            <a:avLst/>
          </a:prstGeom>
          <a:ln w="12700">
            <a:miter lim="400000"/>
          </a:ln>
        </p:spPr>
      </p:pic>
      <p:pic>
        <p:nvPicPr>
          <p:cNvPr id="158" name="图像" descr="图像"/>
          <p:cNvPicPr>
            <a:picLocks noChangeAspect="1"/>
          </p:cNvPicPr>
          <p:nvPr/>
        </p:nvPicPr>
        <p:blipFill>
          <a:blip r:embed="rId3">
            <a:extLst/>
          </a:blip>
          <a:stretch>
            <a:fillRect/>
          </a:stretch>
        </p:blipFill>
        <p:spPr>
          <a:xfrm>
            <a:off x="5029707" y="4456608"/>
            <a:ext cx="5494755" cy="148460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计算策略梯度"/>
          <p:cNvSpPr txBox="1">
            <a:spLocks noGrp="1"/>
          </p:cNvSpPr>
          <p:nvPr>
            <p:ph type="title"/>
          </p:nvPr>
        </p:nvSpPr>
        <p:spPr>
          <a:prstGeom prst="rect">
            <a:avLst/>
          </a:prstGeom>
        </p:spPr>
        <p:txBody>
          <a:bodyPr/>
          <a:lstStyle>
            <a:lvl1pPr>
              <a:defRPr sz="6000"/>
            </a:lvl1pPr>
          </a:lstStyle>
          <a:p>
            <a:r>
              <a:t>计算策略梯度</a:t>
            </a:r>
          </a:p>
        </p:txBody>
      </p:sp>
      <p:sp>
        <p:nvSpPr>
          <p:cNvPr id="161" name="softmax策略下的score function函数值：…"/>
          <p:cNvSpPr txBox="1">
            <a:spLocks noGrp="1"/>
          </p:cNvSpPr>
          <p:nvPr>
            <p:ph type="body" idx="1"/>
          </p:nvPr>
        </p:nvSpPr>
        <p:spPr>
          <a:prstGeom prst="rect">
            <a:avLst/>
          </a:prstGeom>
        </p:spPr>
        <p:txBody>
          <a:bodyPr/>
          <a:lstStyle/>
          <a:p>
            <a:pPr marL="0" indent="0">
              <a:buSzTx/>
              <a:buNone/>
            </a:pPr>
            <a:r>
              <a:rPr>
                <a:latin typeface="Helvetica"/>
                <a:ea typeface="Helvetica"/>
                <a:cs typeface="Helvetica"/>
                <a:sym typeface="Helvetica"/>
              </a:rPr>
              <a:t>softmax策略</a:t>
            </a:r>
            <a:r>
              <a:t>下的score function函数值：</a:t>
            </a:r>
          </a:p>
          <a:p>
            <a:pPr marL="0" indent="0">
              <a:buSzTx/>
              <a:buNone/>
            </a:pPr>
            <a:endParaRPr/>
          </a:p>
          <a:p>
            <a:pPr marL="0" indent="0">
              <a:buSzTx/>
              <a:buNone/>
            </a:pPr>
            <a:r>
              <a:rPr>
                <a:latin typeface="Helvetica"/>
                <a:ea typeface="Helvetica"/>
                <a:cs typeface="Helvetica"/>
                <a:sym typeface="Helvetica"/>
              </a:rPr>
              <a:t>高斯策略</a:t>
            </a:r>
            <a:r>
              <a:t>下的score function函数值</a:t>
            </a:r>
          </a:p>
        </p:txBody>
      </p:sp>
      <p:pic>
        <p:nvPicPr>
          <p:cNvPr id="162" name="图像" descr="图像"/>
          <p:cNvPicPr>
            <a:picLocks noChangeAspect="1"/>
          </p:cNvPicPr>
          <p:nvPr/>
        </p:nvPicPr>
        <p:blipFill>
          <a:blip r:embed="rId2">
            <a:extLst/>
          </a:blip>
          <a:stretch>
            <a:fillRect/>
          </a:stretch>
        </p:blipFill>
        <p:spPr>
          <a:xfrm>
            <a:off x="6102350" y="4591050"/>
            <a:ext cx="4254500" cy="850900"/>
          </a:xfrm>
          <a:prstGeom prst="rect">
            <a:avLst/>
          </a:prstGeom>
          <a:ln w="12700">
            <a:miter lim="400000"/>
          </a:ln>
        </p:spPr>
      </p:pic>
      <p:pic>
        <p:nvPicPr>
          <p:cNvPr id="163" name="图像" descr="图像"/>
          <p:cNvPicPr>
            <a:picLocks noChangeAspect="1"/>
          </p:cNvPicPr>
          <p:nvPr/>
        </p:nvPicPr>
        <p:blipFill>
          <a:blip r:embed="rId3">
            <a:extLst/>
          </a:blip>
          <a:stretch>
            <a:fillRect/>
          </a:stretch>
        </p:blipFill>
        <p:spPr>
          <a:xfrm>
            <a:off x="5765800" y="6940550"/>
            <a:ext cx="3759200" cy="9525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策略梯度定理"/>
          <p:cNvSpPr txBox="1">
            <a:spLocks noGrp="1"/>
          </p:cNvSpPr>
          <p:nvPr>
            <p:ph type="body" idx="1"/>
          </p:nvPr>
        </p:nvSpPr>
        <p:spPr>
          <a:xfrm>
            <a:off x="952500" y="2791327"/>
            <a:ext cx="11099800" cy="958850"/>
          </a:xfrm>
          <a:prstGeom prst="rect">
            <a:avLst/>
          </a:prstGeom>
        </p:spPr>
        <p:txBody>
          <a:bodyPr/>
          <a:lstStyle/>
          <a:p>
            <a:pPr marL="0" indent="0">
              <a:spcBef>
                <a:spcPts val="0"/>
              </a:spcBef>
              <a:buSzTx/>
              <a:buNone/>
            </a:pPr>
            <a:r>
              <a:rPr dirty="0" err="1"/>
              <a:t>策略梯度定理</a:t>
            </a:r>
            <a:endParaRPr dirty="0"/>
          </a:p>
          <a:p>
            <a:pPr marL="0" indent="0">
              <a:buSzTx/>
              <a:buNone/>
            </a:pPr>
            <a:endParaRPr dirty="0"/>
          </a:p>
          <a:p>
            <a:pPr marL="0" indent="0">
              <a:buSzTx/>
              <a:buNone/>
            </a:pPr>
            <a:endParaRPr dirty="0"/>
          </a:p>
        </p:txBody>
      </p:sp>
      <p:pic>
        <p:nvPicPr>
          <p:cNvPr id="166" name="图像" descr="图像"/>
          <p:cNvPicPr>
            <a:picLocks noChangeAspect="1"/>
          </p:cNvPicPr>
          <p:nvPr/>
        </p:nvPicPr>
        <p:blipFill>
          <a:blip r:embed="rId2">
            <a:extLst/>
          </a:blip>
          <a:stretch>
            <a:fillRect/>
          </a:stretch>
        </p:blipFill>
        <p:spPr>
          <a:xfrm>
            <a:off x="1235576" y="3562426"/>
            <a:ext cx="10533647" cy="3298415"/>
          </a:xfrm>
          <a:prstGeom prst="rect">
            <a:avLst/>
          </a:prstGeom>
          <a:ln w="12700">
            <a:miter lim="400000"/>
          </a:ln>
        </p:spPr>
      </p:pic>
      <p:sp>
        <p:nvSpPr>
          <p:cNvPr id="167" name="计算策略梯度"/>
          <p:cNvSpPr txBox="1">
            <a:spLocks noGrp="1"/>
          </p:cNvSpPr>
          <p:nvPr>
            <p:ph type="title"/>
          </p:nvPr>
        </p:nvSpPr>
        <p:spPr>
          <a:xfrm>
            <a:off x="1096879" y="0"/>
            <a:ext cx="11099800" cy="2159000"/>
          </a:xfrm>
          <a:prstGeom prst="rect">
            <a:avLst/>
          </a:prstGeom>
        </p:spPr>
        <p:txBody>
          <a:bodyPr/>
          <a:lstStyle>
            <a:lvl1pPr>
              <a:defRPr sz="6000"/>
            </a:lvl1pPr>
          </a:lstStyle>
          <a:p>
            <a:r>
              <a:t>计算策略梯度</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蒙特卡洛策略梯度"/>
          <p:cNvSpPr txBox="1">
            <a:spLocks noGrp="1"/>
          </p:cNvSpPr>
          <p:nvPr>
            <p:ph type="title"/>
          </p:nvPr>
        </p:nvSpPr>
        <p:spPr>
          <a:prstGeom prst="rect">
            <a:avLst/>
          </a:prstGeom>
        </p:spPr>
        <p:txBody>
          <a:bodyPr/>
          <a:lstStyle>
            <a:lvl1pPr>
              <a:defRPr sz="6000"/>
            </a:lvl1pPr>
          </a:lstStyle>
          <a:p>
            <a:r>
              <a:t>蒙特卡洛策略梯度</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蒙特卡洛策略梯度"/>
          <p:cNvSpPr txBox="1">
            <a:spLocks noGrp="1"/>
          </p:cNvSpPr>
          <p:nvPr>
            <p:ph type="title"/>
          </p:nvPr>
        </p:nvSpPr>
        <p:spPr>
          <a:prstGeom prst="rect">
            <a:avLst/>
          </a:prstGeom>
        </p:spPr>
        <p:txBody>
          <a:bodyPr/>
          <a:lstStyle>
            <a:lvl1pPr>
              <a:defRPr sz="6000"/>
            </a:lvl1pPr>
          </a:lstStyle>
          <a:p>
            <a:r>
              <a:t>蒙特卡洛策略梯度</a:t>
            </a:r>
          </a:p>
        </p:txBody>
      </p:sp>
      <p:sp>
        <p:nvSpPr>
          <p:cNvPr id="172" name="针对具有完整Episode的情况，我们应用策略梯度理论，使用随机梯度上升来更新参数，对于公式里的期望，我们通过采样的形式来替代，即使用t时刻的收获（return）作为当前策略下行为价值的无偏估计。…"/>
          <p:cNvSpPr txBox="1">
            <a:spLocks noGrp="1"/>
          </p:cNvSpPr>
          <p:nvPr>
            <p:ph type="body" idx="1"/>
          </p:nvPr>
        </p:nvSpPr>
        <p:spPr>
          <a:xfrm>
            <a:off x="819150" y="2141621"/>
            <a:ext cx="11099800" cy="6286500"/>
          </a:xfrm>
          <a:prstGeom prst="rect">
            <a:avLst/>
          </a:prstGeom>
        </p:spPr>
        <p:txBody>
          <a:bodyPr/>
          <a:lstStyle/>
          <a:p>
            <a:pPr marL="0" indent="0" defTabSz="473201">
              <a:lnSpc>
                <a:spcPct val="150000"/>
              </a:lnSpc>
              <a:spcBef>
                <a:spcPts val="3400"/>
              </a:spcBef>
              <a:buSzTx/>
              <a:buNone/>
              <a:defRPr sz="2592"/>
            </a:pPr>
            <a:r>
              <a:rPr dirty="0"/>
              <a:t>针对具有完整Episode的情况，我们应用策略梯度理论，使用随机梯度上升来更新参数，对于公式里的期望，我们通过采样的形式来替代，即</a:t>
            </a:r>
            <a:r>
              <a:rPr b="1" dirty="0"/>
              <a:t>使用t时刻的收获（return）作为当前策略下行为价值的无偏估计</a:t>
            </a:r>
            <a:r>
              <a:rPr dirty="0"/>
              <a:t>。</a:t>
            </a:r>
          </a:p>
          <a:p>
            <a:pPr marL="0" indent="0" defTabSz="473201">
              <a:lnSpc>
                <a:spcPct val="150000"/>
              </a:lnSpc>
              <a:spcBef>
                <a:spcPts val="3400"/>
              </a:spcBef>
              <a:buSzTx/>
              <a:buNone/>
              <a:defRPr sz="2592"/>
            </a:pPr>
            <a:r>
              <a:rPr dirty="0" err="1"/>
              <a:t>算法描述是这样的：我们先随机初始化策略函数的参数θ，对当前策略下的一个Episode</a:t>
            </a:r>
            <a:r>
              <a:rPr dirty="0"/>
              <a:t>：</a:t>
            </a:r>
          </a:p>
          <a:p>
            <a:pPr marL="0" indent="0" defTabSz="473201">
              <a:lnSpc>
                <a:spcPct val="150000"/>
              </a:lnSpc>
              <a:spcBef>
                <a:spcPts val="3400"/>
              </a:spcBef>
              <a:buSzTx/>
              <a:buNone/>
              <a:defRPr sz="2592"/>
            </a:pPr>
            <a:endParaRPr dirty="0"/>
          </a:p>
          <a:p>
            <a:pPr marL="0" indent="0" defTabSz="473201">
              <a:lnSpc>
                <a:spcPct val="150000"/>
              </a:lnSpc>
              <a:spcBef>
                <a:spcPts val="3400"/>
              </a:spcBef>
              <a:buSzTx/>
              <a:buNone/>
              <a:defRPr sz="2592"/>
            </a:pPr>
            <a:endParaRPr dirty="0"/>
          </a:p>
          <a:p>
            <a:pPr marL="0" indent="0" defTabSz="473201">
              <a:lnSpc>
                <a:spcPct val="150000"/>
              </a:lnSpc>
              <a:spcBef>
                <a:spcPts val="3400"/>
              </a:spcBef>
              <a:buSzTx/>
              <a:buNone/>
              <a:defRPr sz="2592"/>
            </a:pPr>
            <a:endParaRPr dirty="0"/>
          </a:p>
        </p:txBody>
      </p:sp>
      <p:pic>
        <p:nvPicPr>
          <p:cNvPr id="173" name="图像" descr="图像"/>
          <p:cNvPicPr>
            <a:picLocks noChangeAspect="1"/>
          </p:cNvPicPr>
          <p:nvPr/>
        </p:nvPicPr>
        <p:blipFill>
          <a:blip r:embed="rId2">
            <a:extLst/>
          </a:blip>
          <a:stretch>
            <a:fillRect/>
          </a:stretch>
        </p:blipFill>
        <p:spPr>
          <a:xfrm>
            <a:off x="1928645" y="5999748"/>
            <a:ext cx="9147510" cy="1192797"/>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从t=1到t=T-1间的每一个时刻，计算个体获得的收获vt，然后更新参数θ。如此然后重复每一个Episode，直到结束。具体算法如下："/>
          <p:cNvSpPr txBox="1">
            <a:spLocks noGrp="1"/>
          </p:cNvSpPr>
          <p:nvPr>
            <p:ph type="body" idx="1"/>
          </p:nvPr>
        </p:nvSpPr>
        <p:spPr>
          <a:xfrm>
            <a:off x="952500" y="1981200"/>
            <a:ext cx="11099800" cy="6286500"/>
          </a:xfrm>
          <a:prstGeom prst="rect">
            <a:avLst/>
          </a:prstGeom>
        </p:spPr>
        <p:txBody>
          <a:bodyPr/>
          <a:lstStyle/>
          <a:p>
            <a:pPr marL="0" indent="0" defTabSz="426466">
              <a:spcBef>
                <a:spcPts val="3000"/>
              </a:spcBef>
              <a:buSzTx/>
              <a:buNone/>
              <a:defRPr sz="2336"/>
            </a:pPr>
            <a:r>
              <a:rPr dirty="0" err="1"/>
              <a:t>从t</a:t>
            </a:r>
            <a:r>
              <a:rPr dirty="0"/>
              <a:t>=1到t=T-1间的每一个时刻，计算个体获得的收获vt，然后更新参数θ。如此然后重复每一个Episode，直到结束。</a:t>
            </a:r>
            <a:r>
              <a:rPr b="1" dirty="0"/>
              <a:t>具体算法</a:t>
            </a:r>
            <a:r>
              <a:rPr dirty="0"/>
              <a:t>如下：</a:t>
            </a:r>
          </a:p>
          <a:p>
            <a:pPr marL="0" indent="0" defTabSz="426466">
              <a:spcBef>
                <a:spcPts val="3000"/>
              </a:spcBef>
              <a:buSzTx/>
              <a:buNone/>
              <a:defRPr sz="2336"/>
            </a:pPr>
            <a:endParaRPr dirty="0"/>
          </a:p>
          <a:p>
            <a:pPr marL="0" indent="0" defTabSz="426466">
              <a:spcBef>
                <a:spcPts val="3000"/>
              </a:spcBef>
              <a:buSzTx/>
              <a:buNone/>
              <a:defRPr sz="2336"/>
            </a:pPr>
            <a:endParaRPr dirty="0"/>
          </a:p>
          <a:p>
            <a:pPr marL="0" indent="0" defTabSz="426466">
              <a:spcBef>
                <a:spcPts val="3000"/>
              </a:spcBef>
              <a:buSzTx/>
              <a:buNone/>
              <a:defRPr sz="2336"/>
            </a:pPr>
            <a:endParaRPr dirty="0"/>
          </a:p>
          <a:p>
            <a:pPr marL="0" indent="0" defTabSz="426466">
              <a:spcBef>
                <a:spcPts val="3000"/>
              </a:spcBef>
              <a:buSzTx/>
              <a:buNone/>
              <a:defRPr sz="2336"/>
            </a:pPr>
            <a:endParaRPr dirty="0"/>
          </a:p>
          <a:p>
            <a:pPr marL="0" indent="0" defTabSz="426466">
              <a:spcBef>
                <a:spcPts val="3000"/>
              </a:spcBef>
              <a:buSzTx/>
              <a:buNone/>
              <a:defRPr sz="2336"/>
            </a:pPr>
            <a:endParaRPr dirty="0"/>
          </a:p>
          <a:p>
            <a:pPr marL="0" indent="0" defTabSz="426466">
              <a:spcBef>
                <a:spcPts val="3000"/>
              </a:spcBef>
              <a:buSzTx/>
              <a:buNone/>
              <a:defRPr sz="2336"/>
            </a:pPr>
            <a:endParaRPr dirty="0"/>
          </a:p>
        </p:txBody>
      </p:sp>
      <p:pic>
        <p:nvPicPr>
          <p:cNvPr id="176" name="图像" descr="图像"/>
          <p:cNvPicPr>
            <a:picLocks noChangeAspect="1"/>
          </p:cNvPicPr>
          <p:nvPr/>
        </p:nvPicPr>
        <p:blipFill>
          <a:blip r:embed="rId2">
            <a:extLst/>
          </a:blip>
          <a:stretch>
            <a:fillRect/>
          </a:stretch>
        </p:blipFill>
        <p:spPr>
          <a:xfrm>
            <a:off x="1557703" y="3482811"/>
            <a:ext cx="10349583" cy="4681954"/>
          </a:xfrm>
          <a:prstGeom prst="rect">
            <a:avLst/>
          </a:prstGeom>
          <a:ln w="12700">
            <a:miter lim="400000"/>
          </a:ln>
        </p:spPr>
      </p:pic>
      <p:sp>
        <p:nvSpPr>
          <p:cNvPr id="177" name="蒙特卡洛策略梯度"/>
          <p:cNvSpPr txBox="1">
            <a:spLocks noGrp="1"/>
          </p:cNvSpPr>
          <p:nvPr>
            <p:ph type="title"/>
          </p:nvPr>
        </p:nvSpPr>
        <p:spPr>
          <a:prstGeom prst="rect">
            <a:avLst/>
          </a:prstGeom>
        </p:spPr>
        <p:txBody>
          <a:bodyPr/>
          <a:lstStyle>
            <a:lvl1pPr>
              <a:defRPr sz="6000"/>
            </a:lvl1pPr>
          </a:lstStyle>
          <a:p>
            <a:r>
              <a:t>蒙特卡洛策略梯度</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END"/>
          <p:cNvSpPr txBox="1">
            <a:spLocks noGrp="1"/>
          </p:cNvSpPr>
          <p:nvPr>
            <p:ph type="title"/>
          </p:nvPr>
        </p:nvSpPr>
        <p:spPr>
          <a:prstGeom prst="rect">
            <a:avLst/>
          </a:prstGeom>
        </p:spPr>
        <p:txBody>
          <a:bodyPr/>
          <a:lstStyle/>
          <a:p>
            <a:r>
              <a:t>END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1.为什么要有策略梯度…"/>
          <p:cNvSpPr txBox="1">
            <a:spLocks noGrp="1"/>
          </p:cNvSpPr>
          <p:nvPr>
            <p:ph type="body" idx="1"/>
          </p:nvPr>
        </p:nvSpPr>
        <p:spPr>
          <a:xfrm>
            <a:off x="1112921" y="-462548"/>
            <a:ext cx="11099800" cy="7213600"/>
          </a:xfrm>
          <a:prstGeom prst="rect">
            <a:avLst/>
          </a:prstGeom>
        </p:spPr>
        <p:txBody>
          <a:bodyPr anchor="b"/>
          <a:lstStyle/>
          <a:p>
            <a:pPr marL="0" indent="0" defTabSz="432308">
              <a:lnSpc>
                <a:spcPct val="200000"/>
              </a:lnSpc>
              <a:spcBef>
                <a:spcPts val="0"/>
              </a:spcBef>
              <a:buSzTx/>
              <a:buNone/>
              <a:defRPr sz="2960">
                <a:latin typeface="+mn-lt"/>
                <a:ea typeface="+mn-ea"/>
                <a:cs typeface="+mn-cs"/>
                <a:sym typeface="Helvetica Neue Medium"/>
              </a:defRPr>
            </a:pPr>
            <a:r>
              <a:rPr dirty="0"/>
              <a:t>1.为什么要有策略梯度</a:t>
            </a:r>
          </a:p>
          <a:p>
            <a:pPr marL="0" indent="0" defTabSz="432308">
              <a:lnSpc>
                <a:spcPct val="200000"/>
              </a:lnSpc>
              <a:spcBef>
                <a:spcPts val="0"/>
              </a:spcBef>
              <a:buSzTx/>
              <a:buNone/>
              <a:defRPr sz="2960">
                <a:latin typeface="+mn-lt"/>
                <a:ea typeface="+mn-ea"/>
                <a:cs typeface="+mn-cs"/>
                <a:sym typeface="Helvetica Neue Medium"/>
              </a:defRPr>
            </a:pPr>
            <a:r>
              <a:rPr dirty="0"/>
              <a:t>2.与基于价值函数的思路对比</a:t>
            </a:r>
          </a:p>
          <a:p>
            <a:pPr marL="0" indent="0" defTabSz="432308">
              <a:lnSpc>
                <a:spcPct val="200000"/>
              </a:lnSpc>
              <a:spcBef>
                <a:spcPts val="0"/>
              </a:spcBef>
              <a:buSzTx/>
              <a:buNone/>
              <a:defRPr sz="2960">
                <a:latin typeface="+mn-lt"/>
                <a:ea typeface="+mn-ea"/>
                <a:cs typeface="+mn-cs"/>
                <a:sym typeface="Helvetica Neue Medium"/>
              </a:defRPr>
            </a:pPr>
            <a:r>
              <a:rPr dirty="0"/>
              <a:t>3.策略目标函数</a:t>
            </a:r>
          </a:p>
          <a:p>
            <a:pPr marL="0" indent="0" defTabSz="432308">
              <a:lnSpc>
                <a:spcPct val="200000"/>
              </a:lnSpc>
              <a:spcBef>
                <a:spcPts val="0"/>
              </a:spcBef>
              <a:buSzTx/>
              <a:buNone/>
              <a:defRPr sz="2960">
                <a:latin typeface="+mn-lt"/>
                <a:ea typeface="+mn-ea"/>
                <a:cs typeface="+mn-cs"/>
                <a:sym typeface="Helvetica Neue Medium"/>
              </a:defRPr>
            </a:pPr>
            <a:r>
              <a:rPr dirty="0"/>
              <a:t>4.策略梯度</a:t>
            </a:r>
          </a:p>
          <a:p>
            <a:pPr marL="0" indent="0" defTabSz="432308">
              <a:lnSpc>
                <a:spcPct val="200000"/>
              </a:lnSpc>
              <a:spcBef>
                <a:spcPts val="0"/>
              </a:spcBef>
              <a:buSzTx/>
              <a:buNone/>
              <a:defRPr sz="2960">
                <a:latin typeface="+mn-lt"/>
                <a:ea typeface="+mn-ea"/>
                <a:cs typeface="+mn-cs"/>
                <a:sym typeface="Helvetica Neue Medium"/>
              </a:defRPr>
            </a:pPr>
            <a:r>
              <a:rPr dirty="0"/>
              <a:t>5.计算策略梯度</a:t>
            </a:r>
          </a:p>
          <a:p>
            <a:pPr marL="0" indent="0" defTabSz="432308">
              <a:lnSpc>
                <a:spcPct val="200000"/>
              </a:lnSpc>
              <a:spcBef>
                <a:spcPts val="0"/>
              </a:spcBef>
              <a:buSzTx/>
              <a:buNone/>
              <a:defRPr sz="2960">
                <a:latin typeface="+mn-lt"/>
                <a:ea typeface="+mn-ea"/>
                <a:cs typeface="+mn-cs"/>
                <a:sym typeface="Helvetica Neue Medium"/>
              </a:defRPr>
            </a:pPr>
            <a:r>
              <a:rPr dirty="0"/>
              <a:t>6.蒙特卡洛策略梯度</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为什么要有策略梯度"/>
          <p:cNvSpPr txBox="1">
            <a:spLocks noGrp="1"/>
          </p:cNvSpPr>
          <p:nvPr>
            <p:ph type="title"/>
          </p:nvPr>
        </p:nvSpPr>
        <p:spPr>
          <a:prstGeom prst="rect">
            <a:avLst/>
          </a:prstGeom>
        </p:spPr>
        <p:txBody>
          <a:bodyPr/>
          <a:lstStyle/>
          <a:p>
            <a:r>
              <a:t>为什么要有策略梯度</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1.  基于策略的学习可能会具有更好的收敛性，这是因为基于策略的学习虽然每次只改善一点点，但总是朝着好的方向在改善。…"/>
          <p:cNvSpPr txBox="1">
            <a:spLocks noGrp="1"/>
          </p:cNvSpPr>
          <p:nvPr>
            <p:ph type="body" idx="1"/>
          </p:nvPr>
        </p:nvSpPr>
        <p:spPr>
          <a:xfrm>
            <a:off x="952500" y="82550"/>
            <a:ext cx="11099800" cy="8794750"/>
          </a:xfrm>
          <a:prstGeom prst="rect">
            <a:avLst/>
          </a:prstGeom>
        </p:spPr>
        <p:txBody>
          <a:bodyPr/>
          <a:lstStyle/>
          <a:p>
            <a:pPr marL="0" indent="0" defTabSz="457200">
              <a:lnSpc>
                <a:spcPts val="4500"/>
              </a:lnSpc>
              <a:spcBef>
                <a:spcPts val="2000"/>
              </a:spcBef>
              <a:buSzTx/>
              <a:buNone/>
              <a:defRPr sz="2500" b="1">
                <a:solidFill>
                  <a:srgbClr val="333333"/>
                </a:solidFill>
                <a:latin typeface="Helvetica"/>
                <a:ea typeface="Helvetica"/>
                <a:cs typeface="Helvetica"/>
                <a:sym typeface="Helvetica"/>
              </a:defRPr>
            </a:pPr>
            <a:endParaRPr b="0"/>
          </a:p>
          <a:p>
            <a:pPr marL="0" indent="0" defTabSz="457200">
              <a:lnSpc>
                <a:spcPts val="4500"/>
              </a:lnSpc>
              <a:spcBef>
                <a:spcPts val="2000"/>
              </a:spcBef>
              <a:buSzTx/>
              <a:buNone/>
              <a:defRPr sz="2500">
                <a:solidFill>
                  <a:srgbClr val="333333"/>
                </a:solidFill>
                <a:latin typeface="Helvetica"/>
                <a:ea typeface="Helvetica"/>
                <a:cs typeface="Helvetica"/>
                <a:sym typeface="Helvetica"/>
              </a:defRPr>
            </a:pPr>
            <a:r>
              <a:t>1.  基于策略的学习可能会具有</a:t>
            </a:r>
            <a:r>
              <a:rPr b="1"/>
              <a:t>更好的收敛性</a:t>
            </a:r>
            <a:r>
              <a:t>，这是因为基于策略的学习虽然每次只改善一点点，但总是朝着好的方向在改善。</a:t>
            </a:r>
          </a:p>
          <a:p>
            <a:pPr marL="0" indent="0" defTabSz="457200">
              <a:lnSpc>
                <a:spcPts val="4500"/>
              </a:lnSpc>
              <a:spcBef>
                <a:spcPts val="2000"/>
              </a:spcBef>
              <a:buSzTx/>
              <a:buNone/>
              <a:defRPr sz="2500">
                <a:solidFill>
                  <a:srgbClr val="333333"/>
                </a:solidFill>
                <a:latin typeface="Helvetica"/>
                <a:ea typeface="Helvetica"/>
                <a:cs typeface="Helvetica"/>
                <a:sym typeface="Helvetica"/>
              </a:defRPr>
            </a:pPr>
            <a:r>
              <a:t>2.</a:t>
            </a:r>
            <a:r>
              <a:rPr b="1"/>
              <a:t> 优势是其能够处理连续场景</a:t>
            </a:r>
            <a:r>
              <a:t>，在对于那些拥有高维度或连续状态空间来说，使用基于价值函数的学习在得到价值函数后，制定策略时，需要比较各种行为对应的价值大小，这样如果行为空间维度较高或者是连续的，则从中比较得出一个有最大价值函数的行为这个过程就比较难了，这时候使用基于策略的学习就高效的多。</a:t>
            </a:r>
          </a:p>
          <a:p>
            <a:pPr marL="0" indent="0" defTabSz="457200">
              <a:lnSpc>
                <a:spcPts val="4500"/>
              </a:lnSpc>
              <a:spcBef>
                <a:spcPts val="2000"/>
              </a:spcBef>
              <a:buSzTx/>
              <a:buNone/>
              <a:defRPr sz="2500">
                <a:solidFill>
                  <a:srgbClr val="333333"/>
                </a:solidFill>
                <a:latin typeface="Helvetica"/>
                <a:ea typeface="Helvetica"/>
                <a:cs typeface="Helvetica"/>
                <a:sym typeface="Helvetica"/>
              </a:defRPr>
            </a:pPr>
            <a:r>
              <a:t>3. 能够学到一些</a:t>
            </a:r>
            <a:r>
              <a:rPr b="1"/>
              <a:t>随机策略</a:t>
            </a:r>
            <a:r>
              <a:t>。（相对于q-learning的优势）</a:t>
            </a:r>
          </a:p>
        </p:txBody>
      </p:sp>
      <p:sp>
        <p:nvSpPr>
          <p:cNvPr id="127" name="为什么要有策略梯度"/>
          <p:cNvSpPr txBox="1">
            <a:spLocks noGrp="1"/>
          </p:cNvSpPr>
          <p:nvPr>
            <p:ph type="title"/>
          </p:nvPr>
        </p:nvSpPr>
        <p:spPr>
          <a:prstGeom prst="rect">
            <a:avLst/>
          </a:prstGeom>
        </p:spPr>
        <p:txBody>
          <a:bodyPr/>
          <a:lstStyle>
            <a:lvl1pPr>
              <a:defRPr sz="6000"/>
            </a:lvl1pPr>
          </a:lstStyle>
          <a:p>
            <a:r>
              <a:t>为什么要有策略梯度</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缺点：…"/>
          <p:cNvSpPr txBox="1">
            <a:spLocks noGrp="1"/>
          </p:cNvSpPr>
          <p:nvPr>
            <p:ph type="title"/>
          </p:nvPr>
        </p:nvSpPr>
        <p:spPr>
          <a:xfrm>
            <a:off x="1270000" y="1954857"/>
            <a:ext cx="10464800" cy="5042843"/>
          </a:xfrm>
          <a:prstGeom prst="rect">
            <a:avLst/>
          </a:prstGeom>
        </p:spPr>
        <p:txBody>
          <a:bodyPr/>
          <a:lstStyle/>
          <a:p>
            <a:pPr algn="l" defTabSz="457200">
              <a:lnSpc>
                <a:spcPts val="4500"/>
              </a:lnSpc>
              <a:spcBef>
                <a:spcPts val="2000"/>
              </a:spcBef>
              <a:defRPr sz="2500" b="1">
                <a:solidFill>
                  <a:srgbClr val="333333"/>
                </a:solidFill>
                <a:latin typeface="Helvetica"/>
                <a:ea typeface="Helvetica"/>
                <a:cs typeface="Helvetica"/>
                <a:sym typeface="Helvetica"/>
              </a:defRPr>
            </a:pPr>
            <a:r>
              <a:rPr dirty="0" err="1"/>
              <a:t>缺点</a:t>
            </a:r>
            <a:r>
              <a:rPr dirty="0"/>
              <a:t>：</a:t>
            </a:r>
            <a:endParaRPr b="0" dirty="0"/>
          </a:p>
          <a:p>
            <a:pPr algn="l" defTabSz="457200">
              <a:lnSpc>
                <a:spcPts val="4500"/>
              </a:lnSpc>
              <a:spcBef>
                <a:spcPts val="2000"/>
              </a:spcBef>
              <a:defRPr sz="2500">
                <a:solidFill>
                  <a:srgbClr val="333333"/>
                </a:solidFill>
                <a:latin typeface="Helvetica"/>
                <a:ea typeface="Helvetica"/>
                <a:cs typeface="Helvetica"/>
                <a:sym typeface="Helvetica"/>
              </a:defRPr>
            </a:pPr>
            <a:r>
              <a:rPr b="1" dirty="0" err="1"/>
              <a:t>原始的、未经改善（Naive）的基于策略的学习有时候效率不够高，有时候还有较高的变异性（方差，Variance</a:t>
            </a:r>
            <a:r>
              <a:rPr b="1" dirty="0"/>
              <a:t>）。</a:t>
            </a:r>
            <a:r>
              <a:rPr dirty="0"/>
              <a:t>因为基于价值函数的策略决定每次都是推促个体去选择一个最大价值的行为；但是基于策略的，更多的时候策略的选择时仅会在策略某一参数梯度上移动一点点，使得整个的学习比较平滑，因此不够高效。有时候计算朝着梯度方向改变的增量也会有较高的变异性（方差），</a:t>
            </a:r>
            <a:r>
              <a:rPr dirty="0" err="1"/>
              <a:t>以至于拖累了整个算法速度，但是通过一些修饰，可以改进</a:t>
            </a:r>
            <a:r>
              <a:rPr dirty="0"/>
              <a:t>。</a:t>
            </a:r>
          </a:p>
        </p:txBody>
      </p:sp>
      <p:sp>
        <p:nvSpPr>
          <p:cNvPr id="130" name="为什么要有策略梯度"/>
          <p:cNvSpPr txBox="1"/>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6000" b="0">
                <a:latin typeface="+mn-lt"/>
                <a:ea typeface="+mn-ea"/>
                <a:cs typeface="+mn-cs"/>
                <a:sym typeface="Helvetica Neue Medium"/>
              </a:defRPr>
            </a:lvl1pPr>
          </a:lstStyle>
          <a:p>
            <a:r>
              <a:t>为什么要有策略梯度</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与基于价值函数的思路对比"/>
          <p:cNvSpPr txBox="1">
            <a:spLocks noGrp="1"/>
          </p:cNvSpPr>
          <p:nvPr>
            <p:ph type="title"/>
          </p:nvPr>
        </p:nvSpPr>
        <p:spPr>
          <a:prstGeom prst="rect">
            <a:avLst/>
          </a:prstGeom>
        </p:spPr>
        <p:txBody>
          <a:bodyPr/>
          <a:lstStyle>
            <a:lvl1pPr>
              <a:defRPr sz="6000"/>
            </a:lvl1pPr>
          </a:lstStyle>
          <a:p>
            <a:r>
              <a:t>与基于价值函数的思路对比</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基于价值函数的思路…"/>
          <p:cNvSpPr txBox="1">
            <a:spLocks noGrp="1"/>
          </p:cNvSpPr>
          <p:nvPr>
            <p:ph type="title"/>
          </p:nvPr>
        </p:nvSpPr>
        <p:spPr>
          <a:prstGeom prst="rect">
            <a:avLst/>
          </a:prstGeom>
        </p:spPr>
        <p:txBody>
          <a:bodyPr/>
          <a:lstStyle/>
          <a:p>
            <a:pPr defTabSz="303783">
              <a:defRPr sz="3120"/>
            </a:pPr>
            <a:r>
              <a:t>基于价值函数的思路</a:t>
            </a:r>
          </a:p>
          <a:p>
            <a:pPr defTabSz="303783">
              <a:defRPr sz="3120"/>
            </a:pPr>
            <a:r>
              <a:t>与</a:t>
            </a:r>
          </a:p>
          <a:p>
            <a:pPr defTabSz="303783">
              <a:defRPr sz="3120"/>
            </a:pPr>
            <a:r>
              <a:t>策略梯度方法的新思路对比</a:t>
            </a:r>
          </a:p>
          <a:p>
            <a:pPr algn="l" defTabSz="237743">
              <a:lnSpc>
                <a:spcPts val="2200"/>
              </a:lnSpc>
              <a:spcBef>
                <a:spcPts val="500"/>
              </a:spcBef>
              <a:defRPr sz="832" b="1">
                <a:latin typeface="Helvetica"/>
                <a:ea typeface="Helvetica"/>
                <a:cs typeface="Helvetica"/>
                <a:sym typeface="Helvetica"/>
              </a:defRPr>
            </a:pPr>
            <a:endParaRPr/>
          </a:p>
        </p:txBody>
      </p:sp>
      <p:pic>
        <p:nvPicPr>
          <p:cNvPr id="135" name="图像" descr="图像"/>
          <p:cNvPicPr>
            <a:picLocks noChangeAspect="1"/>
          </p:cNvPicPr>
          <p:nvPr/>
        </p:nvPicPr>
        <p:blipFill>
          <a:blip r:embed="rId2">
            <a:extLst/>
          </a:blip>
          <a:stretch>
            <a:fillRect/>
          </a:stretch>
        </p:blipFill>
        <p:spPr>
          <a:xfrm>
            <a:off x="7373065" y="2332450"/>
            <a:ext cx="4418517" cy="6125357"/>
          </a:xfrm>
          <a:prstGeom prst="rect">
            <a:avLst/>
          </a:prstGeom>
          <a:ln w="12700">
            <a:miter lim="400000"/>
          </a:ln>
        </p:spPr>
      </p:pic>
      <p:pic>
        <p:nvPicPr>
          <p:cNvPr id="136" name="图像" descr="图像"/>
          <p:cNvPicPr>
            <a:picLocks noChangeAspect="1"/>
          </p:cNvPicPr>
          <p:nvPr/>
        </p:nvPicPr>
        <p:blipFill>
          <a:blip r:embed="rId3">
            <a:extLst/>
          </a:blip>
          <a:stretch>
            <a:fillRect/>
          </a:stretch>
        </p:blipFill>
        <p:spPr>
          <a:xfrm>
            <a:off x="1301750" y="2565400"/>
            <a:ext cx="5395390" cy="5337125"/>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策略目标函数"/>
          <p:cNvSpPr txBox="1">
            <a:spLocks noGrp="1"/>
          </p:cNvSpPr>
          <p:nvPr>
            <p:ph type="title"/>
          </p:nvPr>
        </p:nvSpPr>
        <p:spPr>
          <a:prstGeom prst="rect">
            <a:avLst/>
          </a:prstGeom>
        </p:spPr>
        <p:txBody>
          <a:bodyPr/>
          <a:lstStyle>
            <a:lvl1pPr>
              <a:defRPr sz="6000"/>
            </a:lvl1pPr>
          </a:lstStyle>
          <a:p>
            <a:r>
              <a:t>策略目标函数</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策略目标函数"/>
          <p:cNvSpPr txBox="1">
            <a:spLocks noGrp="1"/>
          </p:cNvSpPr>
          <p:nvPr>
            <p:ph type="title"/>
          </p:nvPr>
        </p:nvSpPr>
        <p:spPr>
          <a:prstGeom prst="rect">
            <a:avLst/>
          </a:prstGeom>
        </p:spPr>
        <p:txBody>
          <a:bodyPr/>
          <a:lstStyle>
            <a:lvl1pPr>
              <a:defRPr sz="6000"/>
            </a:lvl1pPr>
          </a:lstStyle>
          <a:p>
            <a:r>
              <a:t>策略目标函数</a:t>
            </a:r>
          </a:p>
        </p:txBody>
      </p:sp>
      <p:sp>
        <p:nvSpPr>
          <p:cNvPr id="141" name="作用：衡量策略的好坏，描述个体在某一时刻的价值。…"/>
          <p:cNvSpPr txBox="1">
            <a:spLocks noGrp="1"/>
          </p:cNvSpPr>
          <p:nvPr>
            <p:ph type="body" idx="1"/>
          </p:nvPr>
        </p:nvSpPr>
        <p:spPr>
          <a:xfrm>
            <a:off x="952500" y="2597150"/>
            <a:ext cx="11099800" cy="6286500"/>
          </a:xfrm>
          <a:prstGeom prst="rect">
            <a:avLst/>
          </a:prstGeom>
        </p:spPr>
        <p:txBody>
          <a:bodyPr/>
          <a:lstStyle/>
          <a:p>
            <a:r>
              <a:rPr dirty="0" err="1"/>
              <a:t>作用：衡量策略的好坏，描述个体在某一时刻的价值</a:t>
            </a:r>
            <a:r>
              <a:rPr dirty="0"/>
              <a:t>。</a:t>
            </a:r>
          </a:p>
          <a:p>
            <a:r>
              <a:rPr dirty="0" err="1"/>
              <a:t>分类</a:t>
            </a:r>
            <a:r>
              <a:rPr dirty="0"/>
              <a:t>：</a:t>
            </a:r>
          </a:p>
          <a:p>
            <a:r>
              <a:rPr dirty="0"/>
              <a:t>1.start value</a:t>
            </a:r>
          </a:p>
          <a:p>
            <a:r>
              <a:rPr dirty="0"/>
              <a:t>2.average value</a:t>
            </a:r>
          </a:p>
          <a:p>
            <a:r>
              <a:rPr dirty="0"/>
              <a:t>3.average reward per time-step</a:t>
            </a:r>
          </a:p>
        </p:txBody>
      </p:sp>
      <p:pic>
        <p:nvPicPr>
          <p:cNvPr id="142" name="图像" descr="图像"/>
          <p:cNvPicPr>
            <a:picLocks noChangeAspect="1"/>
          </p:cNvPicPr>
          <p:nvPr/>
        </p:nvPicPr>
        <p:blipFill>
          <a:blip r:embed="rId2">
            <a:extLst/>
          </a:blip>
          <a:stretch>
            <a:fillRect/>
          </a:stretch>
        </p:blipFill>
        <p:spPr>
          <a:xfrm>
            <a:off x="4407693" y="4596397"/>
            <a:ext cx="6234113" cy="1466850"/>
          </a:xfrm>
          <a:prstGeom prst="rect">
            <a:avLst/>
          </a:prstGeom>
          <a:ln w="12700">
            <a:miter lim="400000"/>
          </a:ln>
        </p:spPr>
      </p:pic>
      <p:pic>
        <p:nvPicPr>
          <p:cNvPr id="143" name="图像" descr="图像"/>
          <p:cNvPicPr>
            <a:picLocks noChangeAspect="1"/>
          </p:cNvPicPr>
          <p:nvPr/>
        </p:nvPicPr>
        <p:blipFill>
          <a:blip r:embed="rId3">
            <a:extLst/>
          </a:blip>
          <a:stretch>
            <a:fillRect/>
          </a:stretch>
        </p:blipFill>
        <p:spPr>
          <a:xfrm>
            <a:off x="5427244" y="6145797"/>
            <a:ext cx="3965219" cy="1042403"/>
          </a:xfrm>
          <a:prstGeom prst="rect">
            <a:avLst/>
          </a:prstGeom>
          <a:ln w="12700">
            <a:miter lim="400000"/>
          </a:ln>
        </p:spPr>
      </p:pic>
      <p:pic>
        <p:nvPicPr>
          <p:cNvPr id="144" name="图像" descr="图像"/>
          <p:cNvPicPr>
            <a:picLocks noChangeAspect="1"/>
          </p:cNvPicPr>
          <p:nvPr/>
        </p:nvPicPr>
        <p:blipFill>
          <a:blip r:embed="rId4">
            <a:extLst/>
          </a:blip>
          <a:stretch>
            <a:fillRect/>
          </a:stretch>
        </p:blipFill>
        <p:spPr>
          <a:xfrm>
            <a:off x="7090833" y="7188200"/>
            <a:ext cx="5913967" cy="146685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自定义</PresentationFormat>
  <Paragraphs>60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Helvetica Light</vt:lpstr>
      <vt:lpstr>Helvetica Neue</vt:lpstr>
      <vt:lpstr>Helvetica Neue Light</vt:lpstr>
      <vt:lpstr>Helvetica Neue Medium</vt:lpstr>
      <vt:lpstr>Helvetica Neue Thin</vt:lpstr>
      <vt:lpstr>Helvetica</vt:lpstr>
      <vt:lpstr>White</vt:lpstr>
      <vt:lpstr>策略梯度</vt:lpstr>
      <vt:lpstr>PowerPoint 演示文稿</vt:lpstr>
      <vt:lpstr>为什么要有策略梯度</vt:lpstr>
      <vt:lpstr>为什么要有策略梯度</vt:lpstr>
      <vt:lpstr>缺点： 原始的、未经改善（Naive）的基于策略的学习有时候效率不够高，有时候还有较高的变异性（方差，Variance）。因为基于价值函数的策略决定每次都是推促个体去选择一个最大价值的行为；但是基于策略的，更多的时候策略的选择时仅会在策略某一参数梯度上移动一点点，使得整个的学习比较平滑，因此不够高效。有时候计算朝着梯度方向改变的增量也会有较高的变异性（方差），以至于拖累了整个算法速度，但是通过一些修饰，可以改进。</vt:lpstr>
      <vt:lpstr>与基于价值函数的思路对比</vt:lpstr>
      <vt:lpstr>基于价值函数的思路 与 策略梯度方法的新思路对比 </vt:lpstr>
      <vt:lpstr>策略目标函数</vt:lpstr>
      <vt:lpstr>策略目标函数</vt:lpstr>
      <vt:lpstr>策略梯度</vt:lpstr>
      <vt:lpstr>策略梯度</vt:lpstr>
      <vt:lpstr>计算策略梯度</vt:lpstr>
      <vt:lpstr>计算策略梯度</vt:lpstr>
      <vt:lpstr>计算策略梯度</vt:lpstr>
      <vt:lpstr>计算策略梯度</vt:lpstr>
      <vt:lpstr>蒙特卡洛策略梯度</vt:lpstr>
      <vt:lpstr>蒙特卡洛策略梯度</vt:lpstr>
      <vt:lpstr>蒙特卡洛策略梯度</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策略梯度</dc:title>
  <cp:lastModifiedBy>Administrator</cp:lastModifiedBy>
  <cp:revision>2</cp:revision>
  <dcterms:modified xsi:type="dcterms:W3CDTF">2017-11-08T07:48:16Z</dcterms:modified>
</cp:coreProperties>
</file>