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58" r:id="rId6"/>
    <p:sldId id="260" r:id="rId7"/>
    <p:sldId id="261" r:id="rId8"/>
    <p:sldId id="262" r:id="rId9"/>
    <p:sldId id="265" r:id="rId10"/>
    <p:sldId id="266"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27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2017/12/19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000" dirty="0" smtClean="0"/>
              <a:t>基于</a:t>
            </a:r>
            <a:r>
              <a:rPr lang="en-US" altLang="zh-CN" sz="4000" dirty="0" smtClean="0"/>
              <a:t>Metropolis</a:t>
            </a:r>
            <a:r>
              <a:rPr lang="zh-CN" altLang="en-US" sz="4000" dirty="0" smtClean="0"/>
              <a:t>准则的</a:t>
            </a:r>
            <a:r>
              <a:rPr lang="en-US" altLang="zh-CN" sz="4000" dirty="0" smtClean="0"/>
              <a:t>Q-learning</a:t>
            </a:r>
            <a:br>
              <a:rPr lang="en-US" altLang="zh-CN" sz="4000" dirty="0" smtClean="0"/>
            </a:br>
            <a:r>
              <a:rPr lang="en-US" altLang="zh-CN" sz="4000" dirty="0" smtClean="0"/>
              <a:t>                            ——SA-Q-learning</a:t>
            </a:r>
            <a:endParaRPr lang="zh-CN" altLang="en-US" sz="4000" dirty="0"/>
          </a:p>
        </p:txBody>
      </p:sp>
      <p:sp>
        <p:nvSpPr>
          <p:cNvPr id="3" name="副标题 2"/>
          <p:cNvSpPr>
            <a:spLocks noGrp="1"/>
          </p:cNvSpPr>
          <p:nvPr>
            <p:ph type="subTitle" idx="1"/>
          </p:nvPr>
        </p:nvSpPr>
        <p:spPr>
          <a:xfrm>
            <a:off x="1371600" y="3886200"/>
            <a:ext cx="7016824" cy="1752600"/>
          </a:xfrm>
        </p:spPr>
        <p:txBody>
          <a:bodyPr/>
          <a:lstStyle/>
          <a:p>
            <a:r>
              <a:rPr lang="zh-CN" altLang="en-US" sz="2800" dirty="0" smtClean="0">
                <a:solidFill>
                  <a:schemeClr val="tx1"/>
                </a:solidFill>
              </a:rPr>
              <a:t>                                    汇报人    ：叶兆桓</a:t>
            </a:r>
            <a:endParaRPr lang="en-US" altLang="zh-CN" sz="2800" dirty="0" smtClean="0">
              <a:solidFill>
                <a:schemeClr val="tx1"/>
              </a:solidFill>
            </a:endParaRPr>
          </a:p>
          <a:p>
            <a:r>
              <a:rPr lang="zh-CN" altLang="en-US" sz="2800" dirty="0" smtClean="0">
                <a:solidFill>
                  <a:schemeClr val="tx1"/>
                </a:solidFill>
              </a:rPr>
              <a:t>                                          汇报时间：</a:t>
            </a:r>
            <a:r>
              <a:rPr lang="en-US" altLang="zh-CN" sz="2800" smtClean="0">
                <a:solidFill>
                  <a:schemeClr val="tx1"/>
                </a:solidFill>
              </a:rPr>
              <a:t>2017.12.18</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谢谢大家！</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exploration and exploitation</a:t>
            </a:r>
            <a:endParaRPr lang="zh-CN" altLang="en-US" dirty="0"/>
          </a:p>
        </p:txBody>
      </p:sp>
      <p:sp>
        <p:nvSpPr>
          <p:cNvPr id="3" name="内容占位符 2"/>
          <p:cNvSpPr>
            <a:spLocks noGrp="1"/>
          </p:cNvSpPr>
          <p:nvPr>
            <p:ph idx="1"/>
          </p:nvPr>
        </p:nvSpPr>
        <p:spPr/>
        <p:txBody>
          <a:bodyPr/>
          <a:lstStyle/>
          <a:p>
            <a:r>
              <a:rPr lang="zh-CN" altLang="en-US" dirty="0" smtClean="0"/>
              <a:t>在学习的初始阶段，智能体需要采用在当前策略看来并非最优的动作，因为这可以</a:t>
            </a:r>
            <a:r>
              <a:rPr lang="zh-CN" altLang="en-US" b="1" dirty="0" smtClean="0">
                <a:solidFill>
                  <a:srgbClr val="0070C0"/>
                </a:solidFill>
              </a:rPr>
              <a:t>探索</a:t>
            </a:r>
            <a:r>
              <a:rPr lang="zh-CN" altLang="en-US" dirty="0" smtClean="0"/>
              <a:t>未知的环境，但是当前策略接近最优时，过多的探索将变得多余，又应该</a:t>
            </a:r>
            <a:r>
              <a:rPr lang="zh-CN" altLang="en-US" b="1" dirty="0" smtClean="0">
                <a:solidFill>
                  <a:srgbClr val="0070C0"/>
                </a:solidFill>
              </a:rPr>
              <a:t>遵循</a:t>
            </a:r>
            <a:r>
              <a:rPr lang="zh-CN" altLang="en-US" dirty="0" smtClean="0"/>
              <a:t>当前策略，因此，智能体面临着</a:t>
            </a:r>
            <a:r>
              <a:rPr lang="zh-CN" altLang="en-US" b="1" dirty="0" smtClean="0">
                <a:solidFill>
                  <a:srgbClr val="0070C0"/>
                </a:solidFill>
              </a:rPr>
              <a:t>探索新知识还是遵循当前策略</a:t>
            </a:r>
            <a:r>
              <a:rPr lang="zh-CN" altLang="en-US" dirty="0" smtClean="0"/>
              <a:t>的矛盾。</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Q-learning</a:t>
            </a:r>
            <a:r>
              <a:rPr lang="zh-CN" altLang="en-US" dirty="0" smtClean="0"/>
              <a:t>中最优的策略</a:t>
            </a:r>
            <a:endParaRPr lang="en-US" altLang="zh-CN" dirty="0" smtClean="0"/>
          </a:p>
          <a:p>
            <a:pPr>
              <a:buNone/>
            </a:pPr>
            <a:r>
              <a:rPr lang="en-US" altLang="zh-CN" dirty="0" smtClean="0"/>
              <a:t>                                  </a:t>
            </a:r>
            <a:r>
              <a:rPr lang="en-US" altLang="zh-CN" sz="6000" dirty="0" smtClean="0"/>
              <a:t> </a:t>
            </a:r>
            <a:r>
              <a:rPr lang="zh-CN" altLang="en-US" sz="6000" dirty="0" smtClean="0"/>
              <a:t>？  </a:t>
            </a:r>
            <a:r>
              <a:rPr lang="en-US" altLang="zh-CN" sz="4000" dirty="0" smtClean="0"/>
              <a:t>Metropolis</a:t>
            </a:r>
            <a:r>
              <a:rPr lang="zh-CN" altLang="en-US" sz="4000" dirty="0" smtClean="0"/>
              <a:t>准则</a:t>
            </a:r>
            <a:endParaRPr lang="en-US" altLang="zh-CN" sz="4000" dirty="0" smtClean="0"/>
          </a:p>
          <a:p>
            <a:pPr>
              <a:buNone/>
            </a:pPr>
            <a:r>
              <a:rPr lang="en-US" altLang="zh-CN" dirty="0" smtClean="0"/>
              <a:t>                              </a:t>
            </a:r>
          </a:p>
          <a:p>
            <a:r>
              <a:rPr lang="zh-CN" altLang="en-US" dirty="0" smtClean="0"/>
              <a:t>组合优化问题中的最优解决方案</a:t>
            </a:r>
            <a:endParaRPr lang="en-US" altLang="zh-CN" dirty="0" smtClean="0"/>
          </a:p>
        </p:txBody>
      </p:sp>
      <p:sp>
        <p:nvSpPr>
          <p:cNvPr id="4" name="下箭头 3"/>
          <p:cNvSpPr/>
          <p:nvPr/>
        </p:nvSpPr>
        <p:spPr>
          <a:xfrm>
            <a:off x="2987824" y="2348880"/>
            <a:ext cx="720080" cy="1224136"/>
          </a:xfrm>
          <a:prstGeom prst="downArrow">
            <a:avLst/>
          </a:prstGeom>
          <a:solidFill>
            <a:schemeClr val="bg1"/>
          </a:solidFill>
          <a:ln>
            <a:solidFill>
              <a:schemeClr val="bg2"/>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amond(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checkerboard(across)">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模拟退火算法</a:t>
            </a:r>
            <a:r>
              <a:rPr lang="en-US" altLang="zh-CN" dirty="0" smtClean="0"/>
              <a:t>(simulated annealing)</a:t>
            </a:r>
            <a:endParaRPr lang="zh-CN" altLang="en-US" dirty="0"/>
          </a:p>
        </p:txBody>
      </p:sp>
      <p:sp>
        <p:nvSpPr>
          <p:cNvPr id="3" name="内容占位符 2"/>
          <p:cNvSpPr>
            <a:spLocks noGrp="1"/>
          </p:cNvSpPr>
          <p:nvPr>
            <p:ph idx="1"/>
          </p:nvPr>
        </p:nvSpPr>
        <p:spPr/>
        <p:txBody>
          <a:bodyPr/>
          <a:lstStyle/>
          <a:p>
            <a:r>
              <a:rPr lang="zh-CN" altLang="en-US" dirty="0" smtClean="0"/>
              <a:t>模拟退火算法来源于固体退火原理，将固体加温至充分高，再让其徐徐冷却，加温时，固体内部粒子随温升变为无序状，内能增大，而徐徐冷却时粒子渐趋有序，在每个温度都达到平衡态，最后在常温时达到基态，内能减为最小。</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模拟退火算法被证明是解决优化问题的有效近似问题，其基本思想是用一个物理系统的退火过程来模拟优化问题的寻优过程，</a:t>
            </a:r>
            <a:r>
              <a:rPr lang="zh-CN" altLang="en-US" b="1" dirty="0" smtClean="0">
                <a:solidFill>
                  <a:schemeClr val="accent4">
                    <a:lumMod val="75000"/>
                  </a:schemeClr>
                </a:solidFill>
              </a:rPr>
              <a:t>当物理系统达到最小能量状态时，优化问题的目标函数也相应达到其全局最优值</a:t>
            </a:r>
            <a:endParaRPr lang="en-US" altLang="zh-CN" b="1" dirty="0" smtClean="0">
              <a:solidFill>
                <a:schemeClr val="accent4">
                  <a:lumMod val="75000"/>
                </a:schemeClr>
              </a:solidFill>
            </a:endParaRPr>
          </a:p>
          <a:p>
            <a:endParaRPr lang="zh-CN" altLang="en-US" dirty="0" smtClean="0"/>
          </a:p>
        </p:txBody>
      </p:sp>
      <p:pic>
        <p:nvPicPr>
          <p:cNvPr id="4" name="图片 3" descr="1.png"/>
          <p:cNvPicPr>
            <a:picLocks noChangeAspect="1"/>
          </p:cNvPicPr>
          <p:nvPr/>
        </p:nvPicPr>
        <p:blipFill>
          <a:blip r:embed="rId2" cstate="print"/>
          <a:stretch>
            <a:fillRect/>
          </a:stretch>
        </p:blipFill>
        <p:spPr>
          <a:xfrm>
            <a:off x="1187624" y="4437112"/>
            <a:ext cx="6271050" cy="1296144"/>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Q-learning                           SA-Q-learning</a:t>
            </a:r>
          </a:p>
          <a:p>
            <a:r>
              <a:rPr lang="en-US" altLang="zh-CN" dirty="0" smtClean="0"/>
              <a:t>                                              </a:t>
            </a:r>
          </a:p>
          <a:p>
            <a:endParaRPr lang="zh-CN" altLang="en-US" dirty="0"/>
          </a:p>
        </p:txBody>
      </p:sp>
      <p:pic>
        <p:nvPicPr>
          <p:cNvPr id="4" name="图片 3" descr="2.png"/>
          <p:cNvPicPr>
            <a:picLocks noChangeAspect="1"/>
          </p:cNvPicPr>
          <p:nvPr/>
        </p:nvPicPr>
        <p:blipFill>
          <a:blip r:embed="rId2" cstate="print"/>
          <a:stretch>
            <a:fillRect/>
          </a:stretch>
        </p:blipFill>
        <p:spPr>
          <a:xfrm>
            <a:off x="395536" y="2204864"/>
            <a:ext cx="4152900" cy="3571875"/>
          </a:xfrm>
          <a:prstGeom prst="rect">
            <a:avLst/>
          </a:prstGeom>
          <a:ln>
            <a:noFill/>
          </a:ln>
          <a:effectLst>
            <a:softEdge rad="112500"/>
          </a:effectLst>
        </p:spPr>
      </p:pic>
      <p:pic>
        <p:nvPicPr>
          <p:cNvPr id="5" name="图片 4" descr="3.png"/>
          <p:cNvPicPr>
            <a:picLocks noChangeAspect="1"/>
          </p:cNvPicPr>
          <p:nvPr/>
        </p:nvPicPr>
        <p:blipFill>
          <a:blip r:embed="rId3" cstate="print"/>
          <a:stretch>
            <a:fillRect/>
          </a:stretch>
        </p:blipFill>
        <p:spPr>
          <a:xfrm>
            <a:off x="4572000" y="1556792"/>
            <a:ext cx="4114800" cy="4933950"/>
          </a:xfrm>
          <a:prstGeom prst="rect">
            <a:avLst/>
          </a:prstGeom>
          <a:ln>
            <a:noFill/>
          </a:ln>
          <a:effectLst>
            <a:softEdge rad="112500"/>
          </a:effectLst>
        </p:spPr>
      </p:pic>
      <p:sp>
        <p:nvSpPr>
          <p:cNvPr id="6" name="矩形 5"/>
          <p:cNvSpPr/>
          <p:nvPr/>
        </p:nvSpPr>
        <p:spPr>
          <a:xfrm>
            <a:off x="4644008" y="2636912"/>
            <a:ext cx="367240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44008" y="3645024"/>
            <a:ext cx="403244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5"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6"/>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30" dur="1000" fill="hold"/>
                                        <p:tgtEl>
                                          <p:spTgt spid="7"/>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比较</a:t>
            </a:r>
            <a:endParaRPr lang="zh-CN" altLang="en-US" dirty="0"/>
          </a:p>
        </p:txBody>
      </p:sp>
      <p:sp>
        <p:nvSpPr>
          <p:cNvPr id="3" name="内容占位符 2"/>
          <p:cNvSpPr>
            <a:spLocks noGrp="1"/>
          </p:cNvSpPr>
          <p:nvPr>
            <p:ph idx="1"/>
          </p:nvPr>
        </p:nvSpPr>
        <p:spPr/>
        <p:txBody>
          <a:bodyPr/>
          <a:lstStyle/>
          <a:p>
            <a:r>
              <a:rPr lang="zh-CN" altLang="en-US" dirty="0" smtClean="0"/>
              <a:t>原始</a:t>
            </a:r>
            <a:r>
              <a:rPr lang="en-US" altLang="zh-CN" dirty="0" smtClean="0"/>
              <a:t>Q-learning</a:t>
            </a:r>
            <a:r>
              <a:rPr lang="zh-CN" altLang="en-US" dirty="0" smtClean="0"/>
              <a:t>：纯粹的</a:t>
            </a:r>
            <a:r>
              <a:rPr lang="en-US" altLang="zh-CN" dirty="0" smtClean="0"/>
              <a:t>exploitation</a:t>
            </a:r>
          </a:p>
          <a:p>
            <a:r>
              <a:rPr lang="zh-CN" altLang="en-US" dirty="0" smtClean="0"/>
              <a:t>缺点：即便学习时间延长，但是系统通常会陷入到一个</a:t>
            </a:r>
            <a:r>
              <a:rPr lang="zh-CN" altLang="en-US" b="1" dirty="0" smtClean="0">
                <a:solidFill>
                  <a:schemeClr val="accent6">
                    <a:lumMod val="50000"/>
                  </a:schemeClr>
                </a:solidFill>
              </a:rPr>
              <a:t>局部最优</a:t>
            </a:r>
            <a:r>
              <a:rPr lang="zh-CN" altLang="en-US" dirty="0" smtClean="0"/>
              <a:t>的解决方案。</a:t>
            </a:r>
            <a:endParaRPr lang="en-US" altLang="zh-CN" dirty="0" smtClean="0"/>
          </a:p>
          <a:p>
            <a:r>
              <a:rPr lang="en-US" altLang="zh-CN" dirty="0" smtClean="0"/>
              <a:t> </a:t>
            </a:r>
            <a:r>
              <a:rPr lang="el-GR" altLang="zh-CN" dirty="0" smtClean="0"/>
              <a:t>ε</a:t>
            </a:r>
            <a:r>
              <a:rPr lang="en-US" altLang="zh-CN" dirty="0" smtClean="0"/>
              <a:t>-greedy</a:t>
            </a:r>
            <a:r>
              <a:rPr lang="zh-CN" altLang="en-US" dirty="0" smtClean="0"/>
              <a:t>策略：采取当前策略下非最优动作</a:t>
            </a:r>
            <a:endParaRPr lang="en-US" altLang="zh-CN" dirty="0" smtClean="0"/>
          </a:p>
          <a:p>
            <a:r>
              <a:rPr lang="zh-CN" altLang="en-US" dirty="0" smtClean="0"/>
              <a:t>缺点：一直以</a:t>
            </a:r>
            <a:r>
              <a:rPr lang="el-GR" altLang="zh-CN" dirty="0" smtClean="0"/>
              <a:t>ε</a:t>
            </a:r>
            <a:r>
              <a:rPr lang="zh-CN" altLang="en-US" dirty="0" smtClean="0"/>
              <a:t>概率探索非最优动作，随着学习过程的推移，</a:t>
            </a:r>
            <a:r>
              <a:rPr lang="zh-CN" altLang="en-US" b="1" dirty="0" smtClean="0">
                <a:solidFill>
                  <a:schemeClr val="accent6">
                    <a:lumMod val="50000"/>
                  </a:schemeClr>
                </a:solidFill>
              </a:rPr>
              <a:t>降低系统性能</a:t>
            </a:r>
            <a:r>
              <a:rPr lang="zh-CN" altLang="en-US" dirty="0" smtClean="0"/>
              <a:t>。</a:t>
            </a:r>
            <a:endParaRPr lang="en-US" altLang="zh-CN" dirty="0" smtClean="0"/>
          </a:p>
          <a:p>
            <a:r>
              <a:rPr lang="en-US" altLang="zh-CN" dirty="0" smtClean="0"/>
              <a:t>                </a:t>
            </a:r>
            <a:r>
              <a:rPr lang="zh-CN" altLang="en-US" dirty="0" smtClean="0"/>
              <a:t>在智能体与系统充分相互作用之后，</a:t>
            </a:r>
            <a:endParaRPr lang="en-US" altLang="zh-CN" dirty="0" smtClean="0"/>
          </a:p>
          <a:p>
            <a:r>
              <a:rPr lang="en-US" altLang="zh-CN" dirty="0" smtClean="0"/>
              <a:t>                 </a:t>
            </a:r>
            <a:r>
              <a:rPr lang="zh-CN" altLang="en-US" dirty="0" smtClean="0"/>
              <a:t>适应延迟探索</a:t>
            </a:r>
            <a:endParaRPr lang="zh-CN" altLang="en-US" dirty="0"/>
          </a:p>
        </p:txBody>
      </p:sp>
      <p:sp>
        <p:nvSpPr>
          <p:cNvPr id="4" name="右箭头 3"/>
          <p:cNvSpPr/>
          <p:nvPr/>
        </p:nvSpPr>
        <p:spPr>
          <a:xfrm>
            <a:off x="755576" y="5085184"/>
            <a:ext cx="1440160" cy="50405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strips(downLeft)">
                                      <p:cBhvr>
                                        <p:cTn id="12" dur="500"/>
                                        <p:tgtEl>
                                          <p:spTgt spid="3">
                                            <p:txEl>
                                              <p:pRg st="4" end="4"/>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strips(downLeft)">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SA-Q-learning</a:t>
            </a:r>
            <a:r>
              <a:rPr lang="zh-CN" altLang="en-US" dirty="0" smtClean="0"/>
              <a:t>：</a:t>
            </a:r>
            <a:endParaRPr lang="en-US" altLang="zh-CN" dirty="0" smtClean="0"/>
          </a:p>
          <a:p>
            <a:r>
              <a:rPr lang="zh-CN" altLang="en-US" dirty="0" smtClean="0"/>
              <a:t>动作的随机选择 </a:t>
            </a:r>
            <a:r>
              <a:rPr lang="en-US" altLang="zh-CN" dirty="0" smtClean="0"/>
              <a:t>&amp; Metropolis  </a:t>
            </a:r>
            <a:r>
              <a:rPr lang="zh-CN" altLang="en-US" dirty="0" smtClean="0"/>
              <a:t>准则的评估</a:t>
            </a:r>
            <a:endParaRPr lang="en-US" altLang="zh-CN" dirty="0" smtClean="0"/>
          </a:p>
          <a:p>
            <a:r>
              <a:rPr lang="zh-CN" altLang="en-US" dirty="0" smtClean="0"/>
              <a:t>消除概率</a:t>
            </a:r>
            <a:r>
              <a:rPr lang="el-GR" altLang="zh-CN" dirty="0" smtClean="0"/>
              <a:t>ε</a:t>
            </a:r>
            <a:r>
              <a:rPr lang="zh-CN" altLang="en-US" dirty="0" smtClean="0"/>
              <a:t>保持不变的缺点</a:t>
            </a:r>
            <a:r>
              <a:rPr lang="en-US" altLang="zh-CN" dirty="0" smtClean="0"/>
              <a:t>, T ,  exploration   . </a:t>
            </a:r>
            <a:endParaRPr lang="zh-CN" altLang="en-US" dirty="0"/>
          </a:p>
        </p:txBody>
      </p:sp>
      <p:cxnSp>
        <p:nvCxnSpPr>
          <p:cNvPr id="5" name="直接箭头连接符 4"/>
          <p:cNvCxnSpPr/>
          <p:nvPr/>
        </p:nvCxnSpPr>
        <p:spPr>
          <a:xfrm>
            <a:off x="5940152" y="2780928"/>
            <a:ext cx="0"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a:off x="8316416" y="2708920"/>
            <a:ext cx="0" cy="5760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后续研究</a:t>
            </a:r>
            <a:endParaRPr lang="zh-CN" altLang="en-US" dirty="0"/>
          </a:p>
        </p:txBody>
      </p:sp>
      <p:sp>
        <p:nvSpPr>
          <p:cNvPr id="3" name="内容占位符 2"/>
          <p:cNvSpPr>
            <a:spLocks noGrp="1"/>
          </p:cNvSpPr>
          <p:nvPr>
            <p:ph idx="1"/>
          </p:nvPr>
        </p:nvSpPr>
        <p:spPr/>
        <p:txBody>
          <a:bodyPr/>
          <a:lstStyle/>
          <a:p>
            <a:r>
              <a:rPr lang="en-US" altLang="zh-CN" dirty="0" smtClean="0"/>
              <a:t>SA-Q-learning</a:t>
            </a:r>
            <a:r>
              <a:rPr lang="zh-CN" altLang="en-US" dirty="0" smtClean="0"/>
              <a:t>算法的</a:t>
            </a:r>
            <a:endParaRPr lang="en-US" altLang="zh-CN" dirty="0" smtClean="0"/>
          </a:p>
          <a:p>
            <a:r>
              <a:rPr lang="zh-CN" altLang="en-US" dirty="0" smtClean="0"/>
              <a:t>      收敛速度与折扣因子</a:t>
            </a:r>
            <a:r>
              <a:rPr lang="el-GR" altLang="zh-CN" dirty="0" smtClean="0">
                <a:ea typeface="宋体"/>
              </a:rPr>
              <a:t>λ</a:t>
            </a:r>
            <a:r>
              <a:rPr lang="zh-CN" altLang="en-US" dirty="0" smtClean="0"/>
              <a:t>的关系</a:t>
            </a:r>
            <a:endParaRPr lang="en-US" altLang="zh-CN" dirty="0" smtClean="0"/>
          </a:p>
          <a:p>
            <a:r>
              <a:rPr lang="zh-CN" altLang="en-US" dirty="0" smtClean="0"/>
              <a:t>      降温准则的影响（根据降温准则计算</a:t>
            </a:r>
            <a:r>
              <a:rPr lang="en-US" altLang="zh-CN" smtClean="0"/>
              <a:t>T</a:t>
            </a:r>
            <a:r>
              <a:rPr lang="zh-CN" altLang="en-US" smtClean="0"/>
              <a:t>）</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清香</Template>
  <TotalTime>100</TotalTime>
  <Words>558</Words>
  <Application>Microsoft Office PowerPoint</Application>
  <PresentationFormat>全屏显示(4:3)</PresentationFormat>
  <Paragraphs>29</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基于Metropolis准则的Q-learning                             ——SA-Q-learning</vt:lpstr>
      <vt:lpstr>exploration and exploitation</vt:lpstr>
      <vt:lpstr>幻灯片 3</vt:lpstr>
      <vt:lpstr>模拟退火算法(simulated annealing)</vt:lpstr>
      <vt:lpstr>幻灯片 5</vt:lpstr>
      <vt:lpstr>幻灯片 6</vt:lpstr>
      <vt:lpstr>比较</vt:lpstr>
      <vt:lpstr>幻灯片 8</vt:lpstr>
      <vt:lpstr>后续研究</vt:lpstr>
      <vt:lpstr>谢谢大家！</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基于Metropolis准则的Qlearning</dc:title>
  <cp:lastModifiedBy>Administrator</cp:lastModifiedBy>
  <cp:revision>19</cp:revision>
  <dcterms:modified xsi:type="dcterms:W3CDTF">2017-12-19T01:27:34Z</dcterms:modified>
</cp:coreProperties>
</file>