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6" r:id="rId4"/>
    <p:sldId id="260" r:id="rId5"/>
    <p:sldId id="286" r:id="rId6"/>
    <p:sldId id="283" r:id="rId7"/>
    <p:sldId id="291" r:id="rId8"/>
    <p:sldId id="292" r:id="rId9"/>
    <p:sldId id="285" r:id="rId10"/>
    <p:sldId id="289" r:id="rId11"/>
    <p:sldId id="288" r:id="rId12"/>
    <p:sldId id="279" r:id="rId13"/>
    <p:sldId id="280" r:id="rId14"/>
    <p:sldId id="272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-Corentin Loirat" initials="JCL" lastIdx="1" clrIdx="0">
    <p:extLst>
      <p:ext uri="{19B8F6BF-5375-455C-9EA6-DF929625EA0E}">
        <p15:presenceInfo xmlns:p15="http://schemas.microsoft.com/office/powerpoint/2012/main" userId="61d4a1b848f627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24D"/>
    <a:srgbClr val="653063"/>
    <a:srgbClr val="678CF5"/>
    <a:srgbClr val="8AA6F7"/>
    <a:srgbClr val="4B6EDD"/>
    <a:srgbClr val="A8A0B7"/>
    <a:srgbClr val="472958"/>
    <a:srgbClr val="261E46"/>
    <a:srgbClr val="231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33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106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21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40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34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415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84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405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77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551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564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83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585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819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87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B7387A-978C-4768-8A95-AE148B018E68}" type="datetimeFigureOut">
              <a:rPr lang="fr-FR" smtClean="0"/>
              <a:t>23/04/2022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2FDA22-E603-4D29-BDE3-7930784C9AE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40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nEden/OCR-Projet-7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2AC52-E366-4E53-ADFB-15032FB71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603504"/>
            <a:ext cx="9952069" cy="2471835"/>
          </a:xfrm>
        </p:spPr>
        <p:txBody>
          <a:bodyPr/>
          <a:lstStyle/>
          <a:p>
            <a:r>
              <a:rPr lang="fr-FR" dirty="0"/>
              <a:t>Présentation </a:t>
            </a:r>
            <a:br>
              <a:rPr lang="fr-FR" dirty="0"/>
            </a:br>
            <a:r>
              <a:rPr lang="fr-FR" dirty="0"/>
              <a:t>projet 7 :</a:t>
            </a:r>
            <a:br>
              <a:rPr lang="fr-FR" dirty="0"/>
            </a:br>
            <a:r>
              <a:rPr lang="fr-FR" sz="4000" dirty="0"/>
              <a:t> </a:t>
            </a:r>
            <a:br>
              <a:rPr lang="fr-FR" dirty="0"/>
            </a:br>
            <a:r>
              <a:rPr lang="fr-FR" sz="4000" i="1" dirty="0"/>
              <a:t>Résolvez des problèmes en utilisant des algorithmes en Python</a:t>
            </a:r>
            <a:endParaRPr lang="fr-FR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1E758C-24FD-4846-8999-0E05A3785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075339"/>
            <a:ext cx="8825658" cy="861420"/>
          </a:xfrm>
        </p:spPr>
        <p:txBody>
          <a:bodyPr/>
          <a:lstStyle/>
          <a:p>
            <a:endParaRPr lang="fr-FR" sz="1800" dirty="0"/>
          </a:p>
          <a:p>
            <a:r>
              <a:rPr lang="fr-FR" sz="1800" dirty="0"/>
              <a:t>Jean-Corentin Loirat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68B384-202A-486E-B8B5-87EAF3DC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67" y="712380"/>
            <a:ext cx="4230848" cy="5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9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2CF4C-00C0-4049-B7E3-4E7C0F1A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performances de l’algorithme optimisé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A6720D-AC3D-4831-A025-83091324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14132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Rapport temporel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Limites observées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Précision à l’euro (n’inclut pas les centimes)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La liste étudiée n’est pas triée (profit décroissant)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DE2A12-C86C-43B4-90CF-EC90D2C68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825" y="2317114"/>
            <a:ext cx="3223261" cy="193738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D380974-59BE-46AF-BEA4-16C3DEA5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825" y="4540886"/>
            <a:ext cx="3223261" cy="1937386"/>
          </a:xfrm>
          <a:prstGeom prst="rect">
            <a:avLst/>
          </a:prstGeom>
        </p:spPr>
      </p:pic>
      <p:graphicFrame>
        <p:nvGraphicFramePr>
          <p:cNvPr id="7" name="Tableau 4">
            <a:extLst>
              <a:ext uri="{FF2B5EF4-FFF2-40B4-BE49-F238E27FC236}">
                <a16:creationId xmlns:a16="http://schemas.microsoft.com/office/drawing/2014/main" id="{BC8AB889-AF9E-4656-B834-2EEB407D1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50970"/>
              </p:ext>
            </p:extLst>
          </p:nvPr>
        </p:nvGraphicFramePr>
        <p:xfrm>
          <a:off x="1154954" y="3141436"/>
          <a:ext cx="4876800" cy="7527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17961074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7008598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36881848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402804652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413238087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fr-FR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n total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n étudié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Temps total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Temps/n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33831"/>
                  </a:ext>
                </a:extLst>
              </a:tr>
              <a:tr h="235636">
                <a:tc>
                  <a:txBody>
                    <a:bodyPr/>
                    <a:lstStyle/>
                    <a:p>
                      <a:r>
                        <a:rPr lang="fr-FR" sz="1000" dirty="0" err="1"/>
                        <a:t>Dataset</a:t>
                      </a:r>
                      <a:r>
                        <a:rPr lang="fr-FR" sz="1000" dirty="0"/>
                        <a:t>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1 000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957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0,3616 sec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0,0004 sec 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395958"/>
                  </a:ext>
                </a:extLst>
              </a:tr>
              <a:tr h="235636">
                <a:tc>
                  <a:txBody>
                    <a:bodyPr/>
                    <a:lstStyle/>
                    <a:p>
                      <a:r>
                        <a:rPr lang="fr-FR" sz="1000" dirty="0" err="1"/>
                        <a:t>Dataset</a:t>
                      </a:r>
                      <a:r>
                        <a:rPr lang="fr-FR" sz="1000" dirty="0"/>
                        <a:t>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1 000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541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0,1965 sec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0,0004 sec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192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08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AD0B-07F7-442F-A102-0F1AF1F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de la précision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0C1142-6FDC-4DE0-9C19-F6F0F24E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99" y="2452148"/>
            <a:ext cx="6159501" cy="3561826"/>
          </a:xfrm>
        </p:spPr>
        <p:txBody>
          <a:bodyPr>
            <a:normAutofit fontScale="85000" lnSpcReduction="2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Précision à l’euro (n’inclut pas les centimes)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Origine : 	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l’algorithme opère sur des index de liste (nombres entiers) pour itérer sur les valeurs de w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les prix des actions sont arrondis à l’entier supérieur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Solution : inclure un multiplicateur de précision (w*10, w*100)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Nouvelle complexité algorithmique : O(</a:t>
            </a:r>
            <a:r>
              <a:rPr lang="fr-FR" dirty="0" err="1"/>
              <a:t>nw</a:t>
            </a:r>
            <a:r>
              <a:rPr lang="fr-FR" dirty="0"/>
              <a:t>*coefficient de précision)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Bénéfice : meilleur profit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Recommandation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Utiliser la variable au dixième d’euro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Remarque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300" dirty="0"/>
              <a:t>L’outil de précision permet également de gagner du temps dans des plus ordre de grandeur (milliards) en multipliant par 0,1, 0,01, 0,001…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6ACB6473-1640-402A-B840-080A50F33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95873"/>
              </p:ext>
            </p:extLst>
          </p:nvPr>
        </p:nvGraphicFramePr>
        <p:xfrm>
          <a:off x="6820621" y="4857020"/>
          <a:ext cx="4876800" cy="12617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17961074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7008598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36881848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402804652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4132380875"/>
                    </a:ext>
                  </a:extLst>
                </a:gridCol>
              </a:tblGrid>
              <a:tr h="265091">
                <a:tc rowSpan="2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Précision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Dataset</a:t>
                      </a:r>
                      <a:r>
                        <a:rPr lang="fr-FR" sz="1050" dirty="0"/>
                        <a:t>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Temps</a:t>
                      </a:r>
                    </a:p>
                  </a:txBody>
                  <a:tcPr anchor="ctr">
                    <a:solidFill>
                      <a:srgbClr val="3422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50" dirty="0" err="1"/>
                        <a:t>Dataset</a:t>
                      </a:r>
                      <a:r>
                        <a:rPr lang="fr-FR" sz="1050" dirty="0"/>
                        <a:t>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Temps</a:t>
                      </a:r>
                    </a:p>
                  </a:txBody>
                  <a:tcPr anchor="ctr">
                    <a:solidFill>
                      <a:srgbClr val="342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70762"/>
                  </a:ext>
                </a:extLst>
              </a:tr>
              <a:tr h="265091">
                <a:tc vMerge="1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Précision</a:t>
                      </a:r>
                    </a:p>
                  </a:txBody>
                  <a:tcPr anchor="ctr"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Profit (€)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Temps (s)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Profit (€)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Temps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33831"/>
                  </a:ext>
                </a:extLst>
              </a:tr>
              <a:tr h="235636">
                <a:tc>
                  <a:txBody>
                    <a:bodyPr/>
                    <a:lstStyle/>
                    <a:p>
                      <a:r>
                        <a:rPr lang="fr-FR" sz="1000" dirty="0"/>
                        <a:t>A l’euro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196,83 €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0,36 sec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194,88 €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0,19 sec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395958"/>
                  </a:ext>
                </a:extLst>
              </a:tr>
              <a:tr h="235636">
                <a:tc>
                  <a:txBody>
                    <a:bodyPr/>
                    <a:lstStyle/>
                    <a:p>
                      <a:r>
                        <a:rPr lang="fr-FR" sz="1000" dirty="0"/>
                        <a:t>Au dixième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198,21 €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3,1 sec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197,67 €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1,61 sec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1923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Au centime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198,54 €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33,1 sec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197,95 €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17,52 sec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0079143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E9263F35-4138-4D10-976D-AA225283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1" y="2808850"/>
            <a:ext cx="4827441" cy="850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B6E713-D0B1-4963-881A-2F67BEB60A76}"/>
              </a:ext>
            </a:extLst>
          </p:cNvPr>
          <p:cNvSpPr/>
          <p:nvPr/>
        </p:nvSpPr>
        <p:spPr>
          <a:xfrm>
            <a:off x="8765433" y="2980944"/>
            <a:ext cx="2907309" cy="1463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FA6244-109C-4D43-A533-B6D1B4774BE7}"/>
              </a:ext>
            </a:extLst>
          </p:cNvPr>
          <p:cNvSpPr txBox="1"/>
          <p:nvPr/>
        </p:nvSpPr>
        <p:spPr>
          <a:xfrm>
            <a:off x="6820621" y="4580021"/>
            <a:ext cx="4827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Profits selon la précision de l’algorithme pour les deux </a:t>
            </a:r>
            <a:r>
              <a:rPr lang="fr-FR" sz="1200" u="sng" dirty="0" err="1"/>
              <a:t>datasets</a:t>
            </a:r>
            <a:endParaRPr lang="fr-FR" sz="1200" u="sng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66A8D6-FEF1-4711-B4BD-C76CC454FF42}"/>
              </a:ext>
            </a:extLst>
          </p:cNvPr>
          <p:cNvSpPr txBox="1"/>
          <p:nvPr/>
        </p:nvSpPr>
        <p:spPr>
          <a:xfrm>
            <a:off x="6845300" y="2565445"/>
            <a:ext cx="4827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Code générant les index entiers</a:t>
            </a:r>
          </a:p>
        </p:txBody>
      </p:sp>
    </p:spTree>
    <p:extLst>
      <p:ext uri="{BB962C8B-B14F-4D97-AF65-F5344CB8AC3E}">
        <p14:creationId xmlns:p14="http://schemas.microsoft.com/office/powerpoint/2010/main" val="221852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2CF4C-00C0-4049-B7E3-4E7C0F1A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 de la pertinence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A6720D-AC3D-4831-A025-83091324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607848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Pertinence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300" dirty="0"/>
              <a:t>Origine : Travaille sur des listes données non triées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300" dirty="0"/>
              <a:t>Solution : inclure un merge sort (O(n(log(n)) en % de profit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300" dirty="0"/>
              <a:t>Nouvelle complexité algorithmique : O(n(log(n)+w)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300" dirty="0"/>
              <a:t>Avantage : Permet d’atteindre le gain maximum avec une séquence de données plus courte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10CE5E5C-25AC-4E38-B533-36C1F1EB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38453"/>
              </p:ext>
            </p:extLst>
          </p:nvPr>
        </p:nvGraphicFramePr>
        <p:xfrm>
          <a:off x="1154954" y="5122237"/>
          <a:ext cx="6336000" cy="11794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17961074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56748976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7008598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81387651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4327278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9739273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06617019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294825680"/>
                    </a:ext>
                  </a:extLst>
                </a:gridCol>
              </a:tblGrid>
              <a:tr h="265091">
                <a:tc rowSpan="2"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fr-FR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224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n étudié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22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Dernier ajout de bénéfice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Bénéfice réalisé à n= 100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bg1"/>
                          </a:solidFill>
                        </a:rPr>
                        <a:t>Temps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096864"/>
                  </a:ext>
                </a:extLst>
              </a:tr>
              <a:tr h="265091">
                <a:tc vMerge="1"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fr-FR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224D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</a:rPr>
                        <a:t>Unsorted</a:t>
                      </a:r>
                      <a:endParaRPr lang="fr-FR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</a:rPr>
                        <a:t>Sorted</a:t>
                      </a:r>
                      <a:endParaRPr lang="fr-FR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</a:rPr>
                        <a:t>Unsorted</a:t>
                      </a:r>
                      <a:endParaRPr lang="fr-FR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</a:rPr>
                        <a:t>Sorted</a:t>
                      </a:r>
                      <a:endParaRPr lang="fr-FR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</a:rPr>
                        <a:t>Unsorted</a:t>
                      </a:r>
                      <a:endParaRPr lang="fr-FR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 err="1">
                          <a:solidFill>
                            <a:schemeClr val="bg1"/>
                          </a:solidFill>
                        </a:rPr>
                        <a:t>Sorted</a:t>
                      </a:r>
                      <a:endParaRPr lang="fr-FR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33831"/>
                  </a:ext>
                </a:extLst>
              </a:tr>
              <a:tr h="235636">
                <a:tc>
                  <a:txBody>
                    <a:bodyPr/>
                    <a:lstStyle/>
                    <a:p>
                      <a:r>
                        <a:rPr lang="fr-FR" sz="1000" dirty="0" err="1"/>
                        <a:t>Dataset</a:t>
                      </a:r>
                      <a:r>
                        <a:rPr lang="fr-FR" sz="1000" dirty="0"/>
                        <a:t>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957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n = 707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n = 164 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90,3%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99,9%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0,36 sec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0,36 sec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395958"/>
                  </a:ext>
                </a:extLst>
              </a:tr>
              <a:tr h="235636">
                <a:tc>
                  <a:txBody>
                    <a:bodyPr/>
                    <a:lstStyle/>
                    <a:p>
                      <a:r>
                        <a:rPr lang="fr-FR" sz="1000" dirty="0" err="1"/>
                        <a:t>Dataset</a:t>
                      </a:r>
                      <a:r>
                        <a:rPr lang="fr-FR" sz="1000" dirty="0"/>
                        <a:t>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541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n = 541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n = 40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90,7%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100%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0,19 sec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0,19 sec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192304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BA181CE4-9D43-4383-A3B5-2F3D97413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731" y="4548712"/>
            <a:ext cx="3473840" cy="208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12CA35E-B6D9-491B-9F8A-CFEA06F1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31" y="2378310"/>
            <a:ext cx="3473840" cy="2088000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37CB72C-064F-4905-A43B-870110839D60}"/>
              </a:ext>
            </a:extLst>
          </p:cNvPr>
          <p:cNvCxnSpPr>
            <a:cxnSpLocks/>
          </p:cNvCxnSpPr>
          <p:nvPr/>
        </p:nvCxnSpPr>
        <p:spPr>
          <a:xfrm>
            <a:off x="8746434" y="2733261"/>
            <a:ext cx="0" cy="1321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5C88600-90E3-4FB0-AFE9-D2B83F738774}"/>
              </a:ext>
            </a:extLst>
          </p:cNvPr>
          <p:cNvSpPr txBox="1"/>
          <p:nvPr/>
        </p:nvSpPr>
        <p:spPr>
          <a:xfrm>
            <a:off x="8746434" y="2722257"/>
            <a:ext cx="102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5">
                    <a:lumMod val="50000"/>
                  </a:schemeClr>
                </a:solidFill>
              </a:rPr>
              <a:t>n = 100 </a:t>
            </a:r>
          </a:p>
        </p:txBody>
      </p:sp>
    </p:spTree>
    <p:extLst>
      <p:ext uri="{BB962C8B-B14F-4D97-AF65-F5344CB8AC3E}">
        <p14:creationId xmlns:p14="http://schemas.microsoft.com/office/powerpoint/2010/main" val="233843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AE2C4-8AAC-4508-B099-666A2462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3B9FAF-6FC2-4A8E-BE4A-25CED586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0862"/>
            <a:ext cx="9700400" cy="36289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600" dirty="0"/>
              <a:t>Liste des 20 actions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'Action-4', 'Action-5', 'Action-6', 'Action-8', 'Action-10', 'Action-11', 'Action-13', 'Action-18', 'Action-19', 'Action-20'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dirty="0"/>
              <a:t>Data set 1</a:t>
            </a:r>
            <a:endParaRPr lang="fr-FR" sz="12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200" dirty="0"/>
              <a:t>'Share-GRUT', 'Share-HITN'</a:t>
            </a:r>
            <a:endParaRPr lang="fr-FR" sz="16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dirty="0"/>
              <a:t>Data set 2</a:t>
            </a:r>
            <a:endParaRPr lang="fr-FR" sz="12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200" dirty="0"/>
              <a:t>'Share-PATS', 'Share-ALIY', 'Share-JWGF', 'Share-PLLK', 'Share-NDKR', 'Share-FWBE', 'Share-LFXB', 'Share-ZOFA', 'Share-ANFX', 'Share-FAPS', 'Share-ECAQ', 'Share-JGTW', 'Share-DWSK', 'Share-YFVZ', 'Share-OPBR', 'Share-IJFT', 'Share-GEBJ'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6A11D47-2D5F-4F1D-A129-AC2E97A3B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49131"/>
              </p:ext>
            </p:extLst>
          </p:nvPr>
        </p:nvGraphicFramePr>
        <p:xfrm>
          <a:off x="2610922" y="4747470"/>
          <a:ext cx="6398856" cy="14538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476">
                  <a:extLst>
                    <a:ext uri="{9D8B030D-6E8A-4147-A177-3AD203B41FA5}">
                      <a16:colId xmlns:a16="http://schemas.microsoft.com/office/drawing/2014/main" val="179610746"/>
                    </a:ext>
                  </a:extLst>
                </a:gridCol>
                <a:gridCol w="1066476">
                  <a:extLst>
                    <a:ext uri="{9D8B030D-6E8A-4147-A177-3AD203B41FA5}">
                      <a16:colId xmlns:a16="http://schemas.microsoft.com/office/drawing/2014/main" val="70085986"/>
                    </a:ext>
                  </a:extLst>
                </a:gridCol>
                <a:gridCol w="1066476">
                  <a:extLst>
                    <a:ext uri="{9D8B030D-6E8A-4147-A177-3AD203B41FA5}">
                      <a16:colId xmlns:a16="http://schemas.microsoft.com/office/drawing/2014/main" val="2036881848"/>
                    </a:ext>
                  </a:extLst>
                </a:gridCol>
                <a:gridCol w="1066476">
                  <a:extLst>
                    <a:ext uri="{9D8B030D-6E8A-4147-A177-3AD203B41FA5}">
                      <a16:colId xmlns:a16="http://schemas.microsoft.com/office/drawing/2014/main" val="4028046526"/>
                    </a:ext>
                  </a:extLst>
                </a:gridCol>
                <a:gridCol w="1066476">
                  <a:extLst>
                    <a:ext uri="{9D8B030D-6E8A-4147-A177-3AD203B41FA5}">
                      <a16:colId xmlns:a16="http://schemas.microsoft.com/office/drawing/2014/main" val="4132380875"/>
                    </a:ext>
                  </a:extLst>
                </a:gridCol>
                <a:gridCol w="1066476">
                  <a:extLst>
                    <a:ext uri="{9D8B030D-6E8A-4147-A177-3AD203B41FA5}">
                      <a16:colId xmlns:a16="http://schemas.microsoft.com/office/drawing/2014/main" val="1559037160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fr-FR" sz="1000" dirty="0"/>
                        <a:t>Source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Algorithme</a:t>
                      </a:r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Nb actions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Budget (€)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Bénéfice (€)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Temps (sec)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33831"/>
                  </a:ext>
                </a:extLst>
              </a:tr>
              <a:tr h="235636">
                <a:tc>
                  <a:txBody>
                    <a:bodyPr/>
                    <a:lstStyle/>
                    <a:p>
                      <a:r>
                        <a:rPr lang="fr-FR" sz="1000" dirty="0"/>
                        <a:t>Liste des 20 actions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Force brute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498,00€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99,08 € (19,9%)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7,4sec (0,37s/n)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395958"/>
                  </a:ext>
                </a:extLst>
              </a:tr>
              <a:tr h="235636">
                <a:tc>
                  <a:txBody>
                    <a:bodyPr/>
                    <a:lstStyle/>
                    <a:p>
                      <a:r>
                        <a:rPr lang="fr-FR" sz="1000" dirty="0"/>
                        <a:t>Data set 1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Optimisé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496,18 €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196,83 € (39,7%)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0,36 sec</a:t>
                      </a:r>
                    </a:p>
                    <a:p>
                      <a:pPr algn="r"/>
                      <a:r>
                        <a:rPr lang="fr-FR" sz="1000" dirty="0"/>
                        <a:t>(0,0003s/n)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1923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Data set 2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Optimisé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17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499,72 €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194,88 €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(39,0%)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0,19 sec</a:t>
                      </a:r>
                    </a:p>
                    <a:p>
                      <a:pPr algn="r"/>
                      <a:r>
                        <a:rPr lang="fr-FR" sz="1000" dirty="0"/>
                        <a:t>(0,0003s/n)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21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85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88A96-729B-41FF-83F9-7D89DC0A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Comparatif avec </a:t>
            </a:r>
            <a:r>
              <a:rPr lang="fr-FR" dirty="0" err="1"/>
              <a:t>Sienna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5E586-1FB6-4118-B68C-8733ADF4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405237" cy="34163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Dataset</a:t>
            </a:r>
            <a:r>
              <a:rPr lang="fr-FR" dirty="0"/>
              <a:t> 1: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Nous trouvons une actions de plus: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(HITN) avec un bénéfice de 0,21€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Dataset</a:t>
            </a:r>
            <a:r>
              <a:rPr lang="fr-FR" dirty="0"/>
              <a:t> 2: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Portefeuille d’actions différent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écarts de gain sont plus conséquents si l’on passe à une solution optimisée précisée au dixième d’euro.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Dataset</a:t>
            </a:r>
            <a:r>
              <a:rPr lang="fr-FR" dirty="0"/>
              <a:t> 1 : + 1,80 € (au lieu de +0,21€)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Dataset</a:t>
            </a:r>
            <a:r>
              <a:rPr lang="fr-FR" dirty="0"/>
              <a:t> 2 : + 3,89 € (au lieu de +1,10€)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8F7F251-083E-4E19-ADB5-01753E69F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83083"/>
              </p:ext>
            </p:extLst>
          </p:nvPr>
        </p:nvGraphicFramePr>
        <p:xfrm>
          <a:off x="6771861" y="2902424"/>
          <a:ext cx="4876800" cy="7527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17961074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7008598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36881848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402804652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413238087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>
                          <a:solidFill>
                            <a:schemeClr val="bg1"/>
                          </a:solidFill>
                        </a:rPr>
                        <a:t>Dataset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 1</a:t>
                      </a:r>
                    </a:p>
                  </a:txBody>
                  <a:tcPr anchor="ctr"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Coût total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Bénéfice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% Profit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Nb actions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33831"/>
                  </a:ext>
                </a:extLst>
              </a:tr>
              <a:tr h="235636">
                <a:tc>
                  <a:txBody>
                    <a:bodyPr/>
                    <a:lstStyle/>
                    <a:p>
                      <a:r>
                        <a:rPr lang="fr-FR" sz="1000" dirty="0" err="1"/>
                        <a:t>Sienna</a:t>
                      </a:r>
                      <a:endParaRPr lang="fr-FR" sz="10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498,76 €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196,61 €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39,42%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395958"/>
                  </a:ext>
                </a:extLst>
              </a:tr>
              <a:tr h="235636">
                <a:tc>
                  <a:txBody>
                    <a:bodyPr/>
                    <a:lstStyle/>
                    <a:p>
                      <a:r>
                        <a:rPr lang="fr-FR" sz="1000" dirty="0"/>
                        <a:t>JC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496,18 €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196,83 €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39,67%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2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1923046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16EDBAD-6768-4F8C-A4ED-96A70A3A7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56829"/>
              </p:ext>
            </p:extLst>
          </p:nvPr>
        </p:nvGraphicFramePr>
        <p:xfrm>
          <a:off x="6771861" y="4116629"/>
          <a:ext cx="4876800" cy="7527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17961074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7008598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36881848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402804652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413238087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err="1">
                          <a:solidFill>
                            <a:schemeClr val="bg1"/>
                          </a:solidFill>
                        </a:rPr>
                        <a:t>Dataset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 anchor="ctr"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Coût total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Bénéfice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% Profit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>
                          <a:solidFill>
                            <a:schemeClr val="bg1"/>
                          </a:solidFill>
                        </a:rPr>
                        <a:t>Nb actions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22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33831"/>
                  </a:ext>
                </a:extLst>
              </a:tr>
              <a:tr h="235636">
                <a:tc>
                  <a:txBody>
                    <a:bodyPr/>
                    <a:lstStyle/>
                    <a:p>
                      <a:r>
                        <a:rPr lang="fr-FR" sz="1000" dirty="0" err="1"/>
                        <a:t>Sienna</a:t>
                      </a:r>
                      <a:endParaRPr lang="fr-FR" sz="10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498,24 €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193,78 €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38,89%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18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3395958"/>
                  </a:ext>
                </a:extLst>
              </a:tr>
              <a:tr h="235636">
                <a:tc>
                  <a:txBody>
                    <a:bodyPr/>
                    <a:lstStyle/>
                    <a:p>
                      <a:r>
                        <a:rPr lang="fr-FR" sz="1000" dirty="0"/>
                        <a:t>JC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499,72 €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194,88€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39,00%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17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192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45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88A96-729B-41FF-83F9-7D89DC0A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différences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5E586-1FB6-4118-B68C-8733ADF4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63002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L’algorithme de Senna semble prendre en compte un échantillon de la population, trié par % de profit décroissant.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On observe dans le tableau ci-contre que notre algorithme optimisé prend en compte des actions « plus basses dans le classement », avec un meilleur résultat.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Le choix de </a:t>
            </a:r>
            <a:r>
              <a:rPr lang="fr-FR" sz="1400" dirty="0" err="1"/>
              <a:t>Sienna</a:t>
            </a:r>
            <a:r>
              <a:rPr lang="fr-FR" sz="1400" dirty="0"/>
              <a:t> d’un échantillon de la population peut s’expliquer par l’usage d’un algorithme glouton.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BA0F99-3258-4B00-99E1-4B589985990F}"/>
              </a:ext>
            </a:extLst>
          </p:cNvPr>
          <p:cNvSpPr txBox="1"/>
          <p:nvPr/>
        </p:nvSpPr>
        <p:spPr>
          <a:xfrm>
            <a:off x="7272910" y="2227750"/>
            <a:ext cx="482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 err="1"/>
              <a:t>Dataset</a:t>
            </a:r>
            <a:r>
              <a:rPr lang="fr-FR" sz="1200" u="sng" dirty="0"/>
              <a:t> 2 – Actions sélectionnées Senna / JC</a:t>
            </a:r>
          </a:p>
          <a:p>
            <a:pPr algn="ctr"/>
            <a:r>
              <a:rPr lang="fr-FR" sz="1200" u="sng" dirty="0"/>
              <a:t>classement par % de profit décroissant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F7255E-ACFC-46D6-8270-FBCBE2919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696" y="2670612"/>
            <a:ext cx="3873423" cy="39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8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B9C86-D494-4A29-9F77-8EE9D45D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B5480F-83BF-4FB2-9F55-35DFE7D7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7322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Solution optimisée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Comparatif algorithme optimisé vs force brute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Algorithme de force brute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Solution optimisée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Comparatif des résultats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r>
              <a:rPr lang="fr-FR" sz="1400" dirty="0"/>
              <a:t>Lien du repository git hub : </a:t>
            </a:r>
            <a:r>
              <a:rPr lang="fr-FR" sz="1400" dirty="0">
                <a:hlinkClick r:id="rId2"/>
              </a:rPr>
              <a:t>https://github.com/BeanEden/OCR-Projet-7.git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22406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12BA4-B170-4C9D-9116-A38AE053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Comparatif algorithme optimisé vs force brute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E9E71-9317-4953-BA4C-37B6957B8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824685" cy="38704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Algorithme de force brute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Génère toute les combinaisons possibles de 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Complexité algorithmique : O(2</a:t>
            </a:r>
            <a:r>
              <a:rPr lang="fr-FR" baseline="30000" dirty="0"/>
              <a:t>n</a:t>
            </a:r>
            <a:r>
              <a:rPr lang="fr-FR" dirty="0"/>
              <a:t>)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Algorithme optimisé (sac à dos):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Recherche la combinaison optimale pour chaque valeur de w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Complexité algorithmique : O(</a:t>
            </a:r>
            <a:r>
              <a:rPr lang="fr-FR" dirty="0" err="1"/>
              <a:t>nw</a:t>
            </a:r>
            <a:r>
              <a:rPr lang="fr-FR" dirty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300" dirty="0"/>
              <a:t>Les résultats sont équivalents entre les deux algorithmes.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300" dirty="0"/>
              <a:t>La durée d’exécution de la force brute la rend impropre en cas de population importante </a:t>
            </a:r>
            <a:r>
              <a:rPr lang="fr-FR" sz="1300" i="1" dirty="0"/>
              <a:t>(exemple : 2 minutes d’exécution pour n =25 vs 4 centièmes de secondes pour l’algorithme optimisé).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379AB9-C79B-4396-B26F-DA66CA0B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40" y="2749804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0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86648-B820-42DD-A216-F5A80586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force brute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9674CD-BB07-47A5-8700-84E7540D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686" y="2529757"/>
            <a:ext cx="5878252" cy="34163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1400" dirty="0"/>
              <a:t>L’algorithme génère l’ensemble des combinaisons possibles:</a:t>
            </a:r>
          </a:p>
          <a:p>
            <a:pPr lvl="2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100" dirty="0"/>
              <a:t>1,2,3  -&gt; 1,2,4 -&gt; 1,2,5</a:t>
            </a:r>
          </a:p>
          <a:p>
            <a:pPr lvl="2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100" dirty="0"/>
              <a:t>1,3,4 -&gt; 1,3,5</a:t>
            </a:r>
          </a:p>
          <a:p>
            <a:pPr lvl="2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100" dirty="0"/>
              <a:t>2,3,4 -&gt; 2,3,5</a:t>
            </a:r>
          </a:p>
          <a:p>
            <a:pPr lvl="2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100" dirty="0"/>
              <a:t>3,4,5</a:t>
            </a:r>
          </a:p>
          <a:p>
            <a:pPr lvl="2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fr-FR" sz="1100" dirty="0"/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400" dirty="0"/>
              <a:t>Il vérifie ensuite la combinaison optimale (ici, bénéfice maximum pour 500€ de budget)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400" dirty="0"/>
              <a:t>L’algorithme de force brute est efficace sur des populations (n) peu nombreuses.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fr-FR" sz="13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82ECFEB-4D0F-470F-B6CE-7088BC102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91" y="2760590"/>
            <a:ext cx="3795359" cy="21884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E64A1A-CDF2-4DF1-A556-6646951E381D}"/>
              </a:ext>
            </a:extLst>
          </p:cNvPr>
          <p:cNvSpPr txBox="1"/>
          <p:nvPr/>
        </p:nvSpPr>
        <p:spPr>
          <a:xfrm>
            <a:off x="6676784" y="2298925"/>
            <a:ext cx="482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Représentation de l’algorithme de force brute </a:t>
            </a:r>
          </a:p>
          <a:p>
            <a:pPr algn="ctr"/>
            <a:r>
              <a:rPr lang="fr-FR" sz="1200" u="sng" dirty="0"/>
              <a:t>en arbre décisionnel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60CFC6-9325-4E7D-949B-0120F8FB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217" y="4949055"/>
            <a:ext cx="2742573" cy="16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6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86648-B820-42DD-A216-F5A80586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force brute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9674CD-BB07-47A5-8700-84E7540D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1261"/>
            <a:ext cx="6185413" cy="3876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Déroulement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1 - Création de l’ensemble des combinaisons possibles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[Action 1, Action 2, Action 3, Action 4...]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Utilisation de « </a:t>
            </a:r>
            <a:r>
              <a:rPr lang="fr-FR" dirty="0" err="1"/>
              <a:t>yield</a:t>
            </a:r>
            <a:r>
              <a:rPr lang="fr-FR" dirty="0"/>
              <a:t> »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2 - Création d’un tuple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Noms des actions de la combinaison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Somme du prix des actions de la combinaison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Bénéfice de la combinaison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3 - Prise en compte de toutes les combinaisons ayant un prix inférieur à notre argent total (500€)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4 - Recherche de la combinaison avec le bénéfice maximum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CCAD66E-F050-4693-A977-F64C076E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093" y="2538838"/>
            <a:ext cx="4130247" cy="111042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B69D2B5-A9ED-4E9D-9DAA-65819243A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097" y="4014361"/>
            <a:ext cx="4111244" cy="154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B2752D-2026-4527-BF52-B565985A4E50}"/>
              </a:ext>
            </a:extLst>
          </p:cNvPr>
          <p:cNvSpPr/>
          <p:nvPr/>
        </p:nvSpPr>
        <p:spPr>
          <a:xfrm>
            <a:off x="7378371" y="4014360"/>
            <a:ext cx="4357969" cy="691863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BEF7D-2052-494F-83E1-5C6B4E253E29}"/>
              </a:ext>
            </a:extLst>
          </p:cNvPr>
          <p:cNvSpPr/>
          <p:nvPr/>
        </p:nvSpPr>
        <p:spPr>
          <a:xfrm>
            <a:off x="7378371" y="4715363"/>
            <a:ext cx="4357969" cy="27823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923FDA-3F16-456D-B05F-84E725207286}"/>
              </a:ext>
            </a:extLst>
          </p:cNvPr>
          <p:cNvSpPr/>
          <p:nvPr/>
        </p:nvSpPr>
        <p:spPr>
          <a:xfrm>
            <a:off x="7378371" y="5002737"/>
            <a:ext cx="4357969" cy="39138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BD86C0-5176-4C71-A72A-98673877386F}"/>
              </a:ext>
            </a:extLst>
          </p:cNvPr>
          <p:cNvSpPr txBox="1"/>
          <p:nvPr/>
        </p:nvSpPr>
        <p:spPr>
          <a:xfrm>
            <a:off x="7625097" y="2292282"/>
            <a:ext cx="4111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Fonction créatrice des combinaisons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42F63E-90A6-4B79-A426-1552E71F85E7}"/>
              </a:ext>
            </a:extLst>
          </p:cNvPr>
          <p:cNvSpPr txBox="1"/>
          <p:nvPr/>
        </p:nvSpPr>
        <p:spPr>
          <a:xfrm>
            <a:off x="7663101" y="3757321"/>
            <a:ext cx="4111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/>
              <a:t>Algorithme de force brute</a:t>
            </a:r>
          </a:p>
        </p:txBody>
      </p:sp>
    </p:spTree>
    <p:extLst>
      <p:ext uri="{BB962C8B-B14F-4D97-AF65-F5344CB8AC3E}">
        <p14:creationId xmlns:p14="http://schemas.microsoft.com/office/powerpoint/2010/main" val="354729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86648-B820-42DD-A216-F5A80586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Sac à dos et solution optimisée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9674CD-BB07-47A5-8700-84E7540D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101523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données sont extraites du csv et le bénéfice en valeur réelle est calculé.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actions non pertinentes (prix nuls ou négatifs sont retirées de la liste traitée).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L’algorithme du sac à dos est ensuite utilisé.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7" name="Espace réservé du contenu 8">
            <a:extLst>
              <a:ext uri="{FF2B5EF4-FFF2-40B4-BE49-F238E27FC236}">
                <a16:creationId xmlns:a16="http://schemas.microsoft.com/office/drawing/2014/main" id="{669B887A-A067-4E33-958D-1D26FB5EDB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1049" y="2978127"/>
            <a:ext cx="2725997" cy="228983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FEAB35B-D9AB-4261-A1BF-7715B1EE6D2E}"/>
              </a:ext>
            </a:extLst>
          </p:cNvPr>
          <p:cNvSpPr txBox="1"/>
          <p:nvPr/>
        </p:nvSpPr>
        <p:spPr>
          <a:xfrm>
            <a:off x="7228542" y="2372667"/>
            <a:ext cx="482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Représentation de l’algorithme du sac à dos </a:t>
            </a:r>
          </a:p>
          <a:p>
            <a:pPr algn="ctr"/>
            <a:r>
              <a:rPr lang="fr-FR" sz="1200" u="sng" dirty="0"/>
              <a:t>en arbre décisionnel</a:t>
            </a:r>
          </a:p>
        </p:txBody>
      </p:sp>
    </p:spTree>
    <p:extLst>
      <p:ext uri="{BB962C8B-B14F-4D97-AF65-F5344CB8AC3E}">
        <p14:creationId xmlns:p14="http://schemas.microsoft.com/office/powerpoint/2010/main" val="407533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C6EE8-AE6B-41A3-9897-597B8F61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CAFD3-2DC5-420A-948F-18ECA87B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Nous travaillons sur des actions, de valeur réelle.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Il est peu pertinent d’acheter une action à prix nul (retour 0) ou à prix négatif (inexistant).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Par conséquent, la liste des actions est retraitée des actions ayant un prix inférieur ou égal à 0.</a:t>
            </a:r>
          </a:p>
        </p:txBody>
      </p:sp>
    </p:spTree>
    <p:extLst>
      <p:ext uri="{BB962C8B-B14F-4D97-AF65-F5344CB8AC3E}">
        <p14:creationId xmlns:p14="http://schemas.microsoft.com/office/powerpoint/2010/main" val="364071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4507B-DDB3-4065-B393-B8197E65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du sac à dos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206B6F-246E-4148-9499-FF7438DB9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101523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Créé un tableau de taille W, avec des valeurs nulles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Chaque n est itéré sur les valeurs du tableau (valeurs de W, d’où la complexité O(</a:t>
            </a:r>
            <a:r>
              <a:rPr lang="fr-FR" sz="1400" dirty="0" err="1"/>
              <a:t>nw</a:t>
            </a:r>
            <a:r>
              <a:rPr lang="fr-FR" sz="1400" dirty="0"/>
              <a:t>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dirty="0"/>
              <a:t>Lors de chaque itération de n, les valeurs/positions du tableau sont mises à jour avec le maximum entre la valeur n et le maximum précédent</a:t>
            </a:r>
            <a:br>
              <a:rPr lang="fr-FR" sz="1400" dirty="0"/>
            </a:br>
            <a:r>
              <a:rPr lang="fr-FR" sz="1200" i="1" dirty="0"/>
              <a:t>Exemple : Pour la valeur 300 du tableau, le bénéfice maximum est de 120, composé des actions A et B.</a:t>
            </a:r>
            <a:br>
              <a:rPr lang="fr-FR" sz="1200" i="1" dirty="0"/>
            </a:br>
            <a:r>
              <a:rPr lang="fr-FR" sz="1200" i="1" dirty="0"/>
              <a:t>Prix A + Prix B = 300, Bénéfice A + Bénéfice B = 120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i="1" dirty="0"/>
              <a:t>Chaque valeur du tableau se retrouve ainsi avec un bénéfice maximal pour sa valeur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400" i="1" dirty="0"/>
              <a:t>Un bénéfice maximal global est conservé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i="1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5E3D04-0D29-4FB1-85CF-7BC97625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477" y="2521527"/>
            <a:ext cx="4322723" cy="38236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A9712A-B3B3-4C7E-AB2B-112B3302BFBB}"/>
              </a:ext>
            </a:extLst>
          </p:cNvPr>
          <p:cNvSpPr txBox="1"/>
          <p:nvPr/>
        </p:nvSpPr>
        <p:spPr>
          <a:xfrm>
            <a:off x="7004117" y="2261306"/>
            <a:ext cx="4827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Exemple de tableau d’usage de l’algorithme du sac à dos</a:t>
            </a:r>
          </a:p>
        </p:txBody>
      </p:sp>
    </p:spTree>
    <p:extLst>
      <p:ext uri="{BB962C8B-B14F-4D97-AF65-F5344CB8AC3E}">
        <p14:creationId xmlns:p14="http://schemas.microsoft.com/office/powerpoint/2010/main" val="369901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86648-B820-42DD-A216-F5A80586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de la solution optimisée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0359D2-15E3-4A28-ADB3-4E81E6BC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60" y="2384878"/>
            <a:ext cx="6654022" cy="413479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Déroulement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1 – Extraction de la liste du csv avec calcul du bénéfice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2 – Retrait des actions à prix nuls ou négatifs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3 – Algorithme du sac à dos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3.1 - Création d’un tableau vide (de taille w)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Pour l’ensemble des actions 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fr-FR" dirty="0"/>
              <a:t>3.2 Ajout de l’action sur les valeurs possibles de w </a:t>
            </a:r>
            <a:br>
              <a:rPr lang="fr-FR" dirty="0"/>
            </a:br>
            <a:r>
              <a:rPr lang="fr-FR" i="1" dirty="0"/>
              <a:t>(si l’action coûte 100€, elle est appliquée sur les valeurs 101 à 500 de w)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fr-FR" dirty="0"/>
              <a:t>3.3 Pour chaque valeur possible de w : </a:t>
            </a:r>
            <a:br>
              <a:rPr lang="fr-FR" dirty="0"/>
            </a:br>
            <a:r>
              <a:rPr lang="fr-FR" dirty="0"/>
              <a:t>Teste si l’ajout de l’action créé un nouveau bénéfice maximum </a:t>
            </a:r>
            <a:br>
              <a:rPr lang="fr-FR" dirty="0"/>
            </a:br>
            <a:r>
              <a:rPr lang="fr-FR" dirty="0"/>
              <a:t>	si oui, l’assigne à cette valeur de w</a:t>
            </a:r>
            <a:br>
              <a:rPr lang="fr-FR" dirty="0"/>
            </a:br>
            <a:r>
              <a:rPr lang="fr-FR" dirty="0"/>
              <a:t>	(exemple : le bénéfice maximum pour w = 100 est de 20€)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fr-FR" dirty="0"/>
              <a:t>3.3 Si un nouveau maximum général est créé, il est conservé, sinon reprise du précédent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4 – Impression de la combinaison sélectionnée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 lvl="4">
              <a:buFont typeface="Wingdings" panose="05000000000000000000" pitchFamily="2" charset="2"/>
              <a:buChar char="Ø"/>
            </a:pPr>
            <a:endParaRPr lang="fr-FR" dirty="0"/>
          </a:p>
          <a:p>
            <a:pPr lvl="3">
              <a:buFont typeface="Wingdings" panose="05000000000000000000" pitchFamily="2" charset="2"/>
              <a:buChar char="Ø"/>
            </a:pPr>
            <a:endParaRPr lang="fr-FR" dirty="0"/>
          </a:p>
          <a:p>
            <a:pPr lvl="3">
              <a:buFont typeface="Wingdings" panose="05000000000000000000" pitchFamily="2" charset="2"/>
              <a:buChar char="Ø"/>
            </a:pPr>
            <a:endParaRPr lang="fr-FR" dirty="0"/>
          </a:p>
          <a:p>
            <a:pPr lvl="3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F77855-B31C-41BF-B067-86EA8DF40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9"/>
          <a:stretch/>
        </p:blipFill>
        <p:spPr>
          <a:xfrm>
            <a:off x="7359141" y="3005480"/>
            <a:ext cx="4713453" cy="32180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F847664-15C0-4E62-9E04-F95177A044C7}"/>
              </a:ext>
            </a:extLst>
          </p:cNvPr>
          <p:cNvSpPr txBox="1"/>
          <p:nvPr/>
        </p:nvSpPr>
        <p:spPr>
          <a:xfrm>
            <a:off x="7158929" y="2384878"/>
            <a:ext cx="4827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Code de l’algorithme du sac à dos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40CBA-53C6-47C5-B30A-02072FD75AF7}"/>
              </a:ext>
            </a:extLst>
          </p:cNvPr>
          <p:cNvSpPr/>
          <p:nvPr/>
        </p:nvSpPr>
        <p:spPr>
          <a:xfrm>
            <a:off x="7063670" y="4349350"/>
            <a:ext cx="5008923" cy="125632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tlCol="0" anchor="ctr"/>
          <a:lstStyle/>
          <a:p>
            <a:r>
              <a:rPr lang="fr-FR" sz="1300" dirty="0">
                <a:solidFill>
                  <a:schemeClr val="accent5">
                    <a:lumMod val="50000"/>
                  </a:schemeClr>
                </a:solidFill>
              </a:rPr>
              <a:t>3.3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9C70D-ADBE-4212-BE64-5348272737B9}"/>
              </a:ext>
            </a:extLst>
          </p:cNvPr>
          <p:cNvSpPr/>
          <p:nvPr/>
        </p:nvSpPr>
        <p:spPr>
          <a:xfrm>
            <a:off x="7066898" y="3282114"/>
            <a:ext cx="5008923" cy="18987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tlCol="0" anchor="ctr"/>
          <a:lstStyle/>
          <a:p>
            <a:r>
              <a:rPr lang="fr-FR" sz="1300" dirty="0">
                <a:solidFill>
                  <a:schemeClr val="accent5">
                    <a:lumMod val="50000"/>
                  </a:schemeClr>
                </a:solidFill>
              </a:rPr>
              <a:t>3.1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877DFD-BFC8-48EF-9FFC-652447370B70}"/>
              </a:ext>
            </a:extLst>
          </p:cNvPr>
          <p:cNvSpPr/>
          <p:nvPr/>
        </p:nvSpPr>
        <p:spPr>
          <a:xfrm>
            <a:off x="7063670" y="3454235"/>
            <a:ext cx="5008923" cy="90505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tlCol="0" anchor="ctr"/>
          <a:lstStyle/>
          <a:p>
            <a:r>
              <a:rPr lang="fr-FR" sz="1300" dirty="0">
                <a:solidFill>
                  <a:schemeClr val="accent5">
                    <a:lumMod val="50000"/>
                  </a:schemeClr>
                </a:solidFill>
              </a:rPr>
              <a:t>3.2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E4594-B02D-46E2-91E5-BF1A9C5530A6}"/>
              </a:ext>
            </a:extLst>
          </p:cNvPr>
          <p:cNvSpPr/>
          <p:nvPr/>
        </p:nvSpPr>
        <p:spPr>
          <a:xfrm>
            <a:off x="7063670" y="5605670"/>
            <a:ext cx="5008923" cy="617868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tlCol="0" anchor="ctr"/>
          <a:lstStyle/>
          <a:p>
            <a:r>
              <a:rPr lang="fr-FR" sz="1300" dirty="0">
                <a:solidFill>
                  <a:schemeClr val="accent5">
                    <a:lumMod val="50000"/>
                  </a:schemeClr>
                </a:solidFill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62215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6410</TotalTime>
  <Words>1420</Words>
  <Application>Microsoft Office PowerPoint</Application>
  <PresentationFormat>Grand écran</PresentationFormat>
  <Paragraphs>272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Salle d’ions</vt:lpstr>
      <vt:lpstr>Présentation  projet 7 :   Résolvez des problèmes en utilisant des algorithmes en Python</vt:lpstr>
      <vt:lpstr>Sommaire</vt:lpstr>
      <vt:lpstr>Comparatif algorithme optimisé vs force brute</vt:lpstr>
      <vt:lpstr>Algorithme de force brute</vt:lpstr>
      <vt:lpstr>Algorithme de force brute</vt:lpstr>
      <vt:lpstr>Sac à dos et solution optimisée</vt:lpstr>
      <vt:lpstr>Préparation des données</vt:lpstr>
      <vt:lpstr>Algorithme du sac à dos </vt:lpstr>
      <vt:lpstr>Code de la solution optimisée</vt:lpstr>
      <vt:lpstr>Analyse des performances de l’algorithme optimisé</vt:lpstr>
      <vt:lpstr>Amélioration de la précision</vt:lpstr>
      <vt:lpstr>Amélioration de la pertinence</vt:lpstr>
      <vt:lpstr>Résultats</vt:lpstr>
      <vt:lpstr>Comparatif avec Sienna</vt:lpstr>
      <vt:lpstr>Explication des différences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2 jean-Corentin Loirat</dc:title>
  <dc:creator>Jean-Corentin Loirat</dc:creator>
  <cp:lastModifiedBy>Jean-Corentin Loirat</cp:lastModifiedBy>
  <cp:revision>208</cp:revision>
  <dcterms:created xsi:type="dcterms:W3CDTF">2022-01-14T14:33:30Z</dcterms:created>
  <dcterms:modified xsi:type="dcterms:W3CDTF">2022-04-23T09:55:17Z</dcterms:modified>
</cp:coreProperties>
</file>