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202"/>
    <a:srgbClr val="009400"/>
    <a:srgbClr val="000000"/>
    <a:srgbClr val="FF4C44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5"/>
    <p:restoredTop sz="94719"/>
  </p:normalViewPr>
  <p:slideViewPr>
    <p:cSldViewPr snapToGrid="0">
      <p:cViewPr varScale="1">
        <p:scale>
          <a:sx n="152" d="100"/>
          <a:sy n="152" d="100"/>
        </p:scale>
        <p:origin x="1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A82-8E7F-21AD-12D1-381F606C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77287-456E-7043-60A2-C1F6D2CF1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3C438-1508-6DFC-D5AE-521333FB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71780-DFF8-1AF6-0A00-629F67A8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3BBD-C6B3-5E54-4A4E-B51C1D6EC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1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D3F2-1FC7-BB73-BB31-0ABD52BC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1E594-5DCD-029F-BDFE-42701564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C2C0E-1297-2874-19D1-07F686BCA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837A4-1240-ACC6-C620-F7BF11E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16AA0-BF4B-138E-3D7D-0B6F3D10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4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47D7D-C113-62AF-5117-1C7BAC701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7135E-9E7C-DCD5-500D-82F4772E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48CF3-5B24-7084-9E17-6843D461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E069-31C7-5A0D-94DE-6378F5CB5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3C99F-FABB-578B-061D-0ADC34DE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2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263-5175-8F37-A26D-513146C8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9A242-2E07-09BA-5646-150720D2B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B345F-41F3-A9D9-F7E7-E58AF1C51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88A9-CE9B-4D35-D2A8-444E0B9C7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456C7-7119-7C66-7E6F-0E55CA50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2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6AAB8-7191-9834-F5D9-83A30A248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84ADA-4048-4CFC-012C-AAF5876E0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2E99D-F533-E6DA-421A-68E3F468E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5153F-A155-BE7D-5FD3-2E08203D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71435-8F85-372A-F849-FF1B89E7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16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C58FF-5E95-4048-759A-C90F85DF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98FE-5178-9453-EB15-C820E29D5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18A25-C9B2-BBF8-528C-7E472D072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D4CB7-60A0-CD1A-9094-BFB85350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F3E48-675E-1F63-E934-9C412C86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1CC42-EC3C-382A-F6B7-02FB67F0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4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27D5F-BCCB-158D-1C2C-15F1CB43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5DBDB-A1FB-7D12-1B4C-2C60F4A6B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41396-057C-BCAA-9AA1-F06DE9EC9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D6C6A-2277-7B15-996C-D67C6F71F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037B21-A3B6-0AAD-DD36-0C1001DD3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B484A-8BCC-6518-E467-7CE4CA1A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8E0C94-41E8-9046-71DB-9E55BCF5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925EC8-105C-2FCF-B7F4-4C2D86F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92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EEDA-7C9F-8FF6-AEC5-3C65098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B668F-12D4-C047-88BE-209E4602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78E24-C046-C392-9EA7-DDED4B38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4E6E8-6500-84B9-A9CE-D6AAEDAC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2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1D5C90-0894-0C17-A82A-FEC1C148C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AE565-AE52-9C96-DD47-64610DD1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68575-E486-7738-620E-C37688B2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8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6428-DC82-EB2B-F6EC-306A129B7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15BE-00FC-175E-28D4-3F205421C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E67DFC-EAE7-C5DF-83CB-44E144B106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85893-83B1-6846-8B87-3E15E378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9C8FF-2F47-149E-8FFF-FC855A4B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60197-DC17-3C71-61EE-174835911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9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F24B-D39F-A520-DCC9-E58349BC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56F3A-CF25-B767-96B6-903B48FCB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E2CD0-7DA1-1A42-4CD3-95D254D40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4F458-E989-CCAD-953D-827D4142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E1A39-6B7C-1C41-B748-86E8CB4FA6E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B1B17-9357-4D00-252C-372501E0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7CCD-6E96-96E4-2F62-9672938B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3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70F087-4D1B-F1C2-3672-6C2E4AC82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8A4A6-961E-2212-F455-CEC6FF5A5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5B42-3C35-4920-F155-A7B4AF524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DE1A39-6B7C-1C41-B748-86E8CB4FA6E7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71807-6C69-75A1-695F-A66C70863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36AA-7630-3469-73D7-B3ED39DA4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51633C-769F-1248-B582-EF3F449619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9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CA1359E-A05E-32B4-9E37-275E39213FA2}"/>
              </a:ext>
            </a:extLst>
          </p:cNvPr>
          <p:cNvGrpSpPr/>
          <p:nvPr/>
        </p:nvGrpSpPr>
        <p:grpSpPr>
          <a:xfrm>
            <a:off x="273253" y="384370"/>
            <a:ext cx="11099800" cy="2857500"/>
            <a:chOff x="273253" y="384370"/>
            <a:chExt cx="11099800" cy="2857500"/>
          </a:xfrm>
        </p:grpSpPr>
        <p:pic>
          <p:nvPicPr>
            <p:cNvPr id="107" name="Picture 106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E3E11490-882A-6AAB-A089-B5561ECFD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2253" y="384370"/>
              <a:ext cx="2133600" cy="2857500"/>
            </a:xfrm>
            <a:prstGeom prst="rect">
              <a:avLst/>
            </a:prstGeom>
          </p:spPr>
        </p:pic>
        <p:pic>
          <p:nvPicPr>
            <p:cNvPr id="111" name="Picture 110" descr="A graph with numbers and symbols&#10;&#10;AI-generated content may be incorrect.">
              <a:extLst>
                <a:ext uri="{FF2B5EF4-FFF2-40B4-BE49-F238E27FC236}">
                  <a16:creationId xmlns:a16="http://schemas.microsoft.com/office/drawing/2014/main" id="{8DE85DF6-EA23-8925-F189-0BE1EF505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3253" y="384370"/>
              <a:ext cx="2565400" cy="2857500"/>
            </a:xfrm>
            <a:prstGeom prst="rect">
              <a:avLst/>
            </a:prstGeom>
          </p:spPr>
        </p:pic>
        <p:pic>
          <p:nvPicPr>
            <p:cNvPr id="113" name="Picture 112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B999910C-94CF-452C-C3D2-B72337DDC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38653" y="384370"/>
              <a:ext cx="2133600" cy="2857500"/>
            </a:xfrm>
            <a:prstGeom prst="rect">
              <a:avLst/>
            </a:prstGeom>
          </p:spPr>
        </p:pic>
        <p:pic>
          <p:nvPicPr>
            <p:cNvPr id="115" name="Picture 114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E44B08B3-F333-D6F1-DA07-9A8FE831F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5853" y="384370"/>
              <a:ext cx="2133600" cy="2857500"/>
            </a:xfrm>
            <a:prstGeom prst="rect">
              <a:avLst/>
            </a:prstGeom>
          </p:spPr>
        </p:pic>
        <p:pic>
          <p:nvPicPr>
            <p:cNvPr id="118" name="Picture 117" descr="A graph of numbers and a bar chart&#10;&#10;AI-generated content may be incorrect.">
              <a:extLst>
                <a:ext uri="{FF2B5EF4-FFF2-40B4-BE49-F238E27FC236}">
                  <a16:creationId xmlns:a16="http://schemas.microsoft.com/office/drawing/2014/main" id="{33E48E6A-DA10-7E99-C4EF-5701F70EE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39453" y="384370"/>
              <a:ext cx="2133600" cy="2857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56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CEC9511-0263-F5B9-34E7-23E997029E91}"/>
              </a:ext>
            </a:extLst>
          </p:cNvPr>
          <p:cNvGrpSpPr/>
          <p:nvPr/>
        </p:nvGrpSpPr>
        <p:grpSpPr>
          <a:xfrm>
            <a:off x="582944" y="1450801"/>
            <a:ext cx="11049000" cy="2679700"/>
            <a:chOff x="582944" y="1450801"/>
            <a:chExt cx="11049000" cy="2679700"/>
          </a:xfrm>
        </p:grpSpPr>
        <p:pic>
          <p:nvPicPr>
            <p:cNvPr id="24" name="Picture 23" descr="A graph of a graph with a red line&#10;&#10;AI-generated content may be incorrect.">
              <a:extLst>
                <a:ext uri="{FF2B5EF4-FFF2-40B4-BE49-F238E27FC236}">
                  <a16:creationId xmlns:a16="http://schemas.microsoft.com/office/drawing/2014/main" id="{E34A924D-75FE-41ED-737E-12EB96178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2944" y="1450801"/>
              <a:ext cx="2565400" cy="2679700"/>
            </a:xfrm>
            <a:prstGeom prst="rect">
              <a:avLst/>
            </a:prstGeom>
          </p:spPr>
        </p:pic>
        <p:pic>
          <p:nvPicPr>
            <p:cNvPr id="26" name="Picture 25" descr="A graph of different colored bars&#10;&#10;AI-generated content may be incorrect.">
              <a:extLst>
                <a:ext uri="{FF2B5EF4-FFF2-40B4-BE49-F238E27FC236}">
                  <a16:creationId xmlns:a16="http://schemas.microsoft.com/office/drawing/2014/main" id="{EEDBBB25-4124-2B4D-FD50-A1A808522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48344" y="1476201"/>
              <a:ext cx="2120900" cy="2654300"/>
            </a:xfrm>
            <a:prstGeom prst="rect">
              <a:avLst/>
            </a:prstGeom>
          </p:spPr>
        </p:pic>
        <p:pic>
          <p:nvPicPr>
            <p:cNvPr id="28" name="Picture 27" descr="A graph of a number of numbers&#10;&#10;AI-generated content may be incorrect.">
              <a:extLst>
                <a:ext uri="{FF2B5EF4-FFF2-40B4-BE49-F238E27FC236}">
                  <a16:creationId xmlns:a16="http://schemas.microsoft.com/office/drawing/2014/main" id="{72530B74-91CE-D847-9379-AEA6AC949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69244" y="1476201"/>
              <a:ext cx="2120900" cy="2654300"/>
            </a:xfrm>
            <a:prstGeom prst="rect">
              <a:avLst/>
            </a:prstGeom>
          </p:spPr>
        </p:pic>
        <p:pic>
          <p:nvPicPr>
            <p:cNvPr id="32" name="Picture 31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0D736FD7-5BCF-E281-B00B-1EF2EFA59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90144" y="1476201"/>
              <a:ext cx="2120900" cy="2654300"/>
            </a:xfrm>
            <a:prstGeom prst="rect">
              <a:avLst/>
            </a:prstGeom>
          </p:spPr>
        </p:pic>
        <p:pic>
          <p:nvPicPr>
            <p:cNvPr id="39" name="Picture 38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E84C1672-D1D9-110A-9836-AC1D93346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511044" y="1476201"/>
              <a:ext cx="2120900" cy="2654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200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0471-617C-45A2-5883-A294AFAE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FDF6EA1-CD9C-1243-737E-3AFBB4579AF3}"/>
              </a:ext>
            </a:extLst>
          </p:cNvPr>
          <p:cNvGrpSpPr/>
          <p:nvPr/>
        </p:nvGrpSpPr>
        <p:grpSpPr>
          <a:xfrm>
            <a:off x="970622" y="734200"/>
            <a:ext cx="11049000" cy="2844800"/>
            <a:chOff x="970622" y="734200"/>
            <a:chExt cx="11049000" cy="2844800"/>
          </a:xfrm>
        </p:grpSpPr>
        <p:pic>
          <p:nvPicPr>
            <p:cNvPr id="3" name="Picture 2" descr="A graph of blue bars&#10;&#10;AI-generated content may be incorrect.">
              <a:extLst>
                <a:ext uri="{FF2B5EF4-FFF2-40B4-BE49-F238E27FC236}">
                  <a16:creationId xmlns:a16="http://schemas.microsoft.com/office/drawing/2014/main" id="{F4C5CD43-C960-9041-4ACC-0A073F968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56922" y="734200"/>
              <a:ext cx="2120900" cy="2844800"/>
            </a:xfrm>
            <a:prstGeom prst="rect">
              <a:avLst/>
            </a:prstGeom>
          </p:spPr>
        </p:pic>
        <p:pic>
          <p:nvPicPr>
            <p:cNvPr id="5" name="Picture 4" descr="A graph of blue bars&#10;&#10;AI-generated content may be incorrect.">
              <a:extLst>
                <a:ext uri="{FF2B5EF4-FFF2-40B4-BE49-F238E27FC236}">
                  <a16:creationId xmlns:a16="http://schemas.microsoft.com/office/drawing/2014/main" id="{9881BC8D-4852-21C4-38AE-A831EC2C5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8722" y="734200"/>
              <a:ext cx="2120900" cy="2844800"/>
            </a:xfrm>
            <a:prstGeom prst="rect">
              <a:avLst/>
            </a:prstGeom>
          </p:spPr>
        </p:pic>
        <p:pic>
          <p:nvPicPr>
            <p:cNvPr id="7" name="Picture 6" descr="A graph of numbers and a bar chart&#10;&#10;AI-generated content may be incorrect.">
              <a:extLst>
                <a:ext uri="{FF2B5EF4-FFF2-40B4-BE49-F238E27FC236}">
                  <a16:creationId xmlns:a16="http://schemas.microsoft.com/office/drawing/2014/main" id="{1B03E134-70E0-F24D-BE0D-EC01C34C5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622" y="734200"/>
              <a:ext cx="2565400" cy="2844800"/>
            </a:xfrm>
            <a:prstGeom prst="rect">
              <a:avLst/>
            </a:prstGeom>
          </p:spPr>
        </p:pic>
        <p:pic>
          <p:nvPicPr>
            <p:cNvPr id="9" name="Picture 8" descr="A graph of blue bars&#10;&#10;AI-generated content may be incorrect.">
              <a:extLst>
                <a:ext uri="{FF2B5EF4-FFF2-40B4-BE49-F238E27FC236}">
                  <a16:creationId xmlns:a16="http://schemas.microsoft.com/office/drawing/2014/main" id="{7F3D877E-09A1-7842-508D-667531712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6022" y="734200"/>
              <a:ext cx="2120900" cy="2844800"/>
            </a:xfrm>
            <a:prstGeom prst="rect">
              <a:avLst/>
            </a:prstGeom>
          </p:spPr>
        </p:pic>
        <p:pic>
          <p:nvPicPr>
            <p:cNvPr id="11" name="Picture 10" descr="A graph of blue bars&#10;&#10;AI-generated content may be incorrect.">
              <a:extLst>
                <a:ext uri="{FF2B5EF4-FFF2-40B4-BE49-F238E27FC236}">
                  <a16:creationId xmlns:a16="http://schemas.microsoft.com/office/drawing/2014/main" id="{2AB24C85-F3BB-E847-5DE2-77E06B3A11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7822" y="734200"/>
              <a:ext cx="2120900" cy="284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269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4BA59-45A8-9685-9C9F-94F573FDA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7F0787B-FD27-EB7E-6EFA-20F226D38476}"/>
              </a:ext>
            </a:extLst>
          </p:cNvPr>
          <p:cNvGrpSpPr/>
          <p:nvPr/>
        </p:nvGrpSpPr>
        <p:grpSpPr>
          <a:xfrm>
            <a:off x="363220" y="635000"/>
            <a:ext cx="11049000" cy="2540000"/>
            <a:chOff x="363220" y="635000"/>
            <a:chExt cx="11049000" cy="2540000"/>
          </a:xfrm>
        </p:grpSpPr>
        <p:pic>
          <p:nvPicPr>
            <p:cNvPr id="3" name="Picture 2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A29A6BD5-BBE0-B4D9-3D53-610746643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3220" y="635000"/>
              <a:ext cx="2565400" cy="2540000"/>
            </a:xfrm>
            <a:prstGeom prst="rect">
              <a:avLst/>
            </a:prstGeom>
          </p:spPr>
        </p:pic>
        <p:pic>
          <p:nvPicPr>
            <p:cNvPr id="6" name="Picture 5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C4C525BE-5414-38E7-5F5C-F837AC7E5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28620" y="673100"/>
              <a:ext cx="2120900" cy="2501900"/>
            </a:xfrm>
            <a:prstGeom prst="rect">
              <a:avLst/>
            </a:prstGeom>
          </p:spPr>
        </p:pic>
        <p:pic>
          <p:nvPicPr>
            <p:cNvPr id="9" name="Picture 8" descr="A graph of a number of columns&#10;&#10;AI-generated content may be incorrect.">
              <a:extLst>
                <a:ext uri="{FF2B5EF4-FFF2-40B4-BE49-F238E27FC236}">
                  <a16:creationId xmlns:a16="http://schemas.microsoft.com/office/drawing/2014/main" id="{5BBBBF50-1971-50BD-1AA4-22640DFE5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49520" y="673100"/>
              <a:ext cx="2120900" cy="2501900"/>
            </a:xfrm>
            <a:prstGeom prst="rect">
              <a:avLst/>
            </a:prstGeom>
          </p:spPr>
        </p:pic>
        <p:pic>
          <p:nvPicPr>
            <p:cNvPr id="11" name="Picture 10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10CABAF5-2A39-10C0-E87B-B202551BA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70420" y="673100"/>
              <a:ext cx="2120900" cy="2501900"/>
            </a:xfrm>
            <a:prstGeom prst="rect">
              <a:avLst/>
            </a:prstGeom>
          </p:spPr>
        </p:pic>
        <p:pic>
          <p:nvPicPr>
            <p:cNvPr id="14" name="Picture 13" descr="A graph of a number of bars&#10;&#10;AI-generated content may be incorrect.">
              <a:extLst>
                <a:ext uri="{FF2B5EF4-FFF2-40B4-BE49-F238E27FC236}">
                  <a16:creationId xmlns:a16="http://schemas.microsoft.com/office/drawing/2014/main" id="{0B66AF3F-EBD3-A9E6-0DF9-6C4C172BE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91320" y="673100"/>
              <a:ext cx="2120900" cy="2501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93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B0AE803F-A85E-7025-6F93-9F6EF991995B}"/>
              </a:ext>
            </a:extLst>
          </p:cNvPr>
          <p:cNvGrpSpPr/>
          <p:nvPr/>
        </p:nvGrpSpPr>
        <p:grpSpPr>
          <a:xfrm>
            <a:off x="1395659" y="1063823"/>
            <a:ext cx="7879477" cy="2106037"/>
            <a:chOff x="1395659" y="1063823"/>
            <a:chExt cx="7879477" cy="210603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F194CB7-1F70-0B16-7A28-8C8FBD961E60}"/>
                </a:ext>
              </a:extLst>
            </p:cNvPr>
            <p:cNvSpPr txBox="1"/>
            <p:nvPr/>
          </p:nvSpPr>
          <p:spPr>
            <a:xfrm>
              <a:off x="1395659" y="1371419"/>
              <a:ext cx="3939739" cy="1759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dirty="0"/>
                <a:t>You are a helpful geospatial analysis assistant. Please determine whether the sidewalk runs alongside the road.</a:t>
              </a:r>
            </a:p>
            <a:p>
              <a:endParaRPr lang="en-US" sz="1050" dirty="0"/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pPr>
                <a:spcAft>
                  <a:spcPts val="400"/>
                </a:spcAft>
              </a:pPr>
              <a:r>
                <a:rPr lang="en-US" sz="1050" dirty="0"/>
                <a:t>Road: {'coordinates': [[-122.5, 47.2],  [-122.5, 47.2]]}</a:t>
              </a:r>
            </a:p>
            <a:p>
              <a:endParaRPr lang="en-US" sz="1050" dirty="0"/>
            </a:p>
            <a:p>
              <a:endParaRPr lang="en-US" sz="1050" dirty="0"/>
            </a:p>
            <a:p>
              <a:endParaRPr lang="en-US" sz="1050" dirty="0"/>
            </a:p>
            <a:p>
              <a:r>
                <a:rPr lang="en-US" sz="1050" b="1" i="1" dirty="0">
                  <a:highlight>
                    <a:srgbClr val="E30202"/>
                  </a:highlight>
                </a:rPr>
                <a:t>### Response: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651B5-3FC1-9B2D-8D88-22EB6EF2C3D0}"/>
                </a:ext>
              </a:extLst>
            </p:cNvPr>
            <p:cNvSpPr txBox="1"/>
            <p:nvPr/>
          </p:nvSpPr>
          <p:spPr>
            <a:xfrm>
              <a:off x="1395662" y="1063823"/>
              <a:ext cx="393973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Plain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EC3407-1BFC-7350-CFFE-21AC60F56B98}"/>
                </a:ext>
              </a:extLst>
            </p:cNvPr>
            <p:cNvSpPr txBox="1"/>
            <p:nvPr/>
          </p:nvSpPr>
          <p:spPr>
            <a:xfrm>
              <a:off x="5335397" y="1371419"/>
              <a:ext cx="3939739" cy="17594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b="1" i="1" dirty="0"/>
                <a:t>### Instruction: </a:t>
              </a:r>
              <a:r>
                <a:rPr lang="en-US" sz="1050" dirty="0"/>
                <a:t>You are a helpful geospatial analysis assistant. Please determine whether the sidewalk runs alongside the road.</a:t>
              </a:r>
            </a:p>
            <a:p>
              <a:endParaRPr lang="en-US" sz="1050" dirty="0"/>
            </a:p>
            <a:p>
              <a:r>
                <a:rPr lang="en-US" sz="1050" b="1" i="1" dirty="0"/>
                <a:t>### User:</a:t>
              </a:r>
            </a:p>
            <a:p>
              <a:r>
                <a:rPr lang="en-US" sz="1050" dirty="0"/>
                <a:t>Sidewalk: {'coordinates': [[-122.2, 47.5], [-122.1, 47.5]]}</a:t>
              </a:r>
            </a:p>
            <a:p>
              <a:pPr>
                <a:spcAft>
                  <a:spcPts val="400"/>
                </a:spcAft>
              </a:pPr>
              <a:r>
                <a:rPr lang="en-US" sz="1050" dirty="0"/>
                <a:t>Road: {'coordinates': [[-122.5, 47.2],  [-122.5, 47.2]]}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 min_angle: 9.97387</a:t>
              </a:r>
            </a:p>
            <a:p>
              <a:r>
                <a:rPr lang="en-US" sz="1050" b="1" dirty="0">
                  <a:solidFill>
                    <a:schemeClr val="accent3"/>
                  </a:solidFill>
                </a:rPr>
                <a:t> min_distance: 8.72605</a:t>
              </a:r>
            </a:p>
            <a:p>
              <a:endParaRPr lang="en-US" sz="1050" dirty="0"/>
            </a:p>
            <a:p>
              <a:r>
                <a:rPr lang="en-US" sz="1050" b="1" i="1" dirty="0">
                  <a:highlight>
                    <a:srgbClr val="008000"/>
                  </a:highlight>
                </a:rPr>
                <a:t>### Response: 1</a:t>
              </a:r>
              <a:endParaRPr lang="en-US" sz="1050" b="1" dirty="0">
                <a:highlight>
                  <a:srgbClr val="008000"/>
                </a:highlight>
              </a:endParaRPr>
            </a:p>
          </p:txBody>
        </p:sp>
        <p:pic>
          <p:nvPicPr>
            <p:cNvPr id="15" name="Graphic 14" descr="Checkbox Checked with solid fill">
              <a:extLst>
                <a:ext uri="{FF2B5EF4-FFF2-40B4-BE49-F238E27FC236}">
                  <a16:creationId xmlns:a16="http://schemas.microsoft.com/office/drawing/2014/main" id="{D004D70B-B1F7-44BF-E394-0497357A8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79817" y="2781150"/>
              <a:ext cx="388710" cy="388710"/>
            </a:xfrm>
            <a:prstGeom prst="rect">
              <a:avLst/>
            </a:prstGeom>
          </p:spPr>
        </p:pic>
        <p:pic>
          <p:nvPicPr>
            <p:cNvPr id="17" name="Graphic 16" descr="Checkbox Crossed with solid fill">
              <a:extLst>
                <a:ext uri="{FF2B5EF4-FFF2-40B4-BE49-F238E27FC236}">
                  <a16:creationId xmlns:a16="http://schemas.microsoft.com/office/drawing/2014/main" id="{046E7DED-2D08-C918-4B26-692CD98D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44687" y="2780136"/>
              <a:ext cx="388716" cy="388716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CAB5BAB-9357-E9D6-FE77-9FC5E16CB406}"/>
                </a:ext>
              </a:extLst>
            </p:cNvPr>
            <p:cNvSpPr txBox="1"/>
            <p:nvPr/>
          </p:nvSpPr>
          <p:spPr>
            <a:xfrm>
              <a:off x="5335398" y="1063823"/>
              <a:ext cx="3939736" cy="3077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Chalkboard SE Light" panose="03050602040202020205" pitchFamily="66" charset="77"/>
                </a:rPr>
                <a:t>Heuristic-Driven Prompting</a:t>
              </a:r>
              <a:endParaRPr lang="en-US" sz="1400" dirty="0">
                <a:latin typeface="Chalkboard SE Light" panose="03050602040202020205" pitchFamily="66" charset="77"/>
              </a:endParaRP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EE88B6B-27F8-7B33-F3E3-534C9EA78199}"/>
                </a:ext>
              </a:extLst>
            </p:cNvPr>
            <p:cNvSpPr/>
            <p:nvPr/>
          </p:nvSpPr>
          <p:spPr>
            <a:xfrm>
              <a:off x="5400578" y="2403836"/>
              <a:ext cx="1555597" cy="388710"/>
            </a:xfrm>
            <a:prstGeom prst="roundRect">
              <a:avLst/>
            </a:prstGeom>
            <a:noFill/>
            <a:ln w="19050">
              <a:solidFill>
                <a:schemeClr val="accent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5C8043B-88ED-6AE7-0711-8169882BFE68}"/>
                </a:ext>
              </a:extLst>
            </p:cNvPr>
            <p:cNvSpPr txBox="1"/>
            <p:nvPr/>
          </p:nvSpPr>
          <p:spPr>
            <a:xfrm>
              <a:off x="7304968" y="2459692"/>
              <a:ext cx="16305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accent3"/>
                  </a:solidFill>
                  <a:latin typeface="Chalkboard SE Light" panose="03050602040202020205" pitchFamily="66" charset="77"/>
                </a:rPr>
                <a:t>Topological features</a:t>
              </a:r>
              <a:endParaRPr lang="en-US" sz="1200" dirty="0">
                <a:solidFill>
                  <a:schemeClr val="accent3"/>
                </a:solidFill>
              </a:endParaRPr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64CC58DD-D36B-A27D-1258-49D29F35C696}"/>
                </a:ext>
              </a:extLst>
            </p:cNvPr>
            <p:cNvSpPr/>
            <p:nvPr/>
          </p:nvSpPr>
          <p:spPr>
            <a:xfrm rot="10800000">
              <a:off x="7021354" y="2518063"/>
              <a:ext cx="283613" cy="149636"/>
            </a:xfrm>
            <a:prstGeom prst="rightArrow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7DC4B11-9978-82A0-630A-71FB72D65F2E}"/>
                </a:ext>
              </a:extLst>
            </p:cNvPr>
            <p:cNvSpPr txBox="1"/>
            <p:nvPr/>
          </p:nvSpPr>
          <p:spPr>
            <a:xfrm>
              <a:off x="3110045" y="2459692"/>
              <a:ext cx="18572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  <a:latin typeface="Chalkboard SE Light" panose="03050602040202020205" pitchFamily="66" charset="77"/>
                </a:rPr>
                <a:t>No Topological features</a:t>
              </a:r>
              <a:endParaRPr 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40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137</Words>
  <Application>Microsoft Macintosh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Chalkboard SE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 HAN</dc:creator>
  <cp:lastModifiedBy>bh193</cp:lastModifiedBy>
  <cp:revision>169</cp:revision>
  <dcterms:created xsi:type="dcterms:W3CDTF">2025-02-10T21:54:43Z</dcterms:created>
  <dcterms:modified xsi:type="dcterms:W3CDTF">2025-03-19T20:07:49Z</dcterms:modified>
</cp:coreProperties>
</file>