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Oswald"/>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5FAFEA4-DC34-4794-97A4-4F851E618B77}">
  <a:tblStyle styleId="{05FAFEA4-DC34-4794-97A4-4F851E618B7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Oswald-bold.fntdata"/><Relationship Id="rId14" Type="http://schemas.openxmlformats.org/officeDocument/2006/relationships/font" Target="fonts/Oswal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8bf5d8b55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8bf5d8b55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8bf5d8b55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8bf5d8b55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first planned for our project by determining what we wanted the code to output. We initially wanted to create a grid and shade squares to show that a plant is in that square. But we realized no one would be able to determine which plant type is in that square. So we set each tree type to a number 1-16 so it instead prints the tree number in the square it is in.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8bf5d8b55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8bf5d8b55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8bfc4cf2e9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8bfc4cf2e9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8bfc4cf2e9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8bfc4cf2e9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8bfc4cf2e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8bfc4cf2e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600" y="214950"/>
            <a:ext cx="8520600" cy="1535100"/>
          </a:xfrm>
          <a:prstGeom prst="rect">
            <a:avLst/>
          </a:prstGeom>
          <a:solidFill>
            <a:schemeClr val="accent6"/>
          </a:solidFill>
          <a:ln cap="flat" cmpd="sng" w="76200">
            <a:solidFill>
              <a:srgbClr val="274E13"/>
            </a:solidFill>
            <a:prstDash val="solid"/>
            <a:round/>
            <a:headEnd len="sm" w="sm" type="none"/>
            <a:tailEnd len="sm" w="sm" type="none"/>
          </a:ln>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6800">
                <a:solidFill>
                  <a:srgbClr val="274E13"/>
                </a:solidFill>
                <a:latin typeface="Oswald"/>
                <a:ea typeface="Oswald"/>
                <a:cs typeface="Oswald"/>
                <a:sym typeface="Oswald"/>
              </a:rPr>
              <a:t>FOREST GROWTH MODEL</a:t>
            </a:r>
            <a:endParaRPr sz="6800">
              <a:solidFill>
                <a:srgbClr val="274E13"/>
              </a:solidFill>
              <a:latin typeface="Oswald"/>
              <a:ea typeface="Oswald"/>
              <a:cs typeface="Oswald"/>
              <a:sym typeface="Oswald"/>
            </a:endParaRPr>
          </a:p>
          <a:p>
            <a:pPr indent="0" lvl="0" marL="0" rtl="0" algn="ctr">
              <a:spcBef>
                <a:spcPts val="0"/>
              </a:spcBef>
              <a:spcAft>
                <a:spcPts val="0"/>
              </a:spcAft>
              <a:buNone/>
            </a:pPr>
            <a:r>
              <a:rPr lang="en" sz="3244">
                <a:solidFill>
                  <a:srgbClr val="274E13"/>
                </a:solidFill>
                <a:latin typeface="Oswald"/>
                <a:ea typeface="Oswald"/>
                <a:cs typeface="Oswald"/>
                <a:sym typeface="Oswald"/>
              </a:rPr>
              <a:t>REPRESENTING GROWTH TRENDS OVER 400 YEARS</a:t>
            </a:r>
            <a:endParaRPr sz="3244">
              <a:solidFill>
                <a:srgbClr val="274E13"/>
              </a:solidFill>
              <a:latin typeface="Oswald"/>
              <a:ea typeface="Oswald"/>
              <a:cs typeface="Oswald"/>
              <a:sym typeface="Oswald"/>
            </a:endParaRPr>
          </a:p>
        </p:txBody>
      </p:sp>
      <p:sp>
        <p:nvSpPr>
          <p:cNvPr id="55" name="Google Shape;55;p13"/>
          <p:cNvSpPr txBox="1"/>
          <p:nvPr>
            <p:ph type="ctrTitle"/>
          </p:nvPr>
        </p:nvSpPr>
        <p:spPr>
          <a:xfrm>
            <a:off x="2023350" y="4329750"/>
            <a:ext cx="5097300" cy="691200"/>
          </a:xfrm>
          <a:prstGeom prst="rect">
            <a:avLst/>
          </a:prstGeom>
          <a:solidFill>
            <a:schemeClr val="accent6"/>
          </a:solidFill>
          <a:ln cap="flat" cmpd="sng" w="76200">
            <a:solidFill>
              <a:srgbClr val="274E13"/>
            </a:solidFill>
            <a:prstDash val="solid"/>
            <a:round/>
            <a:headEnd len="sm" w="sm" type="none"/>
            <a:tailEnd len="sm" w="sm" type="none"/>
          </a:ln>
        </p:spPr>
        <p:txBody>
          <a:bodyPr anchorCtr="0" anchor="b" bIns="91425" lIns="91425" spcFirstLastPara="1" rIns="91425" wrap="square" tIns="91425">
            <a:normAutofit/>
          </a:bodyPr>
          <a:lstStyle/>
          <a:p>
            <a:pPr indent="0" lvl="0" marL="0" rtl="0" algn="ctr">
              <a:spcBef>
                <a:spcPts val="0"/>
              </a:spcBef>
              <a:spcAft>
                <a:spcPts val="0"/>
              </a:spcAft>
              <a:buSzPts val="990"/>
              <a:buNone/>
            </a:pPr>
            <a:r>
              <a:rPr lang="en" sz="3000">
                <a:solidFill>
                  <a:srgbClr val="274E13"/>
                </a:solidFill>
                <a:latin typeface="Oswald"/>
                <a:ea typeface="Oswald"/>
                <a:cs typeface="Oswald"/>
                <a:sym typeface="Oswald"/>
              </a:rPr>
              <a:t>BEN, ASH, ELIANA AND CAITLIN</a:t>
            </a:r>
            <a:endParaRPr sz="3000">
              <a:solidFill>
                <a:srgbClr val="274E13"/>
              </a:solidFill>
              <a:latin typeface="Oswald"/>
              <a:ea typeface="Oswald"/>
              <a:cs typeface="Oswald"/>
              <a:sym typeface="Oswald"/>
            </a:endParaRPr>
          </a:p>
        </p:txBody>
      </p:sp>
      <p:pic>
        <p:nvPicPr>
          <p:cNvPr id="56" name="Google Shape;56;p13"/>
          <p:cNvPicPr preferRelativeResize="0"/>
          <p:nvPr/>
        </p:nvPicPr>
        <p:blipFill rotWithShape="1">
          <a:blip r:embed="rId3">
            <a:alphaModFix/>
          </a:blip>
          <a:srcRect b="8661" l="0" r="0" t="19520"/>
          <a:stretch/>
        </p:blipFill>
        <p:spPr>
          <a:xfrm>
            <a:off x="311700" y="1925300"/>
            <a:ext cx="8520598" cy="2229327"/>
          </a:xfrm>
          <a:prstGeom prst="rect">
            <a:avLst/>
          </a:prstGeom>
          <a:noFill/>
          <a:ln cap="flat" cmpd="sng" w="76200">
            <a:solidFill>
              <a:srgbClr val="274E13"/>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60" name="Shape 60"/>
        <p:cNvGrpSpPr/>
        <p:nvPr/>
      </p:nvGrpSpPr>
      <p:grpSpPr>
        <a:xfrm>
          <a:off x="0" y="0"/>
          <a:ext cx="0" cy="0"/>
          <a:chOff x="0" y="0"/>
          <a:chExt cx="0" cy="0"/>
        </a:xfrm>
      </p:grpSpPr>
      <p:sp>
        <p:nvSpPr>
          <p:cNvPr id="61" name="Google Shape;61;p14"/>
          <p:cNvSpPr txBox="1"/>
          <p:nvPr>
            <p:ph idx="4294967295" type="ctrTitle"/>
          </p:nvPr>
        </p:nvSpPr>
        <p:spPr>
          <a:xfrm>
            <a:off x="1138800" y="184225"/>
            <a:ext cx="6866400" cy="691200"/>
          </a:xfrm>
          <a:prstGeom prst="rect">
            <a:avLst/>
          </a:prstGeom>
          <a:solidFill>
            <a:schemeClr val="accent6"/>
          </a:solidFill>
          <a:ln cap="flat" cmpd="sng" w="76200">
            <a:solidFill>
              <a:srgbClr val="274E13"/>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3000">
                <a:solidFill>
                  <a:srgbClr val="274E13"/>
                </a:solidFill>
                <a:latin typeface="Oswald"/>
                <a:ea typeface="Oswald"/>
                <a:cs typeface="Oswald"/>
                <a:sym typeface="Oswald"/>
              </a:rPr>
              <a:t>PROBLEM STATEMENT AND CONSIDERATIONS</a:t>
            </a:r>
            <a:endParaRPr sz="3000">
              <a:solidFill>
                <a:srgbClr val="274E13"/>
              </a:solidFill>
              <a:latin typeface="Oswald"/>
              <a:ea typeface="Oswald"/>
              <a:cs typeface="Oswald"/>
              <a:sym typeface="Oswald"/>
            </a:endParaRPr>
          </a:p>
        </p:txBody>
      </p:sp>
      <p:sp>
        <p:nvSpPr>
          <p:cNvPr id="62" name="Google Shape;62;p14"/>
          <p:cNvSpPr txBox="1"/>
          <p:nvPr>
            <p:ph idx="4294967295" type="ctrTitle"/>
          </p:nvPr>
        </p:nvSpPr>
        <p:spPr>
          <a:xfrm>
            <a:off x="263575" y="3033250"/>
            <a:ext cx="4805100" cy="1895100"/>
          </a:xfrm>
          <a:prstGeom prst="rect">
            <a:avLst/>
          </a:prstGeom>
          <a:solidFill>
            <a:schemeClr val="accent6"/>
          </a:solidFill>
          <a:ln cap="flat" cmpd="sng" w="76200">
            <a:solidFill>
              <a:srgbClr val="274E1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274E13"/>
                </a:solidFill>
                <a:latin typeface="Oswald"/>
                <a:ea typeface="Oswald"/>
                <a:cs typeface="Oswald"/>
                <a:sym typeface="Oswald"/>
              </a:rPr>
              <a:t>The model is based primarily on the lifespan, height and width of the plants with the seed distribution being dependant on the number of seeds produced and the radius of seed spread</a:t>
            </a:r>
            <a:endParaRPr sz="2200">
              <a:solidFill>
                <a:srgbClr val="274E13"/>
              </a:solidFill>
              <a:latin typeface="Oswald"/>
              <a:ea typeface="Oswald"/>
              <a:cs typeface="Oswald"/>
              <a:sym typeface="Oswald"/>
            </a:endParaRPr>
          </a:p>
        </p:txBody>
      </p:sp>
      <p:pic>
        <p:nvPicPr>
          <p:cNvPr id="63" name="Google Shape;63;p14"/>
          <p:cNvPicPr preferRelativeResize="0"/>
          <p:nvPr/>
        </p:nvPicPr>
        <p:blipFill>
          <a:blip r:embed="rId3">
            <a:alphaModFix/>
          </a:blip>
          <a:stretch>
            <a:fillRect/>
          </a:stretch>
        </p:blipFill>
        <p:spPr>
          <a:xfrm>
            <a:off x="5641088" y="1304288"/>
            <a:ext cx="3068475" cy="3068475"/>
          </a:xfrm>
          <a:prstGeom prst="rect">
            <a:avLst/>
          </a:prstGeom>
          <a:noFill/>
          <a:ln cap="flat" cmpd="sng" w="76200">
            <a:solidFill>
              <a:srgbClr val="274E13"/>
            </a:solidFill>
            <a:prstDash val="solid"/>
            <a:round/>
            <a:headEnd len="sm" w="sm" type="none"/>
            <a:tailEnd len="sm" w="sm" type="none"/>
          </a:ln>
        </p:spPr>
      </p:pic>
      <p:sp>
        <p:nvSpPr>
          <p:cNvPr id="64" name="Google Shape;64;p14"/>
          <p:cNvSpPr txBox="1"/>
          <p:nvPr>
            <p:ph idx="4294967295" type="ctrTitle"/>
          </p:nvPr>
        </p:nvSpPr>
        <p:spPr>
          <a:xfrm>
            <a:off x="263575" y="1194138"/>
            <a:ext cx="4805100" cy="1520400"/>
          </a:xfrm>
          <a:prstGeom prst="rect">
            <a:avLst/>
          </a:prstGeom>
          <a:solidFill>
            <a:schemeClr val="accent6"/>
          </a:solidFill>
          <a:ln cap="flat" cmpd="sng" w="76200">
            <a:solidFill>
              <a:srgbClr val="274E1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274E13"/>
                </a:solidFill>
                <a:latin typeface="Oswald"/>
                <a:ea typeface="Oswald"/>
                <a:cs typeface="Oswald"/>
                <a:sym typeface="Oswald"/>
              </a:rPr>
              <a:t>The goal of this project is to create a simulation for trees planted in a 100 x 100 metre squared area and model the changes to the plot over the next 400 years</a:t>
            </a:r>
            <a:endParaRPr sz="2200">
              <a:solidFill>
                <a:srgbClr val="274E13"/>
              </a:solidFill>
              <a:latin typeface="Oswald"/>
              <a:ea typeface="Oswald"/>
              <a:cs typeface="Oswald"/>
              <a:sym typeface="Oswald"/>
            </a:endParaRPr>
          </a:p>
          <a:p>
            <a:pPr indent="0" lvl="0" marL="0" rtl="0" algn="l">
              <a:spcBef>
                <a:spcPts val="0"/>
              </a:spcBef>
              <a:spcAft>
                <a:spcPts val="0"/>
              </a:spcAft>
              <a:buNone/>
            </a:pPr>
            <a:r>
              <a:t/>
            </a:r>
            <a:endParaRPr sz="2200">
              <a:solidFill>
                <a:srgbClr val="274E13"/>
              </a:solidFill>
              <a:latin typeface="Oswald"/>
              <a:ea typeface="Oswald"/>
              <a:cs typeface="Oswald"/>
              <a:sym typeface="Oswald"/>
            </a:endParaRPr>
          </a:p>
        </p:txBody>
      </p:sp>
      <p:sp>
        <p:nvSpPr>
          <p:cNvPr id="65" name="Google Shape;65;p14"/>
          <p:cNvSpPr txBox="1"/>
          <p:nvPr/>
        </p:nvSpPr>
        <p:spPr>
          <a:xfrm>
            <a:off x="5675325" y="4480125"/>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74E13"/>
                </a:solidFill>
                <a:latin typeface="Oswald"/>
                <a:ea typeface="Oswald"/>
                <a:cs typeface="Oswald"/>
                <a:sym typeface="Oswald"/>
              </a:rPr>
              <a:t>100 x 100 m grid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69" name="Shape 69"/>
        <p:cNvGrpSpPr/>
        <p:nvPr/>
      </p:nvGrpSpPr>
      <p:grpSpPr>
        <a:xfrm>
          <a:off x="0" y="0"/>
          <a:ext cx="0" cy="0"/>
          <a:chOff x="0" y="0"/>
          <a:chExt cx="0" cy="0"/>
        </a:xfrm>
      </p:grpSpPr>
      <p:sp>
        <p:nvSpPr>
          <p:cNvPr id="70" name="Google Shape;70;p15"/>
          <p:cNvSpPr txBox="1"/>
          <p:nvPr>
            <p:ph idx="4294967295" type="ctrTitle"/>
          </p:nvPr>
        </p:nvSpPr>
        <p:spPr>
          <a:xfrm>
            <a:off x="665700" y="153525"/>
            <a:ext cx="3283200" cy="691200"/>
          </a:xfrm>
          <a:prstGeom prst="rect">
            <a:avLst/>
          </a:prstGeom>
          <a:solidFill>
            <a:schemeClr val="accent6"/>
          </a:solidFill>
          <a:ln cap="flat" cmpd="sng" w="76200">
            <a:solidFill>
              <a:srgbClr val="274E13"/>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3000">
                <a:solidFill>
                  <a:srgbClr val="274E13"/>
                </a:solidFill>
                <a:latin typeface="Oswald"/>
                <a:ea typeface="Oswald"/>
                <a:cs typeface="Oswald"/>
                <a:sym typeface="Oswald"/>
              </a:rPr>
              <a:t>INITIAL OUTPUT IDEA</a:t>
            </a:r>
            <a:endParaRPr sz="3000">
              <a:solidFill>
                <a:srgbClr val="274E13"/>
              </a:solidFill>
              <a:latin typeface="Oswald"/>
              <a:ea typeface="Oswald"/>
              <a:cs typeface="Oswald"/>
              <a:sym typeface="Oswald"/>
            </a:endParaRPr>
          </a:p>
        </p:txBody>
      </p:sp>
      <p:sp>
        <p:nvSpPr>
          <p:cNvPr id="71" name="Google Shape;71;p15"/>
          <p:cNvSpPr txBox="1"/>
          <p:nvPr>
            <p:ph idx="4294967295" type="ctrTitle"/>
          </p:nvPr>
        </p:nvSpPr>
        <p:spPr>
          <a:xfrm>
            <a:off x="5239538" y="153550"/>
            <a:ext cx="3283200" cy="691200"/>
          </a:xfrm>
          <a:prstGeom prst="rect">
            <a:avLst/>
          </a:prstGeom>
          <a:solidFill>
            <a:schemeClr val="accent6"/>
          </a:solidFill>
          <a:ln cap="flat" cmpd="sng" w="76200">
            <a:solidFill>
              <a:srgbClr val="274E13"/>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3000">
                <a:solidFill>
                  <a:srgbClr val="274E13"/>
                </a:solidFill>
                <a:latin typeface="Oswald"/>
                <a:ea typeface="Oswald"/>
                <a:cs typeface="Oswald"/>
                <a:sym typeface="Oswald"/>
              </a:rPr>
              <a:t>FINAL</a:t>
            </a:r>
            <a:r>
              <a:rPr lang="en" sz="3000">
                <a:solidFill>
                  <a:srgbClr val="274E13"/>
                </a:solidFill>
                <a:latin typeface="Oswald"/>
                <a:ea typeface="Oswald"/>
                <a:cs typeface="Oswald"/>
                <a:sym typeface="Oswald"/>
              </a:rPr>
              <a:t> OUTPUT IDEA</a:t>
            </a:r>
            <a:endParaRPr sz="3000">
              <a:solidFill>
                <a:srgbClr val="274E13"/>
              </a:solidFill>
              <a:latin typeface="Oswald"/>
              <a:ea typeface="Oswald"/>
              <a:cs typeface="Oswald"/>
              <a:sym typeface="Oswald"/>
            </a:endParaRPr>
          </a:p>
        </p:txBody>
      </p:sp>
      <p:sp>
        <p:nvSpPr>
          <p:cNvPr id="72" name="Google Shape;72;p15"/>
          <p:cNvSpPr txBox="1"/>
          <p:nvPr>
            <p:ph idx="4294967295" type="ctrTitle"/>
          </p:nvPr>
        </p:nvSpPr>
        <p:spPr>
          <a:xfrm>
            <a:off x="143700" y="1018175"/>
            <a:ext cx="4327200" cy="1889700"/>
          </a:xfrm>
          <a:prstGeom prst="rect">
            <a:avLst/>
          </a:prstGeom>
          <a:solidFill>
            <a:schemeClr val="accent6"/>
          </a:solidFill>
          <a:ln cap="flat" cmpd="sng" w="76200">
            <a:solidFill>
              <a:srgbClr val="274E13"/>
            </a:solidFill>
            <a:prstDash val="solid"/>
            <a:round/>
            <a:headEnd len="sm" w="sm" type="none"/>
            <a:tailEnd len="sm" w="sm" type="none"/>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274E13"/>
              </a:buClr>
              <a:buSzPts val="2000"/>
              <a:buFont typeface="Oswald"/>
              <a:buChar char="-"/>
            </a:pPr>
            <a:r>
              <a:rPr lang="en" sz="2000">
                <a:solidFill>
                  <a:srgbClr val="274E13"/>
                </a:solidFill>
                <a:latin typeface="Oswald"/>
                <a:ea typeface="Oswald"/>
                <a:cs typeface="Oswald"/>
                <a:sym typeface="Oswald"/>
              </a:rPr>
              <a:t>Print (image or command print) grid of plants every 50 years until year 400</a:t>
            </a:r>
            <a:endParaRPr sz="2000">
              <a:solidFill>
                <a:srgbClr val="274E13"/>
              </a:solidFill>
              <a:latin typeface="Oswald"/>
              <a:ea typeface="Oswald"/>
              <a:cs typeface="Oswald"/>
              <a:sym typeface="Oswald"/>
            </a:endParaRPr>
          </a:p>
          <a:p>
            <a:pPr indent="-355600" lvl="0" marL="457200" rtl="0" algn="l">
              <a:lnSpc>
                <a:spcPct val="115000"/>
              </a:lnSpc>
              <a:spcBef>
                <a:spcPts val="0"/>
              </a:spcBef>
              <a:spcAft>
                <a:spcPts val="0"/>
              </a:spcAft>
              <a:buClr>
                <a:srgbClr val="274E13"/>
              </a:buClr>
              <a:buSzPts val="2000"/>
              <a:buChar char="-"/>
            </a:pPr>
            <a:r>
              <a:rPr lang="en" sz="2000">
                <a:solidFill>
                  <a:srgbClr val="274E13"/>
                </a:solidFill>
                <a:latin typeface="Oswald"/>
                <a:ea typeface="Oswald"/>
                <a:cs typeface="Oswald"/>
                <a:sym typeface="Oswald"/>
              </a:rPr>
              <a:t>Print a grid with shaded squares that represent that a plant resides in that space</a:t>
            </a:r>
            <a:endParaRPr sz="2000">
              <a:solidFill>
                <a:srgbClr val="274E13"/>
              </a:solidFill>
              <a:latin typeface="Oswald"/>
              <a:ea typeface="Oswald"/>
              <a:cs typeface="Oswald"/>
              <a:sym typeface="Oswald"/>
            </a:endParaRPr>
          </a:p>
        </p:txBody>
      </p:sp>
      <p:sp>
        <p:nvSpPr>
          <p:cNvPr id="73" name="Google Shape;73;p15"/>
          <p:cNvSpPr txBox="1"/>
          <p:nvPr>
            <p:ph idx="4294967295" type="ctrTitle"/>
          </p:nvPr>
        </p:nvSpPr>
        <p:spPr>
          <a:xfrm>
            <a:off x="4717538" y="1018188"/>
            <a:ext cx="4327200" cy="1889700"/>
          </a:xfrm>
          <a:prstGeom prst="rect">
            <a:avLst/>
          </a:prstGeom>
          <a:solidFill>
            <a:schemeClr val="accent6"/>
          </a:solidFill>
          <a:ln cap="flat" cmpd="sng" w="76200">
            <a:solidFill>
              <a:srgbClr val="274E13"/>
            </a:solidFill>
            <a:prstDash val="solid"/>
            <a:round/>
            <a:headEnd len="sm" w="sm" type="none"/>
            <a:tailEnd len="sm" w="sm" type="none"/>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274E13"/>
              </a:buClr>
              <a:buSzPts val="2000"/>
              <a:buFont typeface="Oswald"/>
              <a:buChar char="-"/>
            </a:pPr>
            <a:r>
              <a:rPr lang="en" sz="2000">
                <a:solidFill>
                  <a:srgbClr val="274E13"/>
                </a:solidFill>
                <a:latin typeface="Oswald"/>
                <a:ea typeface="Oswald"/>
                <a:cs typeface="Oswald"/>
                <a:sym typeface="Oswald"/>
              </a:rPr>
              <a:t>Number the different trees</a:t>
            </a:r>
            <a:endParaRPr sz="2000">
              <a:solidFill>
                <a:srgbClr val="274E13"/>
              </a:solidFill>
              <a:latin typeface="Oswald"/>
              <a:ea typeface="Oswald"/>
              <a:cs typeface="Oswald"/>
              <a:sym typeface="Oswald"/>
            </a:endParaRPr>
          </a:p>
          <a:p>
            <a:pPr indent="-355600" lvl="0" marL="457200" rtl="0" algn="l">
              <a:lnSpc>
                <a:spcPct val="115000"/>
              </a:lnSpc>
              <a:spcBef>
                <a:spcPts val="0"/>
              </a:spcBef>
              <a:spcAft>
                <a:spcPts val="0"/>
              </a:spcAft>
              <a:buClr>
                <a:srgbClr val="274E13"/>
              </a:buClr>
              <a:buSzPts val="2000"/>
              <a:buFont typeface="Oswald"/>
              <a:buChar char="-"/>
            </a:pPr>
            <a:r>
              <a:rPr lang="en" sz="2000">
                <a:solidFill>
                  <a:srgbClr val="274E13"/>
                </a:solidFill>
                <a:latin typeface="Oswald"/>
                <a:ea typeface="Oswald"/>
                <a:cs typeface="Oswald"/>
                <a:sym typeface="Oswald"/>
              </a:rPr>
              <a:t>Code prints coordinates in an excel spreadsheet with the tree number. </a:t>
            </a:r>
            <a:endParaRPr sz="2000">
              <a:solidFill>
                <a:srgbClr val="274E13"/>
              </a:solidFill>
              <a:latin typeface="Oswald"/>
              <a:ea typeface="Oswald"/>
              <a:cs typeface="Oswald"/>
              <a:sym typeface="Oswald"/>
            </a:endParaRPr>
          </a:p>
          <a:p>
            <a:pPr indent="-355600" lvl="0" marL="457200" rtl="0" algn="l">
              <a:lnSpc>
                <a:spcPct val="115000"/>
              </a:lnSpc>
              <a:spcBef>
                <a:spcPts val="0"/>
              </a:spcBef>
              <a:spcAft>
                <a:spcPts val="0"/>
              </a:spcAft>
              <a:buClr>
                <a:srgbClr val="274E13"/>
              </a:buClr>
              <a:buSzPts val="2000"/>
              <a:buFont typeface="Oswald"/>
              <a:buChar char="-"/>
            </a:pPr>
            <a:r>
              <a:rPr lang="en" sz="2000">
                <a:solidFill>
                  <a:srgbClr val="274E13"/>
                </a:solidFill>
                <a:latin typeface="Oswald"/>
                <a:ea typeface="Oswald"/>
                <a:cs typeface="Oswald"/>
                <a:sym typeface="Oswald"/>
              </a:rPr>
              <a:t>We generate a scatterplot</a:t>
            </a:r>
            <a:endParaRPr sz="2000">
              <a:solidFill>
                <a:srgbClr val="274E13"/>
              </a:solidFill>
              <a:latin typeface="Oswald"/>
              <a:ea typeface="Oswald"/>
              <a:cs typeface="Oswald"/>
              <a:sym typeface="Oswald"/>
            </a:endParaRPr>
          </a:p>
        </p:txBody>
      </p:sp>
      <p:pic>
        <p:nvPicPr>
          <p:cNvPr id="74" name="Google Shape;74;p15"/>
          <p:cNvPicPr preferRelativeResize="0"/>
          <p:nvPr/>
        </p:nvPicPr>
        <p:blipFill rotWithShape="1">
          <a:blip r:embed="rId3">
            <a:alphaModFix/>
          </a:blip>
          <a:srcRect b="4003" l="0" r="6664" t="0"/>
          <a:stretch/>
        </p:blipFill>
        <p:spPr>
          <a:xfrm>
            <a:off x="163676" y="3081326"/>
            <a:ext cx="4287242" cy="1889700"/>
          </a:xfrm>
          <a:prstGeom prst="rect">
            <a:avLst/>
          </a:prstGeom>
          <a:noFill/>
          <a:ln cap="flat" cmpd="sng" w="76200">
            <a:solidFill>
              <a:srgbClr val="274E13"/>
            </a:solidFill>
            <a:prstDash val="solid"/>
            <a:round/>
            <a:headEnd len="sm" w="sm" type="none"/>
            <a:tailEnd len="sm" w="sm" type="none"/>
          </a:ln>
        </p:spPr>
      </p:pic>
      <p:pic>
        <p:nvPicPr>
          <p:cNvPr id="75" name="Google Shape;75;p15"/>
          <p:cNvPicPr preferRelativeResize="0"/>
          <p:nvPr/>
        </p:nvPicPr>
        <p:blipFill>
          <a:blip r:embed="rId4">
            <a:alphaModFix/>
          </a:blip>
          <a:stretch>
            <a:fillRect/>
          </a:stretch>
        </p:blipFill>
        <p:spPr>
          <a:xfrm>
            <a:off x="7075947" y="3383425"/>
            <a:ext cx="1912479" cy="1283133"/>
          </a:xfrm>
          <a:prstGeom prst="rect">
            <a:avLst/>
          </a:prstGeom>
          <a:noFill/>
          <a:ln cap="flat" cmpd="sng" w="76200">
            <a:solidFill>
              <a:srgbClr val="274E13"/>
            </a:solidFill>
            <a:prstDash val="solid"/>
            <a:round/>
            <a:headEnd len="sm" w="sm" type="none"/>
            <a:tailEnd len="sm" w="sm" type="none"/>
          </a:ln>
        </p:spPr>
      </p:pic>
      <p:pic>
        <p:nvPicPr>
          <p:cNvPr id="76" name="Google Shape;76;p15"/>
          <p:cNvPicPr preferRelativeResize="0"/>
          <p:nvPr/>
        </p:nvPicPr>
        <p:blipFill>
          <a:blip r:embed="rId5">
            <a:alphaModFix/>
          </a:blip>
          <a:stretch>
            <a:fillRect/>
          </a:stretch>
        </p:blipFill>
        <p:spPr>
          <a:xfrm>
            <a:off x="4993200" y="3383426"/>
            <a:ext cx="1817650" cy="1285500"/>
          </a:xfrm>
          <a:prstGeom prst="rect">
            <a:avLst/>
          </a:prstGeom>
          <a:noFill/>
          <a:ln cap="flat" cmpd="sng" w="76200">
            <a:solidFill>
              <a:srgbClr val="274E13"/>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80" name="Shape 80"/>
        <p:cNvGrpSpPr/>
        <p:nvPr/>
      </p:nvGrpSpPr>
      <p:grpSpPr>
        <a:xfrm>
          <a:off x="0" y="0"/>
          <a:ext cx="0" cy="0"/>
          <a:chOff x="0" y="0"/>
          <a:chExt cx="0" cy="0"/>
        </a:xfrm>
      </p:grpSpPr>
      <p:sp>
        <p:nvSpPr>
          <p:cNvPr id="81" name="Google Shape;81;p16"/>
          <p:cNvSpPr txBox="1"/>
          <p:nvPr>
            <p:ph idx="4294967295" type="ctrTitle"/>
          </p:nvPr>
        </p:nvSpPr>
        <p:spPr>
          <a:xfrm>
            <a:off x="190175" y="1082000"/>
            <a:ext cx="4996200" cy="2677800"/>
          </a:xfrm>
          <a:prstGeom prst="rect">
            <a:avLst/>
          </a:prstGeom>
          <a:solidFill>
            <a:schemeClr val="accent6"/>
          </a:solidFill>
          <a:ln cap="flat" cmpd="sng" w="76200">
            <a:solidFill>
              <a:srgbClr val="274E13"/>
            </a:solidFill>
            <a:prstDash val="solid"/>
            <a:round/>
            <a:headEnd len="sm" w="sm" type="none"/>
            <a:tailEnd len="sm" w="sm" type="none"/>
          </a:ln>
        </p:spPr>
        <p:txBody>
          <a:bodyPr anchorCtr="0" anchor="t" bIns="91425" lIns="91425" spcFirstLastPara="1" rIns="91425" wrap="square" tIns="91425">
            <a:normAutofit/>
          </a:bodyPr>
          <a:lstStyle/>
          <a:p>
            <a:pPr indent="0" lvl="0" marL="457200" rtl="0" algn="l">
              <a:spcBef>
                <a:spcPts val="0"/>
              </a:spcBef>
              <a:spcAft>
                <a:spcPts val="0"/>
              </a:spcAft>
              <a:buNone/>
            </a:pPr>
            <a:r>
              <a:rPr lang="en" sz="1900">
                <a:solidFill>
                  <a:srgbClr val="274E13"/>
                </a:solidFill>
                <a:latin typeface="Oswald"/>
                <a:ea typeface="Oswald"/>
                <a:cs typeface="Oswald"/>
                <a:sym typeface="Oswald"/>
              </a:rPr>
              <a:t>   </a:t>
            </a:r>
            <a:endParaRPr sz="1900">
              <a:solidFill>
                <a:srgbClr val="274E13"/>
              </a:solidFill>
              <a:latin typeface="Oswald"/>
              <a:ea typeface="Oswald"/>
              <a:cs typeface="Oswald"/>
              <a:sym typeface="Oswald"/>
            </a:endParaRPr>
          </a:p>
        </p:txBody>
      </p:sp>
      <p:sp>
        <p:nvSpPr>
          <p:cNvPr id="82" name="Google Shape;82;p16"/>
          <p:cNvSpPr txBox="1"/>
          <p:nvPr>
            <p:ph idx="4294967295" type="ctrTitle"/>
          </p:nvPr>
        </p:nvSpPr>
        <p:spPr>
          <a:xfrm>
            <a:off x="190175" y="157050"/>
            <a:ext cx="4996200" cy="836700"/>
          </a:xfrm>
          <a:prstGeom prst="rect">
            <a:avLst/>
          </a:prstGeom>
          <a:solidFill>
            <a:schemeClr val="accent6"/>
          </a:solidFill>
          <a:ln cap="flat" cmpd="sng" w="76200">
            <a:solidFill>
              <a:srgbClr val="274E1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500">
                <a:solidFill>
                  <a:srgbClr val="274E13"/>
                </a:solidFill>
                <a:latin typeface="Oswald"/>
                <a:ea typeface="Oswald"/>
                <a:cs typeface="Oswald"/>
                <a:sym typeface="Oswald"/>
              </a:rPr>
              <a:t>INITIAL CONDITIONS</a:t>
            </a:r>
            <a:endParaRPr sz="4500">
              <a:solidFill>
                <a:srgbClr val="274E13"/>
              </a:solidFill>
              <a:latin typeface="Oswald"/>
              <a:ea typeface="Oswald"/>
              <a:cs typeface="Oswald"/>
              <a:sym typeface="Oswald"/>
            </a:endParaRPr>
          </a:p>
        </p:txBody>
      </p:sp>
      <p:sp>
        <p:nvSpPr>
          <p:cNvPr id="83" name="Google Shape;83;p16"/>
          <p:cNvSpPr txBox="1"/>
          <p:nvPr>
            <p:ph idx="4294967295" type="ctrTitle"/>
          </p:nvPr>
        </p:nvSpPr>
        <p:spPr>
          <a:xfrm>
            <a:off x="5327750" y="157050"/>
            <a:ext cx="3727800" cy="4829400"/>
          </a:xfrm>
          <a:prstGeom prst="rect">
            <a:avLst/>
          </a:prstGeom>
          <a:solidFill>
            <a:schemeClr val="accent6"/>
          </a:solidFill>
          <a:ln cap="flat" cmpd="sng" w="76200">
            <a:solidFill>
              <a:srgbClr val="274E13"/>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1411">
                <a:solidFill>
                  <a:srgbClr val="274E13"/>
                </a:solidFill>
                <a:latin typeface="Oswald"/>
                <a:ea typeface="Oswald"/>
                <a:cs typeface="Oswald"/>
                <a:sym typeface="Oswald"/>
              </a:rPr>
              <a:t>Struct</a:t>
            </a:r>
            <a:endParaRPr sz="1411">
              <a:solidFill>
                <a:srgbClr val="274E13"/>
              </a:solidFill>
              <a:latin typeface="Oswald"/>
              <a:ea typeface="Oswald"/>
              <a:cs typeface="Oswald"/>
              <a:sym typeface="Oswald"/>
            </a:endParaRPr>
          </a:p>
          <a:p>
            <a:pPr indent="0" lvl="0" marL="0" rtl="0" algn="l">
              <a:lnSpc>
                <a:spcPct val="115000"/>
              </a:lnSpc>
              <a:spcBef>
                <a:spcPts val="0"/>
              </a:spcBef>
              <a:spcAft>
                <a:spcPts val="0"/>
              </a:spcAft>
              <a:buNone/>
            </a:pPr>
            <a:r>
              <a:rPr lang="en" sz="1411">
                <a:solidFill>
                  <a:srgbClr val="274E13"/>
                </a:solidFill>
                <a:latin typeface="Oswald"/>
                <a:ea typeface="Oswald"/>
                <a:cs typeface="Oswald"/>
                <a:sym typeface="Oswald"/>
              </a:rPr>
              <a:t>	Int …//initialize variables </a:t>
            </a:r>
            <a:endParaRPr sz="1411">
              <a:solidFill>
                <a:srgbClr val="274E13"/>
              </a:solidFill>
              <a:latin typeface="Oswald"/>
              <a:ea typeface="Oswald"/>
              <a:cs typeface="Oswald"/>
              <a:sym typeface="Oswald"/>
            </a:endParaRPr>
          </a:p>
          <a:p>
            <a:pPr indent="0" lvl="0" marL="0" rtl="0" algn="l">
              <a:lnSpc>
                <a:spcPct val="115000"/>
              </a:lnSpc>
              <a:spcBef>
                <a:spcPts val="0"/>
              </a:spcBef>
              <a:spcAft>
                <a:spcPts val="0"/>
              </a:spcAft>
              <a:buNone/>
            </a:pPr>
            <a:r>
              <a:rPr lang="en" sz="1411">
                <a:solidFill>
                  <a:srgbClr val="274E13"/>
                </a:solidFill>
                <a:latin typeface="Oswald"/>
                <a:ea typeface="Oswald"/>
                <a:cs typeface="Oswald"/>
                <a:sym typeface="Oswald"/>
              </a:rPr>
              <a:t>	//set values for variables initialized </a:t>
            </a:r>
            <a:endParaRPr sz="1411">
              <a:solidFill>
                <a:srgbClr val="274E13"/>
              </a:solidFill>
              <a:latin typeface="Oswald"/>
              <a:ea typeface="Oswald"/>
              <a:cs typeface="Oswald"/>
              <a:sym typeface="Oswald"/>
            </a:endParaRPr>
          </a:p>
          <a:p>
            <a:pPr indent="0" lvl="0" marL="0" rtl="0" algn="l">
              <a:lnSpc>
                <a:spcPct val="115000"/>
              </a:lnSpc>
              <a:spcBef>
                <a:spcPts val="0"/>
              </a:spcBef>
              <a:spcAft>
                <a:spcPts val="0"/>
              </a:spcAft>
              <a:buNone/>
            </a:pPr>
            <a:r>
              <a:rPr lang="en" sz="1411">
                <a:solidFill>
                  <a:srgbClr val="274E13"/>
                </a:solidFill>
                <a:latin typeface="Oswald"/>
                <a:ea typeface="Oswald"/>
                <a:cs typeface="Oswald"/>
                <a:sym typeface="Oswald"/>
              </a:rPr>
              <a:t>	//create structure of each plant type that contains:</a:t>
            </a:r>
            <a:endParaRPr sz="1411">
              <a:solidFill>
                <a:srgbClr val="274E13"/>
              </a:solidFill>
              <a:latin typeface="Oswald"/>
              <a:ea typeface="Oswald"/>
              <a:cs typeface="Oswald"/>
              <a:sym typeface="Oswald"/>
            </a:endParaRPr>
          </a:p>
          <a:p>
            <a:pPr indent="0" lvl="0" marL="0" rtl="0" algn="l">
              <a:lnSpc>
                <a:spcPct val="115000"/>
              </a:lnSpc>
              <a:spcBef>
                <a:spcPts val="0"/>
              </a:spcBef>
              <a:spcAft>
                <a:spcPts val="0"/>
              </a:spcAft>
              <a:buNone/>
            </a:pPr>
            <a:r>
              <a:t/>
            </a:r>
            <a:endParaRPr sz="1411">
              <a:solidFill>
                <a:srgbClr val="274E13"/>
              </a:solidFill>
              <a:latin typeface="Oswald"/>
              <a:ea typeface="Oswald"/>
              <a:cs typeface="Oswald"/>
              <a:sym typeface="Oswald"/>
            </a:endParaRPr>
          </a:p>
          <a:p>
            <a:pPr indent="0" lvl="0" marL="0" rtl="0" algn="l">
              <a:lnSpc>
                <a:spcPct val="115000"/>
              </a:lnSpc>
              <a:spcBef>
                <a:spcPts val="0"/>
              </a:spcBef>
              <a:spcAft>
                <a:spcPts val="0"/>
              </a:spcAft>
              <a:buNone/>
            </a:pPr>
            <a:r>
              <a:rPr lang="en" sz="1411">
                <a:solidFill>
                  <a:srgbClr val="274E13"/>
                </a:solidFill>
                <a:latin typeface="Oswald"/>
                <a:ea typeface="Oswald"/>
                <a:cs typeface="Oswald"/>
                <a:sym typeface="Oswald"/>
              </a:rPr>
              <a:t>Parameters </a:t>
            </a:r>
            <a:endParaRPr sz="1411">
              <a:solidFill>
                <a:srgbClr val="274E13"/>
              </a:solidFill>
              <a:latin typeface="Oswald"/>
              <a:ea typeface="Oswald"/>
              <a:cs typeface="Oswald"/>
              <a:sym typeface="Oswald"/>
            </a:endParaRPr>
          </a:p>
          <a:p>
            <a:pPr indent="-309244" lvl="0" marL="457200" rtl="0" algn="l">
              <a:lnSpc>
                <a:spcPct val="115000"/>
              </a:lnSpc>
              <a:spcBef>
                <a:spcPts val="0"/>
              </a:spcBef>
              <a:spcAft>
                <a:spcPts val="0"/>
              </a:spcAft>
              <a:buClr>
                <a:srgbClr val="274E13"/>
              </a:buClr>
              <a:buSzPct val="100000"/>
              <a:buFont typeface="Oswald"/>
              <a:buChar char="-"/>
            </a:pPr>
            <a:r>
              <a:rPr lang="en" sz="1411">
                <a:solidFill>
                  <a:srgbClr val="274E13"/>
                </a:solidFill>
                <a:latin typeface="Oswald"/>
                <a:ea typeface="Oswald"/>
                <a:cs typeface="Oswald"/>
                <a:sym typeface="Oswald"/>
              </a:rPr>
              <a:t>Life Span </a:t>
            </a:r>
            <a:endParaRPr sz="1411">
              <a:solidFill>
                <a:srgbClr val="274E13"/>
              </a:solidFill>
              <a:latin typeface="Oswald"/>
              <a:ea typeface="Oswald"/>
              <a:cs typeface="Oswald"/>
              <a:sym typeface="Oswald"/>
            </a:endParaRPr>
          </a:p>
          <a:p>
            <a:pPr indent="-309244" lvl="1" marL="914400" rtl="0" algn="l">
              <a:lnSpc>
                <a:spcPct val="115000"/>
              </a:lnSpc>
              <a:spcBef>
                <a:spcPts val="0"/>
              </a:spcBef>
              <a:spcAft>
                <a:spcPts val="0"/>
              </a:spcAft>
              <a:buClr>
                <a:srgbClr val="274E13"/>
              </a:buClr>
              <a:buSzPct val="100000"/>
              <a:buFont typeface="Oswald"/>
              <a:buChar char="-"/>
            </a:pPr>
            <a:r>
              <a:rPr lang="en" sz="1411">
                <a:solidFill>
                  <a:srgbClr val="274E13"/>
                </a:solidFill>
                <a:latin typeface="Oswald"/>
                <a:ea typeface="Oswald"/>
                <a:cs typeface="Oswald"/>
                <a:sym typeface="Oswald"/>
              </a:rPr>
              <a:t>End of Life</a:t>
            </a:r>
            <a:endParaRPr sz="1411">
              <a:solidFill>
                <a:srgbClr val="274E13"/>
              </a:solidFill>
              <a:latin typeface="Oswald"/>
              <a:ea typeface="Oswald"/>
              <a:cs typeface="Oswald"/>
              <a:sym typeface="Oswald"/>
            </a:endParaRPr>
          </a:p>
          <a:p>
            <a:pPr indent="-309244" lvl="1" marL="914400" rtl="0" algn="l">
              <a:lnSpc>
                <a:spcPct val="115000"/>
              </a:lnSpc>
              <a:spcBef>
                <a:spcPts val="0"/>
              </a:spcBef>
              <a:spcAft>
                <a:spcPts val="0"/>
              </a:spcAft>
              <a:buClr>
                <a:srgbClr val="274E13"/>
              </a:buClr>
              <a:buSzPct val="100000"/>
              <a:buFont typeface="Oswald"/>
              <a:buChar char="-"/>
            </a:pPr>
            <a:r>
              <a:rPr lang="en" sz="1411">
                <a:solidFill>
                  <a:srgbClr val="274E13"/>
                </a:solidFill>
                <a:latin typeface="Oswald"/>
                <a:ea typeface="Oswald"/>
                <a:cs typeface="Oswald"/>
                <a:sym typeface="Oswald"/>
              </a:rPr>
              <a:t>Current Life</a:t>
            </a:r>
            <a:endParaRPr sz="1411">
              <a:solidFill>
                <a:srgbClr val="274E13"/>
              </a:solidFill>
              <a:latin typeface="Oswald"/>
              <a:ea typeface="Oswald"/>
              <a:cs typeface="Oswald"/>
              <a:sym typeface="Oswald"/>
            </a:endParaRPr>
          </a:p>
          <a:p>
            <a:pPr indent="-309244" lvl="0" marL="457200" rtl="0" algn="l">
              <a:lnSpc>
                <a:spcPct val="115000"/>
              </a:lnSpc>
              <a:spcBef>
                <a:spcPts val="0"/>
              </a:spcBef>
              <a:spcAft>
                <a:spcPts val="0"/>
              </a:spcAft>
              <a:buClr>
                <a:srgbClr val="274E13"/>
              </a:buClr>
              <a:buSzPct val="100000"/>
              <a:buFont typeface="Oswald"/>
              <a:buChar char="-"/>
            </a:pPr>
            <a:r>
              <a:rPr lang="en" sz="1411">
                <a:solidFill>
                  <a:srgbClr val="274E13"/>
                </a:solidFill>
                <a:latin typeface="Oswald"/>
                <a:ea typeface="Oswald"/>
                <a:cs typeface="Oswald"/>
                <a:sym typeface="Oswald"/>
              </a:rPr>
              <a:t>Shade Tolerance </a:t>
            </a:r>
            <a:endParaRPr sz="1411">
              <a:solidFill>
                <a:srgbClr val="274E13"/>
              </a:solidFill>
              <a:latin typeface="Oswald"/>
              <a:ea typeface="Oswald"/>
              <a:cs typeface="Oswald"/>
              <a:sym typeface="Oswald"/>
            </a:endParaRPr>
          </a:p>
          <a:p>
            <a:pPr indent="-309244" lvl="1" marL="914400" rtl="0" algn="l">
              <a:lnSpc>
                <a:spcPct val="115000"/>
              </a:lnSpc>
              <a:spcBef>
                <a:spcPts val="0"/>
              </a:spcBef>
              <a:spcAft>
                <a:spcPts val="0"/>
              </a:spcAft>
              <a:buClr>
                <a:srgbClr val="274E13"/>
              </a:buClr>
              <a:buSzPct val="100000"/>
              <a:buFont typeface="Oswald"/>
              <a:buChar char="-"/>
            </a:pPr>
            <a:r>
              <a:rPr lang="en" sz="1411">
                <a:solidFill>
                  <a:srgbClr val="274E13"/>
                </a:solidFill>
                <a:latin typeface="Oswald"/>
                <a:ea typeface="Oswald"/>
                <a:cs typeface="Oswald"/>
                <a:sym typeface="Oswald"/>
              </a:rPr>
              <a:t>Max shade</a:t>
            </a:r>
            <a:endParaRPr sz="1411">
              <a:solidFill>
                <a:srgbClr val="274E13"/>
              </a:solidFill>
              <a:latin typeface="Oswald"/>
              <a:ea typeface="Oswald"/>
              <a:cs typeface="Oswald"/>
              <a:sym typeface="Oswald"/>
            </a:endParaRPr>
          </a:p>
          <a:p>
            <a:pPr indent="-309244" lvl="1" marL="914400" rtl="0" algn="l">
              <a:lnSpc>
                <a:spcPct val="115000"/>
              </a:lnSpc>
              <a:spcBef>
                <a:spcPts val="0"/>
              </a:spcBef>
              <a:spcAft>
                <a:spcPts val="0"/>
              </a:spcAft>
              <a:buClr>
                <a:srgbClr val="274E13"/>
              </a:buClr>
              <a:buSzPct val="100000"/>
              <a:buFont typeface="Oswald"/>
              <a:buChar char="-"/>
            </a:pPr>
            <a:r>
              <a:rPr lang="en" sz="1411">
                <a:solidFill>
                  <a:srgbClr val="274E13"/>
                </a:solidFill>
                <a:latin typeface="Oswald"/>
                <a:ea typeface="Oswald"/>
                <a:cs typeface="Oswald"/>
                <a:sym typeface="Oswald"/>
              </a:rPr>
              <a:t>Current shade</a:t>
            </a:r>
            <a:endParaRPr sz="1411">
              <a:solidFill>
                <a:srgbClr val="274E13"/>
              </a:solidFill>
              <a:latin typeface="Oswald"/>
              <a:ea typeface="Oswald"/>
              <a:cs typeface="Oswald"/>
              <a:sym typeface="Oswald"/>
            </a:endParaRPr>
          </a:p>
          <a:p>
            <a:pPr indent="-309244" lvl="0" marL="457200" rtl="0" algn="l">
              <a:lnSpc>
                <a:spcPct val="115000"/>
              </a:lnSpc>
              <a:spcBef>
                <a:spcPts val="0"/>
              </a:spcBef>
              <a:spcAft>
                <a:spcPts val="0"/>
              </a:spcAft>
              <a:buClr>
                <a:srgbClr val="274E13"/>
              </a:buClr>
              <a:buSzPct val="100000"/>
              <a:buFont typeface="Oswald"/>
              <a:buChar char="-"/>
            </a:pPr>
            <a:r>
              <a:rPr lang="en" sz="1411">
                <a:solidFill>
                  <a:srgbClr val="274E13"/>
                </a:solidFill>
                <a:latin typeface="Oswald"/>
                <a:ea typeface="Oswald"/>
                <a:cs typeface="Oswald"/>
                <a:sym typeface="Oswald"/>
              </a:rPr>
              <a:t>Sead Radius </a:t>
            </a:r>
            <a:endParaRPr sz="1411">
              <a:solidFill>
                <a:srgbClr val="274E13"/>
              </a:solidFill>
              <a:latin typeface="Oswald"/>
              <a:ea typeface="Oswald"/>
              <a:cs typeface="Oswald"/>
              <a:sym typeface="Oswald"/>
            </a:endParaRPr>
          </a:p>
          <a:p>
            <a:pPr indent="-309244" lvl="0" marL="457200" rtl="0" algn="l">
              <a:lnSpc>
                <a:spcPct val="115000"/>
              </a:lnSpc>
              <a:spcBef>
                <a:spcPts val="0"/>
              </a:spcBef>
              <a:spcAft>
                <a:spcPts val="0"/>
              </a:spcAft>
              <a:buClr>
                <a:srgbClr val="274E13"/>
              </a:buClr>
              <a:buSzPct val="100000"/>
              <a:buFont typeface="Oswald"/>
              <a:buChar char="-"/>
            </a:pPr>
            <a:r>
              <a:rPr lang="en" sz="1411">
                <a:solidFill>
                  <a:srgbClr val="274E13"/>
                </a:solidFill>
                <a:latin typeface="Oswald"/>
                <a:ea typeface="Oswald"/>
                <a:cs typeface="Oswald"/>
                <a:sym typeface="Oswald"/>
              </a:rPr>
              <a:t>Height  -&gt; width (⅓ of height)</a:t>
            </a:r>
            <a:endParaRPr sz="1411">
              <a:solidFill>
                <a:srgbClr val="274E13"/>
              </a:solidFill>
              <a:latin typeface="Oswald"/>
              <a:ea typeface="Oswald"/>
              <a:cs typeface="Oswald"/>
              <a:sym typeface="Oswald"/>
            </a:endParaRPr>
          </a:p>
          <a:p>
            <a:pPr indent="-309244" lvl="0" marL="457200" rtl="0" algn="l">
              <a:lnSpc>
                <a:spcPct val="115000"/>
              </a:lnSpc>
              <a:spcBef>
                <a:spcPts val="0"/>
              </a:spcBef>
              <a:spcAft>
                <a:spcPts val="0"/>
              </a:spcAft>
              <a:buClr>
                <a:srgbClr val="274E13"/>
              </a:buClr>
              <a:buSzPct val="100000"/>
              <a:buFont typeface="Oswald"/>
              <a:buChar char="-"/>
            </a:pPr>
            <a:r>
              <a:rPr lang="en" sz="1411">
                <a:solidFill>
                  <a:srgbClr val="274E13"/>
                </a:solidFill>
                <a:latin typeface="Oswald"/>
                <a:ea typeface="Oswald"/>
                <a:cs typeface="Oswald"/>
                <a:sym typeface="Oswald"/>
              </a:rPr>
              <a:t>Temperature (each year)</a:t>
            </a:r>
            <a:endParaRPr sz="1411">
              <a:solidFill>
                <a:srgbClr val="274E13"/>
              </a:solidFill>
              <a:latin typeface="Oswald"/>
              <a:ea typeface="Oswald"/>
              <a:cs typeface="Oswald"/>
              <a:sym typeface="Oswald"/>
            </a:endParaRPr>
          </a:p>
          <a:p>
            <a:pPr indent="-309244" lvl="0" marL="457200" rtl="0" algn="l">
              <a:lnSpc>
                <a:spcPct val="115000"/>
              </a:lnSpc>
              <a:spcBef>
                <a:spcPts val="0"/>
              </a:spcBef>
              <a:spcAft>
                <a:spcPts val="0"/>
              </a:spcAft>
              <a:buClr>
                <a:srgbClr val="274E13"/>
              </a:buClr>
              <a:buSzPct val="100000"/>
              <a:buFont typeface="Oswald"/>
              <a:buChar char="-"/>
            </a:pPr>
            <a:r>
              <a:rPr lang="en" sz="1411">
                <a:solidFill>
                  <a:srgbClr val="274E13"/>
                </a:solidFill>
                <a:latin typeface="Oswald"/>
                <a:ea typeface="Oswald"/>
                <a:cs typeface="Oswald"/>
                <a:sym typeface="Oswald"/>
              </a:rPr>
              <a:t>Growth Rate </a:t>
            </a:r>
            <a:endParaRPr sz="1411">
              <a:solidFill>
                <a:srgbClr val="274E13"/>
              </a:solidFill>
              <a:latin typeface="Oswald"/>
              <a:ea typeface="Oswald"/>
              <a:cs typeface="Oswald"/>
              <a:sym typeface="Oswald"/>
            </a:endParaRPr>
          </a:p>
          <a:p>
            <a:pPr indent="-309244" lvl="1" marL="914400" rtl="0" algn="l">
              <a:lnSpc>
                <a:spcPct val="115000"/>
              </a:lnSpc>
              <a:spcBef>
                <a:spcPts val="0"/>
              </a:spcBef>
              <a:spcAft>
                <a:spcPts val="0"/>
              </a:spcAft>
              <a:buClr>
                <a:srgbClr val="274E13"/>
              </a:buClr>
              <a:buSzPct val="100000"/>
              <a:buFont typeface="Oswald"/>
              <a:buChar char="-"/>
            </a:pPr>
            <a:r>
              <a:rPr lang="en" sz="1411">
                <a:solidFill>
                  <a:srgbClr val="274E13"/>
                </a:solidFill>
                <a:latin typeface="Oswald"/>
                <a:ea typeface="Oswald"/>
                <a:cs typeface="Oswald"/>
                <a:sym typeface="Oswald"/>
              </a:rPr>
              <a:t>Highest rate</a:t>
            </a:r>
            <a:endParaRPr sz="1411">
              <a:solidFill>
                <a:srgbClr val="274E13"/>
              </a:solidFill>
              <a:latin typeface="Oswald"/>
              <a:ea typeface="Oswald"/>
              <a:cs typeface="Oswald"/>
              <a:sym typeface="Oswald"/>
            </a:endParaRPr>
          </a:p>
          <a:p>
            <a:pPr indent="-309244" lvl="0" marL="457200" rtl="0" algn="l">
              <a:lnSpc>
                <a:spcPct val="115000"/>
              </a:lnSpc>
              <a:spcBef>
                <a:spcPts val="0"/>
              </a:spcBef>
              <a:spcAft>
                <a:spcPts val="0"/>
              </a:spcAft>
              <a:buClr>
                <a:srgbClr val="274E13"/>
              </a:buClr>
              <a:buSzPct val="100000"/>
              <a:buFont typeface="Oswald"/>
              <a:buChar char="-"/>
            </a:pPr>
            <a:r>
              <a:rPr lang="en" sz="1411">
                <a:solidFill>
                  <a:srgbClr val="274E13"/>
                </a:solidFill>
                <a:latin typeface="Oswald"/>
                <a:ea typeface="Oswald"/>
                <a:cs typeface="Oswald"/>
                <a:sym typeface="Oswald"/>
              </a:rPr>
              <a:t>Seed Production </a:t>
            </a:r>
            <a:endParaRPr sz="1411">
              <a:solidFill>
                <a:srgbClr val="274E13"/>
              </a:solidFill>
              <a:latin typeface="Oswald"/>
              <a:ea typeface="Oswald"/>
              <a:cs typeface="Oswald"/>
              <a:sym typeface="Oswald"/>
            </a:endParaRPr>
          </a:p>
          <a:p>
            <a:pPr indent="-309244" lvl="1" marL="914400" rtl="0" algn="l">
              <a:lnSpc>
                <a:spcPct val="115000"/>
              </a:lnSpc>
              <a:spcBef>
                <a:spcPts val="0"/>
              </a:spcBef>
              <a:spcAft>
                <a:spcPts val="0"/>
              </a:spcAft>
              <a:buClr>
                <a:srgbClr val="274E13"/>
              </a:buClr>
              <a:buSzPct val="100000"/>
              <a:buFont typeface="Oswald"/>
              <a:buChar char="-"/>
            </a:pPr>
            <a:r>
              <a:rPr lang="en" sz="1411">
                <a:solidFill>
                  <a:srgbClr val="274E13"/>
                </a:solidFill>
                <a:latin typeface="Oswald"/>
                <a:ea typeface="Oswald"/>
                <a:cs typeface="Oswald"/>
                <a:sym typeface="Oswald"/>
              </a:rPr>
              <a:t>Life to seed (Counter)</a:t>
            </a:r>
            <a:endParaRPr sz="1411">
              <a:solidFill>
                <a:srgbClr val="274E13"/>
              </a:solidFill>
              <a:latin typeface="Oswald"/>
              <a:ea typeface="Oswald"/>
              <a:cs typeface="Oswald"/>
              <a:sym typeface="Oswald"/>
            </a:endParaRPr>
          </a:p>
          <a:p>
            <a:pPr indent="-309244" lvl="1" marL="914400" rtl="0" algn="l">
              <a:lnSpc>
                <a:spcPct val="115000"/>
              </a:lnSpc>
              <a:spcBef>
                <a:spcPts val="0"/>
              </a:spcBef>
              <a:spcAft>
                <a:spcPts val="0"/>
              </a:spcAft>
              <a:buClr>
                <a:srgbClr val="274E13"/>
              </a:buClr>
              <a:buSzPct val="100000"/>
              <a:buFont typeface="Oswald"/>
              <a:buChar char="-"/>
            </a:pPr>
            <a:r>
              <a:rPr lang="en" sz="1411">
                <a:solidFill>
                  <a:srgbClr val="274E13"/>
                </a:solidFill>
                <a:latin typeface="Oswald"/>
                <a:ea typeface="Oswald"/>
                <a:cs typeface="Oswald"/>
                <a:sym typeface="Oswald"/>
              </a:rPr>
              <a:t>Max Value (age of tree) -&gt; Compare to amount of seed produced</a:t>
            </a:r>
            <a:endParaRPr sz="2211">
              <a:solidFill>
                <a:srgbClr val="274E13"/>
              </a:solidFill>
              <a:latin typeface="Oswald"/>
              <a:ea typeface="Oswald"/>
              <a:cs typeface="Oswald"/>
              <a:sym typeface="Oswald"/>
            </a:endParaRPr>
          </a:p>
        </p:txBody>
      </p:sp>
      <p:grpSp>
        <p:nvGrpSpPr>
          <p:cNvPr id="84" name="Google Shape;84;p16"/>
          <p:cNvGrpSpPr/>
          <p:nvPr/>
        </p:nvGrpSpPr>
        <p:grpSpPr>
          <a:xfrm>
            <a:off x="375305" y="1154976"/>
            <a:ext cx="3248234" cy="2531853"/>
            <a:chOff x="1957950" y="572175"/>
            <a:chExt cx="2257600" cy="1985300"/>
          </a:xfrm>
        </p:grpSpPr>
        <p:sp>
          <p:nvSpPr>
            <p:cNvPr id="85" name="Google Shape;85;p16"/>
            <p:cNvSpPr/>
            <p:nvPr/>
          </p:nvSpPr>
          <p:spPr>
            <a:xfrm>
              <a:off x="2019550" y="941475"/>
              <a:ext cx="1588200" cy="15585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txBox="1"/>
            <p:nvPr/>
          </p:nvSpPr>
          <p:spPr>
            <a:xfrm>
              <a:off x="2507838" y="572175"/>
              <a:ext cx="607800" cy="28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100 m</a:t>
              </a:r>
              <a:endParaRPr sz="1200"/>
            </a:p>
          </p:txBody>
        </p:sp>
        <p:sp>
          <p:nvSpPr>
            <p:cNvPr id="87" name="Google Shape;87;p16"/>
            <p:cNvSpPr txBox="1"/>
            <p:nvPr/>
          </p:nvSpPr>
          <p:spPr>
            <a:xfrm>
              <a:off x="3607750" y="1536075"/>
              <a:ext cx="607800" cy="28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100 m</a:t>
              </a:r>
              <a:endParaRPr sz="1200"/>
            </a:p>
          </p:txBody>
        </p:sp>
        <p:cxnSp>
          <p:nvCxnSpPr>
            <p:cNvPr id="88" name="Google Shape;88;p16"/>
            <p:cNvCxnSpPr/>
            <p:nvPr/>
          </p:nvCxnSpPr>
          <p:spPr>
            <a:xfrm>
              <a:off x="2186200" y="931675"/>
              <a:ext cx="19500" cy="1558500"/>
            </a:xfrm>
            <a:prstGeom prst="straightConnector1">
              <a:avLst/>
            </a:prstGeom>
            <a:noFill/>
            <a:ln cap="flat" cmpd="sng" w="9525">
              <a:solidFill>
                <a:srgbClr val="000000"/>
              </a:solidFill>
              <a:prstDash val="solid"/>
              <a:round/>
              <a:headEnd len="med" w="med" type="none"/>
              <a:tailEnd len="med" w="med" type="none"/>
            </a:ln>
          </p:spPr>
        </p:cxnSp>
        <p:cxnSp>
          <p:nvCxnSpPr>
            <p:cNvPr id="89" name="Google Shape;89;p16"/>
            <p:cNvCxnSpPr/>
            <p:nvPr/>
          </p:nvCxnSpPr>
          <p:spPr>
            <a:xfrm>
              <a:off x="2338600" y="941475"/>
              <a:ext cx="19500" cy="1558500"/>
            </a:xfrm>
            <a:prstGeom prst="straightConnector1">
              <a:avLst/>
            </a:prstGeom>
            <a:noFill/>
            <a:ln cap="flat" cmpd="sng" w="9525">
              <a:solidFill>
                <a:srgbClr val="000000"/>
              </a:solidFill>
              <a:prstDash val="solid"/>
              <a:round/>
              <a:headEnd len="med" w="med" type="none"/>
              <a:tailEnd len="med" w="med" type="none"/>
            </a:ln>
          </p:spPr>
        </p:cxnSp>
        <p:cxnSp>
          <p:nvCxnSpPr>
            <p:cNvPr id="90" name="Google Shape;90;p16"/>
            <p:cNvCxnSpPr/>
            <p:nvPr/>
          </p:nvCxnSpPr>
          <p:spPr>
            <a:xfrm>
              <a:off x="2491000" y="941475"/>
              <a:ext cx="19500" cy="1558500"/>
            </a:xfrm>
            <a:prstGeom prst="straightConnector1">
              <a:avLst/>
            </a:prstGeom>
            <a:noFill/>
            <a:ln cap="flat" cmpd="sng" w="9525">
              <a:solidFill>
                <a:srgbClr val="000000"/>
              </a:solidFill>
              <a:prstDash val="solid"/>
              <a:round/>
              <a:headEnd len="med" w="med" type="none"/>
              <a:tailEnd len="med" w="med" type="none"/>
            </a:ln>
          </p:spPr>
        </p:cxnSp>
        <p:cxnSp>
          <p:nvCxnSpPr>
            <p:cNvPr id="91" name="Google Shape;91;p16"/>
            <p:cNvCxnSpPr/>
            <p:nvPr/>
          </p:nvCxnSpPr>
          <p:spPr>
            <a:xfrm>
              <a:off x="2643400" y="941475"/>
              <a:ext cx="19500" cy="1558500"/>
            </a:xfrm>
            <a:prstGeom prst="straightConnector1">
              <a:avLst/>
            </a:prstGeom>
            <a:noFill/>
            <a:ln cap="flat" cmpd="sng" w="9525">
              <a:solidFill>
                <a:srgbClr val="000000"/>
              </a:solidFill>
              <a:prstDash val="solid"/>
              <a:round/>
              <a:headEnd len="med" w="med" type="none"/>
              <a:tailEnd len="med" w="med" type="none"/>
            </a:ln>
          </p:spPr>
        </p:cxnSp>
        <p:cxnSp>
          <p:nvCxnSpPr>
            <p:cNvPr id="92" name="Google Shape;92;p16"/>
            <p:cNvCxnSpPr/>
            <p:nvPr/>
          </p:nvCxnSpPr>
          <p:spPr>
            <a:xfrm>
              <a:off x="2795800" y="931675"/>
              <a:ext cx="19500" cy="1558500"/>
            </a:xfrm>
            <a:prstGeom prst="straightConnector1">
              <a:avLst/>
            </a:prstGeom>
            <a:noFill/>
            <a:ln cap="flat" cmpd="sng" w="9525">
              <a:solidFill>
                <a:srgbClr val="000000"/>
              </a:solidFill>
              <a:prstDash val="solid"/>
              <a:round/>
              <a:headEnd len="med" w="med" type="none"/>
              <a:tailEnd len="med" w="med" type="none"/>
            </a:ln>
          </p:spPr>
        </p:cxnSp>
        <p:cxnSp>
          <p:nvCxnSpPr>
            <p:cNvPr id="93" name="Google Shape;93;p16"/>
            <p:cNvCxnSpPr/>
            <p:nvPr/>
          </p:nvCxnSpPr>
          <p:spPr>
            <a:xfrm>
              <a:off x="2960575" y="941475"/>
              <a:ext cx="19500" cy="1558500"/>
            </a:xfrm>
            <a:prstGeom prst="straightConnector1">
              <a:avLst/>
            </a:prstGeom>
            <a:noFill/>
            <a:ln cap="flat" cmpd="sng" w="9525">
              <a:solidFill>
                <a:srgbClr val="000000"/>
              </a:solidFill>
              <a:prstDash val="solid"/>
              <a:round/>
              <a:headEnd len="med" w="med" type="none"/>
              <a:tailEnd len="med" w="med" type="none"/>
            </a:ln>
          </p:spPr>
        </p:cxnSp>
        <p:cxnSp>
          <p:nvCxnSpPr>
            <p:cNvPr id="94" name="Google Shape;94;p16"/>
            <p:cNvCxnSpPr/>
            <p:nvPr/>
          </p:nvCxnSpPr>
          <p:spPr>
            <a:xfrm>
              <a:off x="3112975" y="941475"/>
              <a:ext cx="19500" cy="1558500"/>
            </a:xfrm>
            <a:prstGeom prst="straightConnector1">
              <a:avLst/>
            </a:prstGeom>
            <a:noFill/>
            <a:ln cap="flat" cmpd="sng" w="9525">
              <a:solidFill>
                <a:srgbClr val="000000"/>
              </a:solidFill>
              <a:prstDash val="solid"/>
              <a:round/>
              <a:headEnd len="med" w="med" type="none"/>
              <a:tailEnd len="med" w="med" type="none"/>
            </a:ln>
          </p:spPr>
        </p:cxnSp>
        <p:cxnSp>
          <p:nvCxnSpPr>
            <p:cNvPr id="95" name="Google Shape;95;p16"/>
            <p:cNvCxnSpPr/>
            <p:nvPr/>
          </p:nvCxnSpPr>
          <p:spPr>
            <a:xfrm>
              <a:off x="3265375" y="931675"/>
              <a:ext cx="19500" cy="1558500"/>
            </a:xfrm>
            <a:prstGeom prst="straightConnector1">
              <a:avLst/>
            </a:prstGeom>
            <a:noFill/>
            <a:ln cap="flat" cmpd="sng" w="9525">
              <a:solidFill>
                <a:srgbClr val="000000"/>
              </a:solidFill>
              <a:prstDash val="solid"/>
              <a:round/>
              <a:headEnd len="med" w="med" type="none"/>
              <a:tailEnd len="med" w="med" type="none"/>
            </a:ln>
          </p:spPr>
        </p:cxnSp>
        <p:cxnSp>
          <p:nvCxnSpPr>
            <p:cNvPr id="96" name="Google Shape;96;p16"/>
            <p:cNvCxnSpPr/>
            <p:nvPr/>
          </p:nvCxnSpPr>
          <p:spPr>
            <a:xfrm>
              <a:off x="3423963" y="931675"/>
              <a:ext cx="19500" cy="1558500"/>
            </a:xfrm>
            <a:prstGeom prst="straightConnector1">
              <a:avLst/>
            </a:prstGeom>
            <a:noFill/>
            <a:ln cap="flat" cmpd="sng" w="9525">
              <a:solidFill>
                <a:srgbClr val="000000"/>
              </a:solidFill>
              <a:prstDash val="solid"/>
              <a:round/>
              <a:headEnd len="med" w="med" type="none"/>
              <a:tailEnd len="med" w="med" type="none"/>
            </a:ln>
          </p:spPr>
        </p:cxnSp>
        <p:cxnSp>
          <p:nvCxnSpPr>
            <p:cNvPr id="97" name="Google Shape;97;p16"/>
            <p:cNvCxnSpPr/>
            <p:nvPr/>
          </p:nvCxnSpPr>
          <p:spPr>
            <a:xfrm flipH="1" rot="10800000">
              <a:off x="2019550" y="1088475"/>
              <a:ext cx="1588200" cy="5400"/>
            </a:xfrm>
            <a:prstGeom prst="straightConnector1">
              <a:avLst/>
            </a:prstGeom>
            <a:noFill/>
            <a:ln cap="flat" cmpd="sng" w="9525">
              <a:solidFill>
                <a:srgbClr val="000000"/>
              </a:solidFill>
              <a:prstDash val="solid"/>
              <a:round/>
              <a:headEnd len="med" w="med" type="none"/>
              <a:tailEnd len="med" w="med" type="none"/>
            </a:ln>
          </p:spPr>
        </p:cxnSp>
        <p:cxnSp>
          <p:nvCxnSpPr>
            <p:cNvPr id="98" name="Google Shape;98;p16"/>
            <p:cNvCxnSpPr/>
            <p:nvPr/>
          </p:nvCxnSpPr>
          <p:spPr>
            <a:xfrm flipH="1" rot="10800000">
              <a:off x="2019550" y="1240875"/>
              <a:ext cx="1588200" cy="5400"/>
            </a:xfrm>
            <a:prstGeom prst="straightConnector1">
              <a:avLst/>
            </a:prstGeom>
            <a:noFill/>
            <a:ln cap="flat" cmpd="sng" w="9525">
              <a:solidFill>
                <a:srgbClr val="000000"/>
              </a:solidFill>
              <a:prstDash val="solid"/>
              <a:round/>
              <a:headEnd len="med" w="med" type="none"/>
              <a:tailEnd len="med" w="med" type="none"/>
            </a:ln>
          </p:spPr>
        </p:cxnSp>
        <p:cxnSp>
          <p:nvCxnSpPr>
            <p:cNvPr id="99" name="Google Shape;99;p16"/>
            <p:cNvCxnSpPr/>
            <p:nvPr/>
          </p:nvCxnSpPr>
          <p:spPr>
            <a:xfrm flipH="1" rot="10800000">
              <a:off x="2011450" y="1393275"/>
              <a:ext cx="1588200" cy="5400"/>
            </a:xfrm>
            <a:prstGeom prst="straightConnector1">
              <a:avLst/>
            </a:prstGeom>
            <a:noFill/>
            <a:ln cap="flat" cmpd="sng" w="9525">
              <a:solidFill>
                <a:srgbClr val="000000"/>
              </a:solidFill>
              <a:prstDash val="solid"/>
              <a:round/>
              <a:headEnd len="med" w="med" type="none"/>
              <a:tailEnd len="med" w="med" type="none"/>
            </a:ln>
          </p:spPr>
        </p:cxnSp>
        <p:cxnSp>
          <p:nvCxnSpPr>
            <p:cNvPr id="100" name="Google Shape;100;p16"/>
            <p:cNvCxnSpPr/>
            <p:nvPr/>
          </p:nvCxnSpPr>
          <p:spPr>
            <a:xfrm flipH="1" rot="10800000">
              <a:off x="2019550" y="1545675"/>
              <a:ext cx="1588200" cy="5400"/>
            </a:xfrm>
            <a:prstGeom prst="straightConnector1">
              <a:avLst/>
            </a:prstGeom>
            <a:noFill/>
            <a:ln cap="flat" cmpd="sng" w="9525">
              <a:solidFill>
                <a:srgbClr val="000000"/>
              </a:solidFill>
              <a:prstDash val="solid"/>
              <a:round/>
              <a:headEnd len="med" w="med" type="none"/>
              <a:tailEnd len="med" w="med" type="none"/>
            </a:ln>
          </p:spPr>
        </p:cxnSp>
        <p:cxnSp>
          <p:nvCxnSpPr>
            <p:cNvPr id="101" name="Google Shape;101;p16"/>
            <p:cNvCxnSpPr/>
            <p:nvPr/>
          </p:nvCxnSpPr>
          <p:spPr>
            <a:xfrm flipH="1" rot="10800000">
              <a:off x="2019550" y="1698075"/>
              <a:ext cx="1588200" cy="5400"/>
            </a:xfrm>
            <a:prstGeom prst="straightConnector1">
              <a:avLst/>
            </a:prstGeom>
            <a:noFill/>
            <a:ln cap="flat" cmpd="sng" w="9525">
              <a:solidFill>
                <a:srgbClr val="000000"/>
              </a:solidFill>
              <a:prstDash val="solid"/>
              <a:round/>
              <a:headEnd len="med" w="med" type="none"/>
              <a:tailEnd len="med" w="med" type="none"/>
            </a:ln>
          </p:spPr>
        </p:cxnSp>
        <p:cxnSp>
          <p:nvCxnSpPr>
            <p:cNvPr id="102" name="Google Shape;102;p16"/>
            <p:cNvCxnSpPr/>
            <p:nvPr/>
          </p:nvCxnSpPr>
          <p:spPr>
            <a:xfrm flipH="1" rot="10800000">
              <a:off x="2019550" y="1850475"/>
              <a:ext cx="1588200" cy="5400"/>
            </a:xfrm>
            <a:prstGeom prst="straightConnector1">
              <a:avLst/>
            </a:prstGeom>
            <a:noFill/>
            <a:ln cap="flat" cmpd="sng" w="9525">
              <a:solidFill>
                <a:srgbClr val="000000"/>
              </a:solidFill>
              <a:prstDash val="solid"/>
              <a:round/>
              <a:headEnd len="med" w="med" type="none"/>
              <a:tailEnd len="med" w="med" type="none"/>
            </a:ln>
          </p:spPr>
        </p:cxnSp>
        <p:cxnSp>
          <p:nvCxnSpPr>
            <p:cNvPr id="103" name="Google Shape;103;p16"/>
            <p:cNvCxnSpPr/>
            <p:nvPr/>
          </p:nvCxnSpPr>
          <p:spPr>
            <a:xfrm flipH="1" rot="10800000">
              <a:off x="2019550" y="2002875"/>
              <a:ext cx="1588200" cy="5400"/>
            </a:xfrm>
            <a:prstGeom prst="straightConnector1">
              <a:avLst/>
            </a:prstGeom>
            <a:noFill/>
            <a:ln cap="flat" cmpd="sng" w="9525">
              <a:solidFill>
                <a:srgbClr val="000000"/>
              </a:solidFill>
              <a:prstDash val="solid"/>
              <a:round/>
              <a:headEnd len="med" w="med" type="none"/>
              <a:tailEnd len="med" w="med" type="none"/>
            </a:ln>
          </p:spPr>
        </p:cxnSp>
        <p:cxnSp>
          <p:nvCxnSpPr>
            <p:cNvPr id="104" name="Google Shape;104;p16"/>
            <p:cNvCxnSpPr/>
            <p:nvPr/>
          </p:nvCxnSpPr>
          <p:spPr>
            <a:xfrm flipH="1" rot="10800000">
              <a:off x="2019550" y="2155275"/>
              <a:ext cx="1588200" cy="5400"/>
            </a:xfrm>
            <a:prstGeom prst="straightConnector1">
              <a:avLst/>
            </a:prstGeom>
            <a:noFill/>
            <a:ln cap="flat" cmpd="sng" w="9525">
              <a:solidFill>
                <a:srgbClr val="000000"/>
              </a:solidFill>
              <a:prstDash val="solid"/>
              <a:round/>
              <a:headEnd len="med" w="med" type="none"/>
              <a:tailEnd len="med" w="med" type="none"/>
            </a:ln>
          </p:spPr>
        </p:cxnSp>
        <p:cxnSp>
          <p:nvCxnSpPr>
            <p:cNvPr id="105" name="Google Shape;105;p16"/>
            <p:cNvCxnSpPr/>
            <p:nvPr/>
          </p:nvCxnSpPr>
          <p:spPr>
            <a:xfrm flipH="1" rot="10800000">
              <a:off x="2019550" y="2307675"/>
              <a:ext cx="1588200" cy="5400"/>
            </a:xfrm>
            <a:prstGeom prst="straightConnector1">
              <a:avLst/>
            </a:prstGeom>
            <a:noFill/>
            <a:ln cap="flat" cmpd="sng" w="9525">
              <a:solidFill>
                <a:srgbClr val="000000"/>
              </a:solidFill>
              <a:prstDash val="solid"/>
              <a:round/>
              <a:headEnd len="med" w="med" type="none"/>
              <a:tailEnd len="med" w="med" type="none"/>
            </a:ln>
          </p:spPr>
        </p:cxnSp>
        <p:pic>
          <p:nvPicPr>
            <p:cNvPr descr="Tree vector image | Free SVG" id="106" name="Google Shape;106;p16"/>
            <p:cNvPicPr preferRelativeResize="0"/>
            <p:nvPr/>
          </p:nvPicPr>
          <p:blipFill>
            <a:blip r:embed="rId3">
              <a:alphaModFix/>
            </a:blip>
            <a:stretch>
              <a:fillRect/>
            </a:stretch>
          </p:blipFill>
          <p:spPr>
            <a:xfrm>
              <a:off x="3188600" y="1192325"/>
              <a:ext cx="254875" cy="254876"/>
            </a:xfrm>
            <a:prstGeom prst="rect">
              <a:avLst/>
            </a:prstGeom>
            <a:noFill/>
            <a:ln>
              <a:noFill/>
            </a:ln>
          </p:spPr>
        </p:pic>
        <p:pic>
          <p:nvPicPr>
            <p:cNvPr descr="Tree vector image | Free SVG" id="107" name="Google Shape;107;p16"/>
            <p:cNvPicPr preferRelativeResize="0"/>
            <p:nvPr/>
          </p:nvPicPr>
          <p:blipFill>
            <a:blip r:embed="rId3">
              <a:alphaModFix/>
            </a:blip>
            <a:stretch>
              <a:fillRect/>
            </a:stretch>
          </p:blipFill>
          <p:spPr>
            <a:xfrm>
              <a:off x="2760500" y="1649538"/>
              <a:ext cx="254876" cy="254876"/>
            </a:xfrm>
            <a:prstGeom prst="rect">
              <a:avLst/>
            </a:prstGeom>
            <a:noFill/>
            <a:ln>
              <a:noFill/>
            </a:ln>
          </p:spPr>
        </p:pic>
        <p:pic>
          <p:nvPicPr>
            <p:cNvPr descr="Tree vector image | Free SVG" id="108" name="Google Shape;108;p16"/>
            <p:cNvPicPr preferRelativeResize="0"/>
            <p:nvPr/>
          </p:nvPicPr>
          <p:blipFill>
            <a:blip r:embed="rId3">
              <a:alphaModFix/>
            </a:blip>
            <a:stretch>
              <a:fillRect/>
            </a:stretch>
          </p:blipFill>
          <p:spPr>
            <a:xfrm>
              <a:off x="2297113" y="1039938"/>
              <a:ext cx="254876" cy="254876"/>
            </a:xfrm>
            <a:prstGeom prst="rect">
              <a:avLst/>
            </a:prstGeom>
            <a:noFill/>
            <a:ln>
              <a:noFill/>
            </a:ln>
          </p:spPr>
        </p:pic>
        <p:pic>
          <p:nvPicPr>
            <p:cNvPr descr="Tree vector image | Free SVG" id="109" name="Google Shape;109;p16"/>
            <p:cNvPicPr preferRelativeResize="0"/>
            <p:nvPr/>
          </p:nvPicPr>
          <p:blipFill>
            <a:blip r:embed="rId3">
              <a:alphaModFix/>
            </a:blip>
            <a:stretch>
              <a:fillRect/>
            </a:stretch>
          </p:blipFill>
          <p:spPr>
            <a:xfrm>
              <a:off x="2297113" y="2106725"/>
              <a:ext cx="254876" cy="254876"/>
            </a:xfrm>
            <a:prstGeom prst="rect">
              <a:avLst/>
            </a:prstGeom>
            <a:noFill/>
            <a:ln>
              <a:noFill/>
            </a:ln>
          </p:spPr>
        </p:pic>
        <p:pic>
          <p:nvPicPr>
            <p:cNvPr descr="Tree vector image | Free SVG" id="110" name="Google Shape;110;p16"/>
            <p:cNvPicPr preferRelativeResize="0"/>
            <p:nvPr/>
          </p:nvPicPr>
          <p:blipFill>
            <a:blip r:embed="rId3">
              <a:alphaModFix/>
            </a:blip>
            <a:stretch>
              <a:fillRect/>
            </a:stretch>
          </p:blipFill>
          <p:spPr>
            <a:xfrm>
              <a:off x="3253000" y="2106725"/>
              <a:ext cx="254875" cy="254876"/>
            </a:xfrm>
            <a:prstGeom prst="rect">
              <a:avLst/>
            </a:prstGeom>
            <a:noFill/>
            <a:ln>
              <a:noFill/>
            </a:ln>
          </p:spPr>
        </p:pic>
        <p:pic>
          <p:nvPicPr>
            <p:cNvPr descr="Tree, simple tree, nature, spring, summer - free image from ..." id="111" name="Google Shape;111;p16"/>
            <p:cNvPicPr preferRelativeResize="0"/>
            <p:nvPr/>
          </p:nvPicPr>
          <p:blipFill>
            <a:blip r:embed="rId4">
              <a:alphaModFix/>
            </a:blip>
            <a:stretch>
              <a:fillRect/>
            </a:stretch>
          </p:blipFill>
          <p:spPr>
            <a:xfrm>
              <a:off x="3246225" y="1781213"/>
              <a:ext cx="247776" cy="247776"/>
            </a:xfrm>
            <a:prstGeom prst="rect">
              <a:avLst/>
            </a:prstGeom>
            <a:noFill/>
            <a:ln>
              <a:noFill/>
            </a:ln>
          </p:spPr>
        </p:pic>
        <p:pic>
          <p:nvPicPr>
            <p:cNvPr descr="Tree, simple tree, nature, spring, summer - free image from ..." id="112" name="Google Shape;112;p16"/>
            <p:cNvPicPr preferRelativeResize="0"/>
            <p:nvPr/>
          </p:nvPicPr>
          <p:blipFill>
            <a:blip r:embed="rId4">
              <a:alphaModFix/>
            </a:blip>
            <a:stretch>
              <a:fillRect/>
            </a:stretch>
          </p:blipFill>
          <p:spPr>
            <a:xfrm>
              <a:off x="2300663" y="1500688"/>
              <a:ext cx="247776" cy="247776"/>
            </a:xfrm>
            <a:prstGeom prst="rect">
              <a:avLst/>
            </a:prstGeom>
            <a:noFill/>
            <a:ln>
              <a:noFill/>
            </a:ln>
          </p:spPr>
        </p:pic>
        <p:pic>
          <p:nvPicPr>
            <p:cNvPr descr="Tree, simple tree, nature, spring, summer - free image from ..." id="113" name="Google Shape;113;p16"/>
            <p:cNvPicPr preferRelativeResize="0"/>
            <p:nvPr/>
          </p:nvPicPr>
          <p:blipFill>
            <a:blip r:embed="rId4">
              <a:alphaModFix/>
            </a:blip>
            <a:stretch>
              <a:fillRect/>
            </a:stretch>
          </p:blipFill>
          <p:spPr>
            <a:xfrm>
              <a:off x="2764050" y="2106725"/>
              <a:ext cx="247776" cy="247776"/>
            </a:xfrm>
            <a:prstGeom prst="rect">
              <a:avLst/>
            </a:prstGeom>
            <a:noFill/>
            <a:ln>
              <a:noFill/>
            </a:ln>
          </p:spPr>
        </p:pic>
        <p:pic>
          <p:nvPicPr>
            <p:cNvPr descr="Tree, simple tree, nature, spring, summer - free image from ..." id="114" name="Google Shape;114;p16"/>
            <p:cNvPicPr preferRelativeResize="0"/>
            <p:nvPr/>
          </p:nvPicPr>
          <p:blipFill>
            <a:blip r:embed="rId4">
              <a:alphaModFix/>
            </a:blip>
            <a:stretch>
              <a:fillRect/>
            </a:stretch>
          </p:blipFill>
          <p:spPr>
            <a:xfrm>
              <a:off x="1957950" y="846100"/>
              <a:ext cx="247776" cy="247776"/>
            </a:xfrm>
            <a:prstGeom prst="rect">
              <a:avLst/>
            </a:prstGeom>
            <a:noFill/>
            <a:ln>
              <a:noFill/>
            </a:ln>
          </p:spPr>
        </p:pic>
        <p:pic>
          <p:nvPicPr>
            <p:cNvPr descr="Tree, simple tree, nature, spring, summer - free image from ..." id="115" name="Google Shape;115;p16"/>
            <p:cNvPicPr preferRelativeResize="0"/>
            <p:nvPr/>
          </p:nvPicPr>
          <p:blipFill>
            <a:blip r:embed="rId4">
              <a:alphaModFix/>
            </a:blip>
            <a:stretch>
              <a:fillRect/>
            </a:stretch>
          </p:blipFill>
          <p:spPr>
            <a:xfrm>
              <a:off x="2916450" y="1195888"/>
              <a:ext cx="247776" cy="247776"/>
            </a:xfrm>
            <a:prstGeom prst="rect">
              <a:avLst/>
            </a:prstGeom>
            <a:noFill/>
            <a:ln>
              <a:noFill/>
            </a:ln>
          </p:spPr>
        </p:pic>
        <p:pic>
          <p:nvPicPr>
            <p:cNvPr descr="Tree in autumn vector graphics | Public domain vectors" id="116" name="Google Shape;116;p16"/>
            <p:cNvPicPr preferRelativeResize="0"/>
            <p:nvPr/>
          </p:nvPicPr>
          <p:blipFill>
            <a:blip r:embed="rId5">
              <a:alphaModFix/>
            </a:blip>
            <a:stretch>
              <a:fillRect/>
            </a:stretch>
          </p:blipFill>
          <p:spPr>
            <a:xfrm>
              <a:off x="1989674" y="2207500"/>
              <a:ext cx="247775" cy="349975"/>
            </a:xfrm>
            <a:prstGeom prst="rect">
              <a:avLst/>
            </a:prstGeom>
            <a:noFill/>
            <a:ln>
              <a:noFill/>
            </a:ln>
          </p:spPr>
        </p:pic>
        <p:pic>
          <p:nvPicPr>
            <p:cNvPr descr="Tree in autumn vector graphics | Public domain vectors" id="117" name="Google Shape;117;p16"/>
            <p:cNvPicPr preferRelativeResize="0"/>
            <p:nvPr/>
          </p:nvPicPr>
          <p:blipFill>
            <a:blip r:embed="rId5">
              <a:alphaModFix/>
            </a:blip>
            <a:stretch>
              <a:fillRect/>
            </a:stretch>
          </p:blipFill>
          <p:spPr>
            <a:xfrm>
              <a:off x="2610337" y="1144787"/>
              <a:ext cx="247775" cy="349975"/>
            </a:xfrm>
            <a:prstGeom prst="rect">
              <a:avLst/>
            </a:prstGeom>
            <a:noFill/>
            <a:ln>
              <a:noFill/>
            </a:ln>
          </p:spPr>
        </p:pic>
        <p:pic>
          <p:nvPicPr>
            <p:cNvPr descr="Tree in autumn vector graphics | Public domain vectors" id="118" name="Google Shape;118;p16"/>
            <p:cNvPicPr preferRelativeResize="0"/>
            <p:nvPr/>
          </p:nvPicPr>
          <p:blipFill>
            <a:blip r:embed="rId5">
              <a:alphaModFix/>
            </a:blip>
            <a:stretch>
              <a:fillRect/>
            </a:stretch>
          </p:blipFill>
          <p:spPr>
            <a:xfrm>
              <a:off x="3387349" y="795000"/>
              <a:ext cx="247775" cy="349975"/>
            </a:xfrm>
            <a:prstGeom prst="rect">
              <a:avLst/>
            </a:prstGeom>
            <a:noFill/>
            <a:ln>
              <a:noFill/>
            </a:ln>
          </p:spPr>
        </p:pic>
        <p:pic>
          <p:nvPicPr>
            <p:cNvPr descr="Tree in autumn vector graphics | Public domain vectors" id="119" name="Google Shape;119;p16"/>
            <p:cNvPicPr preferRelativeResize="0"/>
            <p:nvPr/>
          </p:nvPicPr>
          <p:blipFill>
            <a:blip r:embed="rId5">
              <a:alphaModFix/>
            </a:blip>
            <a:stretch>
              <a:fillRect/>
            </a:stretch>
          </p:blipFill>
          <p:spPr>
            <a:xfrm>
              <a:off x="3094012" y="2207500"/>
              <a:ext cx="247775" cy="349975"/>
            </a:xfrm>
            <a:prstGeom prst="rect">
              <a:avLst/>
            </a:prstGeom>
            <a:noFill/>
            <a:ln>
              <a:noFill/>
            </a:ln>
          </p:spPr>
        </p:pic>
      </p:grpSp>
      <p:grpSp>
        <p:nvGrpSpPr>
          <p:cNvPr id="120" name="Google Shape;120;p16"/>
          <p:cNvGrpSpPr/>
          <p:nvPr/>
        </p:nvGrpSpPr>
        <p:grpSpPr>
          <a:xfrm>
            <a:off x="3623557" y="1535534"/>
            <a:ext cx="1226235" cy="1221824"/>
            <a:chOff x="1238750" y="2703059"/>
            <a:chExt cx="1735648" cy="1839266"/>
          </a:xfrm>
        </p:grpSpPr>
        <p:sp>
          <p:nvSpPr>
            <p:cNvPr id="121" name="Google Shape;121;p16"/>
            <p:cNvSpPr/>
            <p:nvPr/>
          </p:nvSpPr>
          <p:spPr>
            <a:xfrm>
              <a:off x="1551525" y="3135900"/>
              <a:ext cx="1377000" cy="14064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p:nvPr/>
          </p:nvSpPr>
          <p:spPr>
            <a:xfrm>
              <a:off x="1551525" y="3135925"/>
              <a:ext cx="1377000" cy="1406400"/>
            </a:xfrm>
            <a:prstGeom prst="ellipse">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Tree, simple tree, nature, spring, summer - free image from ..." id="123" name="Google Shape;123;p16"/>
            <p:cNvPicPr preferRelativeResize="0"/>
            <p:nvPr/>
          </p:nvPicPr>
          <p:blipFill>
            <a:blip r:embed="rId4">
              <a:alphaModFix/>
            </a:blip>
            <a:stretch>
              <a:fillRect/>
            </a:stretch>
          </p:blipFill>
          <p:spPr>
            <a:xfrm>
              <a:off x="2039925" y="3639000"/>
              <a:ext cx="400202" cy="400202"/>
            </a:xfrm>
            <a:prstGeom prst="rect">
              <a:avLst/>
            </a:prstGeom>
            <a:noFill/>
            <a:ln>
              <a:noFill/>
            </a:ln>
          </p:spPr>
        </p:pic>
        <p:cxnSp>
          <p:nvCxnSpPr>
            <p:cNvPr id="124" name="Google Shape;124;p16"/>
            <p:cNvCxnSpPr/>
            <p:nvPr/>
          </p:nvCxnSpPr>
          <p:spPr>
            <a:xfrm>
              <a:off x="2230125" y="3883200"/>
              <a:ext cx="678600" cy="0"/>
            </a:xfrm>
            <a:prstGeom prst="straightConnector1">
              <a:avLst/>
            </a:prstGeom>
            <a:noFill/>
            <a:ln cap="flat" cmpd="sng" w="9525">
              <a:solidFill>
                <a:srgbClr val="000000"/>
              </a:solidFill>
              <a:prstDash val="solid"/>
              <a:round/>
              <a:headEnd len="med" w="med" type="none"/>
              <a:tailEnd len="med" w="med" type="none"/>
            </a:ln>
          </p:spPr>
        </p:cxnSp>
        <p:cxnSp>
          <p:nvCxnSpPr>
            <p:cNvPr id="125" name="Google Shape;125;p16"/>
            <p:cNvCxnSpPr>
              <a:endCxn id="122" idx="0"/>
            </p:cNvCxnSpPr>
            <p:nvPr/>
          </p:nvCxnSpPr>
          <p:spPr>
            <a:xfrm rot="10800000">
              <a:off x="2240025" y="3135925"/>
              <a:ext cx="1200" cy="747300"/>
            </a:xfrm>
            <a:prstGeom prst="straightConnector1">
              <a:avLst/>
            </a:prstGeom>
            <a:noFill/>
            <a:ln cap="flat" cmpd="sng" w="9525">
              <a:solidFill>
                <a:srgbClr val="000000"/>
              </a:solidFill>
              <a:prstDash val="solid"/>
              <a:round/>
              <a:headEnd len="med" w="med" type="none"/>
              <a:tailEnd len="med" w="med" type="none"/>
            </a:ln>
          </p:spPr>
        </p:cxnSp>
        <p:sp>
          <p:nvSpPr>
            <p:cNvPr id="126" name="Google Shape;126;p16"/>
            <p:cNvSpPr txBox="1"/>
            <p:nvPr/>
          </p:nvSpPr>
          <p:spPr>
            <a:xfrm>
              <a:off x="2187423" y="3189942"/>
              <a:ext cx="534300" cy="4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6m</a:t>
              </a:r>
              <a:endParaRPr sz="900"/>
            </a:p>
          </p:txBody>
        </p:sp>
        <p:sp>
          <p:nvSpPr>
            <p:cNvPr id="127" name="Google Shape;127;p16"/>
            <p:cNvSpPr txBox="1"/>
            <p:nvPr/>
          </p:nvSpPr>
          <p:spPr>
            <a:xfrm>
              <a:off x="2440098" y="3823517"/>
              <a:ext cx="534300" cy="4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6m</a:t>
              </a:r>
              <a:endParaRPr sz="900"/>
            </a:p>
          </p:txBody>
        </p:sp>
        <p:sp>
          <p:nvSpPr>
            <p:cNvPr id="128" name="Google Shape;128;p16"/>
            <p:cNvSpPr txBox="1"/>
            <p:nvPr/>
          </p:nvSpPr>
          <p:spPr>
            <a:xfrm>
              <a:off x="1238750" y="2703059"/>
              <a:ext cx="1261500" cy="50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example:</a:t>
              </a:r>
              <a:endParaRPr sz="600"/>
            </a:p>
          </p:txBody>
        </p:sp>
      </p:grpSp>
      <p:grpSp>
        <p:nvGrpSpPr>
          <p:cNvPr id="129" name="Google Shape;129;p16"/>
          <p:cNvGrpSpPr/>
          <p:nvPr/>
        </p:nvGrpSpPr>
        <p:grpSpPr>
          <a:xfrm>
            <a:off x="3786825" y="2992250"/>
            <a:ext cx="899700" cy="767550"/>
            <a:chOff x="1194925" y="626075"/>
            <a:chExt cx="899700" cy="767550"/>
          </a:xfrm>
        </p:grpSpPr>
        <p:sp>
          <p:nvSpPr>
            <p:cNvPr id="130" name="Google Shape;130;p16"/>
            <p:cNvSpPr/>
            <p:nvPr/>
          </p:nvSpPr>
          <p:spPr>
            <a:xfrm>
              <a:off x="1258825" y="658925"/>
              <a:ext cx="354000" cy="3345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6"/>
            <p:cNvSpPr txBox="1"/>
            <p:nvPr/>
          </p:nvSpPr>
          <p:spPr>
            <a:xfrm>
              <a:off x="1612825" y="626075"/>
              <a:ext cx="48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1m</a:t>
              </a:r>
              <a:endParaRPr/>
            </a:p>
          </p:txBody>
        </p:sp>
        <p:sp>
          <p:nvSpPr>
            <p:cNvPr id="132" name="Google Shape;132;p16"/>
            <p:cNvSpPr txBox="1"/>
            <p:nvPr/>
          </p:nvSpPr>
          <p:spPr>
            <a:xfrm>
              <a:off x="1194925" y="993425"/>
              <a:ext cx="48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1m</a:t>
              </a:r>
              <a:endParaRPr/>
            </a:p>
          </p:txBody>
        </p:sp>
      </p:grpSp>
      <p:sp>
        <p:nvSpPr>
          <p:cNvPr id="133" name="Google Shape;133;p16"/>
          <p:cNvSpPr txBox="1"/>
          <p:nvPr>
            <p:ph idx="4294967295" type="ctrTitle"/>
          </p:nvPr>
        </p:nvSpPr>
        <p:spPr>
          <a:xfrm>
            <a:off x="190175" y="3915200"/>
            <a:ext cx="4996200" cy="1071300"/>
          </a:xfrm>
          <a:prstGeom prst="rect">
            <a:avLst/>
          </a:prstGeom>
          <a:solidFill>
            <a:schemeClr val="accent6"/>
          </a:solidFill>
          <a:ln cap="flat" cmpd="sng" w="76200">
            <a:solidFill>
              <a:srgbClr val="274E1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rgbClr val="274E13"/>
              </a:buClr>
              <a:buSzPts val="1500"/>
              <a:buFont typeface="Oswald"/>
              <a:buNone/>
            </a:pPr>
            <a:r>
              <a:rPr lang="en" sz="1800">
                <a:solidFill>
                  <a:srgbClr val="274E13"/>
                </a:solidFill>
                <a:latin typeface="Oswald"/>
                <a:ea typeface="Oswald"/>
                <a:cs typeface="Oswald"/>
                <a:sym typeface="Oswald"/>
              </a:rPr>
              <a:t>Note: PLANTS AT YEAR 0 WERE PLACED SEQUENTIALLY 3M APART TO AVOID OVERCROWDING AND ENSURE EACH PLANT GETS ADEQUATE SUNLIGH</a:t>
            </a:r>
            <a:r>
              <a:rPr lang="en" sz="1800">
                <a:solidFill>
                  <a:srgbClr val="274E13"/>
                </a:solidFill>
                <a:latin typeface="Oswald"/>
                <a:ea typeface="Oswald"/>
                <a:cs typeface="Oswald"/>
                <a:sym typeface="Oswald"/>
              </a:rPr>
              <a:t>T</a:t>
            </a:r>
            <a:endParaRPr sz="1800">
              <a:solidFill>
                <a:srgbClr val="274E13"/>
              </a:solidFill>
              <a:latin typeface="Oswald"/>
              <a:ea typeface="Oswald"/>
              <a:cs typeface="Oswald"/>
              <a:sym typeface="Oswald"/>
            </a:endParaRPr>
          </a:p>
          <a:p>
            <a:pPr indent="0" lvl="0" marL="0" rtl="0" algn="l">
              <a:spcBef>
                <a:spcPts val="0"/>
              </a:spcBef>
              <a:spcAft>
                <a:spcPts val="0"/>
              </a:spcAft>
              <a:buSzPts val="990"/>
              <a:buNone/>
            </a:pPr>
            <a:r>
              <a:t/>
            </a:r>
            <a:endParaRPr sz="1800">
              <a:solidFill>
                <a:srgbClr val="274E13"/>
              </a:solidFill>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137" name="Shape 137"/>
        <p:cNvGrpSpPr/>
        <p:nvPr/>
      </p:nvGrpSpPr>
      <p:grpSpPr>
        <a:xfrm>
          <a:off x="0" y="0"/>
          <a:ext cx="0" cy="0"/>
          <a:chOff x="0" y="0"/>
          <a:chExt cx="0" cy="0"/>
        </a:xfrm>
      </p:grpSpPr>
      <p:sp>
        <p:nvSpPr>
          <p:cNvPr id="138" name="Google Shape;138;p17"/>
          <p:cNvSpPr txBox="1"/>
          <p:nvPr>
            <p:ph idx="4294967295" type="ctrTitle"/>
          </p:nvPr>
        </p:nvSpPr>
        <p:spPr>
          <a:xfrm>
            <a:off x="190175" y="157050"/>
            <a:ext cx="4996200" cy="836700"/>
          </a:xfrm>
          <a:prstGeom prst="rect">
            <a:avLst/>
          </a:prstGeom>
          <a:solidFill>
            <a:schemeClr val="accent6"/>
          </a:solidFill>
          <a:ln cap="flat" cmpd="sng" w="76200">
            <a:solidFill>
              <a:srgbClr val="274E1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500">
                <a:solidFill>
                  <a:srgbClr val="274E13"/>
                </a:solidFill>
                <a:latin typeface="Oswald"/>
                <a:ea typeface="Oswald"/>
                <a:cs typeface="Oswald"/>
                <a:sym typeface="Oswald"/>
              </a:rPr>
              <a:t>INITIALIZING VALUES</a:t>
            </a:r>
            <a:endParaRPr sz="4500">
              <a:solidFill>
                <a:srgbClr val="274E13"/>
              </a:solidFill>
              <a:latin typeface="Oswald"/>
              <a:ea typeface="Oswald"/>
              <a:cs typeface="Oswald"/>
              <a:sym typeface="Oswald"/>
            </a:endParaRPr>
          </a:p>
        </p:txBody>
      </p:sp>
      <p:sp>
        <p:nvSpPr>
          <p:cNvPr id="139" name="Google Shape;139;p17"/>
          <p:cNvSpPr txBox="1"/>
          <p:nvPr>
            <p:ph idx="4294967295" type="ctrTitle"/>
          </p:nvPr>
        </p:nvSpPr>
        <p:spPr>
          <a:xfrm>
            <a:off x="190175" y="1197600"/>
            <a:ext cx="8745600" cy="3789000"/>
          </a:xfrm>
          <a:prstGeom prst="rect">
            <a:avLst/>
          </a:prstGeom>
          <a:solidFill>
            <a:schemeClr val="accent6"/>
          </a:solidFill>
          <a:ln cap="flat" cmpd="sng" w="76200">
            <a:solidFill>
              <a:srgbClr val="274E1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00">
                <a:solidFill>
                  <a:srgbClr val="274E13"/>
                </a:solidFill>
                <a:latin typeface="Oswald"/>
                <a:ea typeface="Oswald"/>
                <a:cs typeface="Oswald"/>
                <a:sym typeface="Oswald"/>
              </a:rPr>
              <a:t> </a:t>
            </a:r>
            <a:endParaRPr sz="1800">
              <a:solidFill>
                <a:srgbClr val="274E13"/>
              </a:solidFill>
              <a:latin typeface="Oswald"/>
              <a:ea typeface="Oswald"/>
              <a:cs typeface="Oswald"/>
              <a:sym typeface="Oswald"/>
            </a:endParaRPr>
          </a:p>
        </p:txBody>
      </p:sp>
      <p:graphicFrame>
        <p:nvGraphicFramePr>
          <p:cNvPr id="140" name="Google Shape;140;p17"/>
          <p:cNvGraphicFramePr/>
          <p:nvPr/>
        </p:nvGraphicFramePr>
        <p:xfrm>
          <a:off x="382075" y="1197588"/>
          <a:ext cx="3000000" cy="3000000"/>
        </p:xfrm>
        <a:graphic>
          <a:graphicData uri="http://schemas.openxmlformats.org/drawingml/2006/table">
            <a:tbl>
              <a:tblPr>
                <a:noFill/>
                <a:tableStyleId>{05FAFEA4-DC34-4794-97A4-4F851E618B77}</a:tableStyleId>
              </a:tblPr>
              <a:tblGrid>
                <a:gridCol w="3889175"/>
                <a:gridCol w="4411175"/>
              </a:tblGrid>
              <a:tr h="3992825">
                <a:tc>
                  <a:txBody>
                    <a:bodyPr/>
                    <a:lstStyle/>
                    <a:p>
                      <a:pPr indent="0" lvl="0" marL="0" rtl="0" algn="l">
                        <a:lnSpc>
                          <a:spcPct val="115000"/>
                        </a:lnSpc>
                        <a:spcBef>
                          <a:spcPts val="0"/>
                        </a:spcBef>
                        <a:spcAft>
                          <a:spcPts val="0"/>
                        </a:spcAft>
                        <a:buNone/>
                      </a:pPr>
                      <a:r>
                        <a:rPr lang="en" sz="2000">
                          <a:solidFill>
                            <a:srgbClr val="274E13"/>
                          </a:solidFill>
                          <a:latin typeface="Oswald"/>
                          <a:ea typeface="Oswald"/>
                          <a:cs typeface="Oswald"/>
                          <a:sym typeface="Oswald"/>
                        </a:rPr>
                        <a:t>//initialize variables and type</a:t>
                      </a:r>
                      <a:endParaRPr sz="2000">
                        <a:solidFill>
                          <a:srgbClr val="274E13"/>
                        </a:solidFill>
                        <a:latin typeface="Oswald"/>
                        <a:ea typeface="Oswald"/>
                        <a:cs typeface="Oswald"/>
                        <a:sym typeface="Oswald"/>
                      </a:endParaRPr>
                    </a:p>
                    <a:p>
                      <a:pPr indent="0" lvl="0" marL="0" rtl="0" algn="l">
                        <a:lnSpc>
                          <a:spcPct val="115000"/>
                        </a:lnSpc>
                        <a:spcBef>
                          <a:spcPts val="0"/>
                        </a:spcBef>
                        <a:spcAft>
                          <a:spcPts val="0"/>
                        </a:spcAft>
                        <a:buNone/>
                      </a:pPr>
                      <a:r>
                        <a:t/>
                      </a:r>
                      <a:endParaRPr sz="2000">
                        <a:solidFill>
                          <a:srgbClr val="274E13"/>
                        </a:solidFill>
                        <a:latin typeface="Oswald"/>
                        <a:ea typeface="Oswald"/>
                        <a:cs typeface="Oswald"/>
                        <a:sym typeface="Oswald"/>
                      </a:endParaRPr>
                    </a:p>
                    <a:p>
                      <a:pPr indent="0" lvl="0" marL="0" rtl="0" algn="l">
                        <a:lnSpc>
                          <a:spcPct val="115000"/>
                        </a:lnSpc>
                        <a:spcBef>
                          <a:spcPts val="0"/>
                        </a:spcBef>
                        <a:spcAft>
                          <a:spcPts val="0"/>
                        </a:spcAft>
                        <a:buNone/>
                      </a:pPr>
                      <a:r>
                        <a:rPr lang="en" sz="2000" u="sng">
                          <a:solidFill>
                            <a:srgbClr val="274E13"/>
                          </a:solidFill>
                          <a:latin typeface="Oswald"/>
                          <a:ea typeface="Oswald"/>
                          <a:cs typeface="Oswald"/>
                          <a:sym typeface="Oswald"/>
                        </a:rPr>
                        <a:t>Code Plan</a:t>
                      </a:r>
                      <a:endParaRPr sz="2000" u="sng">
                        <a:solidFill>
                          <a:srgbClr val="274E13"/>
                        </a:solidFill>
                        <a:latin typeface="Oswald"/>
                        <a:ea typeface="Oswald"/>
                        <a:cs typeface="Oswald"/>
                        <a:sym typeface="Oswald"/>
                      </a:endParaRPr>
                    </a:p>
                    <a:p>
                      <a:pPr indent="0" lvl="0" marL="0" rtl="0" algn="l">
                        <a:lnSpc>
                          <a:spcPct val="115000"/>
                        </a:lnSpc>
                        <a:spcBef>
                          <a:spcPts val="0"/>
                        </a:spcBef>
                        <a:spcAft>
                          <a:spcPts val="0"/>
                        </a:spcAft>
                        <a:buNone/>
                      </a:pPr>
                      <a:r>
                        <a:rPr lang="en" sz="2000">
                          <a:solidFill>
                            <a:srgbClr val="274E13"/>
                          </a:solidFill>
                          <a:latin typeface="Oswald"/>
                          <a:ea typeface="Oswald"/>
                          <a:cs typeface="Oswald"/>
                          <a:sym typeface="Oswald"/>
                        </a:rPr>
                        <a:t>struct plant {</a:t>
                      </a:r>
                      <a:endParaRPr sz="2000">
                        <a:solidFill>
                          <a:srgbClr val="274E13"/>
                        </a:solidFill>
                        <a:latin typeface="Oswald"/>
                        <a:ea typeface="Oswald"/>
                        <a:cs typeface="Oswald"/>
                        <a:sym typeface="Oswald"/>
                      </a:endParaRPr>
                    </a:p>
                    <a:p>
                      <a:pPr indent="0" lvl="0" marL="0" rtl="0" algn="l">
                        <a:lnSpc>
                          <a:spcPct val="115000"/>
                        </a:lnSpc>
                        <a:spcBef>
                          <a:spcPts val="0"/>
                        </a:spcBef>
                        <a:spcAft>
                          <a:spcPts val="0"/>
                        </a:spcAft>
                        <a:buNone/>
                      </a:pPr>
                      <a:r>
                        <a:rPr lang="en" sz="2000">
                          <a:solidFill>
                            <a:srgbClr val="274E13"/>
                          </a:solidFill>
                          <a:latin typeface="Oswald"/>
                          <a:ea typeface="Oswald"/>
                          <a:cs typeface="Oswald"/>
                          <a:sym typeface="Oswald"/>
                        </a:rPr>
                        <a:t>    int age;</a:t>
                      </a:r>
                      <a:endParaRPr sz="2000">
                        <a:solidFill>
                          <a:srgbClr val="274E13"/>
                        </a:solidFill>
                        <a:latin typeface="Oswald"/>
                        <a:ea typeface="Oswald"/>
                        <a:cs typeface="Oswald"/>
                        <a:sym typeface="Oswald"/>
                      </a:endParaRPr>
                    </a:p>
                    <a:p>
                      <a:pPr indent="0" lvl="0" marL="0" rtl="0" algn="l">
                        <a:lnSpc>
                          <a:spcPct val="115000"/>
                        </a:lnSpc>
                        <a:spcBef>
                          <a:spcPts val="0"/>
                        </a:spcBef>
                        <a:spcAft>
                          <a:spcPts val="0"/>
                        </a:spcAft>
                        <a:buNone/>
                      </a:pPr>
                      <a:r>
                        <a:rPr lang="en" sz="2000">
                          <a:solidFill>
                            <a:srgbClr val="274E13"/>
                          </a:solidFill>
                          <a:latin typeface="Oswald"/>
                          <a:ea typeface="Oswald"/>
                          <a:cs typeface="Oswald"/>
                          <a:sym typeface="Oswald"/>
                        </a:rPr>
                        <a:t>    int maxAge;</a:t>
                      </a:r>
                      <a:endParaRPr sz="2000">
                        <a:solidFill>
                          <a:srgbClr val="274E13"/>
                        </a:solidFill>
                        <a:latin typeface="Oswald"/>
                        <a:ea typeface="Oswald"/>
                        <a:cs typeface="Oswald"/>
                        <a:sym typeface="Oswald"/>
                      </a:endParaRPr>
                    </a:p>
                    <a:p>
                      <a:pPr indent="0" lvl="0" marL="0" rtl="0" algn="l">
                        <a:lnSpc>
                          <a:spcPct val="115000"/>
                        </a:lnSpc>
                        <a:spcBef>
                          <a:spcPts val="0"/>
                        </a:spcBef>
                        <a:spcAft>
                          <a:spcPts val="0"/>
                        </a:spcAft>
                        <a:buNone/>
                      </a:pPr>
                      <a:r>
                        <a:rPr lang="en" sz="2000">
                          <a:solidFill>
                            <a:srgbClr val="274E13"/>
                          </a:solidFill>
                          <a:latin typeface="Oswald"/>
                          <a:ea typeface="Oswald"/>
                          <a:cs typeface="Oswald"/>
                          <a:sym typeface="Oswald"/>
                        </a:rPr>
                        <a:t>    float shade;</a:t>
                      </a:r>
                      <a:endParaRPr sz="2000">
                        <a:solidFill>
                          <a:srgbClr val="274E13"/>
                        </a:solidFill>
                        <a:latin typeface="Oswald"/>
                        <a:ea typeface="Oswald"/>
                        <a:cs typeface="Oswald"/>
                        <a:sym typeface="Oswald"/>
                      </a:endParaRPr>
                    </a:p>
                    <a:p>
                      <a:pPr indent="0" lvl="0" marL="0" rtl="0" algn="l">
                        <a:lnSpc>
                          <a:spcPct val="115000"/>
                        </a:lnSpc>
                        <a:spcBef>
                          <a:spcPts val="0"/>
                        </a:spcBef>
                        <a:spcAft>
                          <a:spcPts val="0"/>
                        </a:spcAft>
                        <a:buNone/>
                      </a:pPr>
                      <a:r>
                        <a:rPr lang="en" sz="2000">
                          <a:solidFill>
                            <a:srgbClr val="274E13"/>
                          </a:solidFill>
                          <a:latin typeface="Oswald"/>
                          <a:ea typeface="Oswald"/>
                          <a:cs typeface="Oswald"/>
                          <a:sym typeface="Oswald"/>
                        </a:rPr>
                        <a:t>    ….</a:t>
                      </a:r>
                      <a:endParaRPr sz="2000">
                        <a:solidFill>
                          <a:srgbClr val="274E13"/>
                        </a:solidFill>
                        <a:latin typeface="Oswald"/>
                        <a:ea typeface="Oswald"/>
                        <a:cs typeface="Oswald"/>
                        <a:sym typeface="Oswald"/>
                      </a:endParaRPr>
                    </a:p>
                    <a:p>
                      <a:pPr indent="0" lvl="0" marL="0" rtl="0" algn="l">
                        <a:lnSpc>
                          <a:spcPct val="115000"/>
                        </a:lnSpc>
                        <a:spcBef>
                          <a:spcPts val="0"/>
                        </a:spcBef>
                        <a:spcAft>
                          <a:spcPts val="0"/>
                        </a:spcAft>
                        <a:buNone/>
                      </a:pPr>
                      <a:r>
                        <a:rPr lang="en" sz="2000">
                          <a:solidFill>
                            <a:srgbClr val="274E13"/>
                          </a:solidFill>
                          <a:latin typeface="Oswald"/>
                          <a:ea typeface="Oswald"/>
                          <a:cs typeface="Oswald"/>
                          <a:sym typeface="Oswald"/>
                        </a:rPr>
                        <a:t>//state value of variables</a:t>
                      </a:r>
                      <a:endParaRPr sz="2000">
                        <a:solidFill>
                          <a:srgbClr val="274E13"/>
                        </a:solidFill>
                        <a:latin typeface="Oswald"/>
                        <a:ea typeface="Oswald"/>
                        <a:cs typeface="Oswald"/>
                        <a:sym typeface="Oswald"/>
                      </a:endParaRPr>
                    </a:p>
                    <a:p>
                      <a:pPr indent="0" lvl="0" marL="0" rtl="0" algn="l">
                        <a:lnSpc>
                          <a:spcPct val="115000"/>
                        </a:lnSpc>
                        <a:spcBef>
                          <a:spcPts val="0"/>
                        </a:spcBef>
                        <a:spcAft>
                          <a:spcPts val="0"/>
                        </a:spcAft>
                        <a:buNone/>
                      </a:pPr>
                      <a:r>
                        <a:rPr lang="en" sz="2000">
                          <a:solidFill>
                            <a:srgbClr val="274E13"/>
                          </a:solidFill>
                          <a:latin typeface="Oswald"/>
                          <a:ea typeface="Oswald"/>
                          <a:cs typeface="Oswald"/>
                          <a:sym typeface="Oswald"/>
                        </a:rPr>
                        <a:t>//</a:t>
                      </a:r>
                      <a:r>
                        <a:rPr lang="en" sz="1800">
                          <a:solidFill>
                            <a:srgbClr val="274E13"/>
                          </a:solidFill>
                          <a:latin typeface="Oswald"/>
                          <a:ea typeface="Oswald"/>
                          <a:cs typeface="Oswald"/>
                          <a:sym typeface="Oswald"/>
                        </a:rPr>
                        <a:t>Linked lists with trees -&gt; throw in data </a:t>
                      </a:r>
                      <a:endParaRPr sz="1800"/>
                    </a:p>
                    <a:p>
                      <a:pPr indent="0" lvl="0" marL="0" rtl="0" algn="l">
                        <a:spcBef>
                          <a:spcPts val="0"/>
                        </a:spcBef>
                        <a:spcAft>
                          <a:spcPts val="0"/>
                        </a:spcAft>
                        <a:buNone/>
                      </a:pPr>
                      <a:r>
                        <a:t/>
                      </a:r>
                      <a:endParaRPr/>
                    </a:p>
                  </a:txBody>
                  <a:tcPr marT="91425" marB="91425" marR="91425" marL="91425">
                    <a:lnR cap="flat" cmpd="sng" w="9525">
                      <a:solidFill>
                        <a:srgbClr val="9E9E9E">
                          <a:alpha val="0"/>
                        </a:srgbClr>
                      </a:solidFill>
                      <a:prstDash val="solid"/>
                      <a:round/>
                      <a:headEnd len="sm" w="sm" type="none"/>
                      <a:tailEnd len="sm" w="sm" type="none"/>
                    </a:lnR>
                  </a:tcPr>
                </a:tc>
                <a:tc>
                  <a:txBody>
                    <a:bodyPr/>
                    <a:lstStyle/>
                    <a:p>
                      <a:pPr indent="0" lvl="0" marL="0" rtl="0" algn="l">
                        <a:lnSpc>
                          <a:spcPct val="115000"/>
                        </a:lnSpc>
                        <a:spcBef>
                          <a:spcPts val="0"/>
                        </a:spcBef>
                        <a:spcAft>
                          <a:spcPts val="0"/>
                        </a:spcAft>
                        <a:buNone/>
                      </a:pPr>
                      <a:r>
                        <a:rPr lang="en" sz="2000">
                          <a:solidFill>
                            <a:srgbClr val="274E13"/>
                          </a:solidFill>
                          <a:latin typeface="Oswald"/>
                          <a:ea typeface="Oswald"/>
                          <a:cs typeface="Oswald"/>
                          <a:sym typeface="Oswald"/>
                        </a:rPr>
                        <a:t>//state value of variables</a:t>
                      </a:r>
                      <a:endParaRPr sz="2000">
                        <a:solidFill>
                          <a:srgbClr val="274E13"/>
                        </a:solidFill>
                        <a:latin typeface="Oswald"/>
                        <a:ea typeface="Oswald"/>
                        <a:cs typeface="Oswald"/>
                        <a:sym typeface="Oswald"/>
                      </a:endParaRPr>
                    </a:p>
                    <a:p>
                      <a:pPr indent="0" lvl="0" marL="0" rtl="0" algn="l">
                        <a:lnSpc>
                          <a:spcPct val="115000"/>
                        </a:lnSpc>
                        <a:spcBef>
                          <a:spcPts val="0"/>
                        </a:spcBef>
                        <a:spcAft>
                          <a:spcPts val="0"/>
                        </a:spcAft>
                        <a:buNone/>
                      </a:pPr>
                      <a:r>
                        <a:t/>
                      </a:r>
                      <a:endParaRPr sz="2000">
                        <a:solidFill>
                          <a:srgbClr val="274E13"/>
                        </a:solidFill>
                        <a:latin typeface="Oswald"/>
                        <a:ea typeface="Oswald"/>
                        <a:cs typeface="Oswald"/>
                        <a:sym typeface="Oswald"/>
                      </a:endParaRPr>
                    </a:p>
                    <a:p>
                      <a:pPr indent="0" lvl="0" marL="0" rtl="0" algn="l">
                        <a:lnSpc>
                          <a:spcPct val="115000"/>
                        </a:lnSpc>
                        <a:spcBef>
                          <a:spcPts val="0"/>
                        </a:spcBef>
                        <a:spcAft>
                          <a:spcPts val="0"/>
                        </a:spcAft>
                        <a:buNone/>
                      </a:pPr>
                      <a:r>
                        <a:rPr lang="en" sz="2000" u="sng">
                          <a:solidFill>
                            <a:srgbClr val="274E13"/>
                          </a:solidFill>
                          <a:latin typeface="Oswald"/>
                          <a:ea typeface="Oswald"/>
                          <a:cs typeface="Oswald"/>
                          <a:sym typeface="Oswald"/>
                        </a:rPr>
                        <a:t>Code Plan: </a:t>
                      </a:r>
                      <a:endParaRPr sz="2000" u="sng">
                        <a:solidFill>
                          <a:srgbClr val="274E13"/>
                        </a:solidFill>
                        <a:latin typeface="Oswald"/>
                        <a:ea typeface="Oswald"/>
                        <a:cs typeface="Oswald"/>
                        <a:sym typeface="Oswald"/>
                      </a:endParaRPr>
                    </a:p>
                    <a:p>
                      <a:pPr indent="0" lvl="0" marL="0" rtl="0" algn="l">
                        <a:lnSpc>
                          <a:spcPct val="115000"/>
                        </a:lnSpc>
                        <a:spcBef>
                          <a:spcPts val="0"/>
                        </a:spcBef>
                        <a:spcAft>
                          <a:spcPts val="0"/>
                        </a:spcAft>
                        <a:buNone/>
                      </a:pPr>
                      <a:r>
                        <a:rPr lang="en" sz="2000">
                          <a:solidFill>
                            <a:srgbClr val="274E13"/>
                          </a:solidFill>
                          <a:latin typeface="Oswald"/>
                          <a:ea typeface="Oswald"/>
                          <a:cs typeface="Oswald"/>
                          <a:sym typeface="Oswald"/>
                        </a:rPr>
                        <a:t>struct plant x;</a:t>
                      </a:r>
                      <a:endParaRPr sz="2000">
                        <a:solidFill>
                          <a:srgbClr val="274E13"/>
                        </a:solidFill>
                        <a:latin typeface="Oswald"/>
                        <a:ea typeface="Oswald"/>
                        <a:cs typeface="Oswald"/>
                        <a:sym typeface="Oswald"/>
                      </a:endParaRPr>
                    </a:p>
                    <a:p>
                      <a:pPr indent="0" lvl="0" marL="0" rtl="0" algn="l">
                        <a:lnSpc>
                          <a:spcPct val="115000"/>
                        </a:lnSpc>
                        <a:spcBef>
                          <a:spcPts val="0"/>
                        </a:spcBef>
                        <a:spcAft>
                          <a:spcPts val="0"/>
                        </a:spcAft>
                        <a:buNone/>
                      </a:pPr>
                      <a:r>
                        <a:rPr lang="en" sz="2000">
                          <a:solidFill>
                            <a:srgbClr val="274E13"/>
                          </a:solidFill>
                          <a:latin typeface="Oswald"/>
                          <a:ea typeface="Oswald"/>
                          <a:cs typeface="Oswald"/>
                          <a:sym typeface="Oswald"/>
                        </a:rPr>
                        <a:t>    x.age = 0;</a:t>
                      </a:r>
                      <a:endParaRPr sz="2000">
                        <a:solidFill>
                          <a:srgbClr val="274E13"/>
                        </a:solidFill>
                        <a:latin typeface="Oswald"/>
                        <a:ea typeface="Oswald"/>
                        <a:cs typeface="Oswald"/>
                        <a:sym typeface="Oswald"/>
                      </a:endParaRPr>
                    </a:p>
                    <a:p>
                      <a:pPr indent="0" lvl="0" marL="0" rtl="0" algn="l">
                        <a:lnSpc>
                          <a:spcPct val="115000"/>
                        </a:lnSpc>
                        <a:spcBef>
                          <a:spcPts val="0"/>
                        </a:spcBef>
                        <a:spcAft>
                          <a:spcPts val="0"/>
                        </a:spcAft>
                        <a:buNone/>
                      </a:pPr>
                      <a:r>
                        <a:rPr lang="en" sz="2000">
                          <a:solidFill>
                            <a:srgbClr val="274E13"/>
                          </a:solidFill>
                          <a:latin typeface="Oswald"/>
                          <a:ea typeface="Oswald"/>
                          <a:cs typeface="Oswald"/>
                          <a:sym typeface="Oswald"/>
                        </a:rPr>
                        <a:t>    x.maxAge = newmaxAge;</a:t>
                      </a:r>
                      <a:endParaRPr sz="2000">
                        <a:solidFill>
                          <a:srgbClr val="274E13"/>
                        </a:solidFill>
                        <a:latin typeface="Oswald"/>
                        <a:ea typeface="Oswald"/>
                        <a:cs typeface="Oswald"/>
                        <a:sym typeface="Oswald"/>
                      </a:endParaRPr>
                    </a:p>
                    <a:p>
                      <a:pPr indent="0" lvl="0" marL="0" rtl="0" algn="l">
                        <a:lnSpc>
                          <a:spcPct val="115000"/>
                        </a:lnSpc>
                        <a:spcBef>
                          <a:spcPts val="0"/>
                        </a:spcBef>
                        <a:spcAft>
                          <a:spcPts val="0"/>
                        </a:spcAft>
                        <a:buNone/>
                      </a:pPr>
                      <a:r>
                        <a:rPr lang="en" sz="2000">
                          <a:solidFill>
                            <a:srgbClr val="274E13"/>
                          </a:solidFill>
                          <a:latin typeface="Oswald"/>
                          <a:ea typeface="Oswald"/>
                          <a:cs typeface="Oswald"/>
                          <a:sym typeface="Oswald"/>
                        </a:rPr>
                        <a:t>    x.shade = 0.0;</a:t>
                      </a:r>
                      <a:endParaRPr sz="2000">
                        <a:solidFill>
                          <a:srgbClr val="274E13"/>
                        </a:solidFill>
                        <a:latin typeface="Oswald"/>
                        <a:ea typeface="Oswald"/>
                        <a:cs typeface="Oswald"/>
                        <a:sym typeface="Oswald"/>
                      </a:endParaRPr>
                    </a:p>
                    <a:p>
                      <a:pPr indent="0" lvl="0" marL="0" rtl="0" algn="l">
                        <a:lnSpc>
                          <a:spcPct val="115000"/>
                        </a:lnSpc>
                        <a:spcBef>
                          <a:spcPts val="0"/>
                        </a:spcBef>
                        <a:spcAft>
                          <a:spcPts val="0"/>
                        </a:spcAft>
                        <a:buNone/>
                      </a:pPr>
                      <a:r>
                        <a:rPr lang="en" sz="2000">
                          <a:solidFill>
                            <a:srgbClr val="274E13"/>
                          </a:solidFill>
                          <a:latin typeface="Oswald"/>
                          <a:ea typeface="Oswald"/>
                          <a:cs typeface="Oswald"/>
                          <a:sym typeface="Oswald"/>
                        </a:rPr>
                        <a:t>    ……</a:t>
                      </a:r>
                      <a:endParaRPr sz="2000">
                        <a:solidFill>
                          <a:srgbClr val="274E13"/>
                        </a:solidFill>
                        <a:latin typeface="Oswald"/>
                        <a:ea typeface="Oswald"/>
                        <a:cs typeface="Oswald"/>
                        <a:sym typeface="Oswald"/>
                      </a:endParaRPr>
                    </a:p>
                    <a:p>
                      <a:pPr indent="0" lvl="0" marL="0" rtl="0" algn="l">
                        <a:lnSpc>
                          <a:spcPct val="115000"/>
                        </a:lnSpc>
                        <a:spcBef>
                          <a:spcPts val="0"/>
                        </a:spcBef>
                        <a:spcAft>
                          <a:spcPts val="0"/>
                        </a:spcAft>
                        <a:buNone/>
                      </a:pPr>
                      <a:r>
                        <a:rPr lang="en" sz="2000">
                          <a:solidFill>
                            <a:srgbClr val="274E13"/>
                          </a:solidFill>
                          <a:latin typeface="Oswald"/>
                          <a:ea typeface="Oswald"/>
                          <a:cs typeface="Oswald"/>
                          <a:sym typeface="Oswald"/>
                        </a:rPr>
                        <a:t>etc…. //include variable x ahead of codes..</a:t>
                      </a:r>
                      <a:endParaRPr sz="2000">
                        <a:solidFill>
                          <a:srgbClr val="274E13"/>
                        </a:solidFill>
                        <a:latin typeface="Oswald"/>
                        <a:ea typeface="Oswald"/>
                        <a:cs typeface="Oswald"/>
                        <a:sym typeface="Oswald"/>
                      </a:endParaRPr>
                    </a:p>
                    <a:p>
                      <a:pPr indent="0" lvl="0" marL="0" rtl="0" algn="l">
                        <a:lnSpc>
                          <a:spcPct val="115000"/>
                        </a:lnSpc>
                        <a:spcBef>
                          <a:spcPts val="0"/>
                        </a:spcBef>
                        <a:spcAft>
                          <a:spcPts val="0"/>
                        </a:spcAft>
                        <a:buNone/>
                      </a:pPr>
                      <a:r>
                        <a:rPr lang="en" sz="2000">
                          <a:solidFill>
                            <a:srgbClr val="274E13"/>
                          </a:solidFill>
                          <a:latin typeface="Oswald"/>
                          <a:ea typeface="Oswald"/>
                          <a:cs typeface="Oswald"/>
                          <a:sym typeface="Oswald"/>
                        </a:rPr>
                        <a:t>//change variable x later</a:t>
                      </a:r>
                      <a:endParaRPr sz="2000">
                        <a:solidFill>
                          <a:srgbClr val="274E13"/>
                        </a:solidFill>
                        <a:latin typeface="Oswald"/>
                        <a:ea typeface="Oswald"/>
                        <a:cs typeface="Oswald"/>
                        <a:sym typeface="Oswald"/>
                      </a:endParaRPr>
                    </a:p>
                    <a:p>
                      <a:pPr indent="0" lvl="0" marL="0" rtl="0" algn="l">
                        <a:lnSpc>
                          <a:spcPct val="115000"/>
                        </a:lnSpc>
                        <a:spcBef>
                          <a:spcPts val="0"/>
                        </a:spcBef>
                        <a:spcAft>
                          <a:spcPts val="0"/>
                        </a:spcAft>
                        <a:buNone/>
                      </a:pPr>
                      <a:r>
                        <a:t/>
                      </a:r>
                      <a:endParaRPr sz="2000">
                        <a:solidFill>
                          <a:srgbClr val="274E13"/>
                        </a:solidFill>
                        <a:latin typeface="Oswald"/>
                        <a:ea typeface="Oswald"/>
                        <a:cs typeface="Oswald"/>
                        <a:sym typeface="Oswal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144" name="Shape 144"/>
        <p:cNvGrpSpPr/>
        <p:nvPr/>
      </p:nvGrpSpPr>
      <p:grpSpPr>
        <a:xfrm>
          <a:off x="0" y="0"/>
          <a:ext cx="0" cy="0"/>
          <a:chOff x="0" y="0"/>
          <a:chExt cx="0" cy="0"/>
        </a:xfrm>
      </p:grpSpPr>
      <p:sp>
        <p:nvSpPr>
          <p:cNvPr id="145" name="Google Shape;145;p18"/>
          <p:cNvSpPr txBox="1"/>
          <p:nvPr>
            <p:ph idx="4294967295" type="ctrTitle"/>
          </p:nvPr>
        </p:nvSpPr>
        <p:spPr>
          <a:xfrm>
            <a:off x="190175" y="157050"/>
            <a:ext cx="8492400" cy="836700"/>
          </a:xfrm>
          <a:prstGeom prst="rect">
            <a:avLst/>
          </a:prstGeom>
          <a:solidFill>
            <a:schemeClr val="accent6"/>
          </a:solidFill>
          <a:ln cap="flat" cmpd="sng" w="76200">
            <a:solidFill>
              <a:srgbClr val="274E1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500">
                <a:solidFill>
                  <a:srgbClr val="274E13"/>
                </a:solidFill>
                <a:latin typeface="Oswald"/>
                <a:ea typeface="Oswald"/>
                <a:cs typeface="Oswald"/>
                <a:sym typeface="Oswald"/>
              </a:rPr>
              <a:t>CORE FUNCTIONS - PARAMETERS</a:t>
            </a:r>
            <a:endParaRPr sz="4500">
              <a:solidFill>
                <a:srgbClr val="274E13"/>
              </a:solidFill>
              <a:latin typeface="Oswald"/>
              <a:ea typeface="Oswald"/>
              <a:cs typeface="Oswald"/>
              <a:sym typeface="Oswald"/>
            </a:endParaRPr>
          </a:p>
        </p:txBody>
      </p:sp>
      <p:sp>
        <p:nvSpPr>
          <p:cNvPr id="146" name="Google Shape;146;p18"/>
          <p:cNvSpPr txBox="1"/>
          <p:nvPr>
            <p:ph idx="4294967295" type="ctrTitle"/>
          </p:nvPr>
        </p:nvSpPr>
        <p:spPr>
          <a:xfrm>
            <a:off x="199200" y="1226350"/>
            <a:ext cx="8745600" cy="3789000"/>
          </a:xfrm>
          <a:prstGeom prst="rect">
            <a:avLst/>
          </a:prstGeom>
          <a:solidFill>
            <a:schemeClr val="accent6"/>
          </a:solidFill>
          <a:ln cap="flat" cmpd="sng" w="76200">
            <a:solidFill>
              <a:srgbClr val="274E13"/>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rgbClr val="274E13"/>
              </a:solidFill>
              <a:latin typeface="Oswald"/>
              <a:ea typeface="Oswald"/>
              <a:cs typeface="Oswald"/>
              <a:sym typeface="Oswald"/>
            </a:endParaRPr>
          </a:p>
          <a:p>
            <a:pPr indent="0" lvl="0" marL="457200" rtl="0" algn="l">
              <a:lnSpc>
                <a:spcPct val="115000"/>
              </a:lnSpc>
              <a:spcBef>
                <a:spcPts val="0"/>
              </a:spcBef>
              <a:spcAft>
                <a:spcPts val="0"/>
              </a:spcAft>
              <a:buNone/>
            </a:pPr>
            <a:r>
              <a:t/>
            </a:r>
            <a:endParaRPr sz="1100">
              <a:solidFill>
                <a:srgbClr val="274E13"/>
              </a:solidFill>
              <a:latin typeface="Oswald"/>
              <a:ea typeface="Oswald"/>
              <a:cs typeface="Oswald"/>
              <a:sym typeface="Oswald"/>
            </a:endParaRPr>
          </a:p>
          <a:p>
            <a:pPr indent="0" lvl="0" marL="0" rtl="0" algn="l">
              <a:spcBef>
                <a:spcPts val="0"/>
              </a:spcBef>
              <a:spcAft>
                <a:spcPts val="0"/>
              </a:spcAft>
              <a:buSzPts val="990"/>
              <a:buNone/>
            </a:pPr>
            <a:r>
              <a:rPr lang="en" sz="1800">
                <a:solidFill>
                  <a:srgbClr val="274E13"/>
                </a:solidFill>
                <a:latin typeface="Oswald"/>
                <a:ea typeface="Oswald"/>
                <a:cs typeface="Oswald"/>
                <a:sym typeface="Oswald"/>
              </a:rPr>
              <a:t> </a:t>
            </a:r>
            <a:endParaRPr sz="1800">
              <a:solidFill>
                <a:srgbClr val="274E13"/>
              </a:solidFill>
              <a:latin typeface="Oswald"/>
              <a:ea typeface="Oswald"/>
              <a:cs typeface="Oswald"/>
              <a:sym typeface="Oswald"/>
            </a:endParaRPr>
          </a:p>
        </p:txBody>
      </p:sp>
      <p:graphicFrame>
        <p:nvGraphicFramePr>
          <p:cNvPr id="147" name="Google Shape;147;p18"/>
          <p:cNvGraphicFramePr/>
          <p:nvPr/>
        </p:nvGraphicFramePr>
        <p:xfrm>
          <a:off x="199175" y="1226350"/>
          <a:ext cx="3000000" cy="3000000"/>
        </p:xfrm>
        <a:graphic>
          <a:graphicData uri="http://schemas.openxmlformats.org/drawingml/2006/table">
            <a:tbl>
              <a:tblPr>
                <a:noFill/>
                <a:tableStyleId>{05FAFEA4-DC34-4794-97A4-4F851E618B77}</a:tableStyleId>
              </a:tblPr>
              <a:tblGrid>
                <a:gridCol w="2026075"/>
                <a:gridCol w="2026075"/>
                <a:gridCol w="3009425"/>
                <a:gridCol w="1684000"/>
              </a:tblGrid>
              <a:tr h="3789000">
                <a:tc>
                  <a:txBody>
                    <a:bodyPr/>
                    <a:lstStyle/>
                    <a:p>
                      <a:pPr indent="0" lvl="0" marL="0" rtl="0" algn="l">
                        <a:lnSpc>
                          <a:spcPct val="115000"/>
                        </a:lnSpc>
                        <a:spcBef>
                          <a:spcPts val="0"/>
                        </a:spcBef>
                        <a:spcAft>
                          <a:spcPts val="0"/>
                        </a:spcAft>
                        <a:buNone/>
                      </a:pPr>
                      <a:r>
                        <a:rPr lang="en" sz="1800">
                          <a:solidFill>
                            <a:srgbClr val="274E13"/>
                          </a:solidFill>
                          <a:latin typeface="Oswald"/>
                          <a:ea typeface="Oswald"/>
                          <a:cs typeface="Oswald"/>
                          <a:sym typeface="Oswald"/>
                        </a:rPr>
                        <a:t>// INITIALIZATION</a:t>
                      </a:r>
                      <a:endParaRPr sz="1800">
                        <a:solidFill>
                          <a:srgbClr val="274E13"/>
                        </a:solidFill>
                        <a:latin typeface="Oswald"/>
                        <a:ea typeface="Oswald"/>
                        <a:cs typeface="Oswald"/>
                        <a:sym typeface="Oswald"/>
                      </a:endParaRPr>
                    </a:p>
                    <a:p>
                      <a:pPr indent="0" lvl="0" marL="0" rtl="0" algn="l">
                        <a:lnSpc>
                          <a:spcPct val="115000"/>
                        </a:lnSpc>
                        <a:spcBef>
                          <a:spcPts val="0"/>
                        </a:spcBef>
                        <a:spcAft>
                          <a:spcPts val="0"/>
                        </a:spcAft>
                        <a:buNone/>
                      </a:pPr>
                      <a:r>
                        <a:rPr lang="en" sz="1800">
                          <a:solidFill>
                            <a:srgbClr val="274E13"/>
                          </a:solidFill>
                          <a:latin typeface="Oswald"/>
                          <a:ea typeface="Oswald"/>
                          <a:cs typeface="Oswald"/>
                          <a:sym typeface="Oswald"/>
                        </a:rPr>
                        <a:t>Is year 0</a:t>
                      </a:r>
                      <a:endParaRPr sz="1800">
                        <a:solidFill>
                          <a:srgbClr val="274E13"/>
                        </a:solidFill>
                        <a:latin typeface="Oswald"/>
                        <a:ea typeface="Oswald"/>
                        <a:cs typeface="Oswald"/>
                        <a:sym typeface="Oswald"/>
                      </a:endParaRPr>
                    </a:p>
                    <a:p>
                      <a:pPr indent="-342900" lvl="0" marL="457200" rtl="0" algn="l">
                        <a:lnSpc>
                          <a:spcPct val="115000"/>
                        </a:lnSpc>
                        <a:spcBef>
                          <a:spcPts val="0"/>
                        </a:spcBef>
                        <a:spcAft>
                          <a:spcPts val="0"/>
                        </a:spcAft>
                        <a:buClr>
                          <a:srgbClr val="274E13"/>
                        </a:buClr>
                        <a:buSzPts val="1800"/>
                        <a:buFont typeface="Oswald"/>
                        <a:buChar char="-"/>
                      </a:pPr>
                      <a:r>
                        <a:rPr lang="en" sz="1800">
                          <a:solidFill>
                            <a:srgbClr val="274E13"/>
                          </a:solidFill>
                          <a:latin typeface="Oswald"/>
                          <a:ea typeface="Oswald"/>
                          <a:cs typeface="Oswald"/>
                          <a:sym typeface="Oswald"/>
                        </a:rPr>
                        <a:t>set initial year and current year to 0. </a:t>
                      </a:r>
                      <a:endParaRPr sz="1800">
                        <a:solidFill>
                          <a:srgbClr val="274E13"/>
                        </a:solidFill>
                        <a:latin typeface="Oswald"/>
                        <a:ea typeface="Oswald"/>
                        <a:cs typeface="Oswald"/>
                        <a:sym typeface="Oswald"/>
                      </a:endParaRPr>
                    </a:p>
                    <a:p>
                      <a:pPr indent="0" lvl="0" marL="0" rtl="0" algn="l">
                        <a:lnSpc>
                          <a:spcPct val="115000"/>
                        </a:lnSpc>
                        <a:spcBef>
                          <a:spcPts val="0"/>
                        </a:spcBef>
                        <a:spcAft>
                          <a:spcPts val="0"/>
                        </a:spcAft>
                        <a:buNone/>
                      </a:pPr>
                      <a:r>
                        <a:rPr lang="en" sz="1800">
                          <a:solidFill>
                            <a:srgbClr val="274E13"/>
                          </a:solidFill>
                          <a:latin typeface="Oswald"/>
                          <a:ea typeface="Oswald"/>
                          <a:cs typeface="Oswald"/>
                          <a:sym typeface="Oswald"/>
                        </a:rPr>
                        <a:t>Trees not grown</a:t>
                      </a:r>
                      <a:endParaRPr sz="1800">
                        <a:solidFill>
                          <a:srgbClr val="274E13"/>
                        </a:solidFill>
                        <a:latin typeface="Oswald"/>
                        <a:ea typeface="Oswald"/>
                        <a:cs typeface="Oswald"/>
                        <a:sym typeface="Oswald"/>
                      </a:endParaRPr>
                    </a:p>
                    <a:p>
                      <a:pPr indent="-342900" lvl="0" marL="457200" rtl="0" algn="l">
                        <a:lnSpc>
                          <a:spcPct val="115000"/>
                        </a:lnSpc>
                        <a:spcBef>
                          <a:spcPts val="0"/>
                        </a:spcBef>
                        <a:spcAft>
                          <a:spcPts val="0"/>
                        </a:spcAft>
                        <a:buClr>
                          <a:srgbClr val="274E13"/>
                        </a:buClr>
                        <a:buSzPts val="1800"/>
                        <a:buFont typeface="Oswald"/>
                        <a:buChar char="-"/>
                      </a:pPr>
                      <a:r>
                        <a:rPr lang="en" sz="1800">
                          <a:solidFill>
                            <a:srgbClr val="274E13"/>
                          </a:solidFill>
                          <a:latin typeface="Oswald"/>
                          <a:ea typeface="Oswald"/>
                          <a:cs typeface="Oswald"/>
                          <a:sym typeface="Oswald"/>
                        </a:rPr>
                        <a:t>Set width to 0</a:t>
                      </a:r>
                      <a:endParaRPr sz="1800">
                        <a:solidFill>
                          <a:srgbClr val="274E13"/>
                        </a:solidFill>
                        <a:latin typeface="Oswald"/>
                        <a:ea typeface="Oswald"/>
                        <a:cs typeface="Oswald"/>
                        <a:sym typeface="Oswald"/>
                      </a:endParaRPr>
                    </a:p>
                    <a:p>
                      <a:pPr indent="0" lvl="0" marL="0" rtl="0" algn="l">
                        <a:lnSpc>
                          <a:spcPct val="115000"/>
                        </a:lnSpc>
                        <a:spcBef>
                          <a:spcPts val="0"/>
                        </a:spcBef>
                        <a:spcAft>
                          <a:spcPts val="0"/>
                        </a:spcAft>
                        <a:buNone/>
                      </a:pPr>
                      <a:r>
                        <a:t/>
                      </a:r>
                      <a:endParaRPr sz="1800">
                        <a:solidFill>
                          <a:srgbClr val="274E13"/>
                        </a:solidFill>
                        <a:latin typeface="Oswald"/>
                        <a:ea typeface="Oswald"/>
                        <a:cs typeface="Oswald"/>
                        <a:sym typeface="Oswald"/>
                      </a:endParaRPr>
                    </a:p>
                    <a:p>
                      <a:pPr indent="0" lvl="0" marL="0" rtl="0" algn="l">
                        <a:lnSpc>
                          <a:spcPct val="115000"/>
                        </a:lnSpc>
                        <a:spcBef>
                          <a:spcPts val="0"/>
                        </a:spcBef>
                        <a:spcAft>
                          <a:spcPts val="0"/>
                        </a:spcAft>
                        <a:buNone/>
                      </a:pPr>
                      <a:r>
                        <a:rPr lang="en" sz="1800">
                          <a:solidFill>
                            <a:srgbClr val="274E13"/>
                          </a:solidFill>
                          <a:latin typeface="Oswald"/>
                          <a:ea typeface="Oswald"/>
                          <a:cs typeface="Oswald"/>
                          <a:sym typeface="Oswald"/>
                        </a:rPr>
                        <a:t>//create a while loop for year less than 400</a:t>
                      </a:r>
                      <a:endParaRPr sz="1800">
                        <a:solidFill>
                          <a:srgbClr val="274E13"/>
                        </a:solidFill>
                        <a:latin typeface="Oswald"/>
                        <a:ea typeface="Oswald"/>
                        <a:cs typeface="Oswald"/>
                        <a:sym typeface="Oswald"/>
                      </a:endParaRPr>
                    </a:p>
                  </a:txBody>
                  <a:tcPr marT="91425" marB="91425" marR="91425" marL="91425">
                    <a:lnL cap="flat" cmpd="sng" w="38100">
                      <a:solidFill>
                        <a:srgbClr val="274E13"/>
                      </a:solidFill>
                      <a:prstDash val="solid"/>
                      <a:round/>
                      <a:headEnd len="sm" w="sm" type="none"/>
                      <a:tailEnd len="sm" w="sm" type="none"/>
                    </a:lnL>
                    <a:lnR cap="flat" cmpd="sng" w="38100">
                      <a:solidFill>
                        <a:srgbClr val="274E13"/>
                      </a:solidFill>
                      <a:prstDash val="solid"/>
                      <a:round/>
                      <a:headEnd len="sm" w="sm" type="none"/>
                      <a:tailEnd len="sm" w="sm" type="none"/>
                    </a:lnR>
                    <a:lnT cap="flat" cmpd="sng" w="38100">
                      <a:solidFill>
                        <a:srgbClr val="274E13"/>
                      </a:solidFill>
                      <a:prstDash val="solid"/>
                      <a:round/>
                      <a:headEnd len="sm" w="sm" type="none"/>
                      <a:tailEnd len="sm" w="sm" type="none"/>
                    </a:lnT>
                    <a:lnB cap="flat" cmpd="sng" w="38100">
                      <a:solidFill>
                        <a:srgbClr val="274E1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800">
                          <a:solidFill>
                            <a:srgbClr val="274E13"/>
                          </a:solidFill>
                          <a:latin typeface="Oswald"/>
                          <a:ea typeface="Oswald"/>
                          <a:cs typeface="Oswald"/>
                          <a:sym typeface="Oswald"/>
                        </a:rPr>
                        <a:t>LIFE OF TREE</a:t>
                      </a:r>
                      <a:endParaRPr sz="1800">
                        <a:solidFill>
                          <a:srgbClr val="274E13"/>
                        </a:solidFill>
                        <a:latin typeface="Oswald"/>
                        <a:ea typeface="Oswald"/>
                        <a:cs typeface="Oswald"/>
                        <a:sym typeface="Oswald"/>
                      </a:endParaRPr>
                    </a:p>
                    <a:p>
                      <a:pPr indent="-342900" lvl="0" marL="457200" rtl="0" algn="l">
                        <a:lnSpc>
                          <a:spcPct val="115000"/>
                        </a:lnSpc>
                        <a:spcBef>
                          <a:spcPts val="0"/>
                        </a:spcBef>
                        <a:spcAft>
                          <a:spcPts val="0"/>
                        </a:spcAft>
                        <a:buClr>
                          <a:srgbClr val="274E13"/>
                        </a:buClr>
                        <a:buSzPts val="1800"/>
                        <a:buFont typeface="Oswald"/>
                        <a:buChar char="-"/>
                      </a:pPr>
                      <a:r>
                        <a:rPr lang="en" sz="1800">
                          <a:solidFill>
                            <a:srgbClr val="274E13"/>
                          </a:solidFill>
                          <a:latin typeface="Oswald"/>
                          <a:ea typeface="Oswald"/>
                          <a:cs typeface="Oswald"/>
                          <a:sym typeface="Oswald"/>
                        </a:rPr>
                        <a:t>If the max lifespan life of tree = current year</a:t>
                      </a:r>
                      <a:endParaRPr sz="1800">
                        <a:solidFill>
                          <a:srgbClr val="274E13"/>
                        </a:solidFill>
                        <a:latin typeface="Oswald"/>
                        <a:ea typeface="Oswald"/>
                        <a:cs typeface="Oswald"/>
                        <a:sym typeface="Oswald"/>
                      </a:endParaRPr>
                    </a:p>
                    <a:p>
                      <a:pPr indent="-342900" lvl="0" marL="457200" rtl="0" algn="l">
                        <a:lnSpc>
                          <a:spcPct val="115000"/>
                        </a:lnSpc>
                        <a:spcBef>
                          <a:spcPts val="0"/>
                        </a:spcBef>
                        <a:spcAft>
                          <a:spcPts val="0"/>
                        </a:spcAft>
                        <a:buClr>
                          <a:srgbClr val="274E13"/>
                        </a:buClr>
                        <a:buSzPts val="1800"/>
                        <a:buFont typeface="Oswald"/>
                        <a:buChar char="-"/>
                      </a:pPr>
                      <a:r>
                        <a:rPr lang="en" sz="1800">
                          <a:solidFill>
                            <a:srgbClr val="274E13"/>
                          </a:solidFill>
                          <a:latin typeface="Oswald"/>
                          <a:ea typeface="Oswald"/>
                          <a:cs typeface="Oswald"/>
                          <a:sym typeface="Oswald"/>
                        </a:rPr>
                        <a:t>Current year = 0</a:t>
                      </a:r>
                      <a:endParaRPr sz="1800">
                        <a:solidFill>
                          <a:srgbClr val="274E13"/>
                        </a:solidFill>
                        <a:latin typeface="Oswald"/>
                        <a:ea typeface="Oswald"/>
                        <a:cs typeface="Oswald"/>
                        <a:sym typeface="Oswald"/>
                      </a:endParaRPr>
                    </a:p>
                    <a:p>
                      <a:pPr indent="0" lvl="0" marL="0" rtl="0" algn="l">
                        <a:spcBef>
                          <a:spcPts val="0"/>
                        </a:spcBef>
                        <a:spcAft>
                          <a:spcPts val="0"/>
                        </a:spcAft>
                        <a:buNone/>
                      </a:pPr>
                      <a:r>
                        <a:t/>
                      </a:r>
                      <a:endParaRPr sz="1800">
                        <a:solidFill>
                          <a:srgbClr val="274E13"/>
                        </a:solidFill>
                        <a:latin typeface="Oswald"/>
                        <a:ea typeface="Oswald"/>
                        <a:cs typeface="Oswald"/>
                        <a:sym typeface="Oswald"/>
                      </a:endParaRPr>
                    </a:p>
                  </a:txBody>
                  <a:tcPr marT="91425" marB="91425" marR="91425" marL="91425">
                    <a:lnL cap="flat" cmpd="sng" w="38100">
                      <a:solidFill>
                        <a:srgbClr val="274E13"/>
                      </a:solidFill>
                      <a:prstDash val="solid"/>
                      <a:round/>
                      <a:headEnd len="sm" w="sm" type="none"/>
                      <a:tailEnd len="sm" w="sm" type="none"/>
                    </a:lnL>
                    <a:lnR cap="flat" cmpd="sng" w="38100">
                      <a:solidFill>
                        <a:srgbClr val="274E13"/>
                      </a:solidFill>
                      <a:prstDash val="solid"/>
                      <a:round/>
                      <a:headEnd len="sm" w="sm" type="none"/>
                      <a:tailEnd len="sm" w="sm" type="none"/>
                    </a:lnR>
                    <a:lnT cap="flat" cmpd="sng" w="38100">
                      <a:solidFill>
                        <a:srgbClr val="274E13"/>
                      </a:solidFill>
                      <a:prstDash val="solid"/>
                      <a:round/>
                      <a:headEnd len="sm" w="sm" type="none"/>
                      <a:tailEnd len="sm" w="sm" type="none"/>
                    </a:lnT>
                    <a:lnB cap="flat" cmpd="sng" w="38100">
                      <a:solidFill>
                        <a:srgbClr val="274E1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800">
                          <a:solidFill>
                            <a:srgbClr val="274E13"/>
                          </a:solidFill>
                          <a:latin typeface="Oswald"/>
                          <a:ea typeface="Oswald"/>
                          <a:cs typeface="Oswald"/>
                          <a:sym typeface="Oswald"/>
                        </a:rPr>
                        <a:t>HEIGHT</a:t>
                      </a:r>
                      <a:endParaRPr sz="1800">
                        <a:solidFill>
                          <a:srgbClr val="274E13"/>
                        </a:solidFill>
                        <a:latin typeface="Oswald"/>
                        <a:ea typeface="Oswald"/>
                        <a:cs typeface="Oswald"/>
                        <a:sym typeface="Oswald"/>
                      </a:endParaRPr>
                    </a:p>
                    <a:p>
                      <a:pPr indent="0" lvl="0" marL="0" rtl="0" algn="l">
                        <a:lnSpc>
                          <a:spcPct val="115000"/>
                        </a:lnSpc>
                        <a:spcBef>
                          <a:spcPts val="0"/>
                        </a:spcBef>
                        <a:spcAft>
                          <a:spcPts val="0"/>
                        </a:spcAft>
                        <a:buNone/>
                      </a:pPr>
                      <a:r>
                        <a:rPr lang="en" sz="1800">
                          <a:solidFill>
                            <a:srgbClr val="274E13"/>
                          </a:solidFill>
                          <a:latin typeface="Oswald"/>
                          <a:ea typeface="Oswald"/>
                          <a:cs typeface="Oswald"/>
                          <a:sym typeface="Oswald"/>
                        </a:rPr>
                        <a:t> //while loop if height is less than max height then…</a:t>
                      </a:r>
                      <a:endParaRPr sz="1800">
                        <a:solidFill>
                          <a:srgbClr val="274E13"/>
                        </a:solidFill>
                        <a:latin typeface="Oswald"/>
                        <a:ea typeface="Oswald"/>
                        <a:cs typeface="Oswald"/>
                        <a:sym typeface="Oswald"/>
                      </a:endParaRPr>
                    </a:p>
                    <a:p>
                      <a:pPr indent="-342900" lvl="0" marL="457200" rtl="0" algn="l">
                        <a:lnSpc>
                          <a:spcPct val="115000"/>
                        </a:lnSpc>
                        <a:spcBef>
                          <a:spcPts val="0"/>
                        </a:spcBef>
                        <a:spcAft>
                          <a:spcPts val="0"/>
                        </a:spcAft>
                        <a:buClr>
                          <a:srgbClr val="274E13"/>
                        </a:buClr>
                        <a:buSzPts val="1800"/>
                        <a:buFont typeface="Oswald"/>
                        <a:buChar char="-"/>
                      </a:pPr>
                      <a:r>
                        <a:rPr lang="en" sz="1800">
                          <a:solidFill>
                            <a:srgbClr val="274E13"/>
                          </a:solidFill>
                          <a:latin typeface="Oswald"/>
                          <a:ea typeface="Oswald"/>
                          <a:cs typeface="Oswald"/>
                          <a:sym typeface="Oswald"/>
                        </a:rPr>
                        <a:t>Height = height + growth rate</a:t>
                      </a:r>
                      <a:endParaRPr sz="1800">
                        <a:solidFill>
                          <a:srgbClr val="274E13"/>
                        </a:solidFill>
                        <a:latin typeface="Oswald"/>
                        <a:ea typeface="Oswald"/>
                        <a:cs typeface="Oswald"/>
                        <a:sym typeface="Oswald"/>
                      </a:endParaRPr>
                    </a:p>
                    <a:p>
                      <a:pPr indent="-342900" lvl="0" marL="457200" rtl="0" algn="l">
                        <a:lnSpc>
                          <a:spcPct val="115000"/>
                        </a:lnSpc>
                        <a:spcBef>
                          <a:spcPts val="0"/>
                        </a:spcBef>
                        <a:spcAft>
                          <a:spcPts val="0"/>
                        </a:spcAft>
                        <a:buClr>
                          <a:srgbClr val="274E13"/>
                        </a:buClr>
                        <a:buSzPts val="1800"/>
                        <a:buFont typeface="Oswald"/>
                        <a:buChar char="-"/>
                      </a:pPr>
                      <a:r>
                        <a:rPr lang="en" sz="1800">
                          <a:solidFill>
                            <a:srgbClr val="274E13"/>
                          </a:solidFill>
                          <a:latin typeface="Oswald"/>
                          <a:ea typeface="Oswald"/>
                          <a:cs typeface="Oswald"/>
                          <a:sym typeface="Oswald"/>
                        </a:rPr>
                        <a:t>Width = height/3</a:t>
                      </a:r>
                      <a:endParaRPr sz="1800">
                        <a:solidFill>
                          <a:srgbClr val="274E13"/>
                        </a:solidFill>
                        <a:latin typeface="Oswald"/>
                        <a:ea typeface="Oswald"/>
                        <a:cs typeface="Oswald"/>
                        <a:sym typeface="Oswald"/>
                      </a:endParaRPr>
                    </a:p>
                    <a:p>
                      <a:pPr indent="-342900" lvl="0" marL="457200" rtl="0" algn="l">
                        <a:lnSpc>
                          <a:spcPct val="115000"/>
                        </a:lnSpc>
                        <a:spcBef>
                          <a:spcPts val="0"/>
                        </a:spcBef>
                        <a:spcAft>
                          <a:spcPts val="0"/>
                        </a:spcAft>
                        <a:buClr>
                          <a:srgbClr val="274E13"/>
                        </a:buClr>
                        <a:buSzPts val="1800"/>
                        <a:buFont typeface="Oswald"/>
                        <a:buChar char="-"/>
                      </a:pPr>
                      <a:r>
                        <a:rPr lang="en" sz="1800">
                          <a:solidFill>
                            <a:srgbClr val="274E13"/>
                          </a:solidFill>
                          <a:latin typeface="Oswald"/>
                          <a:ea typeface="Oswald"/>
                          <a:cs typeface="Oswald"/>
                          <a:sym typeface="Oswald"/>
                        </a:rPr>
                        <a:t>// if statement (if the current year is the year of seed production) </a:t>
                      </a:r>
                      <a:endParaRPr sz="1800">
                        <a:solidFill>
                          <a:srgbClr val="274E13"/>
                        </a:solidFill>
                        <a:latin typeface="Oswald"/>
                        <a:ea typeface="Oswald"/>
                        <a:cs typeface="Oswald"/>
                        <a:sym typeface="Oswald"/>
                      </a:endParaRPr>
                    </a:p>
                    <a:p>
                      <a:pPr indent="-342900" lvl="0" marL="457200" rtl="0" algn="l">
                        <a:lnSpc>
                          <a:spcPct val="115000"/>
                        </a:lnSpc>
                        <a:spcBef>
                          <a:spcPts val="0"/>
                        </a:spcBef>
                        <a:spcAft>
                          <a:spcPts val="0"/>
                        </a:spcAft>
                        <a:buClr>
                          <a:srgbClr val="274E13"/>
                        </a:buClr>
                        <a:buSzPts val="1800"/>
                        <a:buFont typeface="Oswald"/>
                        <a:buChar char="-"/>
                      </a:pPr>
                      <a:r>
                        <a:rPr lang="en" sz="1800">
                          <a:solidFill>
                            <a:srgbClr val="274E13"/>
                          </a:solidFill>
                          <a:latin typeface="Oswald"/>
                          <a:ea typeface="Oswald"/>
                          <a:cs typeface="Oswald"/>
                          <a:sym typeface="Oswald"/>
                        </a:rPr>
                        <a:t>Return seed amount</a:t>
                      </a:r>
                      <a:endParaRPr sz="1800">
                        <a:solidFill>
                          <a:srgbClr val="274E13"/>
                        </a:solidFill>
                        <a:latin typeface="Oswald"/>
                        <a:ea typeface="Oswald"/>
                        <a:cs typeface="Oswald"/>
                        <a:sym typeface="Oswald"/>
                      </a:endParaRPr>
                    </a:p>
                  </a:txBody>
                  <a:tcPr marT="91425" marB="91425" marR="91425" marL="91425">
                    <a:lnL cap="flat" cmpd="sng" w="38100">
                      <a:solidFill>
                        <a:srgbClr val="274E13"/>
                      </a:solidFill>
                      <a:prstDash val="solid"/>
                      <a:round/>
                      <a:headEnd len="sm" w="sm" type="none"/>
                      <a:tailEnd len="sm" w="sm" type="none"/>
                    </a:lnL>
                    <a:lnR cap="flat" cmpd="sng" w="38100">
                      <a:solidFill>
                        <a:srgbClr val="274E13"/>
                      </a:solidFill>
                      <a:prstDash val="solid"/>
                      <a:round/>
                      <a:headEnd len="sm" w="sm" type="none"/>
                      <a:tailEnd len="sm" w="sm" type="none"/>
                    </a:lnR>
                    <a:lnT cap="flat" cmpd="sng" w="38100">
                      <a:solidFill>
                        <a:srgbClr val="274E13"/>
                      </a:solidFill>
                      <a:prstDash val="solid"/>
                      <a:round/>
                      <a:headEnd len="sm" w="sm" type="none"/>
                      <a:tailEnd len="sm" w="sm" type="none"/>
                    </a:lnT>
                    <a:lnB cap="flat" cmpd="sng" w="38100">
                      <a:solidFill>
                        <a:srgbClr val="274E1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800">
                          <a:solidFill>
                            <a:srgbClr val="274E13"/>
                          </a:solidFill>
                          <a:latin typeface="Oswald"/>
                          <a:ea typeface="Oswald"/>
                          <a:cs typeface="Oswald"/>
                          <a:sym typeface="Oswald"/>
                        </a:rPr>
                        <a:t>GROWTH RATE</a:t>
                      </a:r>
                      <a:endParaRPr sz="1800">
                        <a:solidFill>
                          <a:srgbClr val="274E13"/>
                        </a:solidFill>
                        <a:latin typeface="Oswald"/>
                        <a:ea typeface="Oswald"/>
                        <a:cs typeface="Oswald"/>
                        <a:sym typeface="Oswald"/>
                      </a:endParaRPr>
                    </a:p>
                    <a:p>
                      <a:pPr indent="-342900" lvl="0" marL="457200" rtl="0" algn="l">
                        <a:lnSpc>
                          <a:spcPct val="115000"/>
                        </a:lnSpc>
                        <a:spcBef>
                          <a:spcPts val="0"/>
                        </a:spcBef>
                        <a:spcAft>
                          <a:spcPts val="0"/>
                        </a:spcAft>
                        <a:buClr>
                          <a:srgbClr val="274E13"/>
                        </a:buClr>
                        <a:buSzPts val="1800"/>
                        <a:buFont typeface="Oswald"/>
                        <a:buChar char="-"/>
                      </a:pPr>
                      <a:r>
                        <a:rPr lang="en" sz="1800">
                          <a:solidFill>
                            <a:srgbClr val="274E13"/>
                          </a:solidFill>
                          <a:latin typeface="Oswald"/>
                          <a:ea typeface="Oswald"/>
                          <a:cs typeface="Oswald"/>
                          <a:sym typeface="Oswald"/>
                        </a:rPr>
                        <a:t>Height = height + growth rate</a:t>
                      </a:r>
                      <a:endParaRPr sz="1800">
                        <a:solidFill>
                          <a:srgbClr val="274E13"/>
                        </a:solidFill>
                        <a:latin typeface="Oswald"/>
                        <a:ea typeface="Oswald"/>
                        <a:cs typeface="Oswald"/>
                        <a:sym typeface="Oswald"/>
                      </a:endParaRPr>
                    </a:p>
                    <a:p>
                      <a:pPr indent="0" lvl="0" marL="0" rtl="0" algn="l">
                        <a:spcBef>
                          <a:spcPts val="0"/>
                        </a:spcBef>
                        <a:spcAft>
                          <a:spcPts val="0"/>
                        </a:spcAft>
                        <a:buNone/>
                      </a:pPr>
                      <a:r>
                        <a:t/>
                      </a:r>
                      <a:endParaRPr sz="1800">
                        <a:solidFill>
                          <a:srgbClr val="274E13"/>
                        </a:solidFill>
                        <a:latin typeface="Oswald"/>
                        <a:ea typeface="Oswald"/>
                        <a:cs typeface="Oswald"/>
                        <a:sym typeface="Oswald"/>
                      </a:endParaRPr>
                    </a:p>
                  </a:txBody>
                  <a:tcPr marT="91425" marB="91425" marR="91425" marL="91425">
                    <a:lnL cap="flat" cmpd="sng" w="38100">
                      <a:solidFill>
                        <a:srgbClr val="274E13"/>
                      </a:solidFill>
                      <a:prstDash val="solid"/>
                      <a:round/>
                      <a:headEnd len="sm" w="sm" type="none"/>
                      <a:tailEnd len="sm" w="sm" type="none"/>
                    </a:lnL>
                    <a:lnR cap="flat" cmpd="sng" w="38100">
                      <a:solidFill>
                        <a:srgbClr val="274E13"/>
                      </a:solidFill>
                      <a:prstDash val="solid"/>
                      <a:round/>
                      <a:headEnd len="sm" w="sm" type="none"/>
                      <a:tailEnd len="sm" w="sm" type="none"/>
                    </a:lnR>
                    <a:lnT cap="flat" cmpd="sng" w="38100">
                      <a:solidFill>
                        <a:srgbClr val="274E13"/>
                      </a:solidFill>
                      <a:prstDash val="solid"/>
                      <a:round/>
                      <a:headEnd len="sm" w="sm" type="none"/>
                      <a:tailEnd len="sm" w="sm" type="none"/>
                    </a:lnT>
                    <a:lnB cap="flat" cmpd="sng" w="38100">
                      <a:solidFill>
                        <a:srgbClr val="274E13"/>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151" name="Shape 151"/>
        <p:cNvGrpSpPr/>
        <p:nvPr/>
      </p:nvGrpSpPr>
      <p:grpSpPr>
        <a:xfrm>
          <a:off x="0" y="0"/>
          <a:ext cx="0" cy="0"/>
          <a:chOff x="0" y="0"/>
          <a:chExt cx="0" cy="0"/>
        </a:xfrm>
      </p:grpSpPr>
      <p:sp>
        <p:nvSpPr>
          <p:cNvPr id="152" name="Google Shape;152;p19"/>
          <p:cNvSpPr txBox="1"/>
          <p:nvPr>
            <p:ph idx="4294967295" type="ctrTitle"/>
          </p:nvPr>
        </p:nvSpPr>
        <p:spPr>
          <a:xfrm>
            <a:off x="190175" y="157050"/>
            <a:ext cx="4176300" cy="836700"/>
          </a:xfrm>
          <a:prstGeom prst="rect">
            <a:avLst/>
          </a:prstGeom>
          <a:solidFill>
            <a:schemeClr val="accent6"/>
          </a:solidFill>
          <a:ln cap="flat" cmpd="sng" w="76200">
            <a:solidFill>
              <a:srgbClr val="274E1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500">
                <a:solidFill>
                  <a:srgbClr val="274E13"/>
                </a:solidFill>
                <a:latin typeface="Oswald"/>
                <a:ea typeface="Oswald"/>
                <a:cs typeface="Oswald"/>
                <a:sym typeface="Oswald"/>
              </a:rPr>
              <a:t>SEED SPREAD</a:t>
            </a:r>
            <a:endParaRPr sz="4500">
              <a:solidFill>
                <a:srgbClr val="274E13"/>
              </a:solidFill>
              <a:latin typeface="Oswald"/>
              <a:ea typeface="Oswald"/>
              <a:cs typeface="Oswald"/>
              <a:sym typeface="Oswald"/>
            </a:endParaRPr>
          </a:p>
        </p:txBody>
      </p:sp>
      <p:sp>
        <p:nvSpPr>
          <p:cNvPr id="153" name="Google Shape;153;p19"/>
          <p:cNvSpPr txBox="1"/>
          <p:nvPr>
            <p:ph idx="4294967295" type="ctrTitle"/>
          </p:nvPr>
        </p:nvSpPr>
        <p:spPr>
          <a:xfrm>
            <a:off x="190175" y="1197600"/>
            <a:ext cx="4176300" cy="3789000"/>
          </a:xfrm>
          <a:prstGeom prst="rect">
            <a:avLst/>
          </a:prstGeom>
          <a:solidFill>
            <a:schemeClr val="accent6"/>
          </a:solidFill>
          <a:ln cap="flat" cmpd="sng" w="76200">
            <a:solidFill>
              <a:srgbClr val="274E13"/>
            </a:solidFill>
            <a:prstDash val="solid"/>
            <a:round/>
            <a:headEnd len="sm" w="sm" type="none"/>
            <a:tailEnd len="sm" w="sm" type="none"/>
          </a:ln>
        </p:spPr>
        <p:txBody>
          <a:bodyPr anchorCtr="0" anchor="t" bIns="91425" lIns="91425" spcFirstLastPara="1" rIns="91425" wrap="square" tIns="91425">
            <a:noAutofit/>
          </a:bodyPr>
          <a:lstStyle/>
          <a:p>
            <a:pPr indent="-374650" lvl="0" marL="457200" rtl="0" algn="l">
              <a:spcBef>
                <a:spcPts val="0"/>
              </a:spcBef>
              <a:spcAft>
                <a:spcPts val="0"/>
              </a:spcAft>
              <a:buClr>
                <a:srgbClr val="274E13"/>
              </a:buClr>
              <a:buSzPts val="2300"/>
              <a:buFont typeface="Oswald"/>
              <a:buChar char="-"/>
            </a:pPr>
            <a:r>
              <a:rPr lang="en" sz="2300">
                <a:solidFill>
                  <a:srgbClr val="274E13"/>
                </a:solidFill>
                <a:latin typeface="Oswald"/>
                <a:ea typeface="Oswald"/>
                <a:cs typeface="Oswald"/>
                <a:sym typeface="Oswald"/>
              </a:rPr>
              <a:t>Set </a:t>
            </a:r>
            <a:r>
              <a:rPr lang="en" sz="2300">
                <a:solidFill>
                  <a:srgbClr val="274E13"/>
                </a:solidFill>
                <a:latin typeface="Oswald"/>
                <a:ea typeface="Oswald"/>
                <a:cs typeface="Oswald"/>
                <a:sym typeface="Oswald"/>
              </a:rPr>
              <a:t>parameters of the grid</a:t>
            </a:r>
            <a:endParaRPr sz="2300">
              <a:solidFill>
                <a:srgbClr val="274E13"/>
              </a:solidFill>
              <a:latin typeface="Oswald"/>
              <a:ea typeface="Oswald"/>
              <a:cs typeface="Oswald"/>
              <a:sym typeface="Oswald"/>
            </a:endParaRPr>
          </a:p>
          <a:p>
            <a:pPr indent="-374650" lvl="0" marL="457200" rtl="0" algn="l">
              <a:spcBef>
                <a:spcPts val="0"/>
              </a:spcBef>
              <a:spcAft>
                <a:spcPts val="0"/>
              </a:spcAft>
              <a:buClr>
                <a:srgbClr val="274E13"/>
              </a:buClr>
              <a:buSzPts val="2300"/>
              <a:buFont typeface="Oswald"/>
              <a:buChar char="-"/>
            </a:pPr>
            <a:r>
              <a:rPr lang="en" sz="2300">
                <a:solidFill>
                  <a:srgbClr val="274E13"/>
                </a:solidFill>
                <a:latin typeface="Oswald"/>
                <a:ea typeface="Oswald"/>
                <a:cs typeface="Oswald"/>
                <a:sym typeface="Oswald"/>
              </a:rPr>
              <a:t>Random coordinates based on seed spread radius</a:t>
            </a:r>
            <a:endParaRPr sz="2300">
              <a:solidFill>
                <a:srgbClr val="274E13"/>
              </a:solidFill>
              <a:latin typeface="Oswald"/>
              <a:ea typeface="Oswald"/>
              <a:cs typeface="Oswald"/>
              <a:sym typeface="Oswald"/>
            </a:endParaRPr>
          </a:p>
          <a:p>
            <a:pPr indent="-374650" lvl="0" marL="457200" rtl="0" algn="l">
              <a:spcBef>
                <a:spcPts val="0"/>
              </a:spcBef>
              <a:spcAft>
                <a:spcPts val="0"/>
              </a:spcAft>
              <a:buClr>
                <a:srgbClr val="274E13"/>
              </a:buClr>
              <a:buSzPts val="2300"/>
              <a:buFont typeface="Oswald"/>
              <a:buChar char="-"/>
            </a:pPr>
            <a:r>
              <a:rPr lang="en" sz="2300">
                <a:solidFill>
                  <a:srgbClr val="274E13"/>
                </a:solidFill>
                <a:latin typeface="Oswald"/>
                <a:ea typeface="Oswald"/>
                <a:cs typeface="Oswald"/>
                <a:sym typeface="Oswald"/>
              </a:rPr>
              <a:t>If tree in the space a seed fell, the seed couldn’t grown (no space/sunlight)</a:t>
            </a:r>
            <a:endParaRPr sz="2300">
              <a:solidFill>
                <a:srgbClr val="274E13"/>
              </a:solidFill>
              <a:latin typeface="Oswald"/>
              <a:ea typeface="Oswald"/>
              <a:cs typeface="Oswald"/>
              <a:sym typeface="Oswald"/>
            </a:endParaRPr>
          </a:p>
          <a:p>
            <a:pPr indent="-374650" lvl="0" marL="457200" rtl="0" algn="l">
              <a:spcBef>
                <a:spcPts val="0"/>
              </a:spcBef>
              <a:spcAft>
                <a:spcPts val="0"/>
              </a:spcAft>
              <a:buClr>
                <a:srgbClr val="274E13"/>
              </a:buClr>
              <a:buSzPts val="2300"/>
              <a:buFont typeface="Oswald"/>
              <a:buChar char="-"/>
            </a:pPr>
            <a:r>
              <a:rPr lang="en" sz="2300">
                <a:solidFill>
                  <a:srgbClr val="274E13"/>
                </a:solidFill>
                <a:latin typeface="Oswald"/>
                <a:ea typeface="Oswald"/>
                <a:cs typeface="Oswald"/>
                <a:sym typeface="Oswald"/>
              </a:rPr>
              <a:t>If 2 different seeds fell in a space, seed with higher growth rate grew (would grow faster, take resources)</a:t>
            </a:r>
            <a:endParaRPr sz="2300">
              <a:solidFill>
                <a:srgbClr val="274E13"/>
              </a:solidFill>
              <a:latin typeface="Oswald"/>
              <a:ea typeface="Oswald"/>
              <a:cs typeface="Oswald"/>
              <a:sym typeface="Oswald"/>
            </a:endParaRPr>
          </a:p>
        </p:txBody>
      </p:sp>
      <p:sp>
        <p:nvSpPr>
          <p:cNvPr id="154" name="Google Shape;154;p19"/>
          <p:cNvSpPr txBox="1"/>
          <p:nvPr>
            <p:ph idx="4294967295" type="ctrTitle"/>
          </p:nvPr>
        </p:nvSpPr>
        <p:spPr>
          <a:xfrm>
            <a:off x="4652200" y="157050"/>
            <a:ext cx="4176300" cy="836700"/>
          </a:xfrm>
          <a:prstGeom prst="rect">
            <a:avLst/>
          </a:prstGeom>
          <a:solidFill>
            <a:schemeClr val="accent6"/>
          </a:solidFill>
          <a:ln cap="flat" cmpd="sng" w="76200">
            <a:solidFill>
              <a:srgbClr val="274E1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500">
                <a:solidFill>
                  <a:srgbClr val="274E13"/>
                </a:solidFill>
                <a:latin typeface="Oswald"/>
                <a:ea typeface="Oswald"/>
                <a:cs typeface="Oswald"/>
                <a:sym typeface="Oswald"/>
              </a:rPr>
              <a:t>PROBLEMS</a:t>
            </a:r>
            <a:endParaRPr sz="4500">
              <a:solidFill>
                <a:srgbClr val="274E13"/>
              </a:solidFill>
              <a:latin typeface="Oswald"/>
              <a:ea typeface="Oswald"/>
              <a:cs typeface="Oswald"/>
              <a:sym typeface="Oswald"/>
            </a:endParaRPr>
          </a:p>
        </p:txBody>
      </p:sp>
      <p:sp>
        <p:nvSpPr>
          <p:cNvPr id="155" name="Google Shape;155;p19"/>
          <p:cNvSpPr txBox="1"/>
          <p:nvPr>
            <p:ph idx="4294967295" type="ctrTitle"/>
          </p:nvPr>
        </p:nvSpPr>
        <p:spPr>
          <a:xfrm>
            <a:off x="4652175" y="1197600"/>
            <a:ext cx="4176300" cy="3789000"/>
          </a:xfrm>
          <a:prstGeom prst="rect">
            <a:avLst/>
          </a:prstGeom>
          <a:solidFill>
            <a:schemeClr val="accent6"/>
          </a:solidFill>
          <a:ln cap="flat" cmpd="sng" w="76200">
            <a:solidFill>
              <a:srgbClr val="274E13"/>
            </a:solidFill>
            <a:prstDash val="solid"/>
            <a:round/>
            <a:headEnd len="sm" w="sm" type="none"/>
            <a:tailEnd len="sm" w="sm" type="none"/>
          </a:ln>
        </p:spPr>
        <p:txBody>
          <a:bodyPr anchorCtr="0" anchor="t" bIns="91425" lIns="91425" spcFirstLastPara="1" rIns="91425" wrap="square" tIns="91425">
            <a:noAutofit/>
          </a:bodyPr>
          <a:lstStyle/>
          <a:p>
            <a:pPr indent="-374650" lvl="0" marL="457200" rtl="0" algn="l">
              <a:spcBef>
                <a:spcPts val="0"/>
              </a:spcBef>
              <a:spcAft>
                <a:spcPts val="0"/>
              </a:spcAft>
              <a:buClr>
                <a:srgbClr val="274E13"/>
              </a:buClr>
              <a:buSzPts val="2300"/>
              <a:buFont typeface="Oswald"/>
              <a:buChar char="-"/>
            </a:pPr>
            <a:r>
              <a:rPr lang="en" sz="2300">
                <a:solidFill>
                  <a:srgbClr val="274E13"/>
                </a:solidFill>
                <a:latin typeface="Oswald"/>
                <a:ea typeface="Oswald"/>
                <a:cs typeface="Oswald"/>
                <a:sym typeface="Oswald"/>
              </a:rPr>
              <a:t>Accounting for shade using tree width (based off tree width = ⅓ height)</a:t>
            </a:r>
            <a:endParaRPr sz="2300">
              <a:solidFill>
                <a:srgbClr val="274E13"/>
              </a:solidFill>
              <a:latin typeface="Oswald"/>
              <a:ea typeface="Oswald"/>
              <a:cs typeface="Oswald"/>
              <a:sym typeface="Oswald"/>
            </a:endParaRPr>
          </a:p>
          <a:p>
            <a:pPr indent="-374650" lvl="0" marL="457200" rtl="0" algn="l">
              <a:spcBef>
                <a:spcPts val="0"/>
              </a:spcBef>
              <a:spcAft>
                <a:spcPts val="0"/>
              </a:spcAft>
              <a:buClr>
                <a:srgbClr val="274E13"/>
              </a:buClr>
              <a:buSzPts val="2300"/>
              <a:buFont typeface="Oswald"/>
              <a:buChar char="-"/>
            </a:pPr>
            <a:r>
              <a:rPr lang="en" sz="2300">
                <a:solidFill>
                  <a:srgbClr val="274E13"/>
                </a:solidFill>
                <a:latin typeface="Oswald"/>
                <a:ea typeface="Oswald"/>
                <a:cs typeface="Oswald"/>
                <a:sym typeface="Oswald"/>
              </a:rPr>
              <a:t>Didn’t get a model for every 50 years</a:t>
            </a:r>
            <a:endParaRPr sz="2300">
              <a:solidFill>
                <a:srgbClr val="274E13"/>
              </a:solidFill>
              <a:latin typeface="Oswald"/>
              <a:ea typeface="Oswald"/>
              <a:cs typeface="Oswald"/>
              <a:sym typeface="Oswald"/>
            </a:endParaRPr>
          </a:p>
          <a:p>
            <a:pPr indent="-374650" lvl="0" marL="457200" rtl="0" algn="l">
              <a:spcBef>
                <a:spcPts val="0"/>
              </a:spcBef>
              <a:spcAft>
                <a:spcPts val="0"/>
              </a:spcAft>
              <a:buClr>
                <a:srgbClr val="274E13"/>
              </a:buClr>
              <a:buSzPts val="2300"/>
              <a:buFont typeface="Oswald"/>
              <a:buChar char="-"/>
            </a:pPr>
            <a:r>
              <a:rPr lang="en" sz="2300">
                <a:solidFill>
                  <a:srgbClr val="274E13"/>
                </a:solidFill>
                <a:latin typeface="Oswald"/>
                <a:ea typeface="Oswald"/>
                <a:cs typeface="Oswald"/>
                <a:sym typeface="Oswald"/>
              </a:rPr>
              <a:t>Didn’t account for distance apart for seeds</a:t>
            </a:r>
            <a:endParaRPr sz="2300">
              <a:solidFill>
                <a:srgbClr val="274E13"/>
              </a:solidFill>
              <a:latin typeface="Oswald"/>
              <a:ea typeface="Oswald"/>
              <a:cs typeface="Oswald"/>
              <a:sym typeface="Oswald"/>
            </a:endParaRPr>
          </a:p>
          <a:p>
            <a:pPr indent="-374650" lvl="0" marL="457200" rtl="0" algn="l">
              <a:spcBef>
                <a:spcPts val="0"/>
              </a:spcBef>
              <a:spcAft>
                <a:spcPts val="0"/>
              </a:spcAft>
              <a:buClr>
                <a:srgbClr val="274E13"/>
              </a:buClr>
              <a:buSzPts val="2300"/>
              <a:buFont typeface="Oswald"/>
              <a:buChar char="-"/>
            </a:pPr>
            <a:r>
              <a:rPr lang="en" sz="2300">
                <a:solidFill>
                  <a:srgbClr val="274E13"/>
                </a:solidFill>
                <a:latin typeface="Oswald"/>
                <a:ea typeface="Oswald"/>
                <a:cs typeface="Oswald"/>
                <a:sym typeface="Oswald"/>
              </a:rPr>
              <a:t>Very basic user interface (just requires path to mutable csv file)</a:t>
            </a:r>
            <a:endParaRPr sz="2300">
              <a:solidFill>
                <a:srgbClr val="274E13"/>
              </a:solidFill>
              <a:latin typeface="Oswald"/>
              <a:ea typeface="Oswald"/>
              <a:cs typeface="Oswald"/>
              <a:sym typeface="Oswald"/>
            </a:endParaRPr>
          </a:p>
          <a:p>
            <a:pPr indent="0" lvl="0" marL="457200" rtl="0" algn="l">
              <a:spcBef>
                <a:spcPts val="0"/>
              </a:spcBef>
              <a:spcAft>
                <a:spcPts val="0"/>
              </a:spcAft>
              <a:buNone/>
            </a:pPr>
            <a:r>
              <a:t/>
            </a:r>
            <a:endParaRPr sz="2500">
              <a:solidFill>
                <a:srgbClr val="274E13"/>
              </a:solidFill>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