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6858000" cy="9144000"/>
  <p:embeddedFontLst>
    <p:embeddedFont>
      <p:font typeface="Times New Roman Bold" charset="1" panose="02030802070405020303"/>
      <p:regular r:id="rId21"/>
    </p:embeddedFont>
    <p:embeddedFont>
      <p:font typeface="Overpass Ultra-Bold" charset="1" panose="00000900000000000000"/>
      <p:regular r:id="rId22"/>
    </p:embeddedFont>
    <p:embeddedFont>
      <p:font typeface="Times New Roman" charset="1" panose="02030502070405020303"/>
      <p:regular r:id="rId23"/>
    </p:embeddedFont>
    <p:embeddedFont>
      <p:font typeface="Canva Sans Bold" charset="1" panose="020B0803030501040103"/>
      <p:regular r:id="rId25"/>
    </p:embeddedFont>
    <p:embeddedFont>
      <p:font typeface="Bebas Neue Bold" charset="1" panose="020B0606020202050201"/>
      <p:regular r:id="rId28"/>
    </p:embeddedFont>
    <p:embeddedFont>
      <p:font typeface="Overpass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160" y="140880"/>
            <a:ext cx="9557280" cy="7033440"/>
            <a:chOff x="0" y="0"/>
            <a:chExt cx="12743040" cy="9377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43053" cy="9377934"/>
            </a:xfrm>
            <a:custGeom>
              <a:avLst/>
              <a:gdLst/>
              <a:ahLst/>
              <a:cxnLst/>
              <a:rect r="r" b="b" t="t" l="l"/>
              <a:pathLst>
                <a:path h="9377934" w="12743053">
                  <a:moveTo>
                    <a:pt x="13589" y="0"/>
                  </a:moveTo>
                  <a:lnTo>
                    <a:pt x="12729464" y="0"/>
                  </a:lnTo>
                  <a:cubicBezTo>
                    <a:pt x="12736957" y="0"/>
                    <a:pt x="12743053" y="6096"/>
                    <a:pt x="12743053" y="13589"/>
                  </a:cubicBezTo>
                  <a:lnTo>
                    <a:pt x="12743053" y="9364345"/>
                  </a:lnTo>
                  <a:cubicBezTo>
                    <a:pt x="12743053" y="9371838"/>
                    <a:pt x="12736957" y="9377934"/>
                    <a:pt x="12729464" y="9377934"/>
                  </a:cubicBezTo>
                  <a:lnTo>
                    <a:pt x="13589" y="9377934"/>
                  </a:lnTo>
                  <a:cubicBezTo>
                    <a:pt x="6096" y="9377934"/>
                    <a:pt x="0" y="9371838"/>
                    <a:pt x="0" y="9364345"/>
                  </a:cubicBezTo>
                  <a:lnTo>
                    <a:pt x="0" y="13589"/>
                  </a:lnTo>
                  <a:cubicBezTo>
                    <a:pt x="0" y="6096"/>
                    <a:pt x="6096" y="0"/>
                    <a:pt x="13589" y="0"/>
                  </a:cubicBezTo>
                  <a:moveTo>
                    <a:pt x="13589" y="27051"/>
                  </a:moveTo>
                  <a:lnTo>
                    <a:pt x="13589" y="13589"/>
                  </a:lnTo>
                  <a:lnTo>
                    <a:pt x="27051" y="13589"/>
                  </a:lnTo>
                  <a:lnTo>
                    <a:pt x="27051" y="9364345"/>
                  </a:lnTo>
                  <a:lnTo>
                    <a:pt x="13589" y="9364345"/>
                  </a:lnTo>
                  <a:lnTo>
                    <a:pt x="13589" y="9350756"/>
                  </a:lnTo>
                  <a:lnTo>
                    <a:pt x="12729464" y="9350756"/>
                  </a:lnTo>
                  <a:lnTo>
                    <a:pt x="12729464" y="9364345"/>
                  </a:lnTo>
                  <a:lnTo>
                    <a:pt x="12715875" y="9364345"/>
                  </a:lnTo>
                  <a:lnTo>
                    <a:pt x="12715875" y="13589"/>
                  </a:lnTo>
                  <a:lnTo>
                    <a:pt x="12729464" y="13589"/>
                  </a:lnTo>
                  <a:lnTo>
                    <a:pt x="12729464" y="27051"/>
                  </a:lnTo>
                  <a:lnTo>
                    <a:pt x="13589" y="27051"/>
                  </a:lnTo>
                  <a:close/>
                </a:path>
              </a:pathLst>
            </a:custGeom>
            <a:solidFill>
              <a:srgbClr val="D8272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00747" y="3657600"/>
            <a:ext cx="9928640" cy="3682133"/>
            <a:chOff x="0" y="0"/>
            <a:chExt cx="13238187" cy="4909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38226" cy="4909566"/>
            </a:xfrm>
            <a:custGeom>
              <a:avLst/>
              <a:gdLst/>
              <a:ahLst/>
              <a:cxnLst/>
              <a:rect r="r" b="b" t="t" l="l"/>
              <a:pathLst>
                <a:path h="4909566" w="13238226">
                  <a:moveTo>
                    <a:pt x="0" y="0"/>
                  </a:moveTo>
                  <a:lnTo>
                    <a:pt x="13238226" y="0"/>
                  </a:lnTo>
                  <a:lnTo>
                    <a:pt x="13238226" y="4909566"/>
                  </a:lnTo>
                  <a:lnTo>
                    <a:pt x="0" y="4909566"/>
                  </a:ln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AutoShape 6" id="6"/>
          <p:cNvSpPr/>
          <p:nvPr/>
        </p:nvSpPr>
        <p:spPr>
          <a:xfrm rot="5380358">
            <a:off x="-1668162" y="5412768"/>
            <a:ext cx="355653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380358">
            <a:off x="7868798" y="5412768"/>
            <a:ext cx="355653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9745">
            <a:off x="99927" y="7177462"/>
            <a:ext cx="955731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0" y="731520"/>
            <a:ext cx="9753600" cy="4080256"/>
            <a:chOff x="0" y="0"/>
            <a:chExt cx="13004800" cy="54403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004800" cy="5440341"/>
            </a:xfrm>
            <a:custGeom>
              <a:avLst/>
              <a:gdLst/>
              <a:ahLst/>
              <a:cxnLst/>
              <a:rect r="r" b="b" t="t" l="l"/>
              <a:pathLst>
                <a:path h="5440341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5440341"/>
                  </a:lnTo>
                  <a:lnTo>
                    <a:pt x="0" y="54403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3004800" cy="554511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03"/>
                </a:lnSpc>
              </a:pPr>
              <a:r>
                <a:rPr lang="en-US" b="true" sz="492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Rx Vision - An Automated System for Tracking Medical Inventory in San Jose District Pharmacy</a:t>
              </a:r>
            </a:p>
            <a:p>
              <a:pPr algn="ctr">
                <a:lnSpc>
                  <a:spcPts val="5903"/>
                </a:lnSpc>
              </a:pPr>
            </a:p>
            <a:p>
              <a:pPr algn="ctr">
                <a:lnSpc>
                  <a:spcPts val="59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9600" y="3836416"/>
            <a:ext cx="7217663" cy="2747264"/>
            <a:chOff x="0" y="0"/>
            <a:chExt cx="9623551" cy="36630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623551" cy="3663019"/>
            </a:xfrm>
            <a:custGeom>
              <a:avLst/>
              <a:gdLst/>
              <a:ahLst/>
              <a:cxnLst/>
              <a:rect r="r" b="b" t="t" l="l"/>
              <a:pathLst>
                <a:path h="3663019" w="9623551">
                  <a:moveTo>
                    <a:pt x="0" y="0"/>
                  </a:moveTo>
                  <a:lnTo>
                    <a:pt x="9623551" y="0"/>
                  </a:lnTo>
                  <a:lnTo>
                    <a:pt x="9623551" y="3663019"/>
                  </a:lnTo>
                  <a:lnTo>
                    <a:pt x="0" y="36630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9623551" cy="372016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BY:</a:t>
              </a:r>
            </a:p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 Torres, Jherico M.</a:t>
              </a:r>
            </a:p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Rodriquez, Bernadette Anne H.</a:t>
              </a:r>
            </a:p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Zurbano, Jannie B.</a:t>
              </a:r>
            </a:p>
            <a:p>
              <a:pPr algn="ctr">
                <a:lnSpc>
                  <a:spcPts val="2304"/>
                </a:lnSpc>
              </a:pPr>
            </a:p>
            <a:p>
              <a:pPr algn="ctr">
                <a:lnSpc>
                  <a:spcPts val="2304"/>
                </a:lnSpc>
              </a:pPr>
              <a:r>
                <a:rPr lang="en-US" sz="192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Batangas State University - TNEU/BSIT-SM</a:t>
              </a:r>
            </a:p>
            <a:p>
              <a:pPr algn="ctr">
                <a:lnSpc>
                  <a:spcPts val="2304"/>
                </a:lnSpc>
              </a:pPr>
              <a:r>
                <a:rPr lang="en-US" b="true" sz="1920">
                  <a:solidFill>
                    <a:srgbClr val="000000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Date: July 30, 2025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29" y="343062"/>
            <a:ext cx="5408881" cy="776915"/>
            <a:chOff x="0" y="0"/>
            <a:chExt cx="7560790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60790" cy="1086009"/>
            </a:xfrm>
            <a:custGeom>
              <a:avLst/>
              <a:gdLst/>
              <a:ahLst/>
              <a:cxnLst/>
              <a:rect r="r" b="b" t="t" l="l"/>
              <a:pathLst>
                <a:path h="1086009" w="7560790">
                  <a:moveTo>
                    <a:pt x="0" y="0"/>
                  </a:moveTo>
                  <a:lnTo>
                    <a:pt x="7560790" y="0"/>
                  </a:lnTo>
                  <a:lnTo>
                    <a:pt x="7560790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7560790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664"/>
                </a:lnSpc>
              </a:pPr>
              <a:r>
                <a:rPr lang="en-US" sz="38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Overall</a:t>
              </a:r>
              <a:r>
                <a:rPr lang="en-US" sz="38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 Benefits to the System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5584" y="1835514"/>
            <a:ext cx="9202432" cy="5676125"/>
            <a:chOff x="0" y="0"/>
            <a:chExt cx="12269909" cy="75681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69909" cy="7568167"/>
            </a:xfrm>
            <a:custGeom>
              <a:avLst/>
              <a:gdLst/>
              <a:ahLst/>
              <a:cxnLst/>
              <a:rect r="r" b="b" t="t" l="l"/>
              <a:pathLst>
                <a:path h="7568167" w="12269909">
                  <a:moveTo>
                    <a:pt x="0" y="0"/>
                  </a:moveTo>
                  <a:lnTo>
                    <a:pt x="12269909" y="0"/>
                  </a:lnTo>
                  <a:lnTo>
                    <a:pt x="12269909" y="7568167"/>
                  </a:lnTo>
                  <a:lnTo>
                    <a:pt x="0" y="75681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12269909" cy="771104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03138" indent="-401569" lvl="1">
                <a:lnSpc>
                  <a:spcPts val="5133"/>
                </a:lnSpc>
                <a:buFont typeface="Arial"/>
                <a:buChar char="•"/>
              </a:pP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Rx Vision improves inventory accuracy, reduces manual errors, and streamlines pharmacy workflow.</a:t>
              </a:r>
            </a:p>
            <a:p>
              <a:pPr algn="just">
                <a:lnSpc>
                  <a:spcPts val="5133"/>
                </a:lnSpc>
              </a:pPr>
            </a:p>
            <a:p>
              <a:pPr algn="just" marL="803138" indent="-401569" lvl="1">
                <a:lnSpc>
                  <a:spcPts val="5133"/>
                </a:lnSpc>
                <a:buFont typeface="Arial"/>
                <a:buChar char="•"/>
              </a:pP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eal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life example: Pharmacy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taff can quick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ly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heck medicine availabil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nd supplier status on-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3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he-go.</a:t>
              </a:r>
            </a:p>
            <a:p>
              <a:pPr algn="l" marL="714951" indent="-357475" lvl="1">
                <a:lnSpc>
                  <a:spcPts val="513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67399" y="-1326947"/>
            <a:ext cx="4678362" cy="2653893"/>
            <a:chOff x="0" y="0"/>
            <a:chExt cx="1732727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2727" cy="982923"/>
            </a:xfrm>
            <a:custGeom>
              <a:avLst/>
              <a:gdLst/>
              <a:ahLst/>
              <a:cxnLst/>
              <a:rect r="r" b="b" t="t" l="l"/>
              <a:pathLst>
                <a:path h="982923" w="1732727">
                  <a:moveTo>
                    <a:pt x="59574" y="0"/>
                  </a:moveTo>
                  <a:lnTo>
                    <a:pt x="1673153" y="0"/>
                  </a:lnTo>
                  <a:cubicBezTo>
                    <a:pt x="1688953" y="0"/>
                    <a:pt x="1704105" y="6277"/>
                    <a:pt x="1715278" y="17449"/>
                  </a:cubicBezTo>
                  <a:cubicBezTo>
                    <a:pt x="1726450" y="28621"/>
                    <a:pt x="1732727" y="43774"/>
                    <a:pt x="1732727" y="59574"/>
                  </a:cubicBezTo>
                  <a:lnTo>
                    <a:pt x="1732727" y="923349"/>
                  </a:lnTo>
                  <a:cubicBezTo>
                    <a:pt x="1732727" y="956251"/>
                    <a:pt x="1706054" y="982923"/>
                    <a:pt x="1673153" y="982923"/>
                  </a:cubicBezTo>
                  <a:lnTo>
                    <a:pt x="59574" y="982923"/>
                  </a:lnTo>
                  <a:cubicBezTo>
                    <a:pt x="26672" y="982923"/>
                    <a:pt x="0" y="956251"/>
                    <a:pt x="0" y="923349"/>
                  </a:cubicBezTo>
                  <a:lnTo>
                    <a:pt x="0" y="59574"/>
                  </a:lnTo>
                  <a:cubicBezTo>
                    <a:pt x="0" y="26672"/>
                    <a:pt x="26672" y="0"/>
                    <a:pt x="595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732727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480" y="370894"/>
            <a:ext cx="5556590" cy="721251"/>
            <a:chOff x="0" y="0"/>
            <a:chExt cx="8366719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66720" cy="1086009"/>
            </a:xfrm>
            <a:custGeom>
              <a:avLst/>
              <a:gdLst/>
              <a:ahLst/>
              <a:cxnLst/>
              <a:rect r="r" b="b" t="t" l="l"/>
              <a:pathLst>
                <a:path h="1086009" w="8366720">
                  <a:moveTo>
                    <a:pt x="0" y="0"/>
                  </a:moveTo>
                  <a:lnTo>
                    <a:pt x="8366720" y="0"/>
                  </a:lnTo>
                  <a:lnTo>
                    <a:pt x="8366720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366719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184"/>
                </a:lnSpc>
              </a:pPr>
              <a:r>
                <a:rPr lang="en-US" sz="34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Summary of</a:t>
              </a:r>
              <a:r>
                <a:rPr lang="en-US" sz="34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 ISO 25010 Application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2480" y="1447430"/>
            <a:ext cx="9421120" cy="9578543"/>
            <a:chOff x="0" y="0"/>
            <a:chExt cx="12561493" cy="127713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61494" cy="12771391"/>
            </a:xfrm>
            <a:custGeom>
              <a:avLst/>
              <a:gdLst/>
              <a:ahLst/>
              <a:cxnLst/>
              <a:rect r="r" b="b" t="t" l="l"/>
              <a:pathLst>
                <a:path h="12771391" w="12561494">
                  <a:moveTo>
                    <a:pt x="0" y="0"/>
                  </a:moveTo>
                  <a:lnTo>
                    <a:pt x="12561494" y="0"/>
                  </a:lnTo>
                  <a:lnTo>
                    <a:pt x="12561494" y="12771391"/>
                  </a:lnTo>
                  <a:lnTo>
                    <a:pt x="0" y="127713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2561493" cy="128761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7244" indent="-293622" lvl="1">
                <a:lnSpc>
                  <a:spcPts val="3753"/>
                </a:lnSpc>
                <a:buFont typeface="Arial"/>
                <a:buChar char="•"/>
              </a:pPr>
              <a:r>
                <a:rPr lang="en-US" sz="2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Applying ISO 25010 ensures Rx Vision’s quality across essential areas, providing confidence in its usability and reliability.</a:t>
              </a: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 marL="587244" indent="-293622" lvl="1">
                <a:lnSpc>
                  <a:spcPts val="3753"/>
                </a:lnSpc>
                <a:buFont typeface="Arial"/>
                <a:buChar char="•"/>
              </a:pPr>
              <a:r>
                <a:rPr lang="en-US" sz="2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Suggestions for future work:</a:t>
              </a:r>
            </a:p>
            <a:p>
              <a:pPr algn="l" marL="587244" indent="-293622" lvl="1">
                <a:lnSpc>
                  <a:spcPts val="3753"/>
                </a:lnSpc>
                <a:buFont typeface="Arial"/>
                <a:buChar char="•"/>
              </a:pPr>
              <a:r>
                <a:rPr lang="en-US" sz="2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Enhance notification clarity and categorization</a:t>
              </a:r>
            </a:p>
            <a:p>
              <a:pPr algn="l" marL="587244" indent="-293622" lvl="1">
                <a:lnSpc>
                  <a:spcPts val="3753"/>
                </a:lnSpc>
                <a:buFont typeface="Arial"/>
                <a:buChar char="•"/>
              </a:pPr>
              <a:r>
                <a:rPr lang="en-US" sz="2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search and filter functions in supplier and prescription modules</a:t>
              </a: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  <a:r>
                <a:rPr lang="en-US" sz="271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  <a:p>
              <a:pPr algn="l">
                <a:lnSpc>
                  <a:spcPts val="37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67399" y="-1326947"/>
            <a:ext cx="4678362" cy="2653893"/>
            <a:chOff x="0" y="0"/>
            <a:chExt cx="1732727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2727" cy="982923"/>
            </a:xfrm>
            <a:custGeom>
              <a:avLst/>
              <a:gdLst/>
              <a:ahLst/>
              <a:cxnLst/>
              <a:rect r="r" b="b" t="t" l="l"/>
              <a:pathLst>
                <a:path h="982923" w="1732727">
                  <a:moveTo>
                    <a:pt x="59574" y="0"/>
                  </a:moveTo>
                  <a:lnTo>
                    <a:pt x="1673153" y="0"/>
                  </a:lnTo>
                  <a:cubicBezTo>
                    <a:pt x="1688953" y="0"/>
                    <a:pt x="1704105" y="6277"/>
                    <a:pt x="1715278" y="17449"/>
                  </a:cubicBezTo>
                  <a:cubicBezTo>
                    <a:pt x="1726450" y="28621"/>
                    <a:pt x="1732727" y="43774"/>
                    <a:pt x="1732727" y="59574"/>
                  </a:cubicBezTo>
                  <a:lnTo>
                    <a:pt x="1732727" y="923349"/>
                  </a:lnTo>
                  <a:cubicBezTo>
                    <a:pt x="1732727" y="956251"/>
                    <a:pt x="1706054" y="982923"/>
                    <a:pt x="1673153" y="982923"/>
                  </a:cubicBezTo>
                  <a:lnTo>
                    <a:pt x="59574" y="982923"/>
                  </a:lnTo>
                  <a:cubicBezTo>
                    <a:pt x="26672" y="982923"/>
                    <a:pt x="0" y="956251"/>
                    <a:pt x="0" y="923349"/>
                  </a:cubicBezTo>
                  <a:lnTo>
                    <a:pt x="0" y="59574"/>
                  </a:lnTo>
                  <a:cubicBezTo>
                    <a:pt x="0" y="26672"/>
                    <a:pt x="26672" y="0"/>
                    <a:pt x="595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732727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960" y="632925"/>
            <a:ext cx="9088640" cy="814507"/>
            <a:chOff x="0" y="0"/>
            <a:chExt cx="12118187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1086009"/>
            </a:xfrm>
            <a:custGeom>
              <a:avLst/>
              <a:gdLst/>
              <a:ahLst/>
              <a:cxnLst/>
              <a:rect r="r" b="b" t="t" l="l"/>
              <a:pathLst>
                <a:path h="1086009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118187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3"/>
                </a:lnSpc>
              </a:pPr>
              <a:r>
                <a:rPr lang="en-US" sz="45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Q &amp; A / THANK YOU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2480" y="1628189"/>
            <a:ext cx="9088640" cy="4858880"/>
            <a:chOff x="0" y="0"/>
            <a:chExt cx="12118187" cy="64785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18187" cy="6478506"/>
            </a:xfrm>
            <a:custGeom>
              <a:avLst/>
              <a:gdLst/>
              <a:ahLst/>
              <a:cxnLst/>
              <a:rect r="r" b="b" t="t" l="l"/>
              <a:pathLst>
                <a:path h="6478506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6478506"/>
                  </a:lnTo>
                  <a:lnTo>
                    <a:pt x="0" y="6478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2118187" cy="65642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9011" indent="-184506" lvl="1">
                <a:lnSpc>
                  <a:spcPts val="2649"/>
                </a:lnSpc>
                <a:buFont typeface="Arial"/>
                <a:buChar char="•"/>
              </a:pPr>
              <a:r>
                <a:rPr lang="en-US" sz="192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Thank you for listening.</a:t>
              </a:r>
            </a:p>
            <a:p>
              <a:pPr algn="l" marL="369011" indent="-184506" lvl="1">
                <a:lnSpc>
                  <a:spcPts val="2649"/>
                </a:lnSpc>
                <a:buFont typeface="Arial"/>
                <a:buChar char="•"/>
              </a:pPr>
              <a:r>
                <a:rPr lang="en-US" sz="192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Any questions?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770709" y="6148900"/>
            <a:ext cx="11016189" cy="2653893"/>
            <a:chOff x="0" y="0"/>
            <a:chExt cx="4080070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80070" cy="982923"/>
            </a:xfrm>
            <a:custGeom>
              <a:avLst/>
              <a:gdLst/>
              <a:ahLst/>
              <a:cxnLst/>
              <a:rect r="r" b="b" t="t" l="l"/>
              <a:pathLst>
                <a:path h="982923" w="4080070">
                  <a:moveTo>
                    <a:pt x="25300" y="0"/>
                  </a:moveTo>
                  <a:lnTo>
                    <a:pt x="4054770" y="0"/>
                  </a:lnTo>
                  <a:cubicBezTo>
                    <a:pt x="4068743" y="0"/>
                    <a:pt x="4080070" y="11327"/>
                    <a:pt x="4080070" y="25300"/>
                  </a:cubicBezTo>
                  <a:lnTo>
                    <a:pt x="4080070" y="957623"/>
                  </a:lnTo>
                  <a:cubicBezTo>
                    <a:pt x="4080070" y="964333"/>
                    <a:pt x="4077405" y="970769"/>
                    <a:pt x="4072660" y="975513"/>
                  </a:cubicBezTo>
                  <a:cubicBezTo>
                    <a:pt x="4067915" y="980258"/>
                    <a:pt x="4061480" y="982923"/>
                    <a:pt x="4054770" y="982923"/>
                  </a:cubicBezTo>
                  <a:lnTo>
                    <a:pt x="25300" y="982923"/>
                  </a:lnTo>
                  <a:cubicBezTo>
                    <a:pt x="18590" y="982923"/>
                    <a:pt x="12155" y="980258"/>
                    <a:pt x="7410" y="975513"/>
                  </a:cubicBezTo>
                  <a:cubicBezTo>
                    <a:pt x="2666" y="970769"/>
                    <a:pt x="0" y="964333"/>
                    <a:pt x="0" y="957623"/>
                  </a:cubicBezTo>
                  <a:lnTo>
                    <a:pt x="0" y="25300"/>
                  </a:lnTo>
                  <a:cubicBezTo>
                    <a:pt x="0" y="18590"/>
                    <a:pt x="2666" y="12155"/>
                    <a:pt x="7410" y="7410"/>
                  </a:cubicBezTo>
                  <a:cubicBezTo>
                    <a:pt x="12155" y="2666"/>
                    <a:pt x="18590" y="0"/>
                    <a:pt x="253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080070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28806" y="-1014818"/>
            <a:ext cx="3963843" cy="2653893"/>
            <a:chOff x="0" y="0"/>
            <a:chExt cx="1468090" cy="982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8090" cy="982923"/>
            </a:xfrm>
            <a:custGeom>
              <a:avLst/>
              <a:gdLst/>
              <a:ahLst/>
              <a:cxnLst/>
              <a:rect r="r" b="b" t="t" l="l"/>
              <a:pathLst>
                <a:path h="982923" w="1468090">
                  <a:moveTo>
                    <a:pt x="70313" y="0"/>
                  </a:moveTo>
                  <a:lnTo>
                    <a:pt x="1397777" y="0"/>
                  </a:lnTo>
                  <a:cubicBezTo>
                    <a:pt x="1436610" y="0"/>
                    <a:pt x="1468090" y="31480"/>
                    <a:pt x="1468090" y="70313"/>
                  </a:cubicBezTo>
                  <a:lnTo>
                    <a:pt x="1468090" y="912611"/>
                  </a:lnTo>
                  <a:cubicBezTo>
                    <a:pt x="1468090" y="931259"/>
                    <a:pt x="1460682" y="949143"/>
                    <a:pt x="1447496" y="962329"/>
                  </a:cubicBezTo>
                  <a:cubicBezTo>
                    <a:pt x="1434310" y="975515"/>
                    <a:pt x="1416425" y="982923"/>
                    <a:pt x="1397777" y="982923"/>
                  </a:cubicBezTo>
                  <a:lnTo>
                    <a:pt x="70313" y="982923"/>
                  </a:lnTo>
                  <a:cubicBezTo>
                    <a:pt x="31480" y="982923"/>
                    <a:pt x="0" y="951443"/>
                    <a:pt x="0" y="912611"/>
                  </a:cubicBezTo>
                  <a:lnTo>
                    <a:pt x="0" y="70313"/>
                  </a:lnTo>
                  <a:cubicBezTo>
                    <a:pt x="0" y="51665"/>
                    <a:pt x="7408" y="33780"/>
                    <a:pt x="20594" y="20594"/>
                  </a:cubicBezTo>
                  <a:cubicBezTo>
                    <a:pt x="33780" y="7408"/>
                    <a:pt x="51665" y="0"/>
                    <a:pt x="703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468090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1520" y="312129"/>
            <a:ext cx="6892212" cy="1052904"/>
            <a:chOff x="0" y="0"/>
            <a:chExt cx="6538224" cy="9988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538223" cy="998826"/>
            </a:xfrm>
            <a:custGeom>
              <a:avLst/>
              <a:gdLst/>
              <a:ahLst/>
              <a:cxnLst/>
              <a:rect r="r" b="b" t="t" l="l"/>
              <a:pathLst>
                <a:path h="998826" w="6538223">
                  <a:moveTo>
                    <a:pt x="0" y="0"/>
                  </a:moveTo>
                  <a:lnTo>
                    <a:pt x="6538223" y="0"/>
                  </a:lnTo>
                  <a:lnTo>
                    <a:pt x="6538223" y="998826"/>
                  </a:lnTo>
                  <a:lnTo>
                    <a:pt x="0" y="9988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19075"/>
              <a:ext cx="6538224" cy="12179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82"/>
                </a:lnSpc>
              </a:pPr>
              <a:r>
                <a:rPr lang="en-US" sz="5059" b="true">
                  <a:solidFill>
                    <a:srgbClr val="000000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Introduction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710975"/>
            <a:ext cx="9892649" cy="115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Rx Vision is an a</a:t>
            </a:r>
            <a:r>
              <a:rPr lang="en-US" b="true" sz="22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utomated mobile system designed to track medical inventory in San Jose District Pharmacy, simplifying medicine stock management, supplier coordination, and prescription handling.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3445" y="1878351"/>
            <a:ext cx="3964181" cy="629187"/>
            <a:chOff x="0" y="0"/>
            <a:chExt cx="5285574" cy="83891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285124" cy="838916"/>
              <a:chOff x="0" y="0"/>
              <a:chExt cx="1468090" cy="23303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68090" cy="233032"/>
              </a:xfrm>
              <a:custGeom>
                <a:avLst/>
                <a:gdLst/>
                <a:ahLst/>
                <a:cxnLst/>
                <a:rect r="r" b="b" t="t" l="l"/>
                <a:pathLst>
                  <a:path h="233032" w="1468090">
                    <a:moveTo>
                      <a:pt x="70313" y="0"/>
                    </a:moveTo>
                    <a:lnTo>
                      <a:pt x="1397777" y="0"/>
                    </a:lnTo>
                    <a:cubicBezTo>
                      <a:pt x="1436610" y="0"/>
                      <a:pt x="1468090" y="31480"/>
                      <a:pt x="1468090" y="70313"/>
                    </a:cubicBezTo>
                    <a:lnTo>
                      <a:pt x="1468090" y="162720"/>
                    </a:lnTo>
                    <a:cubicBezTo>
                      <a:pt x="1468090" y="181368"/>
                      <a:pt x="1460682" y="199252"/>
                      <a:pt x="1447496" y="212438"/>
                    </a:cubicBezTo>
                    <a:cubicBezTo>
                      <a:pt x="1434310" y="225624"/>
                      <a:pt x="1416425" y="233032"/>
                      <a:pt x="1397777" y="233032"/>
                    </a:cubicBezTo>
                    <a:lnTo>
                      <a:pt x="70313" y="233032"/>
                    </a:lnTo>
                    <a:cubicBezTo>
                      <a:pt x="31480" y="233032"/>
                      <a:pt x="0" y="201552"/>
                      <a:pt x="0" y="162720"/>
                    </a:cubicBezTo>
                    <a:lnTo>
                      <a:pt x="0" y="70313"/>
                    </a:lnTo>
                    <a:cubicBezTo>
                      <a:pt x="0" y="51665"/>
                      <a:pt x="7408" y="33780"/>
                      <a:pt x="20594" y="20594"/>
                    </a:cubicBezTo>
                    <a:cubicBezTo>
                      <a:pt x="33780" y="7408"/>
                      <a:pt x="51665" y="0"/>
                      <a:pt x="703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468090" cy="261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6786" y="180213"/>
              <a:ext cx="5258788" cy="440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</a:pPr>
              <a:r>
                <a:rPr lang="en-US" sz="197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Brief description of the Project: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3445" y="4262224"/>
            <a:ext cx="4313455" cy="629187"/>
            <a:chOff x="0" y="0"/>
            <a:chExt cx="5751273" cy="83891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750784" cy="838916"/>
              <a:chOff x="0" y="0"/>
              <a:chExt cx="1597440" cy="23303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597440" cy="233032"/>
              </a:xfrm>
              <a:custGeom>
                <a:avLst/>
                <a:gdLst/>
                <a:ahLst/>
                <a:cxnLst/>
                <a:rect r="r" b="b" t="t" l="l"/>
                <a:pathLst>
                  <a:path h="233032" w="1597440">
                    <a:moveTo>
                      <a:pt x="64619" y="0"/>
                    </a:moveTo>
                    <a:lnTo>
                      <a:pt x="1532820" y="0"/>
                    </a:lnTo>
                    <a:cubicBezTo>
                      <a:pt x="1549959" y="0"/>
                      <a:pt x="1566395" y="6808"/>
                      <a:pt x="1578513" y="18927"/>
                    </a:cubicBezTo>
                    <a:cubicBezTo>
                      <a:pt x="1590632" y="31045"/>
                      <a:pt x="1597440" y="47481"/>
                      <a:pt x="1597440" y="64619"/>
                    </a:cubicBezTo>
                    <a:lnTo>
                      <a:pt x="1597440" y="168413"/>
                    </a:lnTo>
                    <a:cubicBezTo>
                      <a:pt x="1597440" y="185551"/>
                      <a:pt x="1590632" y="201987"/>
                      <a:pt x="1578513" y="214106"/>
                    </a:cubicBezTo>
                    <a:cubicBezTo>
                      <a:pt x="1566395" y="226224"/>
                      <a:pt x="1549959" y="233032"/>
                      <a:pt x="1532820" y="233032"/>
                    </a:cubicBezTo>
                    <a:lnTo>
                      <a:pt x="64619" y="233032"/>
                    </a:lnTo>
                    <a:cubicBezTo>
                      <a:pt x="47481" y="233032"/>
                      <a:pt x="31045" y="226224"/>
                      <a:pt x="18927" y="214106"/>
                    </a:cubicBezTo>
                    <a:cubicBezTo>
                      <a:pt x="6808" y="201987"/>
                      <a:pt x="0" y="185551"/>
                      <a:pt x="0" y="168413"/>
                    </a:cubicBezTo>
                    <a:lnTo>
                      <a:pt x="0" y="64619"/>
                    </a:lnTo>
                    <a:cubicBezTo>
                      <a:pt x="0" y="47481"/>
                      <a:pt x="6808" y="31045"/>
                      <a:pt x="18927" y="18927"/>
                    </a:cubicBezTo>
                    <a:cubicBezTo>
                      <a:pt x="31045" y="6808"/>
                      <a:pt x="47481" y="0"/>
                      <a:pt x="64619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597440" cy="261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9146" y="180213"/>
              <a:ext cx="5722127" cy="440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</a:pPr>
              <a:r>
                <a:rPr lang="en-US" sz="197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Importance of mobile app quality: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6006" y="5253362"/>
            <a:ext cx="9601587" cy="115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High-q</a:t>
            </a:r>
            <a:r>
              <a:rPr lang="en-US" b="true" sz="22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uality apps ensure reliability, security, and usability—critical for medical inventory to prevent errors, reduce delays, and protect sensitive patient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28806" y="-1014818"/>
            <a:ext cx="3963843" cy="2653893"/>
            <a:chOff x="0" y="0"/>
            <a:chExt cx="1468090" cy="982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8090" cy="982923"/>
            </a:xfrm>
            <a:custGeom>
              <a:avLst/>
              <a:gdLst/>
              <a:ahLst/>
              <a:cxnLst/>
              <a:rect r="r" b="b" t="t" l="l"/>
              <a:pathLst>
                <a:path h="982923" w="1468090">
                  <a:moveTo>
                    <a:pt x="70313" y="0"/>
                  </a:moveTo>
                  <a:lnTo>
                    <a:pt x="1397777" y="0"/>
                  </a:lnTo>
                  <a:cubicBezTo>
                    <a:pt x="1436610" y="0"/>
                    <a:pt x="1468090" y="31480"/>
                    <a:pt x="1468090" y="70313"/>
                  </a:cubicBezTo>
                  <a:lnTo>
                    <a:pt x="1468090" y="912611"/>
                  </a:lnTo>
                  <a:cubicBezTo>
                    <a:pt x="1468090" y="931259"/>
                    <a:pt x="1460682" y="949143"/>
                    <a:pt x="1447496" y="962329"/>
                  </a:cubicBezTo>
                  <a:cubicBezTo>
                    <a:pt x="1434310" y="975515"/>
                    <a:pt x="1416425" y="982923"/>
                    <a:pt x="1397777" y="982923"/>
                  </a:cubicBezTo>
                  <a:lnTo>
                    <a:pt x="70313" y="982923"/>
                  </a:lnTo>
                  <a:cubicBezTo>
                    <a:pt x="31480" y="982923"/>
                    <a:pt x="0" y="951443"/>
                    <a:pt x="0" y="912611"/>
                  </a:cubicBezTo>
                  <a:lnTo>
                    <a:pt x="0" y="70313"/>
                  </a:lnTo>
                  <a:cubicBezTo>
                    <a:pt x="0" y="51665"/>
                    <a:pt x="7408" y="33780"/>
                    <a:pt x="20594" y="20594"/>
                  </a:cubicBezTo>
                  <a:cubicBezTo>
                    <a:pt x="33780" y="7408"/>
                    <a:pt x="51665" y="0"/>
                    <a:pt x="703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468090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1520" y="312129"/>
            <a:ext cx="6892212" cy="1052904"/>
            <a:chOff x="0" y="0"/>
            <a:chExt cx="6538224" cy="9988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538223" cy="998826"/>
            </a:xfrm>
            <a:custGeom>
              <a:avLst/>
              <a:gdLst/>
              <a:ahLst/>
              <a:cxnLst/>
              <a:rect r="r" b="b" t="t" l="l"/>
              <a:pathLst>
                <a:path h="998826" w="6538223">
                  <a:moveTo>
                    <a:pt x="0" y="0"/>
                  </a:moveTo>
                  <a:lnTo>
                    <a:pt x="6538223" y="0"/>
                  </a:lnTo>
                  <a:lnTo>
                    <a:pt x="6538223" y="998826"/>
                  </a:lnTo>
                  <a:lnTo>
                    <a:pt x="0" y="9988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19075"/>
              <a:ext cx="6538224" cy="12179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82"/>
                </a:lnSpc>
              </a:pPr>
              <a:r>
                <a:rPr lang="en-US" sz="5059" b="true">
                  <a:solidFill>
                    <a:srgbClr val="000000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Introduction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9049" y="2838789"/>
            <a:ext cx="9753600" cy="31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6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presen</a:t>
            </a:r>
            <a:r>
              <a:rPr lang="en-US" b="true" sz="36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 the design and quality evaluation of Rx Vision based on the ISO/IEC 25010 software quality model, highlighting its strengths and areas for future improvement.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3445" y="1878351"/>
            <a:ext cx="3964181" cy="629187"/>
            <a:chOff x="0" y="0"/>
            <a:chExt cx="5285574" cy="83891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285124" cy="838916"/>
              <a:chOff x="0" y="0"/>
              <a:chExt cx="1468090" cy="23303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68090" cy="233032"/>
              </a:xfrm>
              <a:custGeom>
                <a:avLst/>
                <a:gdLst/>
                <a:ahLst/>
                <a:cxnLst/>
                <a:rect r="r" b="b" t="t" l="l"/>
                <a:pathLst>
                  <a:path h="233032" w="1468090">
                    <a:moveTo>
                      <a:pt x="70313" y="0"/>
                    </a:moveTo>
                    <a:lnTo>
                      <a:pt x="1397777" y="0"/>
                    </a:lnTo>
                    <a:cubicBezTo>
                      <a:pt x="1436610" y="0"/>
                      <a:pt x="1468090" y="31480"/>
                      <a:pt x="1468090" y="70313"/>
                    </a:cubicBezTo>
                    <a:lnTo>
                      <a:pt x="1468090" y="162720"/>
                    </a:lnTo>
                    <a:cubicBezTo>
                      <a:pt x="1468090" y="181368"/>
                      <a:pt x="1460682" y="199252"/>
                      <a:pt x="1447496" y="212438"/>
                    </a:cubicBezTo>
                    <a:cubicBezTo>
                      <a:pt x="1434310" y="225624"/>
                      <a:pt x="1416425" y="233032"/>
                      <a:pt x="1397777" y="233032"/>
                    </a:cubicBezTo>
                    <a:lnTo>
                      <a:pt x="70313" y="233032"/>
                    </a:lnTo>
                    <a:cubicBezTo>
                      <a:pt x="31480" y="233032"/>
                      <a:pt x="0" y="201552"/>
                      <a:pt x="0" y="162720"/>
                    </a:cubicBezTo>
                    <a:lnTo>
                      <a:pt x="0" y="70313"/>
                    </a:lnTo>
                    <a:cubicBezTo>
                      <a:pt x="0" y="51665"/>
                      <a:pt x="7408" y="33780"/>
                      <a:pt x="20594" y="20594"/>
                    </a:cubicBezTo>
                    <a:cubicBezTo>
                      <a:pt x="33780" y="7408"/>
                      <a:pt x="51665" y="0"/>
                      <a:pt x="703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468090" cy="261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6786" y="180213"/>
              <a:ext cx="5258788" cy="440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</a:pPr>
              <a:r>
                <a:rPr lang="en-US" sz="197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 of the presentation: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1991" y="-4988"/>
            <a:ext cx="3242671" cy="1473016"/>
            <a:chOff x="0" y="0"/>
            <a:chExt cx="1200989" cy="545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0989" cy="545562"/>
            </a:xfrm>
            <a:custGeom>
              <a:avLst/>
              <a:gdLst/>
              <a:ahLst/>
              <a:cxnLst/>
              <a:rect r="r" b="b" t="t" l="l"/>
              <a:pathLst>
                <a:path h="545562" w="1200989">
                  <a:moveTo>
                    <a:pt x="85950" y="0"/>
                  </a:moveTo>
                  <a:lnTo>
                    <a:pt x="1115039" y="0"/>
                  </a:lnTo>
                  <a:cubicBezTo>
                    <a:pt x="1137834" y="0"/>
                    <a:pt x="1159696" y="9055"/>
                    <a:pt x="1175815" y="25174"/>
                  </a:cubicBezTo>
                  <a:cubicBezTo>
                    <a:pt x="1191934" y="41293"/>
                    <a:pt x="1200989" y="63155"/>
                    <a:pt x="1200989" y="85950"/>
                  </a:cubicBezTo>
                  <a:lnTo>
                    <a:pt x="1200989" y="459611"/>
                  </a:lnTo>
                  <a:cubicBezTo>
                    <a:pt x="1200989" y="482407"/>
                    <a:pt x="1191934" y="504268"/>
                    <a:pt x="1175815" y="520387"/>
                  </a:cubicBezTo>
                  <a:cubicBezTo>
                    <a:pt x="1159696" y="536506"/>
                    <a:pt x="1137834" y="545562"/>
                    <a:pt x="1115039" y="545562"/>
                  </a:cubicBezTo>
                  <a:lnTo>
                    <a:pt x="85950" y="545562"/>
                  </a:lnTo>
                  <a:cubicBezTo>
                    <a:pt x="63155" y="545562"/>
                    <a:pt x="41293" y="536506"/>
                    <a:pt x="25174" y="520387"/>
                  </a:cubicBezTo>
                  <a:cubicBezTo>
                    <a:pt x="9055" y="504268"/>
                    <a:pt x="0" y="482407"/>
                    <a:pt x="0" y="459611"/>
                  </a:cubicBezTo>
                  <a:lnTo>
                    <a:pt x="0" y="85950"/>
                  </a:lnTo>
                  <a:cubicBezTo>
                    <a:pt x="0" y="63155"/>
                    <a:pt x="9055" y="41293"/>
                    <a:pt x="25174" y="25174"/>
                  </a:cubicBezTo>
                  <a:cubicBezTo>
                    <a:pt x="41293" y="9055"/>
                    <a:pt x="63155" y="0"/>
                    <a:pt x="8595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00989" cy="574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049" y="425397"/>
            <a:ext cx="8696795" cy="1052904"/>
            <a:chOff x="0" y="0"/>
            <a:chExt cx="8250122" cy="9988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50122" cy="998826"/>
            </a:xfrm>
            <a:custGeom>
              <a:avLst/>
              <a:gdLst/>
              <a:ahLst/>
              <a:cxnLst/>
              <a:rect r="r" b="b" t="t" l="l"/>
              <a:pathLst>
                <a:path h="998826" w="8250122">
                  <a:moveTo>
                    <a:pt x="0" y="0"/>
                  </a:moveTo>
                  <a:lnTo>
                    <a:pt x="8250122" y="0"/>
                  </a:lnTo>
                  <a:lnTo>
                    <a:pt x="8250122" y="998826"/>
                  </a:lnTo>
                  <a:lnTo>
                    <a:pt x="0" y="9988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71450"/>
              <a:ext cx="8250122" cy="11702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26"/>
                </a:lnSpc>
              </a:pPr>
              <a:r>
                <a:rPr lang="en-US" sz="3859" b="true">
                  <a:solidFill>
                    <a:srgbClr val="000000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Ove</a:t>
              </a:r>
              <a:r>
                <a:rPr lang="en-US" sz="3859" b="true">
                  <a:solidFill>
                    <a:srgbClr val="000000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rview of the Mobile App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042866"/>
            <a:ext cx="9753600" cy="80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Rx Vision</a:t>
            </a:r>
            <a:r>
              <a:rPr lang="en-US" b="true" sz="23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– To simplify medicine inventory management and streamline pharmacy operations through a mobile interface.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3445" y="1335036"/>
            <a:ext cx="3964181" cy="629187"/>
            <a:chOff x="0" y="0"/>
            <a:chExt cx="5285574" cy="83891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285124" cy="838916"/>
              <a:chOff x="0" y="0"/>
              <a:chExt cx="1468090" cy="23303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68090" cy="233032"/>
              </a:xfrm>
              <a:custGeom>
                <a:avLst/>
                <a:gdLst/>
                <a:ahLst/>
                <a:cxnLst/>
                <a:rect r="r" b="b" t="t" l="l"/>
                <a:pathLst>
                  <a:path h="233032" w="1468090">
                    <a:moveTo>
                      <a:pt x="70313" y="0"/>
                    </a:moveTo>
                    <a:lnTo>
                      <a:pt x="1397777" y="0"/>
                    </a:lnTo>
                    <a:cubicBezTo>
                      <a:pt x="1436610" y="0"/>
                      <a:pt x="1468090" y="31480"/>
                      <a:pt x="1468090" y="70313"/>
                    </a:cubicBezTo>
                    <a:lnTo>
                      <a:pt x="1468090" y="162720"/>
                    </a:lnTo>
                    <a:cubicBezTo>
                      <a:pt x="1468090" y="181368"/>
                      <a:pt x="1460682" y="199252"/>
                      <a:pt x="1447496" y="212438"/>
                    </a:cubicBezTo>
                    <a:cubicBezTo>
                      <a:pt x="1434310" y="225624"/>
                      <a:pt x="1416425" y="233032"/>
                      <a:pt x="1397777" y="233032"/>
                    </a:cubicBezTo>
                    <a:lnTo>
                      <a:pt x="70313" y="233032"/>
                    </a:lnTo>
                    <a:cubicBezTo>
                      <a:pt x="31480" y="233032"/>
                      <a:pt x="0" y="201552"/>
                      <a:pt x="0" y="162720"/>
                    </a:cubicBezTo>
                    <a:lnTo>
                      <a:pt x="0" y="70313"/>
                    </a:lnTo>
                    <a:cubicBezTo>
                      <a:pt x="0" y="51665"/>
                      <a:pt x="7408" y="33780"/>
                      <a:pt x="20594" y="20594"/>
                    </a:cubicBezTo>
                    <a:cubicBezTo>
                      <a:pt x="33780" y="7408"/>
                      <a:pt x="51665" y="0"/>
                      <a:pt x="703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468090" cy="261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6786" y="180213"/>
              <a:ext cx="5258788" cy="440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</a:pPr>
              <a:r>
                <a:rPr lang="en-US" sz="197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Name and purpose: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3445" y="3028413"/>
            <a:ext cx="3964181" cy="629187"/>
            <a:chOff x="0" y="0"/>
            <a:chExt cx="5285574" cy="83891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285124" cy="838916"/>
              <a:chOff x="0" y="0"/>
              <a:chExt cx="1468090" cy="23303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68090" cy="233032"/>
              </a:xfrm>
              <a:custGeom>
                <a:avLst/>
                <a:gdLst/>
                <a:ahLst/>
                <a:cxnLst/>
                <a:rect r="r" b="b" t="t" l="l"/>
                <a:pathLst>
                  <a:path h="233032" w="1468090">
                    <a:moveTo>
                      <a:pt x="70313" y="0"/>
                    </a:moveTo>
                    <a:lnTo>
                      <a:pt x="1397777" y="0"/>
                    </a:lnTo>
                    <a:cubicBezTo>
                      <a:pt x="1436610" y="0"/>
                      <a:pt x="1468090" y="31480"/>
                      <a:pt x="1468090" y="70313"/>
                    </a:cubicBezTo>
                    <a:lnTo>
                      <a:pt x="1468090" y="162720"/>
                    </a:lnTo>
                    <a:cubicBezTo>
                      <a:pt x="1468090" y="181368"/>
                      <a:pt x="1460682" y="199252"/>
                      <a:pt x="1447496" y="212438"/>
                    </a:cubicBezTo>
                    <a:cubicBezTo>
                      <a:pt x="1434310" y="225624"/>
                      <a:pt x="1416425" y="233032"/>
                      <a:pt x="1397777" y="233032"/>
                    </a:cubicBezTo>
                    <a:lnTo>
                      <a:pt x="70313" y="233032"/>
                    </a:lnTo>
                    <a:cubicBezTo>
                      <a:pt x="31480" y="233032"/>
                      <a:pt x="0" y="201552"/>
                      <a:pt x="0" y="162720"/>
                    </a:cubicBezTo>
                    <a:lnTo>
                      <a:pt x="0" y="70313"/>
                    </a:lnTo>
                    <a:cubicBezTo>
                      <a:pt x="0" y="51665"/>
                      <a:pt x="7408" y="33780"/>
                      <a:pt x="20594" y="20594"/>
                    </a:cubicBezTo>
                    <a:cubicBezTo>
                      <a:pt x="33780" y="7408"/>
                      <a:pt x="51665" y="0"/>
                      <a:pt x="703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468090" cy="261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6786" y="180213"/>
              <a:ext cx="5258788" cy="440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</a:pPr>
              <a:r>
                <a:rPr lang="en-US" sz="197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Main features: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41551" y="3743325"/>
            <a:ext cx="7560697" cy="230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143" indent="-237071" lvl="1">
              <a:lnSpc>
                <a:spcPts val="3074"/>
              </a:lnSpc>
              <a:buFont typeface="Arial"/>
              <a:buChar char="•"/>
            </a:pPr>
            <a:r>
              <a:rPr lang="en-US" b="true" sz="2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Inventory tracking with stock details</a:t>
            </a:r>
          </a:p>
          <a:p>
            <a:pPr algn="ctr" marL="474143" indent="-237071" lvl="1">
              <a:lnSpc>
                <a:spcPts val="3074"/>
              </a:lnSpc>
              <a:buFont typeface="Arial"/>
              <a:buChar char="•"/>
            </a:pPr>
            <a:r>
              <a:rPr lang="en-US" b="true" sz="2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Supplier management</a:t>
            </a:r>
          </a:p>
          <a:p>
            <a:pPr algn="ctr" marL="474143" indent="-237071" lvl="1">
              <a:lnSpc>
                <a:spcPts val="3074"/>
              </a:lnSpc>
              <a:buFont typeface="Arial"/>
              <a:buChar char="•"/>
            </a:pPr>
            <a:r>
              <a:rPr lang="en-US" b="true" sz="2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Prescription processing</a:t>
            </a:r>
          </a:p>
          <a:p>
            <a:pPr algn="ctr" marL="474143" indent="-237071" lvl="1">
              <a:lnSpc>
                <a:spcPts val="3074"/>
              </a:lnSpc>
              <a:buFont typeface="Arial"/>
              <a:buChar char="•"/>
            </a:pPr>
            <a:r>
              <a:rPr lang="en-US" b="true" sz="2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profile and authentication</a:t>
            </a:r>
          </a:p>
          <a:p>
            <a:pPr algn="ctr" marL="474143" indent="-237071" lvl="1">
              <a:lnSpc>
                <a:spcPts val="3074"/>
              </a:lnSpc>
              <a:buFont typeface="Arial"/>
              <a:buChar char="•"/>
            </a:pPr>
            <a:r>
              <a:rPr lang="en-US" b="true" sz="2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Notifications and alerts</a:t>
            </a:r>
          </a:p>
          <a:p>
            <a:pPr algn="ctr">
              <a:lnSpc>
                <a:spcPts val="3074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365845" y="5819690"/>
            <a:ext cx="3964181" cy="629187"/>
            <a:chOff x="0" y="0"/>
            <a:chExt cx="5285574" cy="838916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5285124" cy="838916"/>
              <a:chOff x="0" y="0"/>
              <a:chExt cx="1468090" cy="23303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468090" cy="233032"/>
              </a:xfrm>
              <a:custGeom>
                <a:avLst/>
                <a:gdLst/>
                <a:ahLst/>
                <a:cxnLst/>
                <a:rect r="r" b="b" t="t" l="l"/>
                <a:pathLst>
                  <a:path h="233032" w="1468090">
                    <a:moveTo>
                      <a:pt x="70313" y="0"/>
                    </a:moveTo>
                    <a:lnTo>
                      <a:pt x="1397777" y="0"/>
                    </a:lnTo>
                    <a:cubicBezTo>
                      <a:pt x="1436610" y="0"/>
                      <a:pt x="1468090" y="31480"/>
                      <a:pt x="1468090" y="70313"/>
                    </a:cubicBezTo>
                    <a:lnTo>
                      <a:pt x="1468090" y="162720"/>
                    </a:lnTo>
                    <a:cubicBezTo>
                      <a:pt x="1468090" y="181368"/>
                      <a:pt x="1460682" y="199252"/>
                      <a:pt x="1447496" y="212438"/>
                    </a:cubicBezTo>
                    <a:cubicBezTo>
                      <a:pt x="1434310" y="225624"/>
                      <a:pt x="1416425" y="233032"/>
                      <a:pt x="1397777" y="233032"/>
                    </a:cubicBezTo>
                    <a:lnTo>
                      <a:pt x="70313" y="233032"/>
                    </a:lnTo>
                    <a:cubicBezTo>
                      <a:pt x="31480" y="233032"/>
                      <a:pt x="0" y="201552"/>
                      <a:pt x="0" y="162720"/>
                    </a:cubicBezTo>
                    <a:lnTo>
                      <a:pt x="0" y="70313"/>
                    </a:lnTo>
                    <a:cubicBezTo>
                      <a:pt x="0" y="51665"/>
                      <a:pt x="7408" y="33780"/>
                      <a:pt x="20594" y="20594"/>
                    </a:cubicBezTo>
                    <a:cubicBezTo>
                      <a:pt x="33780" y="7408"/>
                      <a:pt x="51665" y="0"/>
                      <a:pt x="703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1468090" cy="261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6786" y="180213"/>
              <a:ext cx="5258788" cy="440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1"/>
                </a:lnSpc>
              </a:pPr>
              <a:r>
                <a:rPr lang="en-US" sz="197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Target users and platform: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13445" y="6536055"/>
            <a:ext cx="9753600" cy="3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</a:t>
            </a:r>
            <a:r>
              <a:rPr lang="en-US" b="true" sz="23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rmacists and pharmacy staff using Android platforms.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960" y="632925"/>
            <a:ext cx="9088640" cy="814507"/>
            <a:chOff x="0" y="0"/>
            <a:chExt cx="12118187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1086009"/>
            </a:xfrm>
            <a:custGeom>
              <a:avLst/>
              <a:gdLst/>
              <a:ahLst/>
              <a:cxnLst/>
              <a:rect r="r" b="b" t="t" l="l"/>
              <a:pathLst>
                <a:path h="1086009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118187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3"/>
                </a:lnSpc>
              </a:pPr>
              <a:r>
                <a:rPr lang="en-US" sz="45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 What is ISO 25010?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3632" y="1639075"/>
            <a:ext cx="9248990" cy="4944605"/>
            <a:chOff x="0" y="0"/>
            <a:chExt cx="12118187" cy="64785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18187" cy="6478506"/>
            </a:xfrm>
            <a:custGeom>
              <a:avLst/>
              <a:gdLst/>
              <a:ahLst/>
              <a:cxnLst/>
              <a:rect r="r" b="b" t="t" l="l"/>
              <a:pathLst>
                <a:path h="6478506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6478506"/>
                  </a:lnTo>
                  <a:lnTo>
                    <a:pt x="0" y="6478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2118187" cy="66023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44821" indent="-322410" lvl="1">
                <a:lnSpc>
                  <a:spcPts val="4121"/>
                </a:lnSpc>
                <a:buFont typeface="Arial"/>
                <a:buChar char="•"/>
              </a:pPr>
              <a:r>
                <a:rPr lang="en-US" sz="2986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ISO/IEC</a:t>
              </a:r>
              <a:r>
                <a:rPr lang="en-US" sz="2986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25010 is an international standard defining a model for software product quality evaluation.</a:t>
              </a:r>
            </a:p>
            <a:p>
              <a:pPr algn="l">
                <a:lnSpc>
                  <a:spcPts val="4121"/>
                </a:lnSpc>
              </a:pPr>
            </a:p>
            <a:p>
              <a:pPr algn="l" marL="644821" indent="-322411" lvl="1">
                <a:lnSpc>
                  <a:spcPts val="4121"/>
                </a:lnSpc>
                <a:buFont typeface="Arial"/>
                <a:buChar char="•"/>
              </a:pPr>
              <a:r>
                <a:rPr lang="en-US" sz="2986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It provides a framework to assess software based on multiple quality characteristics ensuring comprehensive app quality analysis.</a:t>
              </a:r>
            </a:p>
            <a:p>
              <a:pPr algn="l">
                <a:lnSpc>
                  <a:spcPts val="4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972387" y="5988253"/>
            <a:ext cx="5988312" cy="2653893"/>
            <a:chOff x="0" y="0"/>
            <a:chExt cx="2217893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17893" cy="982923"/>
            </a:xfrm>
            <a:custGeom>
              <a:avLst/>
              <a:gdLst/>
              <a:ahLst/>
              <a:cxnLst/>
              <a:rect r="r" b="b" t="t" l="l"/>
              <a:pathLst>
                <a:path h="982923" w="2217893">
                  <a:moveTo>
                    <a:pt x="46542" y="0"/>
                  </a:moveTo>
                  <a:lnTo>
                    <a:pt x="2171351" y="0"/>
                  </a:lnTo>
                  <a:cubicBezTo>
                    <a:pt x="2183695" y="0"/>
                    <a:pt x="2195533" y="4904"/>
                    <a:pt x="2204261" y="13632"/>
                  </a:cubicBezTo>
                  <a:cubicBezTo>
                    <a:pt x="2212990" y="22360"/>
                    <a:pt x="2217893" y="34198"/>
                    <a:pt x="2217893" y="46542"/>
                  </a:cubicBezTo>
                  <a:lnTo>
                    <a:pt x="2217893" y="936381"/>
                  </a:lnTo>
                  <a:cubicBezTo>
                    <a:pt x="2217893" y="962086"/>
                    <a:pt x="2197056" y="982923"/>
                    <a:pt x="2171351" y="982923"/>
                  </a:cubicBezTo>
                  <a:lnTo>
                    <a:pt x="46542" y="982923"/>
                  </a:lnTo>
                  <a:cubicBezTo>
                    <a:pt x="34198" y="982923"/>
                    <a:pt x="22360" y="978020"/>
                    <a:pt x="13632" y="969292"/>
                  </a:cubicBezTo>
                  <a:cubicBezTo>
                    <a:pt x="4904" y="960563"/>
                    <a:pt x="0" y="948725"/>
                    <a:pt x="0" y="936381"/>
                  </a:cubicBezTo>
                  <a:lnTo>
                    <a:pt x="0" y="46542"/>
                  </a:lnTo>
                  <a:cubicBezTo>
                    <a:pt x="0" y="34198"/>
                    <a:pt x="4904" y="22360"/>
                    <a:pt x="13632" y="13632"/>
                  </a:cubicBezTo>
                  <a:cubicBezTo>
                    <a:pt x="22360" y="4904"/>
                    <a:pt x="34198" y="0"/>
                    <a:pt x="465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217893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27755" y="386417"/>
            <a:ext cx="10732928" cy="961865"/>
            <a:chOff x="0" y="0"/>
            <a:chExt cx="12118187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1086009"/>
            </a:xfrm>
            <a:custGeom>
              <a:avLst/>
              <a:gdLst/>
              <a:ahLst/>
              <a:cxnLst/>
              <a:rect r="r" b="b" t="t" l="l"/>
              <a:pathLst>
                <a:path h="1086009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118187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3"/>
                </a:lnSpc>
              </a:pPr>
              <a:r>
                <a:rPr lang="en-US" sz="45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IS</a:t>
              </a:r>
              <a:r>
                <a:rPr lang="en-US" sz="4586" b="true">
                  <a:solidFill>
                    <a:srgbClr val="000000"/>
                  </a:solidFill>
                  <a:latin typeface="Bebas Neue Bold"/>
                  <a:ea typeface="Bebas Neue Bold"/>
                  <a:cs typeface="Bebas Neue Bold"/>
                  <a:sym typeface="Bebas Neue Bold"/>
                </a:rPr>
                <a:t>O 25010 Quality Mode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742" y="1542055"/>
            <a:ext cx="9504116" cy="1127320"/>
            <a:chOff x="0" y="0"/>
            <a:chExt cx="21369995" cy="25347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69995" cy="2534777"/>
            </a:xfrm>
            <a:custGeom>
              <a:avLst/>
              <a:gdLst/>
              <a:ahLst/>
              <a:cxnLst/>
              <a:rect r="r" b="b" t="t" l="l"/>
              <a:pathLst>
                <a:path h="2534777" w="21369995">
                  <a:moveTo>
                    <a:pt x="0" y="0"/>
                  </a:moveTo>
                  <a:lnTo>
                    <a:pt x="21369995" y="0"/>
                  </a:lnTo>
                  <a:lnTo>
                    <a:pt x="21369995" y="2534777"/>
                  </a:lnTo>
                  <a:lnTo>
                    <a:pt x="0" y="25347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1369995" cy="26586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5"/>
                </a:lnSpc>
              </a:pPr>
              <a:r>
                <a:rPr lang="en-US" sz="2786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The model consists of 8 key software quality characteristics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97952" y="5988253"/>
            <a:ext cx="4959796" cy="2653893"/>
            <a:chOff x="0" y="0"/>
            <a:chExt cx="1836962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36962" cy="982923"/>
            </a:xfrm>
            <a:custGeom>
              <a:avLst/>
              <a:gdLst/>
              <a:ahLst/>
              <a:cxnLst/>
              <a:rect r="r" b="b" t="t" l="l"/>
              <a:pathLst>
                <a:path h="982923" w="1836962">
                  <a:moveTo>
                    <a:pt x="56194" y="0"/>
                  </a:moveTo>
                  <a:lnTo>
                    <a:pt x="1780768" y="0"/>
                  </a:lnTo>
                  <a:cubicBezTo>
                    <a:pt x="1795671" y="0"/>
                    <a:pt x="1809965" y="5920"/>
                    <a:pt x="1820503" y="16459"/>
                  </a:cubicBezTo>
                  <a:cubicBezTo>
                    <a:pt x="1831041" y="26997"/>
                    <a:pt x="1836962" y="41290"/>
                    <a:pt x="1836962" y="56194"/>
                  </a:cubicBezTo>
                  <a:lnTo>
                    <a:pt x="1836962" y="926730"/>
                  </a:lnTo>
                  <a:cubicBezTo>
                    <a:pt x="1836962" y="941633"/>
                    <a:pt x="1831041" y="955926"/>
                    <a:pt x="1820503" y="966465"/>
                  </a:cubicBezTo>
                  <a:cubicBezTo>
                    <a:pt x="1809965" y="977003"/>
                    <a:pt x="1795671" y="982923"/>
                    <a:pt x="1780768" y="982923"/>
                  </a:cubicBezTo>
                  <a:lnTo>
                    <a:pt x="56194" y="982923"/>
                  </a:lnTo>
                  <a:cubicBezTo>
                    <a:pt x="41290" y="982923"/>
                    <a:pt x="26997" y="977003"/>
                    <a:pt x="16459" y="966465"/>
                  </a:cubicBezTo>
                  <a:cubicBezTo>
                    <a:pt x="5920" y="955926"/>
                    <a:pt x="0" y="941633"/>
                    <a:pt x="0" y="926730"/>
                  </a:cubicBezTo>
                  <a:lnTo>
                    <a:pt x="0" y="56194"/>
                  </a:lnTo>
                  <a:cubicBezTo>
                    <a:pt x="0" y="41290"/>
                    <a:pt x="5920" y="26997"/>
                    <a:pt x="16459" y="16459"/>
                  </a:cubicBezTo>
                  <a:cubicBezTo>
                    <a:pt x="26997" y="5920"/>
                    <a:pt x="41290" y="0"/>
                    <a:pt x="561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836962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65840" y="2210135"/>
            <a:ext cx="8156240" cy="3778118"/>
          </a:xfrm>
          <a:custGeom>
            <a:avLst/>
            <a:gdLst/>
            <a:ahLst/>
            <a:cxnLst/>
            <a:rect r="r" b="b" t="t" l="l"/>
            <a:pathLst>
              <a:path h="3778118" w="8156240">
                <a:moveTo>
                  <a:pt x="0" y="0"/>
                </a:moveTo>
                <a:lnTo>
                  <a:pt x="8156240" y="0"/>
                </a:lnTo>
                <a:lnTo>
                  <a:pt x="8156240" y="3778118"/>
                </a:lnTo>
                <a:lnTo>
                  <a:pt x="0" y="3778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05" r="0" b="-370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960" y="632925"/>
            <a:ext cx="9088640" cy="814507"/>
            <a:chOff x="0" y="0"/>
            <a:chExt cx="12118187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1086009"/>
            </a:xfrm>
            <a:custGeom>
              <a:avLst/>
              <a:gdLst/>
              <a:ahLst/>
              <a:cxnLst/>
              <a:rect r="r" b="b" t="t" l="l"/>
              <a:pathLst>
                <a:path h="1086009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118187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205" y="320258"/>
            <a:ext cx="9519190" cy="6385518"/>
            <a:chOff x="0" y="0"/>
            <a:chExt cx="12692253" cy="85140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2252" cy="8514023"/>
            </a:xfrm>
            <a:custGeom>
              <a:avLst/>
              <a:gdLst/>
              <a:ahLst/>
              <a:cxnLst/>
              <a:rect r="r" b="b" t="t" l="l"/>
              <a:pathLst>
                <a:path h="8514023" w="12692252">
                  <a:moveTo>
                    <a:pt x="0" y="0"/>
                  </a:moveTo>
                  <a:lnTo>
                    <a:pt x="12692252" y="0"/>
                  </a:lnTo>
                  <a:lnTo>
                    <a:pt x="12692252" y="8514023"/>
                  </a:lnTo>
                  <a:lnTo>
                    <a:pt x="0" y="85140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692253" cy="8609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43"/>
                </a:lnSpc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Functional Suitability</a:t>
              </a:r>
            </a:p>
            <a:p>
              <a:pPr algn="l" marL="460586" indent="-230293" lvl="1">
                <a:lnSpc>
                  <a:spcPts val="2943"/>
                </a:lnSpc>
                <a:buFont typeface="Arial"/>
                <a:buChar char="•"/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Rx Vision meets all functional requirements: secure login/register, real-time data retrieval for inventory and prescriptions, detailed reporting features.</a:t>
              </a:r>
            </a:p>
            <a:p>
              <a:pPr algn="l" marL="460586" indent="-230293" lvl="1">
                <a:lnSpc>
                  <a:spcPts val="2943"/>
                </a:lnSpc>
                <a:buFont typeface="Arial"/>
                <a:buChar char="•"/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Example: Users can login securely and view medicine stock levels instantly.</a:t>
              </a:r>
            </a:p>
            <a:p>
              <a:pPr algn="l">
                <a:lnSpc>
                  <a:spcPts val="2943"/>
                </a:lnSpc>
              </a:pPr>
            </a:p>
            <a:p>
              <a:pPr algn="l">
                <a:lnSpc>
                  <a:spcPts val="2943"/>
                </a:lnSpc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Performance Efficiency</a:t>
              </a:r>
            </a:p>
            <a:p>
              <a:pPr algn="l" marL="460586" indent="-230293" lvl="1">
                <a:lnSpc>
                  <a:spcPts val="2943"/>
                </a:lnSpc>
                <a:buFont typeface="Arial"/>
                <a:buChar char="•"/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Fast loading screens (Welcome, Login, Homepage) ensure smooth user experience.</a:t>
              </a:r>
            </a:p>
            <a:p>
              <a:pPr algn="l" marL="460586" indent="-230293" lvl="1">
                <a:lnSpc>
                  <a:spcPts val="2943"/>
                </a:lnSpc>
                <a:buFont typeface="Arial"/>
                <a:buChar char="•"/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Efficient even with limited internet connectivity or lower-end devices due to optimized data handling.</a:t>
              </a:r>
            </a:p>
            <a:p>
              <a:pPr algn="l">
                <a:lnSpc>
                  <a:spcPts val="2943"/>
                </a:lnSpc>
              </a:pPr>
            </a:p>
            <a:p>
              <a:pPr algn="l">
                <a:lnSpc>
                  <a:spcPts val="2943"/>
                </a:lnSpc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Compatibility</a:t>
              </a:r>
            </a:p>
            <a:p>
              <a:pPr algn="l" marL="460586" indent="-230293" lvl="1">
                <a:lnSpc>
                  <a:spcPts val="2943"/>
                </a:lnSpc>
                <a:buFont typeface="Arial"/>
                <a:buChar char="•"/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Designed for both Androids supporting multiple OS versions.</a:t>
              </a:r>
            </a:p>
            <a:p>
              <a:pPr algn="l" marL="460586" indent="-230293" lvl="1">
                <a:lnSpc>
                  <a:spcPts val="2943"/>
                </a:lnSpc>
                <a:buFont typeface="Arial"/>
                <a:buChar char="•"/>
              </a:pPr>
              <a:r>
                <a:rPr lang="en-US" sz="21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Responsive UI adapts to different screen sizes and hardware capabilities.</a:t>
              </a:r>
            </a:p>
            <a:p>
              <a:pPr algn="l">
                <a:lnSpc>
                  <a:spcPts val="2943"/>
                </a:lnSpc>
              </a:pPr>
            </a:p>
            <a:p>
              <a:pPr algn="l">
                <a:lnSpc>
                  <a:spcPts val="294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583680"/>
            <a:ext cx="9753600" cy="2653893"/>
            <a:chOff x="0" y="0"/>
            <a:chExt cx="3612444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2445" cy="982923"/>
            </a:xfrm>
            <a:custGeom>
              <a:avLst/>
              <a:gdLst/>
              <a:ahLst/>
              <a:cxnLst/>
              <a:rect r="r" b="b" t="t" l="l"/>
              <a:pathLst>
                <a:path h="982923" w="3612445">
                  <a:moveTo>
                    <a:pt x="28575" y="0"/>
                  </a:moveTo>
                  <a:lnTo>
                    <a:pt x="3583870" y="0"/>
                  </a:lnTo>
                  <a:cubicBezTo>
                    <a:pt x="3591448" y="0"/>
                    <a:pt x="3598716" y="3011"/>
                    <a:pt x="3604075" y="8369"/>
                  </a:cubicBezTo>
                  <a:cubicBezTo>
                    <a:pt x="3609434" y="13728"/>
                    <a:pt x="3612445" y="20996"/>
                    <a:pt x="3612445" y="28575"/>
                  </a:cubicBezTo>
                  <a:lnTo>
                    <a:pt x="3612445" y="954348"/>
                  </a:lnTo>
                  <a:cubicBezTo>
                    <a:pt x="3612445" y="970130"/>
                    <a:pt x="3599651" y="982923"/>
                    <a:pt x="3583870" y="982923"/>
                  </a:cubicBezTo>
                  <a:lnTo>
                    <a:pt x="28575" y="982923"/>
                  </a:lnTo>
                  <a:cubicBezTo>
                    <a:pt x="12793" y="982923"/>
                    <a:pt x="0" y="970130"/>
                    <a:pt x="0" y="954348"/>
                  </a:cubicBezTo>
                  <a:lnTo>
                    <a:pt x="0" y="28575"/>
                  </a:lnTo>
                  <a:cubicBezTo>
                    <a:pt x="0" y="12793"/>
                    <a:pt x="12793" y="0"/>
                    <a:pt x="285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12444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960" y="632925"/>
            <a:ext cx="9088640" cy="814507"/>
            <a:chOff x="0" y="0"/>
            <a:chExt cx="12118187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1086009"/>
            </a:xfrm>
            <a:custGeom>
              <a:avLst/>
              <a:gdLst/>
              <a:ahLst/>
              <a:cxnLst/>
              <a:rect r="r" b="b" t="t" l="l"/>
              <a:pathLst>
                <a:path h="1086009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118187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205" y="320258"/>
            <a:ext cx="9519190" cy="6100080"/>
            <a:chOff x="0" y="0"/>
            <a:chExt cx="12692253" cy="81334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2252" cy="8133440"/>
            </a:xfrm>
            <a:custGeom>
              <a:avLst/>
              <a:gdLst/>
              <a:ahLst/>
              <a:cxnLst/>
              <a:rect r="r" b="b" t="t" l="l"/>
              <a:pathLst>
                <a:path h="8133440" w="12692252">
                  <a:moveTo>
                    <a:pt x="0" y="0"/>
                  </a:moveTo>
                  <a:lnTo>
                    <a:pt x="12692252" y="0"/>
                  </a:lnTo>
                  <a:lnTo>
                    <a:pt x="12692252" y="8133440"/>
                  </a:lnTo>
                  <a:lnTo>
                    <a:pt x="0" y="8133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692253" cy="82286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81"/>
                </a:lnSpc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Usability</a:t>
              </a:r>
            </a:p>
            <a:p>
              <a:pPr algn="l" marL="482175" indent="-241088" lvl="1">
                <a:lnSpc>
                  <a:spcPts val="3081"/>
                </a:lnSpc>
                <a:buFont typeface="Arial"/>
                <a:buChar char="•"/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</a:t>
              </a: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imple, clean interface with clear navigation (e.g., menu with Profile, Inventory, Notifications).</a:t>
              </a:r>
            </a:p>
            <a:p>
              <a:pPr algn="l" marL="482175" indent="-241088" lvl="1">
                <a:lnSpc>
                  <a:spcPts val="3081"/>
                </a:lnSpc>
                <a:buFont typeface="Arial"/>
                <a:buChar char="•"/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Intuitive design minimizes user errors and supports both tech-savvy and novice users.</a:t>
              </a:r>
            </a:p>
            <a:p>
              <a:pPr algn="l">
                <a:lnSpc>
                  <a:spcPts val="3081"/>
                </a:lnSpc>
              </a:pPr>
            </a:p>
            <a:p>
              <a:pPr algn="l">
                <a:lnSpc>
                  <a:spcPts val="3081"/>
                </a:lnSpc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Reliability</a:t>
              </a:r>
            </a:p>
            <a:p>
              <a:pPr algn="l" marL="482175" indent="-241088" lvl="1">
                <a:lnSpc>
                  <a:spcPts val="3081"/>
                </a:lnSpc>
                <a:buFont typeface="Arial"/>
                <a:buChar char="•"/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Stable system with mini</a:t>
              </a: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mal crashes during use.</a:t>
              </a:r>
            </a:p>
            <a:p>
              <a:pPr algn="l" marL="482175" indent="-241088" lvl="1">
                <a:lnSpc>
                  <a:spcPts val="3081"/>
                </a:lnSpc>
                <a:buFont typeface="Arial"/>
                <a:buChar char="•"/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Error handling present on login (e.g., “Forgot Password”) and form inputs to reduce user frustration.</a:t>
              </a:r>
            </a:p>
            <a:p>
              <a:pPr algn="l">
                <a:lnSpc>
                  <a:spcPts val="3081"/>
                </a:lnSpc>
              </a:pPr>
            </a:p>
            <a:p>
              <a:pPr algn="l">
                <a:lnSpc>
                  <a:spcPts val="3081"/>
                </a:lnSpc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Secur</a:t>
              </a: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ity</a:t>
              </a:r>
            </a:p>
            <a:p>
              <a:pPr algn="l" marL="482175" indent="-241088" lvl="1">
                <a:lnSpc>
                  <a:spcPts val="3081"/>
                </a:lnSpc>
                <a:buFont typeface="Arial"/>
                <a:buChar char="•"/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Authentication system with encrypted passwords.</a:t>
              </a:r>
            </a:p>
            <a:p>
              <a:pPr algn="l" marL="482175" indent="-241088" lvl="1">
                <a:lnSpc>
                  <a:spcPts val="3081"/>
                </a:lnSpc>
                <a:buFont typeface="Arial"/>
                <a:buChar char="•"/>
              </a:pPr>
              <a:r>
                <a:rPr lang="en-US" sz="22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Protection of user data through secure login and profile management.</a:t>
              </a:r>
            </a:p>
            <a:p>
              <a:pPr algn="l">
                <a:lnSpc>
                  <a:spcPts val="308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583680"/>
            <a:ext cx="9753600" cy="2653893"/>
            <a:chOff x="0" y="0"/>
            <a:chExt cx="3612444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2445" cy="982923"/>
            </a:xfrm>
            <a:custGeom>
              <a:avLst/>
              <a:gdLst/>
              <a:ahLst/>
              <a:cxnLst/>
              <a:rect r="r" b="b" t="t" l="l"/>
              <a:pathLst>
                <a:path h="982923" w="3612445">
                  <a:moveTo>
                    <a:pt x="28575" y="0"/>
                  </a:moveTo>
                  <a:lnTo>
                    <a:pt x="3583870" y="0"/>
                  </a:lnTo>
                  <a:cubicBezTo>
                    <a:pt x="3591448" y="0"/>
                    <a:pt x="3598716" y="3011"/>
                    <a:pt x="3604075" y="8369"/>
                  </a:cubicBezTo>
                  <a:cubicBezTo>
                    <a:pt x="3609434" y="13728"/>
                    <a:pt x="3612445" y="20996"/>
                    <a:pt x="3612445" y="28575"/>
                  </a:cubicBezTo>
                  <a:lnTo>
                    <a:pt x="3612445" y="954348"/>
                  </a:lnTo>
                  <a:cubicBezTo>
                    <a:pt x="3612445" y="970130"/>
                    <a:pt x="3599651" y="982923"/>
                    <a:pt x="3583870" y="982923"/>
                  </a:cubicBezTo>
                  <a:lnTo>
                    <a:pt x="28575" y="982923"/>
                  </a:lnTo>
                  <a:cubicBezTo>
                    <a:pt x="12793" y="982923"/>
                    <a:pt x="0" y="970130"/>
                    <a:pt x="0" y="954348"/>
                  </a:cubicBezTo>
                  <a:lnTo>
                    <a:pt x="0" y="28575"/>
                  </a:lnTo>
                  <a:cubicBezTo>
                    <a:pt x="0" y="12793"/>
                    <a:pt x="12793" y="0"/>
                    <a:pt x="285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12444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4960" y="632925"/>
            <a:ext cx="9088640" cy="814507"/>
            <a:chOff x="0" y="0"/>
            <a:chExt cx="12118187" cy="1086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18187" cy="1086009"/>
            </a:xfrm>
            <a:custGeom>
              <a:avLst/>
              <a:gdLst/>
              <a:ahLst/>
              <a:cxnLst/>
              <a:rect r="r" b="b" t="t" l="l"/>
              <a:pathLst>
                <a:path h="1086009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1086009"/>
                  </a:lnTo>
                  <a:lnTo>
                    <a:pt x="0" y="1086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118187" cy="10955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205" y="320258"/>
            <a:ext cx="9519190" cy="6100080"/>
            <a:chOff x="0" y="0"/>
            <a:chExt cx="12692253" cy="81334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2252" cy="8133440"/>
            </a:xfrm>
            <a:custGeom>
              <a:avLst/>
              <a:gdLst/>
              <a:ahLst/>
              <a:cxnLst/>
              <a:rect r="r" b="b" t="t" l="l"/>
              <a:pathLst>
                <a:path h="8133440" w="12692252">
                  <a:moveTo>
                    <a:pt x="0" y="0"/>
                  </a:moveTo>
                  <a:lnTo>
                    <a:pt x="12692252" y="0"/>
                  </a:lnTo>
                  <a:lnTo>
                    <a:pt x="12692252" y="8133440"/>
                  </a:lnTo>
                  <a:lnTo>
                    <a:pt x="0" y="8133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2692253" cy="82572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185"/>
                </a:lnSpc>
              </a:pP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Maintainability</a:t>
              </a:r>
            </a:p>
            <a:p>
              <a:pPr algn="l" marL="654891" indent="-327446" lvl="1">
                <a:lnSpc>
                  <a:spcPts val="4185"/>
                </a:lnSpc>
                <a:buFont typeface="Arial"/>
                <a:buChar char="•"/>
              </a:pP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W</a:t>
              </a: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ell-documented code structure facilitates updates and debugging.</a:t>
              </a:r>
            </a:p>
            <a:p>
              <a:pPr algn="l" marL="654891" indent="-327446" lvl="1">
                <a:lnSpc>
                  <a:spcPts val="4185"/>
                </a:lnSpc>
                <a:buFont typeface="Arial"/>
                <a:buChar char="•"/>
              </a:pP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Modular design supports future feature additions like advan</a:t>
              </a: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ced reporting.</a:t>
              </a:r>
            </a:p>
            <a:p>
              <a:pPr algn="l">
                <a:lnSpc>
                  <a:spcPts val="4185"/>
                </a:lnSpc>
              </a:pPr>
            </a:p>
            <a:p>
              <a:pPr algn="l">
                <a:lnSpc>
                  <a:spcPts val="4185"/>
                </a:lnSpc>
              </a:pP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P</a:t>
              </a: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ortability</a:t>
              </a:r>
            </a:p>
            <a:p>
              <a:pPr algn="l" marL="654891" indent="-327446" lvl="1">
                <a:lnSpc>
                  <a:spcPts val="4185"/>
                </a:lnSpc>
                <a:buFont typeface="Arial"/>
                <a:buChar char="•"/>
              </a:pP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App deployable on Android  with minimal adjustments.</a:t>
              </a:r>
            </a:p>
            <a:p>
              <a:pPr algn="l" marL="654891" indent="-327446" lvl="1">
                <a:lnSpc>
                  <a:spcPts val="4185"/>
                </a:lnSpc>
                <a:buFont typeface="Arial"/>
                <a:buChar char="•"/>
              </a:pP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Flexibil</a:t>
              </a:r>
              <a:r>
                <a:rPr lang="en-US" sz="3033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ity to scale and adapt to future platforms.</a:t>
              </a:r>
            </a:p>
            <a:p>
              <a:pPr algn="l">
                <a:lnSpc>
                  <a:spcPts val="418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583680"/>
            <a:ext cx="9753600" cy="2653893"/>
            <a:chOff x="0" y="0"/>
            <a:chExt cx="3612444" cy="982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2445" cy="982923"/>
            </a:xfrm>
            <a:custGeom>
              <a:avLst/>
              <a:gdLst/>
              <a:ahLst/>
              <a:cxnLst/>
              <a:rect r="r" b="b" t="t" l="l"/>
              <a:pathLst>
                <a:path h="982923" w="3612445">
                  <a:moveTo>
                    <a:pt x="28575" y="0"/>
                  </a:moveTo>
                  <a:lnTo>
                    <a:pt x="3583870" y="0"/>
                  </a:lnTo>
                  <a:cubicBezTo>
                    <a:pt x="3591448" y="0"/>
                    <a:pt x="3598716" y="3011"/>
                    <a:pt x="3604075" y="8369"/>
                  </a:cubicBezTo>
                  <a:cubicBezTo>
                    <a:pt x="3609434" y="13728"/>
                    <a:pt x="3612445" y="20996"/>
                    <a:pt x="3612445" y="28575"/>
                  </a:cubicBezTo>
                  <a:lnTo>
                    <a:pt x="3612445" y="954348"/>
                  </a:lnTo>
                  <a:cubicBezTo>
                    <a:pt x="3612445" y="970130"/>
                    <a:pt x="3599651" y="982923"/>
                    <a:pt x="3583870" y="982923"/>
                  </a:cubicBezTo>
                  <a:lnTo>
                    <a:pt x="28575" y="982923"/>
                  </a:lnTo>
                  <a:cubicBezTo>
                    <a:pt x="12793" y="982923"/>
                    <a:pt x="0" y="970130"/>
                    <a:pt x="0" y="954348"/>
                  </a:cubicBezTo>
                  <a:lnTo>
                    <a:pt x="0" y="28575"/>
                  </a:lnTo>
                  <a:cubicBezTo>
                    <a:pt x="0" y="12793"/>
                    <a:pt x="12793" y="0"/>
                    <a:pt x="285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12444" cy="1011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DAGlngiOdM0</dc:identifier>
  <dcterms:modified xsi:type="dcterms:W3CDTF">2011-08-01T06:04:30Z</dcterms:modified>
  <cp:revision>1</cp:revision>
  <dc:title>ADET-PPT</dc:title>
</cp:coreProperties>
</file>