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71" r:id="rId5"/>
    <p:sldId id="272" r:id="rId6"/>
    <p:sldId id="273" r:id="rId7"/>
    <p:sldId id="264" r:id="rId8"/>
    <p:sldId id="282" r:id="rId9"/>
    <p:sldId id="274" r:id="rId10"/>
    <p:sldId id="277" r:id="rId11"/>
    <p:sldId id="276" r:id="rId12"/>
    <p:sldId id="279" r:id="rId13"/>
    <p:sldId id="278" r:id="rId14"/>
    <p:sldId id="280" r:id="rId15"/>
    <p:sldId id="285" r:id="rId16"/>
    <p:sldId id="270" r:id="rId17"/>
    <p:sldId id="275" r:id="rId18"/>
    <p:sldId id="260" r:id="rId19"/>
    <p:sldId id="261" r:id="rId20"/>
    <p:sldId id="283" r:id="rId21"/>
    <p:sldId id="266" r:id="rId22"/>
    <p:sldId id="284" r:id="rId23"/>
    <p:sldId id="286" r:id="rId24"/>
    <p:sldId id="267" r:id="rId25"/>
    <p:sldId id="268" r:id="rId26"/>
    <p:sldId id="269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6B"/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5"/>
    <p:restoredTop sz="94714"/>
  </p:normalViewPr>
  <p:slideViewPr>
    <p:cSldViewPr snapToGrid="0" snapToObjects="1">
      <p:cViewPr>
        <p:scale>
          <a:sx n="123" d="100"/>
          <a:sy n="123" d="100"/>
        </p:scale>
        <p:origin x="-9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2FF8A-0DFB-F749-9473-824018BAA97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108BE-A572-BF46-82AF-376BB412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BE-A572-BF46-82AF-376BB4125B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看图顺序：自上而下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红色块：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绿色块：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大的区块在实现时相互独立，互不依赖，整个生成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的流程通过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表串起来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上面的深蓝色的区块只处理原始数据，不包含任何业务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从蓝绿色的区块开始，数据开始携带业务逻辑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所有业务逻辑均在</a:t>
            </a:r>
            <a:r>
              <a:rPr lang="en-US" altLang="zh-CN" b="0" baseline="0" dirty="0" smtClean="0"/>
              <a:t>【Business Hive】</a:t>
            </a:r>
            <a:r>
              <a:rPr lang="zh-CN" altLang="en-US" baseline="0" dirty="0" smtClean="0"/>
              <a:t>区块体现，其余区块只使用数据不作业务计算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具体模块实现细节参考下文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 smtClean="0"/>
              <a:t>*</a:t>
            </a:r>
            <a:r>
              <a:rPr lang="zh-CN" altLang="en-US" baseline="0" dirty="0" smtClean="0"/>
              <a:t>从</a:t>
            </a:r>
            <a:r>
              <a:rPr lang="en-US" altLang="zh-CN" baseline="0" dirty="0" smtClean="0"/>
              <a:t>Full</a:t>
            </a:r>
            <a:r>
              <a:rPr lang="zh-CN" altLang="en-US" baseline="0" dirty="0" smtClean="0"/>
              <a:t>阶段就考虑过滤掉</a:t>
            </a:r>
            <a:r>
              <a:rPr lang="en-US" altLang="zh-CN" baseline="0" dirty="0" smtClean="0"/>
              <a:t>inactive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Item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 smtClean="0"/>
              <a:t>*Split</a:t>
            </a:r>
            <a:r>
              <a:rPr lang="zh-CN" altLang="en-US" baseline="0" dirty="0" smtClean="0"/>
              <a:t>的两个阶段可以考虑合并或减少不必要的拆分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 smtClean="0"/>
              <a:t>*Item Hive</a:t>
            </a:r>
            <a:r>
              <a:rPr lang="zh-CN" altLang="en-US" baseline="0" dirty="0" smtClean="0"/>
              <a:t>还是保留全量数据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 smtClean="0"/>
              <a:t>*Inactive</a:t>
            </a:r>
            <a:r>
              <a:rPr lang="zh-CN" altLang="en-US" baseline="0" dirty="0" smtClean="0"/>
              <a:t>的表可以根据需要拆分，减少不必要的</a:t>
            </a:r>
            <a:r>
              <a:rPr lang="en-US" altLang="zh-CN" baseline="0" dirty="0" smtClean="0"/>
              <a:t>inactive</a:t>
            </a:r>
            <a:r>
              <a:rPr lang="zh-CN" altLang="en-US" baseline="0" dirty="0" smtClean="0"/>
              <a:t>表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 smtClean="0"/>
              <a:t>*3</a:t>
            </a:r>
            <a:r>
              <a:rPr lang="zh-CN" altLang="en-US" baseline="0" dirty="0" smtClean="0"/>
              <a:t>年前的</a:t>
            </a:r>
            <a:r>
              <a:rPr lang="en-US" altLang="zh-CN" baseline="0" dirty="0" smtClean="0"/>
              <a:t>inactive</a:t>
            </a:r>
            <a:r>
              <a:rPr lang="zh-CN" altLang="en-US" baseline="0" dirty="0" smtClean="0"/>
              <a:t>可以直接去掉（需要确认一下数据量）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648EC-3C0D-438E-982B-5EE7B28AA1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8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C3A7C8-9612-1A47-BBAD-60047227E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CEBBA-D650-A04E-B6D2-BABF2E26BB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9535" y="2722563"/>
            <a:ext cx="6145427" cy="2387600"/>
          </a:xfrm>
        </p:spPr>
        <p:txBody>
          <a:bodyPr anchor="b">
            <a:normAutofit/>
          </a:bodyPr>
          <a:lstStyle>
            <a:lvl1pPr algn="l">
              <a:defRPr sz="5400" b="0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2C5D7-D147-CA42-A790-E6893933A9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09535" y="5202238"/>
            <a:ext cx="6145427" cy="1655762"/>
          </a:xfrm>
        </p:spPr>
        <p:txBody>
          <a:bodyPr>
            <a:normAutofit/>
          </a:bodyPr>
          <a:lstStyle>
            <a:lvl1pPr marL="0" indent="0" algn="l">
              <a:buNone/>
              <a:defRPr sz="3400" b="1" spc="-150">
                <a:solidFill>
                  <a:srgbClr val="FF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357FA32-9EA7-3C4E-A8A5-6F83493E9A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317" y="537435"/>
            <a:ext cx="2520655" cy="14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6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D372C75-15CA-4E63-AE07-422CC2B4FB1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DE5C-FCA1-4CF6-AD76-2F67131E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1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2FDD8D-D470-6548-AAA0-A2466B6B3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CEBBA-D650-A04E-B6D2-BABF2E26BB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9535" y="2722563"/>
            <a:ext cx="6145427" cy="2387600"/>
          </a:xfrm>
        </p:spPr>
        <p:txBody>
          <a:bodyPr anchor="b">
            <a:normAutofit/>
          </a:bodyPr>
          <a:lstStyle>
            <a:lvl1pPr algn="l">
              <a:defRPr sz="5400" b="0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2C5D7-D147-CA42-A790-E6893933A9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09535" y="5202238"/>
            <a:ext cx="6145427" cy="1655762"/>
          </a:xfrm>
        </p:spPr>
        <p:txBody>
          <a:bodyPr>
            <a:normAutofit/>
          </a:bodyPr>
          <a:lstStyle>
            <a:lvl1pPr marL="0" indent="0" algn="l">
              <a:buNone/>
              <a:defRPr sz="3400" b="1" spc="-150">
                <a:solidFill>
                  <a:srgbClr val="FF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941C898-5B6E-334A-B6F6-5981D95DF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317" y="537435"/>
            <a:ext cx="2520655" cy="14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5947866-D492-814F-B1A5-B416E3AB92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874E3C8C-2DA6-AC41-86BB-BB01A10303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0919" y="1676358"/>
            <a:ext cx="6145427" cy="2387600"/>
          </a:xfrm>
        </p:spPr>
        <p:txBody>
          <a:bodyPr anchor="b">
            <a:normAutofit/>
          </a:bodyPr>
          <a:lstStyle>
            <a:lvl1pPr algn="l">
              <a:defRPr sz="5400" b="0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Break Page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1C493D5-CF6D-4E43-BDB8-71F9D12173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0919" y="4156033"/>
            <a:ext cx="6145427" cy="1655762"/>
          </a:xfrm>
        </p:spPr>
        <p:txBody>
          <a:bodyPr>
            <a:normAutofit/>
          </a:bodyPr>
          <a:lstStyle>
            <a:lvl1pPr marL="0" indent="0" algn="l">
              <a:buNone/>
              <a:defRPr sz="3400" b="1" spc="-150">
                <a:solidFill>
                  <a:srgbClr val="FF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8E7AF9-0A0B-3545-811E-FE774D8F1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824" y="5673854"/>
            <a:ext cx="1312876" cy="7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F81DE6-6B57-C94E-918A-84EF3A73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94BC1C-10DD-1140-9635-96D27E0357F4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B3084C-B53E-9C4B-BBFF-7096391A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322AC0-F7F4-6145-A549-FD217381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A250-5429-E34E-A49E-4B9EBACD2F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1C8B019-0989-4D42-91C0-C681B2152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874E3C8C-2DA6-AC41-86BB-BB01A10303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0919" y="1676358"/>
            <a:ext cx="6145427" cy="2387600"/>
          </a:xfrm>
        </p:spPr>
        <p:txBody>
          <a:bodyPr anchor="b">
            <a:normAutofit/>
          </a:bodyPr>
          <a:lstStyle>
            <a:lvl1pPr algn="l">
              <a:defRPr sz="5400" b="0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Break Page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1C493D5-CF6D-4E43-BDB8-71F9D12173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0919" y="4156033"/>
            <a:ext cx="6145427" cy="1655762"/>
          </a:xfrm>
        </p:spPr>
        <p:txBody>
          <a:bodyPr>
            <a:normAutofit/>
          </a:bodyPr>
          <a:lstStyle>
            <a:lvl1pPr marL="0" indent="0" algn="l">
              <a:buNone/>
              <a:defRPr sz="3400" b="1" spc="-150">
                <a:solidFill>
                  <a:srgbClr val="FF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1634DA0-14B8-094F-95B0-9A7A481988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824" y="5673854"/>
            <a:ext cx="1312876" cy="7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8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AB869B-2A12-8D41-BCF9-56E2109C3C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874E3C8C-2DA6-AC41-86BB-BB01A10303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0919" y="1676358"/>
            <a:ext cx="6145427" cy="2387600"/>
          </a:xfrm>
        </p:spPr>
        <p:txBody>
          <a:bodyPr anchor="b">
            <a:normAutofit/>
          </a:bodyPr>
          <a:lstStyle>
            <a:lvl1pPr algn="l">
              <a:defRPr sz="5400" b="0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Break Page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1C493D5-CF6D-4E43-BDB8-71F9D12173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0919" y="4156033"/>
            <a:ext cx="6145427" cy="1655762"/>
          </a:xfrm>
        </p:spPr>
        <p:txBody>
          <a:bodyPr>
            <a:normAutofit/>
          </a:bodyPr>
          <a:lstStyle>
            <a:lvl1pPr marL="0" indent="0" algn="l">
              <a:buNone/>
              <a:defRPr sz="3400" b="1" spc="-150">
                <a:solidFill>
                  <a:srgbClr val="FF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09AC73-6E71-BE4A-B2E3-BCD14DF253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824" y="5673854"/>
            <a:ext cx="1312876" cy="7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DAA7BEE-7D9E-CD42-9554-4A9E4763E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295"/>
          <a:stretch/>
        </p:blipFill>
        <p:spPr>
          <a:xfrm>
            <a:off x="0" y="0"/>
            <a:ext cx="8742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BC606-DF53-7B4A-9D17-377695E5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5432" cy="327599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2425CD7-E20A-0844-9DB0-A1F4C04C0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2553772"/>
            <a:ext cx="6306356" cy="28489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C74D86BD-368E-CB47-9DEE-FE923D52B4D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5181600" y="1970589"/>
            <a:ext cx="6306356" cy="691355"/>
          </a:xfrm>
        </p:spPr>
        <p:txBody>
          <a:bodyPr>
            <a:normAutofit/>
          </a:bodyPr>
          <a:lstStyle>
            <a:lvl1pPr marL="0" indent="0" algn="l">
              <a:buNone/>
              <a:defRPr sz="2400" b="1" spc="-150">
                <a:solidFill>
                  <a:srgbClr val="FF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A6556F4-52C8-B245-BA84-DA94C56CC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516" y="5673854"/>
            <a:ext cx="1312876" cy="77022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2B656C8B-AE42-E342-98FD-7444CA17CB7C}"/>
              </a:ext>
            </a:extLst>
          </p:cNvPr>
          <p:cNvSpPr txBox="1">
            <a:spLocks/>
          </p:cNvSpPr>
          <p:nvPr userDrawn="1"/>
        </p:nvSpPr>
        <p:spPr>
          <a:xfrm>
            <a:off x="4038600" y="63607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xmlns="" id="{27039E17-09BC-8041-9EA9-D9A7432CD7A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B9A250-5429-E34E-A49E-4B9EBACD2F2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4785352-7DCB-4644-A833-3EC1E449B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295"/>
          <a:stretch/>
        </p:blipFill>
        <p:spPr>
          <a:xfrm flipH="1">
            <a:off x="3449928" y="0"/>
            <a:ext cx="87420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BC606-DF53-7B4A-9D17-377695E5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020" y="365125"/>
            <a:ext cx="3305432" cy="3275999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1562D283-CFE8-2C4B-AA29-5106C6C2F4B0}"/>
              </a:ext>
            </a:extLst>
          </p:cNvPr>
          <p:cNvSpPr txBox="1">
            <a:spLocks/>
          </p:cNvSpPr>
          <p:nvPr userDrawn="1"/>
        </p:nvSpPr>
        <p:spPr>
          <a:xfrm>
            <a:off x="75448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9B9A250-5429-E34E-A49E-4B9EBACD2F26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8BDAB7E-2C5F-0140-B89F-E5AF5824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742" y="2553772"/>
            <a:ext cx="6631843" cy="284891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4A29AA89-1596-5E45-ACD5-AEED5EDA6C15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67742" y="1970589"/>
            <a:ext cx="6631843" cy="691355"/>
          </a:xfrm>
        </p:spPr>
        <p:txBody>
          <a:bodyPr>
            <a:normAutofit/>
          </a:bodyPr>
          <a:lstStyle>
            <a:lvl1pPr marL="0" indent="0" algn="l">
              <a:buNone/>
              <a:defRPr sz="2400" b="1" spc="-150">
                <a:solidFill>
                  <a:srgbClr val="FF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5E93B2A-F9B3-0B45-9C12-73DA9CFD2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824" y="5673854"/>
            <a:ext cx="1312876" cy="770220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DC7115D0-CBEA-4A40-AC5D-56F606845F9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607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0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B014A3-07E0-6349-AE00-B561E6C09C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8713" y="5930901"/>
            <a:ext cx="7663287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31E741-90BE-9C43-A05A-48132A2E9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77" b="1"/>
          <a:stretch/>
        </p:blipFill>
        <p:spPr>
          <a:xfrm>
            <a:off x="0" y="0"/>
            <a:ext cx="12192000" cy="2040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BC606-DF53-7B4A-9D17-377695E5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43" y="236337"/>
            <a:ext cx="8689545" cy="929202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1562D283-CFE8-2C4B-AA29-5106C6C2F4B0}"/>
              </a:ext>
            </a:extLst>
          </p:cNvPr>
          <p:cNvSpPr txBox="1">
            <a:spLocks/>
          </p:cNvSpPr>
          <p:nvPr userDrawn="1"/>
        </p:nvSpPr>
        <p:spPr>
          <a:xfrm>
            <a:off x="75448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9B9A250-5429-E34E-A49E-4B9EBACD2F26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B035438-A925-6542-BB93-FA5184AF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742" y="2234608"/>
            <a:ext cx="11074757" cy="28489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1538990C-6E45-9C46-A309-4B4F158636B1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67742" y="1069069"/>
            <a:ext cx="8390141" cy="691355"/>
          </a:xfrm>
        </p:spPr>
        <p:txBody>
          <a:bodyPr>
            <a:normAutofit/>
          </a:bodyPr>
          <a:lstStyle>
            <a:lvl1pPr marL="0" indent="0" algn="l">
              <a:buNone/>
              <a:defRPr sz="2400" b="1" spc="-150">
                <a:solidFill>
                  <a:srgbClr val="FF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95EA142-0043-1F46-9E85-C0E4B1E202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751" y="6327571"/>
            <a:ext cx="2188357" cy="393904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5A4F5E4-A480-F445-96E0-E623433EE8C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607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2DF1A9F-9E3F-E44E-8346-96A603F121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8713" y="5930901"/>
            <a:ext cx="7663287" cy="939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BC606-DF53-7B4A-9D17-377695E5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43" y="236337"/>
            <a:ext cx="11074757" cy="929202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1562D283-CFE8-2C4B-AA29-5106C6C2F4B0}"/>
              </a:ext>
            </a:extLst>
          </p:cNvPr>
          <p:cNvSpPr txBox="1">
            <a:spLocks/>
          </p:cNvSpPr>
          <p:nvPr userDrawn="1"/>
        </p:nvSpPr>
        <p:spPr>
          <a:xfrm>
            <a:off x="75448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9B9A250-5429-E34E-A49E-4B9EBACD2F26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B035438-A925-6542-BB93-FA5184AF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742" y="1652252"/>
            <a:ext cx="11074757" cy="28489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1538990C-6E45-9C46-A309-4B4F158636B1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67742" y="1069069"/>
            <a:ext cx="11074757" cy="691355"/>
          </a:xfrm>
        </p:spPr>
        <p:txBody>
          <a:bodyPr>
            <a:normAutofit/>
          </a:bodyPr>
          <a:lstStyle>
            <a:lvl1pPr marL="0" indent="0" algn="l">
              <a:buNone/>
              <a:defRPr sz="2400" b="1" spc="-150">
                <a:solidFill>
                  <a:srgbClr val="FF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6F7C984-650B-1843-8AA3-30FEB053FB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751" y="6327571"/>
            <a:ext cx="2188357" cy="393904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F3C0B2A9-5CDC-254D-8221-DF063480AFD7}"/>
              </a:ext>
            </a:extLst>
          </p:cNvPr>
          <p:cNvSpPr txBox="1">
            <a:spLocks/>
          </p:cNvSpPr>
          <p:nvPr userDrawn="1"/>
        </p:nvSpPr>
        <p:spPr>
          <a:xfrm>
            <a:off x="4038600" y="63607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1509A5-F302-DF44-BF78-DC437E1F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5ED8F7-B0E0-A345-A4DB-B3FB6977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0D2B23-DBF7-3B4A-BCA8-9B22DD2BD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54A327-8B20-4E40-A31C-65421B053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9B9A250-5429-E34E-A49E-4B9EBACD2F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50" r:id="rId4"/>
    <p:sldLayoutId id="2147483660" r:id="rId5"/>
    <p:sldLayoutId id="2147483654" r:id="rId6"/>
    <p:sldLayoutId id="2147483662" r:id="rId7"/>
    <p:sldLayoutId id="2147483663" r:id="rId8"/>
    <p:sldLayoutId id="2147483664" r:id="rId9"/>
    <p:sldLayoutId id="214748366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10.1.41.204:8080/#/job/list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luence.newegg.org/pages/viewpage.action?pageId=21336542" TargetMode="External"/><Relationship Id="rId3" Type="http://schemas.openxmlformats.org/officeDocument/2006/relationships/hyperlink" Target="https://confluence.newegg.org/display/XABD/DataFeed" TargetMode="External"/><Relationship Id="rId7" Type="http://schemas.openxmlformats.org/officeDocument/2006/relationships/hyperlink" Target="https://confluence.newegg.org/pages/viewpage.action?pageId=16539395" TargetMode="External"/><Relationship Id="rId2" Type="http://schemas.openxmlformats.org/officeDocument/2006/relationships/hyperlink" Target="https://confluence.newegg.org/pages/viewpage.action?pageId=37961300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nfluence.newegg.org/display/XABD/DataFeed-Increment" TargetMode="External"/><Relationship Id="rId5" Type="http://schemas.openxmlformats.org/officeDocument/2006/relationships/hyperlink" Target="https://confluence.newegg.org/display/XABD/DataFeed-Full" TargetMode="External"/><Relationship Id="rId10" Type="http://schemas.openxmlformats.org/officeDocument/2006/relationships/hyperlink" Target="https://confluence.newegg.org/display/XABD/Feed+Compare" TargetMode="External"/><Relationship Id="rId4" Type="http://schemas.openxmlformats.org/officeDocument/2006/relationships/hyperlink" Target="https://confluence.newegg.org/pages/viewpage.action?pageId=16541523" TargetMode="External"/><Relationship Id="rId9" Type="http://schemas.openxmlformats.org/officeDocument/2006/relationships/hyperlink" Target="https://confluence.newegg.org/display/XABD/python+research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E0B6A-B428-0344-962B-B95BB4F39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535" y="2722563"/>
            <a:ext cx="6145427" cy="1680104"/>
          </a:xfrm>
        </p:spPr>
        <p:txBody>
          <a:bodyPr/>
          <a:lstStyle/>
          <a:p>
            <a:r>
              <a:rPr lang="en-US" altLang="zh-CN" dirty="0" smtClean="0"/>
              <a:t>Flow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735A90-B205-3C45-BE79-CA3CE288B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535" y="4402667"/>
            <a:ext cx="6145427" cy="2455333"/>
          </a:xfrm>
        </p:spPr>
        <p:txBody>
          <a:bodyPr/>
          <a:lstStyle/>
          <a:p>
            <a:r>
              <a:rPr lang="en-US" dirty="0" smtClean="0"/>
              <a:t>Data Feed V3.0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0080518" y="6068634"/>
            <a:ext cx="186312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 </a:t>
            </a:r>
            <a:r>
              <a:rPr lang="en-US" altLang="zh-CN" sz="2800" spc="-15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zh-CN" altLang="en-US" sz="28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33350"/>
            <a:ext cx="5450875" cy="535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66800" y="5764108"/>
            <a:ext cx="3829050" cy="962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上传文件到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的示例</a:t>
            </a:r>
            <a:endParaRPr lang="en-US" altLang="zh-CN" dirty="0" smtClean="0"/>
          </a:p>
          <a:p>
            <a:r>
              <a:rPr lang="en-US" altLang="zh-CN" dirty="0" smtClean="0"/>
              <a:t>SQL to Hive</a:t>
            </a:r>
            <a:r>
              <a:rPr lang="zh-CN" altLang="en-US" dirty="0" smtClean="0"/>
              <a:t>的示例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12" y="133348"/>
            <a:ext cx="5797751" cy="6592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3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048875" y="287719"/>
            <a:ext cx="2333625" cy="547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模板维护页面</a:t>
            </a:r>
            <a:endParaRPr lang="en-US" altLang="zh-CN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61563"/>
            <a:ext cx="9915525" cy="619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058400" y="257175"/>
            <a:ext cx="2133600" cy="733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维护页面</a:t>
            </a:r>
            <a:endParaRPr lang="en-US" altLang="zh-CN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36916"/>
            <a:ext cx="9867900" cy="615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1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91675" y="588169"/>
            <a:ext cx="2333625" cy="547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插件管理页面</a:t>
            </a:r>
            <a:endParaRPr lang="en-US" altLang="zh-CN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52894"/>
            <a:ext cx="8963025" cy="656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8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6700" y="257175"/>
            <a:ext cx="2333625" cy="547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管理页面</a:t>
            </a:r>
            <a:endParaRPr lang="en-US" altLang="zh-CN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919163"/>
            <a:ext cx="95726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9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885825"/>
            <a:ext cx="6283375" cy="5734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 txBox="1">
            <a:spLocks/>
          </p:cNvSpPr>
          <p:nvPr/>
        </p:nvSpPr>
        <p:spPr>
          <a:xfrm>
            <a:off x="233364" y="283369"/>
            <a:ext cx="2820229" cy="54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插件代码和配置示例</a:t>
            </a:r>
            <a:endParaRPr lang="en-US" altLang="zh-CN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11" y="2909886"/>
            <a:ext cx="7796927" cy="370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085471"/>
            <a:ext cx="2790825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 rot="2054227">
            <a:off x="2351440" y="3219155"/>
            <a:ext cx="2627969" cy="8777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2280137">
            <a:off x="2053819" y="3781930"/>
            <a:ext cx="3283580" cy="8334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21337483" flipV="1">
            <a:off x="2626951" y="1508078"/>
            <a:ext cx="4502512" cy="898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8403291">
            <a:off x="9422440" y="1525321"/>
            <a:ext cx="90422" cy="2289067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6C274-9557-964A-9A8E-534122CA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系统重构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FDA090-A8FF-D541-90BA-F60DA4ADD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742" y="1991709"/>
            <a:ext cx="6631843" cy="406514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统一</a:t>
            </a:r>
            <a:r>
              <a:rPr lang="zh-CN" altLang="en-US" dirty="0" smtClean="0"/>
              <a:t>：业务集中到了一个平台，统一管理维护</a:t>
            </a:r>
            <a:endParaRPr lang="en-US" altLang="zh-CN" dirty="0" smtClean="0"/>
          </a:p>
          <a:p>
            <a:r>
              <a:rPr lang="zh-CN" altLang="en-US" b="1" dirty="0"/>
              <a:t>兼容</a:t>
            </a:r>
            <a:r>
              <a:rPr lang="zh-CN" altLang="en-US" dirty="0"/>
              <a:t>：原有的</a:t>
            </a:r>
            <a:r>
              <a:rPr lang="en-US" altLang="zh-CN" dirty="0"/>
              <a:t>150+</a:t>
            </a:r>
            <a:r>
              <a:rPr lang="zh-CN" altLang="en-US" dirty="0"/>
              <a:t>站点</a:t>
            </a:r>
            <a:r>
              <a:rPr lang="zh-CN" altLang="en-US" dirty="0" smtClean="0"/>
              <a:t>使用几个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模板</a:t>
            </a:r>
            <a:r>
              <a:rPr lang="zh-CN" altLang="en-US" dirty="0"/>
              <a:t>就可以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b="1" dirty="0" smtClean="0"/>
              <a:t>灵活</a:t>
            </a:r>
            <a:r>
              <a:rPr lang="zh-CN" altLang="en-US" dirty="0" smtClean="0"/>
              <a:t>：特殊站点，抽象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模板，减少（消除）特殊性</a:t>
            </a:r>
            <a:endParaRPr lang="en-US" altLang="zh-CN" dirty="0"/>
          </a:p>
          <a:p>
            <a:r>
              <a:rPr lang="zh-CN" altLang="en-US" b="1" dirty="0"/>
              <a:t>复用</a:t>
            </a:r>
            <a:r>
              <a:rPr lang="zh-CN" altLang="en-US" dirty="0"/>
              <a:t>：全部</a:t>
            </a:r>
            <a:r>
              <a:rPr lang="en-US" altLang="zh-CN" dirty="0"/>
              <a:t>Data Feed</a:t>
            </a:r>
            <a:r>
              <a:rPr lang="zh-CN" altLang="en-US" dirty="0"/>
              <a:t>业务用</a:t>
            </a:r>
            <a:r>
              <a:rPr lang="en-US" altLang="zh-CN" dirty="0"/>
              <a:t>30+</a:t>
            </a:r>
            <a:r>
              <a:rPr lang="zh-CN" altLang="en-US" dirty="0"/>
              <a:t>插件完成装配，插件在不同业务之间实现最大程度的复用</a:t>
            </a:r>
            <a:endParaRPr lang="en-US" altLang="zh-CN" dirty="0"/>
          </a:p>
          <a:p>
            <a:r>
              <a:rPr lang="zh-CN" altLang="en-US" b="1" dirty="0" smtClean="0"/>
              <a:t>升级</a:t>
            </a:r>
            <a:r>
              <a:rPr lang="zh-CN" altLang="en-US" dirty="0" smtClean="0"/>
              <a:t>：原有业务快速迁移</a:t>
            </a:r>
            <a:r>
              <a:rPr lang="zh-CN" altLang="en-US" dirty="0"/>
              <a:t>，配合测试</a:t>
            </a:r>
            <a:r>
              <a:rPr lang="zh-CN" altLang="en-US" dirty="0" smtClean="0"/>
              <a:t>自动实现数据验证</a:t>
            </a:r>
            <a:endParaRPr lang="en-US" altLang="zh-CN" dirty="0" smtClean="0"/>
          </a:p>
          <a:p>
            <a:r>
              <a:rPr lang="zh-CN" altLang="en-US" b="1" dirty="0" smtClean="0"/>
              <a:t>高效</a:t>
            </a:r>
            <a:r>
              <a:rPr lang="zh-CN" altLang="en-US" dirty="0" smtClean="0"/>
              <a:t>：新站点生成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从原来</a:t>
            </a:r>
            <a:r>
              <a:rPr lang="en-US" altLang="zh-CN" dirty="0" smtClean="0"/>
              <a:t>2 days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2 hours</a:t>
            </a:r>
            <a:r>
              <a:rPr lang="zh-CN" altLang="en-US" dirty="0" smtClean="0"/>
              <a:t>，修改模板即可快速响应需求变更，维护方便</a:t>
            </a:r>
            <a:endParaRPr lang="en-US" altLang="zh-CN" dirty="0" smtClean="0"/>
          </a:p>
          <a:p>
            <a:r>
              <a:rPr lang="zh-CN" altLang="en-US" b="1" dirty="0" smtClean="0"/>
              <a:t>简洁</a:t>
            </a:r>
            <a:r>
              <a:rPr lang="zh-CN" altLang="en-US" dirty="0" smtClean="0"/>
              <a:t>：插件即用即关，内存</a:t>
            </a:r>
            <a:r>
              <a:rPr lang="en-US" altLang="zh-CN" dirty="0" smtClean="0"/>
              <a:t>/CPU</a:t>
            </a:r>
            <a:r>
              <a:rPr lang="zh-CN" altLang="en-US" dirty="0" smtClean="0"/>
              <a:t>资源占用极少，核心代码不到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b="1" dirty="0" smtClean="0"/>
              <a:t>成本</a:t>
            </a:r>
            <a:r>
              <a:rPr lang="zh-CN" altLang="en-US" dirty="0" smtClean="0"/>
              <a:t>：源数据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表磁盘占用从</a:t>
            </a:r>
            <a:r>
              <a:rPr lang="en-US" altLang="zh-CN" dirty="0"/>
              <a:t>42.5TB </a:t>
            </a:r>
            <a:r>
              <a:rPr lang="zh-CN" altLang="en-US" dirty="0" smtClean="0"/>
              <a:t>降低到</a:t>
            </a:r>
            <a:r>
              <a:rPr lang="en-US" altLang="zh-CN" dirty="0" smtClean="0"/>
              <a:t>562.2GB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7A77C9E5-2F07-BC42-BF16-22A8F9C2023A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567742" y="1408526"/>
            <a:ext cx="6631843" cy="691355"/>
          </a:xfrm>
        </p:spPr>
        <p:txBody>
          <a:bodyPr/>
          <a:lstStyle/>
          <a:p>
            <a:r>
              <a:rPr lang="en-US" altLang="zh-CN" dirty="0"/>
              <a:t>Flow Platform</a:t>
            </a:r>
            <a:r>
              <a:rPr lang="zh-CN" altLang="en-US" dirty="0"/>
              <a:t>如何从设计上</a:t>
            </a:r>
            <a:r>
              <a:rPr lang="zh-CN" altLang="en-US" dirty="0" smtClean="0"/>
              <a:t>解决问题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6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742761"/>
            <a:ext cx="3676651" cy="99172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93013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3390900"/>
            <a:ext cx="7983537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515350" y="758825"/>
            <a:ext cx="2743200" cy="1797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占用</a:t>
            </a:r>
            <a:endParaRPr lang="en-US" altLang="zh-CN" dirty="0" smtClean="0"/>
          </a:p>
          <a:p>
            <a:r>
              <a:rPr lang="zh-CN" altLang="en-US" dirty="0" smtClean="0"/>
              <a:t>内存占用</a:t>
            </a:r>
            <a:endParaRPr lang="en-US" altLang="zh-CN" dirty="0" smtClean="0"/>
          </a:p>
          <a:p>
            <a:r>
              <a:rPr lang="zh-CN" altLang="en-US" dirty="0" smtClean="0"/>
              <a:t>源数据磁盘空间占用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1909</a:t>
            </a:r>
            <a:r>
              <a:rPr lang="zh-CN" altLang="en-US" dirty="0" smtClean="0"/>
              <a:t>行</a:t>
            </a:r>
            <a:endParaRPr lang="en-US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038725"/>
            <a:ext cx="2971800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EBB65-14EC-9E4C-9D34-4796B0E8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技术创新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B9F05-DE7E-3A4C-A39F-F48771C8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742" y="2234607"/>
            <a:ext cx="5347283" cy="36796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插件版本管理</a:t>
            </a:r>
            <a:endParaRPr lang="en-US" altLang="zh-CN" dirty="0" smtClean="0"/>
          </a:p>
          <a:p>
            <a:r>
              <a:rPr lang="zh-CN" altLang="en-US" dirty="0" smtClean="0"/>
              <a:t>插件之间变量传递和全局变量</a:t>
            </a:r>
            <a:endParaRPr lang="en-US" altLang="zh-CN" dirty="0" smtClean="0"/>
          </a:p>
          <a:p>
            <a:r>
              <a:rPr lang="zh-CN" altLang="en-US" dirty="0" smtClean="0"/>
              <a:t>插件的即用即关</a:t>
            </a:r>
            <a:endParaRPr lang="en-US" altLang="zh-CN" dirty="0" smtClean="0"/>
          </a:p>
          <a:p>
            <a:r>
              <a:rPr lang="zh-CN" altLang="en-US" dirty="0" smtClean="0"/>
              <a:t>持续运行的插件</a:t>
            </a:r>
            <a:endParaRPr lang="en-US" altLang="zh-CN" dirty="0" smtClean="0"/>
          </a:p>
          <a:p>
            <a:r>
              <a:rPr lang="en-US" altLang="zh-CN" dirty="0" smtClean="0"/>
              <a:t>For Each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轻量级的</a:t>
            </a:r>
            <a:r>
              <a:rPr lang="en-US" altLang="zh-CN" dirty="0" smtClean="0"/>
              <a:t>SQL to Hive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en-US" altLang="zh-CN" dirty="0" smtClean="0"/>
              <a:t>ORC</a:t>
            </a:r>
            <a:r>
              <a:rPr lang="zh-CN" altLang="en-US" dirty="0" smtClean="0"/>
              <a:t>存储格式的引入</a:t>
            </a:r>
            <a:endParaRPr lang="en-US" altLang="zh-CN" dirty="0" smtClean="0"/>
          </a:p>
          <a:p>
            <a:r>
              <a:rPr lang="zh-CN" altLang="en-US" dirty="0"/>
              <a:t>平台的</a:t>
            </a:r>
            <a:r>
              <a:rPr lang="zh-CN" altLang="en-US" dirty="0" smtClean="0"/>
              <a:t>普遍性和扩展性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Kafka/MQ</a:t>
            </a:r>
            <a:r>
              <a:rPr lang="zh-CN" altLang="en-US" dirty="0" smtClean="0"/>
              <a:t>消费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数据同步（</a:t>
            </a:r>
            <a:r>
              <a:rPr lang="en-US" altLang="zh-CN" dirty="0" smtClean="0"/>
              <a:t>SQL to Hive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HBase to Hive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</a:t>
            </a:r>
            <a:r>
              <a:rPr lang="en-US" altLang="zh-CN" dirty="0" smtClean="0"/>
              <a:t>Web API</a:t>
            </a:r>
          </a:p>
          <a:p>
            <a:pPr lvl="1"/>
            <a:r>
              <a:rPr lang="en-US" altLang="zh-CN" dirty="0" smtClean="0"/>
              <a:t>…</a:t>
            </a:r>
            <a:r>
              <a:rPr lang="zh-CN" altLang="en-US" dirty="0" smtClean="0"/>
              <a:t>（自定义任意功能的插件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D09A703-F39C-8D42-8556-D31B6EF2B291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altLang="zh-CN" dirty="0"/>
              <a:t>Flow Platform</a:t>
            </a:r>
            <a:r>
              <a:rPr lang="zh-CN" altLang="en-US" dirty="0"/>
              <a:t>的更多</a:t>
            </a:r>
            <a:r>
              <a:rPr lang="zh-CN" altLang="en-US" dirty="0" smtClean="0"/>
              <a:t>价值</a:t>
            </a:r>
            <a:endParaRPr lang="en-US" altLang="zh-CN" dirty="0"/>
          </a:p>
        </p:txBody>
      </p:sp>
      <p:pic>
        <p:nvPicPr>
          <p:cNvPr id="3074" name="Picture 2" descr="C:\Users\by84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143" y="3459740"/>
            <a:ext cx="1387961" cy="56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:\case\DataFeed-Platform\Excellent project\sql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217" y="1621601"/>
            <a:ext cx="1012675" cy="82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F:\case\DataFeed-Platform\Excellent project\hi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538" y="5070147"/>
            <a:ext cx="798082" cy="7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箭头 4"/>
          <p:cNvSpPr/>
          <p:nvPr/>
        </p:nvSpPr>
        <p:spPr>
          <a:xfrm rot="20026507">
            <a:off x="9990762" y="2473866"/>
            <a:ext cx="428625" cy="100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682528">
            <a:off x="10910150" y="2492209"/>
            <a:ext cx="428625" cy="100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304701">
            <a:off x="10037190" y="4137014"/>
            <a:ext cx="428625" cy="955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6" descr="F:\case\DataFeed-Platform\Excellent project\hado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411" y="5027821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下箭头 18"/>
          <p:cNvSpPr/>
          <p:nvPr/>
        </p:nvSpPr>
        <p:spPr>
          <a:xfrm rot="20158928">
            <a:off x="10834712" y="4121933"/>
            <a:ext cx="428625" cy="955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4" name="Picture 12" descr="F:\case\DataFeed-Platform\Excellent project\hbas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524" y="2026363"/>
            <a:ext cx="1191994" cy="2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F:\case\DataFeed-Platform\Excellent project\orcf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65" y="2573757"/>
            <a:ext cx="4532523" cy="21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5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32470E-26A7-A047-AEBC-920AE832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技术积累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961475-B8B4-DF40-88A3-73213229B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如何实现插件级别的环境隔离</a:t>
            </a:r>
            <a:endParaRPr lang="en-US" altLang="zh-CN" dirty="0" smtClean="0"/>
          </a:p>
          <a:p>
            <a:r>
              <a:rPr lang="en-US" altLang="zh-CN" dirty="0" smtClean="0"/>
              <a:t>Thread</a:t>
            </a:r>
            <a:r>
              <a:rPr lang="zh-CN" altLang="en-US" dirty="0" smtClean="0"/>
              <a:t>溢出问题</a:t>
            </a:r>
            <a:endParaRPr lang="en-US" altLang="zh-CN" dirty="0" smtClean="0"/>
          </a:p>
          <a:p>
            <a:r>
              <a:rPr lang="en-US" altLang="zh-CN" dirty="0" smtClean="0"/>
              <a:t>OOM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HBase to Hive</a:t>
            </a:r>
            <a:r>
              <a:rPr lang="zh-CN" altLang="en-US" dirty="0" smtClean="0"/>
              <a:t>的数据倾斜问题</a:t>
            </a:r>
            <a:endParaRPr lang="en-US" altLang="zh-CN" dirty="0" smtClean="0"/>
          </a:p>
          <a:p>
            <a:r>
              <a:rPr lang="en-US" altLang="zh-CN" dirty="0" smtClean="0"/>
              <a:t>Hive Partition</a:t>
            </a:r>
            <a:r>
              <a:rPr lang="zh-CN" altLang="en-US" dirty="0" smtClean="0"/>
              <a:t>的特别用法</a:t>
            </a:r>
            <a:endParaRPr lang="en-US" altLang="zh-CN" dirty="0" smtClean="0"/>
          </a:p>
          <a:p>
            <a:r>
              <a:rPr lang="en-US" altLang="zh-CN" dirty="0" smtClean="0"/>
              <a:t>Hive UDF</a:t>
            </a:r>
            <a:r>
              <a:rPr lang="zh-CN" altLang="en-US" dirty="0" smtClean="0"/>
              <a:t>的插件化管理</a:t>
            </a:r>
            <a:endParaRPr lang="en-US" altLang="zh-CN" dirty="0" smtClean="0"/>
          </a:p>
          <a:p>
            <a:r>
              <a:rPr lang="en-US" altLang="zh-CN" dirty="0" smtClean="0"/>
              <a:t>Level DB</a:t>
            </a:r>
            <a:r>
              <a:rPr lang="zh-CN" altLang="en-US" dirty="0" smtClean="0"/>
              <a:t>做本地缓存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BCFEEB69-6559-A641-8937-D2CD0BB300E6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zh-CN" altLang="en-US" dirty="0"/>
              <a:t>项目中攻克的技术</a:t>
            </a:r>
            <a:r>
              <a:rPr lang="zh-CN" altLang="en-US" dirty="0" smtClean="0"/>
              <a:t>难题</a:t>
            </a:r>
            <a:endParaRPr lang="en-US" altLang="zh-CN" dirty="0"/>
          </a:p>
        </p:txBody>
      </p:sp>
      <p:pic>
        <p:nvPicPr>
          <p:cNvPr id="5122" name="Picture 2" descr="F:\case\DataFeed-Platform\Excellent project\mapredu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2234608"/>
            <a:ext cx="3048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:\case\DataFeed-Platform\Excellent project\classlo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96" y="1828800"/>
            <a:ext cx="3366662" cy="422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case\DataFeed-Platform\Excellent project\level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3733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0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64A6D-97EB-E648-A800-E57388572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919" y="1213509"/>
            <a:ext cx="6145427" cy="7620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概览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D85A64-135B-A946-9039-779653896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919" y="2235198"/>
            <a:ext cx="8919748" cy="37704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从</a:t>
            </a:r>
            <a:r>
              <a:rPr lang="en-US" altLang="zh-CN" dirty="0" smtClean="0"/>
              <a:t>Data Feed</a:t>
            </a:r>
            <a:r>
              <a:rPr lang="zh-CN" altLang="en-US" dirty="0" smtClean="0"/>
              <a:t>项目说起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Flow Platform</a:t>
            </a:r>
            <a:r>
              <a:rPr lang="zh-CN" altLang="en-US" dirty="0"/>
              <a:t>如何从设计上解决问题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Flow Platform</a:t>
            </a:r>
            <a:r>
              <a:rPr lang="zh-CN" altLang="en-US" dirty="0" smtClean="0"/>
              <a:t>的更多价值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项目中攻克的技术难题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关于项目质量的思考和改进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项目成果和团队成长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72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795338"/>
            <a:ext cx="89249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096375" y="206375"/>
            <a:ext cx="3057525" cy="4984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内存分析工具</a:t>
            </a:r>
            <a:r>
              <a:rPr lang="en-US" altLang="zh-CN" dirty="0" smtClean="0"/>
              <a:t>MAT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32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从设计之初就考虑插件如何</a:t>
            </a:r>
            <a:r>
              <a:rPr lang="zh-CN" altLang="en-US" dirty="0"/>
              <a:t>做</a:t>
            </a:r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r>
              <a:rPr lang="zh-CN" altLang="en-US" dirty="0" smtClean="0"/>
              <a:t>重写所有</a:t>
            </a:r>
            <a:r>
              <a:rPr lang="en-US" altLang="zh-CN" dirty="0" smtClean="0"/>
              <a:t>Hive UDF</a:t>
            </a:r>
            <a:r>
              <a:rPr lang="zh-CN" altLang="en-US" dirty="0" smtClean="0"/>
              <a:t>，加强单元测试，测试代码覆盖率达到</a:t>
            </a:r>
            <a:r>
              <a:rPr lang="en-US" altLang="zh-CN" dirty="0" smtClean="0"/>
              <a:t>99.5%</a:t>
            </a:r>
          </a:p>
          <a:p>
            <a:r>
              <a:rPr lang="zh-CN" altLang="en-US" dirty="0" smtClean="0"/>
              <a:t>将自动化测试集成到插件平台，</a:t>
            </a:r>
            <a:r>
              <a:rPr lang="zh-CN" altLang="en-US" dirty="0"/>
              <a:t>保证</a:t>
            </a:r>
            <a:r>
              <a:rPr lang="zh-CN" altLang="en-US" dirty="0" smtClean="0"/>
              <a:t>业务迁移过程中不丢失细节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zh-CN" altLang="en-US" dirty="0" smtClean="0"/>
              <a:t>关于项目</a:t>
            </a:r>
            <a:r>
              <a:rPr lang="zh-CN" altLang="en-US" dirty="0"/>
              <a:t>质量</a:t>
            </a:r>
            <a:r>
              <a:rPr lang="zh-CN" altLang="en-US" dirty="0" smtClean="0"/>
              <a:t>的</a:t>
            </a:r>
            <a:r>
              <a:rPr lang="zh-CN" altLang="en-US" dirty="0"/>
              <a:t>思考和改进</a:t>
            </a:r>
          </a:p>
        </p:txBody>
      </p:sp>
      <p:pic>
        <p:nvPicPr>
          <p:cNvPr id="6146" name="Picture 2" descr="F:\case\DataFeed-Platform\Excellent project\ju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75" y="827088"/>
            <a:ext cx="1625600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case\DataFeed-Platform\Excellent project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5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 txBox="1">
            <a:spLocks/>
          </p:cNvSpPr>
          <p:nvPr/>
        </p:nvSpPr>
        <p:spPr>
          <a:xfrm>
            <a:off x="285750" y="476250"/>
            <a:ext cx="6934200" cy="113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UDF</a:t>
            </a:r>
            <a:r>
              <a:rPr lang="zh-CN" altLang="en-US" dirty="0" smtClean="0"/>
              <a:t>单元测试代码覆盖率达到</a:t>
            </a:r>
            <a:r>
              <a:rPr lang="en-US" altLang="zh-CN" dirty="0" smtClean="0"/>
              <a:t>99.5%</a:t>
            </a:r>
          </a:p>
          <a:p>
            <a:r>
              <a:rPr lang="zh-CN" altLang="en-US" dirty="0" smtClean="0"/>
              <a:t>插件的单元测试直接使用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配置文件进行快速验证</a:t>
            </a:r>
            <a:endParaRPr lang="en-US" altLang="zh-CN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3" y="781051"/>
            <a:ext cx="3057525" cy="584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05001"/>
            <a:ext cx="73342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8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900" y="793231"/>
            <a:ext cx="7258050" cy="5850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 descr="F:\case\DataFeed-Platform\Excellent project\feed-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9" y="793231"/>
            <a:ext cx="4264727" cy="58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 txBox="1">
            <a:spLocks/>
          </p:cNvSpPr>
          <p:nvPr/>
        </p:nvSpPr>
        <p:spPr>
          <a:xfrm>
            <a:off x="258250" y="224114"/>
            <a:ext cx="6934200" cy="45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编写的自动化测试工具对比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文件内容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20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7742" y="2528605"/>
            <a:ext cx="6631843" cy="28489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已</a:t>
            </a:r>
            <a:r>
              <a:rPr lang="zh-CN" altLang="en-US" dirty="0"/>
              <a:t>迁入并稳定运行的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 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全部站点数据更新一次，从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小时缩短到了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en-US" altLang="zh-CN" dirty="0" smtClean="0"/>
              <a:t>HBase to Hive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执行时间，从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小时缩短到了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旧版本的业务正在快速迁移，一个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模板即完成</a:t>
            </a:r>
            <a:r>
              <a:rPr lang="en-US" altLang="zh-CN" smtClean="0"/>
              <a:t>29</a:t>
            </a:r>
            <a:r>
              <a:rPr lang="zh-CN" altLang="en-US" smtClean="0"/>
              <a:t>个</a:t>
            </a:r>
            <a:r>
              <a:rPr lang="zh-CN" altLang="en-US" dirty="0" smtClean="0"/>
              <a:t>站点的迁移（正在进行）</a:t>
            </a:r>
            <a:endParaRPr lang="en-US" altLang="zh-CN" dirty="0" smtClean="0"/>
          </a:p>
          <a:p>
            <a:r>
              <a:rPr lang="en-US" altLang="zh-CN" dirty="0" smtClean="0"/>
              <a:t>Portal: </a:t>
            </a:r>
            <a:r>
              <a:rPr lang="en-US" altLang="zh-CN" dirty="0">
                <a:hlinkClick r:id="rId2" tooltip="http://10.1.41.204:8080/#/job/list"/>
              </a:rPr>
              <a:t>http://10.1.41.204:8080/#/job/list</a:t>
            </a:r>
            <a:r>
              <a:rPr lang="en-US" altLang="zh-CN" dirty="0"/>
              <a:t> 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2"/>
          </p:nvPr>
        </p:nvSpPr>
        <p:spPr>
          <a:xfrm>
            <a:off x="567742" y="1945422"/>
            <a:ext cx="6631843" cy="691355"/>
          </a:xfrm>
        </p:spPr>
        <p:txBody>
          <a:bodyPr/>
          <a:lstStyle/>
          <a:p>
            <a:r>
              <a:rPr lang="en-US" altLang="zh-CN" dirty="0" smtClean="0"/>
              <a:t>Flow Platform</a:t>
            </a:r>
            <a:r>
              <a:rPr lang="zh-CN" altLang="en-US" dirty="0" smtClean="0"/>
              <a:t>的使用情况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96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团队成长和流程改进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团队成员系统设计能力得到很大提高，产品化、平台化思维更强</a:t>
            </a:r>
            <a:endParaRPr lang="en-US" altLang="zh-CN" dirty="0" smtClean="0"/>
          </a:p>
          <a:p>
            <a:r>
              <a:rPr lang="zh-CN" altLang="en-US" dirty="0" smtClean="0"/>
              <a:t>已有技术体系的掌握更加深入</a:t>
            </a:r>
            <a:endParaRPr lang="en-US" altLang="zh-CN" dirty="0" smtClean="0"/>
          </a:p>
          <a:p>
            <a:r>
              <a:rPr lang="zh-CN" altLang="en-US" dirty="0" smtClean="0"/>
              <a:t>技术原理理解更透彻，特别是</a:t>
            </a:r>
            <a:r>
              <a:rPr lang="en-US" altLang="zh-CN" dirty="0" err="1" smtClean="0"/>
              <a:t>BigData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Data Feed</a:t>
            </a:r>
            <a:r>
              <a:rPr lang="zh-CN" altLang="en-US" dirty="0" smtClean="0"/>
              <a:t>系统业务更加熟悉</a:t>
            </a:r>
            <a:endParaRPr lang="en-US" altLang="zh-CN" dirty="0" smtClean="0"/>
          </a:p>
          <a:p>
            <a:r>
              <a:rPr lang="zh-CN" altLang="en-US" dirty="0" smtClean="0"/>
              <a:t>在每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进行过程中，随时根据其他项目、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的情况调整人员投入，保证了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整体工作顺利开展，新项目也能如期完成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zh-CN" altLang="en-US" dirty="0" smtClean="0"/>
              <a:t>团队在</a:t>
            </a:r>
            <a:r>
              <a:rPr lang="en-US" altLang="zh-CN" dirty="0" smtClean="0"/>
              <a:t>Flow Platform</a:t>
            </a:r>
            <a:r>
              <a:rPr lang="zh-CN" altLang="en-US" dirty="0" smtClean="0"/>
              <a:t>项目中的收获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7742" y="1652251"/>
            <a:ext cx="11074757" cy="437707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Flow Platform UI &amp; DB 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confluence.newegg.org/pages/viewpage.action?pageId=37961300</a:t>
            </a:r>
            <a:endParaRPr lang="en-US" altLang="zh-CN" dirty="0" smtClean="0"/>
          </a:p>
          <a:p>
            <a:r>
              <a:rPr lang="en-US" altLang="zh-CN" dirty="0"/>
              <a:t>Data Feed </a:t>
            </a:r>
            <a:r>
              <a:rPr lang="zh-CN" altLang="en-US" dirty="0"/>
              <a:t>业务流程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https://confluence.newegg.org/display/XABD/DataFeed</a:t>
            </a:r>
            <a:endParaRPr lang="en-US" altLang="zh-CN" dirty="0"/>
          </a:p>
          <a:p>
            <a:r>
              <a:rPr lang="en-US" altLang="zh-CN" dirty="0" smtClean="0"/>
              <a:t>Data Feed V3.0 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confluence.newegg.org/pages/viewpage.action?pageId=16541523</a:t>
            </a:r>
            <a:endParaRPr lang="en-US" altLang="zh-CN" dirty="0" smtClean="0"/>
          </a:p>
          <a:p>
            <a:r>
              <a:rPr lang="en-US" altLang="zh-CN" dirty="0" err="1" smtClean="0"/>
              <a:t>DataFeed</a:t>
            </a:r>
            <a:r>
              <a:rPr lang="zh-CN" altLang="en-US" dirty="0" smtClean="0"/>
              <a:t>全量增量处理说明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confluence.newegg.org/display/XABD/DataFeed-Full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https://confluence.newegg.org/display/XABD/DataFeed-Increment</a:t>
            </a:r>
            <a:endParaRPr lang="en-US" altLang="zh-CN" dirty="0" smtClean="0"/>
          </a:p>
          <a:p>
            <a:r>
              <a:rPr lang="en-US" altLang="zh-CN" dirty="0" smtClean="0"/>
              <a:t>Data Feed </a:t>
            </a:r>
            <a:r>
              <a:rPr lang="zh-CN" altLang="en-US" dirty="0" smtClean="0"/>
              <a:t>特殊站点逻辑整理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confluence.newegg.org/pages/viewpage.action?pageId=16539395</a:t>
            </a:r>
            <a:endParaRPr lang="en-US" altLang="zh-CN" dirty="0" smtClean="0"/>
          </a:p>
          <a:p>
            <a:r>
              <a:rPr lang="en-US" altLang="zh-CN" dirty="0" smtClean="0"/>
              <a:t>Data Feed UDF </a:t>
            </a:r>
            <a:r>
              <a:rPr lang="zh-CN" altLang="en-US" dirty="0" smtClean="0"/>
              <a:t>字段逻辑整理</a:t>
            </a:r>
            <a:endParaRPr lang="en-US" altLang="zh-CN" dirty="0" smtClean="0"/>
          </a:p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confluence.newegg.org/pages/viewpage.action?pageId=21336542</a:t>
            </a:r>
            <a:endParaRPr lang="en-US" altLang="zh-CN" dirty="0" smtClean="0"/>
          </a:p>
          <a:p>
            <a:r>
              <a:rPr lang="en-US" altLang="zh-CN" dirty="0" err="1" smtClean="0"/>
              <a:t>FeedCompare</a:t>
            </a:r>
            <a:r>
              <a:rPr lang="zh-CN" altLang="en-US" dirty="0" smtClean="0"/>
              <a:t>自动化工具</a:t>
            </a:r>
            <a:endParaRPr lang="en-US" altLang="zh-CN" dirty="0" smtClean="0"/>
          </a:p>
          <a:p>
            <a:r>
              <a:rPr lang="en-US" altLang="zh-CN" dirty="0">
                <a:hlinkClick r:id="rId9"/>
              </a:rPr>
              <a:t>https://confluence.newegg.org/display/XABD/python+research</a:t>
            </a:r>
            <a:endParaRPr lang="en-US" altLang="zh-CN" dirty="0" smtClean="0"/>
          </a:p>
          <a:p>
            <a:r>
              <a:rPr lang="en-US" altLang="zh-CN" dirty="0">
                <a:hlinkClick r:id="rId10"/>
              </a:rPr>
              <a:t>https://confluence.newegg.org/display/XABD/Feed+Compare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altLang="zh-CN" dirty="0" smtClean="0"/>
              <a:t>Flow Platform &amp; Data Feed V3.0 </a:t>
            </a:r>
            <a:r>
              <a:rPr lang="zh-CN" altLang="en-US" dirty="0" smtClean="0"/>
              <a:t>相关文档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9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676358"/>
            <a:ext cx="12192000" cy="2207020"/>
          </a:xfrm>
        </p:spPr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8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BF74-F8EE-9449-AE1A-E34128FB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C07D4-D838-064A-AABA-37281F416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2360825"/>
            <a:ext cx="6306356" cy="36456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系统功能分散（</a:t>
            </a:r>
            <a:r>
              <a:rPr lang="en-US" altLang="zh-CN" dirty="0"/>
              <a:t>Shell</a:t>
            </a:r>
            <a:r>
              <a:rPr lang="zh-CN" altLang="en-US" dirty="0"/>
              <a:t>脚本运行</a:t>
            </a:r>
            <a:r>
              <a:rPr lang="en-US" altLang="zh-CN" dirty="0"/>
              <a:t>java</a:t>
            </a:r>
            <a:r>
              <a:rPr lang="zh-CN" altLang="en-US" dirty="0" smtClean="0"/>
              <a:t>程序、</a:t>
            </a:r>
            <a:r>
              <a:rPr lang="en-US" altLang="zh-CN" dirty="0" smtClean="0"/>
              <a:t>Hive Server2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Talend</a:t>
            </a:r>
            <a:r>
              <a:rPr lang="en-US" altLang="zh-CN" dirty="0" smtClean="0"/>
              <a:t> Job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Azkaban Job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FeedFlow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多版本共存（</a:t>
            </a:r>
            <a:r>
              <a:rPr lang="en-US" altLang="zh-CN" dirty="0" smtClean="0"/>
              <a:t>V1 &amp; V2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150</a:t>
            </a:r>
            <a:r>
              <a:rPr lang="zh-CN" altLang="en-US" dirty="0"/>
              <a:t>个推广</a:t>
            </a:r>
            <a:r>
              <a:rPr lang="zh-CN" altLang="en-US" dirty="0" smtClean="0"/>
              <a:t>渠道，</a:t>
            </a:r>
            <a:r>
              <a:rPr lang="en-US" altLang="zh-CN" dirty="0" smtClean="0"/>
              <a:t>200+</a:t>
            </a:r>
            <a:r>
              <a:rPr lang="zh-CN" altLang="en-US" dirty="0" smtClean="0"/>
              <a:t>站点，每个站点维护</a:t>
            </a:r>
            <a:r>
              <a:rPr lang="zh-CN" altLang="en-US" dirty="0"/>
              <a:t>一个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en-US" altLang="zh-CN" dirty="0" smtClean="0"/>
              <a:t>50+</a:t>
            </a:r>
            <a:r>
              <a:rPr lang="zh-CN" altLang="en-US" dirty="0" smtClean="0"/>
              <a:t>特殊站点业务逻辑、功能实现、部署各有差异</a:t>
            </a:r>
            <a:endParaRPr lang="en-US" altLang="zh-CN" dirty="0" smtClean="0"/>
          </a:p>
          <a:p>
            <a:r>
              <a:rPr lang="en-US" altLang="zh-CN" dirty="0" smtClean="0"/>
              <a:t>150GB Feed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42.5TB </a:t>
            </a:r>
            <a:r>
              <a:rPr lang="zh-CN" altLang="en-US" dirty="0" smtClean="0"/>
              <a:t>源数据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表、</a:t>
            </a:r>
            <a:r>
              <a:rPr lang="en-US" altLang="zh-CN" dirty="0" smtClean="0"/>
              <a:t>2.6TB </a:t>
            </a:r>
            <a:r>
              <a:rPr lang="zh-CN" altLang="en-US" dirty="0" smtClean="0"/>
              <a:t>站点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表，非常占用磁盘空间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升级维护易</a:t>
            </a:r>
            <a:r>
              <a:rPr lang="zh-CN" altLang="en-US" dirty="0"/>
              <a:t>出错，无法进行</a:t>
            </a:r>
            <a:r>
              <a:rPr lang="en-US" altLang="zh-CN" dirty="0" smtClean="0"/>
              <a:t>DEV/GQC/PRE</a:t>
            </a:r>
            <a:r>
              <a:rPr lang="zh-CN" altLang="en-US" dirty="0" smtClean="0"/>
              <a:t>测试验证，需求响应周期长，用户满意度持续下降</a:t>
            </a:r>
            <a:endParaRPr lang="en-US" altLang="zh-CN" dirty="0" smtClean="0"/>
          </a:p>
          <a:p>
            <a:r>
              <a:rPr lang="zh-CN" altLang="en-US" sz="2600" b="1" spc="-150" dirty="0">
                <a:solidFill>
                  <a:srgbClr val="FF8500"/>
                </a:solidFill>
              </a:rPr>
              <a:t>以上这些问题都迫切需要解决！</a:t>
            </a:r>
            <a:endParaRPr lang="en-US" altLang="zh-CN" sz="2600" b="1" spc="-150" dirty="0">
              <a:solidFill>
                <a:srgbClr val="FF8500"/>
              </a:solidFill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5181600" y="1777642"/>
            <a:ext cx="6306356" cy="691355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Data Feed</a:t>
            </a:r>
            <a:r>
              <a:rPr lang="zh-CN" altLang="en-US" dirty="0"/>
              <a:t>项目说</a:t>
            </a:r>
            <a:r>
              <a:rPr lang="zh-CN" altLang="en-US" dirty="0" smtClean="0"/>
              <a:t>起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796207"/>
            <a:ext cx="1371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by84\Desktop\talen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t="35587" r="14115" b="38092"/>
          <a:stretch/>
        </p:blipFill>
        <p:spPr bwMode="auto">
          <a:xfrm>
            <a:off x="8577262" y="715244"/>
            <a:ext cx="1971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case\DataFeed-Platform\Excellent project\hiv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0" y="456482"/>
            <a:ext cx="10858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case\DataFeed-Platform\Excellent project\hadoo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596541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5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52399"/>
            <a:ext cx="8582025" cy="6122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630" y="2343150"/>
            <a:ext cx="9391931" cy="428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447213" y="762000"/>
            <a:ext cx="1773237" cy="86677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Feed Flow</a:t>
            </a:r>
          </a:p>
          <a:p>
            <a:r>
              <a:rPr lang="en-US" altLang="zh-CN" dirty="0" smtClean="0"/>
              <a:t>Azkaban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87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186558"/>
            <a:ext cx="7632848" cy="5204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51" y="2252020"/>
            <a:ext cx="8521476" cy="4396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42363" y="695325"/>
            <a:ext cx="2744787" cy="86677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Talend</a:t>
            </a:r>
            <a:endParaRPr lang="en-US" altLang="zh-CN" dirty="0" smtClean="0"/>
          </a:p>
          <a:p>
            <a:r>
              <a:rPr lang="en-US" altLang="zh-CN" dirty="0" smtClean="0"/>
              <a:t>Job Scheduler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6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80" y="2691671"/>
            <a:ext cx="6624672" cy="3585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6" y="1123787"/>
            <a:ext cx="3329183" cy="4862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80" y="1123786"/>
            <a:ext cx="5454069" cy="12140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xmlns="" id="{7EB3E20E-BB15-FA4F-BAAD-308CA051F0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725025" y="409576"/>
            <a:ext cx="2333625" cy="14430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站点脚本</a:t>
            </a:r>
            <a:endParaRPr lang="en-US" altLang="zh-CN" dirty="0" smtClean="0"/>
          </a:p>
          <a:p>
            <a:r>
              <a:rPr lang="zh-CN" altLang="en-US" dirty="0" smtClean="0"/>
              <a:t>磁盘占用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运行的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6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6C274-9557-964A-9A8E-534122CA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系统重构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FDA090-A8FF-D541-90BA-F60DA4ADD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742" y="1991709"/>
            <a:ext cx="6631843" cy="364569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目标</a:t>
            </a:r>
            <a:r>
              <a:rPr lang="zh-CN" altLang="en-US" dirty="0" smtClean="0"/>
              <a:t>：统一平台，从根本上解决问题（维护性、复用性）</a:t>
            </a:r>
            <a:endParaRPr lang="en-US" altLang="zh-CN" dirty="0" smtClean="0"/>
          </a:p>
          <a:p>
            <a:r>
              <a:rPr lang="zh-CN" altLang="en-US" b="1" dirty="0" smtClean="0"/>
              <a:t>分析</a:t>
            </a:r>
            <a:r>
              <a:rPr lang="zh-CN" altLang="en-US" dirty="0" smtClean="0"/>
              <a:t>：实时性要求不高，主要通过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实现业务功能</a:t>
            </a:r>
            <a:endParaRPr lang="en-US" altLang="zh-CN" dirty="0" smtClean="0"/>
          </a:p>
          <a:p>
            <a:r>
              <a:rPr lang="zh-CN" altLang="en-US" b="1" dirty="0" smtClean="0"/>
              <a:t>思路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进行模板化抽象，实现业务复用</a:t>
            </a:r>
            <a:endParaRPr lang="en-US" altLang="zh-CN" dirty="0" smtClean="0"/>
          </a:p>
          <a:p>
            <a:r>
              <a:rPr lang="zh-CN" altLang="en-US" b="1" dirty="0" smtClean="0"/>
              <a:t>创新</a:t>
            </a:r>
            <a:r>
              <a:rPr lang="zh-CN" altLang="en-US" dirty="0" smtClean="0"/>
              <a:t>：运用插件化思想，将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执行流程分解为一组插件，同一插件可以在不同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中使用，达到功能复用</a:t>
            </a:r>
            <a:endParaRPr lang="en-US" altLang="zh-CN" dirty="0" smtClean="0"/>
          </a:p>
          <a:p>
            <a:r>
              <a:rPr lang="zh-CN" altLang="en-US" b="1" dirty="0" smtClean="0"/>
              <a:t>扩展</a:t>
            </a:r>
            <a:r>
              <a:rPr lang="zh-CN" altLang="en-US" dirty="0" smtClean="0"/>
              <a:t>：插件之间任意嵌套、组合，按需定义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b="1" dirty="0" smtClean="0"/>
              <a:t>应用</a:t>
            </a:r>
            <a:r>
              <a:rPr lang="zh-CN" altLang="en-US" dirty="0" smtClean="0"/>
              <a:t>：具体业务功能直接使用配置好的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模板，传入业务参数，即可执行，获取结果</a:t>
            </a:r>
            <a:endParaRPr lang="en-US" altLang="zh-CN" dirty="0" smtClean="0"/>
          </a:p>
          <a:p>
            <a:r>
              <a:rPr lang="zh-CN" altLang="en-US" b="1" dirty="0" smtClean="0"/>
              <a:t>监控</a:t>
            </a:r>
            <a:r>
              <a:rPr lang="zh-CN" altLang="en-US" dirty="0" smtClean="0"/>
              <a:t>：可以细化</a:t>
            </a:r>
            <a:r>
              <a:rPr lang="zh-CN" altLang="en-US" dirty="0"/>
              <a:t>到</a:t>
            </a:r>
            <a:r>
              <a:rPr lang="en-US" altLang="zh-CN" dirty="0"/>
              <a:t>Job</a:t>
            </a:r>
            <a:r>
              <a:rPr lang="zh-CN" altLang="en-US" dirty="0"/>
              <a:t>执行的每一</a:t>
            </a:r>
            <a:r>
              <a:rPr lang="zh-CN" altLang="en-US" dirty="0" smtClean="0"/>
              <a:t>步，对</a:t>
            </a:r>
            <a:r>
              <a:rPr lang="en-US" altLang="zh-CN" dirty="0" smtClean="0"/>
              <a:t>Job</a:t>
            </a:r>
            <a:r>
              <a:rPr lang="zh-CN" altLang="en-US" dirty="0"/>
              <a:t>执行</a:t>
            </a:r>
            <a:r>
              <a:rPr lang="zh-CN" altLang="en-US" dirty="0" smtClean="0"/>
              <a:t>过程进行监控和告警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7A77C9E5-2F07-BC42-BF16-22A8F9C2023A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567742" y="1408526"/>
            <a:ext cx="6631843" cy="691355"/>
          </a:xfrm>
        </p:spPr>
        <p:txBody>
          <a:bodyPr/>
          <a:lstStyle/>
          <a:p>
            <a:r>
              <a:rPr lang="en-US" altLang="zh-CN" dirty="0"/>
              <a:t>Flow Platform</a:t>
            </a:r>
            <a:r>
              <a:rPr lang="zh-CN" altLang="en-US" dirty="0"/>
              <a:t>如何从设计上</a:t>
            </a:r>
            <a:r>
              <a:rPr lang="zh-CN" altLang="en-US" dirty="0" smtClean="0"/>
              <a:t>解决问题</a:t>
            </a:r>
            <a:endParaRPr lang="en-US" altLang="zh-CN" dirty="0"/>
          </a:p>
        </p:txBody>
      </p:sp>
      <p:pic>
        <p:nvPicPr>
          <p:cNvPr id="5" name="Picture 4" descr="C:\Users\by84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10" y="208151"/>
            <a:ext cx="950997" cy="127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case\DataFeed-Platform\Excellent project\ni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54900"/>
            <a:ext cx="1898206" cy="8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47158" y="2859112"/>
            <a:ext cx="9455945" cy="10019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Business Hive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7157" y="118940"/>
            <a:ext cx="6140864" cy="15818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smtClean="0"/>
              <a:t>Full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359" y="476672"/>
            <a:ext cx="974396" cy="73189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Item</a:t>
            </a:r>
          </a:p>
          <a:p>
            <a:pPr algn="ctr"/>
            <a:r>
              <a:rPr lang="en-US" altLang="zh-CN" sz="1700" dirty="0" smtClean="0"/>
              <a:t>HBase</a:t>
            </a:r>
            <a:endParaRPr lang="zh-CN" altLang="en-US" sz="1700" dirty="0"/>
          </a:p>
        </p:txBody>
      </p:sp>
      <p:sp>
        <p:nvSpPr>
          <p:cNvPr id="5" name="矩形 4"/>
          <p:cNvSpPr/>
          <p:nvPr/>
        </p:nvSpPr>
        <p:spPr>
          <a:xfrm>
            <a:off x="335358" y="1280546"/>
            <a:ext cx="974397" cy="2762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b="1" dirty="0" smtClean="0"/>
              <a:t>①</a:t>
            </a:r>
            <a:r>
              <a:rPr lang="en-US" altLang="zh-CN" sz="800" b="1" dirty="0" smtClean="0"/>
              <a:t> Item Base</a:t>
            </a:r>
          </a:p>
          <a:p>
            <a:pPr algn="ctr"/>
            <a:r>
              <a:rPr lang="en-US" altLang="zh-CN" sz="700" b="1" dirty="0" smtClean="0"/>
              <a:t>Full Hive</a:t>
            </a:r>
            <a:endParaRPr lang="en-US" altLang="zh-CN" sz="700" b="1" dirty="0"/>
          </a:p>
        </p:txBody>
      </p:sp>
      <p:sp>
        <p:nvSpPr>
          <p:cNvPr id="7" name="矩形 6"/>
          <p:cNvSpPr/>
          <p:nvPr/>
        </p:nvSpPr>
        <p:spPr>
          <a:xfrm>
            <a:off x="6384032" y="116633"/>
            <a:ext cx="5664629" cy="15841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/>
              <a:t>Incremental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59821" y="476673"/>
            <a:ext cx="1312648" cy="357733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43037" y="476672"/>
            <a:ext cx="1214419" cy="357733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559823" y="908720"/>
            <a:ext cx="1312648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Item</a:t>
            </a:r>
            <a:endParaRPr lang="en-US" altLang="zh-CN" sz="800" dirty="0"/>
          </a:p>
          <a:p>
            <a:pPr algn="ctr"/>
            <a:r>
              <a:rPr lang="en-US" altLang="zh-CN" sz="700" dirty="0" smtClean="0"/>
              <a:t>Incremental </a:t>
            </a:r>
            <a:r>
              <a:rPr lang="en-US" altLang="zh-CN" sz="700" dirty="0" err="1" smtClean="0"/>
              <a:t>LevelDB</a:t>
            </a:r>
            <a:endParaRPr lang="zh-CN" altLang="en-US" sz="700" dirty="0"/>
          </a:p>
        </p:txBody>
      </p:sp>
      <p:sp>
        <p:nvSpPr>
          <p:cNvPr id="14" name="矩形 13"/>
          <p:cNvSpPr/>
          <p:nvPr/>
        </p:nvSpPr>
        <p:spPr>
          <a:xfrm>
            <a:off x="6559821" y="1280546"/>
            <a:ext cx="1312648" cy="2762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② </a:t>
            </a:r>
            <a:r>
              <a:rPr lang="en-US" altLang="zh-CN" sz="1200" dirty="0" smtClean="0"/>
              <a:t>Item</a:t>
            </a:r>
          </a:p>
          <a:p>
            <a:pPr algn="ctr"/>
            <a:r>
              <a:rPr lang="en-US" altLang="zh-CN" sz="700" dirty="0" smtClean="0"/>
              <a:t>Incremental Hive</a:t>
            </a:r>
            <a:endParaRPr lang="zh-CN" altLang="en-US" sz="700" b="1" dirty="0"/>
          </a:p>
        </p:txBody>
      </p:sp>
      <p:sp>
        <p:nvSpPr>
          <p:cNvPr id="17" name="矩形 16"/>
          <p:cNvSpPr/>
          <p:nvPr/>
        </p:nvSpPr>
        <p:spPr>
          <a:xfrm>
            <a:off x="147158" y="1747664"/>
            <a:ext cx="8172429" cy="1080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smtClean="0"/>
              <a:t>All Join ( </a:t>
            </a:r>
            <a:r>
              <a:rPr lang="en-US" altLang="zh-CN" i="1" dirty="0" smtClean="0">
                <a:solidFill>
                  <a:srgbClr val="FFFF00"/>
                </a:solidFill>
              </a:rPr>
              <a:t>for Initialize and Refresh Data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6068" y="2082193"/>
            <a:ext cx="7796024" cy="277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All ①</a:t>
            </a:r>
            <a:r>
              <a:rPr lang="en-US" altLang="zh-CN" dirty="0" smtClean="0"/>
              <a:t> Join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3340" y="3911424"/>
            <a:ext cx="11905323" cy="9361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Split Business Hive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8469" y="4224609"/>
            <a:ext cx="1437052" cy="446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USA</a:t>
            </a:r>
          </a:p>
          <a:p>
            <a:pPr algn="ctr"/>
            <a:r>
              <a:rPr lang="en-US" altLang="zh-CN" sz="1600" dirty="0" smtClean="0"/>
              <a:t>Normal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2081241" y="4224609"/>
            <a:ext cx="1421375" cy="446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USA</a:t>
            </a:r>
          </a:p>
          <a:p>
            <a:pPr algn="ctr"/>
            <a:r>
              <a:rPr lang="en-US" altLang="zh-CN" sz="1600" dirty="0" smtClean="0"/>
              <a:t>CNET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3791741" y="4222769"/>
            <a:ext cx="1418267" cy="4483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USB</a:t>
            </a:r>
          </a:p>
          <a:p>
            <a:pPr algn="ctr"/>
            <a:r>
              <a:rPr lang="en-US" altLang="zh-CN" sz="1600" dirty="0" smtClean="0"/>
              <a:t>Normal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5469358" y="4222770"/>
            <a:ext cx="1419821" cy="446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CAN</a:t>
            </a:r>
          </a:p>
          <a:p>
            <a:pPr algn="ctr"/>
            <a:r>
              <a:rPr lang="en-US" altLang="zh-CN" sz="1600" dirty="0" smtClean="0"/>
              <a:t>Normal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7156118" y="4224609"/>
            <a:ext cx="1425869" cy="446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Global</a:t>
            </a:r>
          </a:p>
          <a:p>
            <a:pPr algn="ctr"/>
            <a:r>
              <a:rPr lang="en-US" altLang="zh-CN" sz="1600" dirty="0" smtClean="0"/>
              <a:t>Google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879206" y="4224609"/>
            <a:ext cx="1440159" cy="446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Global</a:t>
            </a:r>
          </a:p>
          <a:p>
            <a:pPr algn="ctr"/>
            <a:r>
              <a:rPr lang="en-US" altLang="zh-CN" sz="1600" dirty="0" smtClean="0"/>
              <a:t>CJ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10608502" y="4224609"/>
            <a:ext cx="1274367" cy="4465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3339" y="4869160"/>
            <a:ext cx="11905323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Website Hive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35359" y="5173270"/>
            <a:ext cx="1440163" cy="2719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WebSite1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10608502" y="5173269"/>
            <a:ext cx="1268311" cy="2716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081240" y="5173269"/>
            <a:ext cx="1421376" cy="2712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WebSite2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3791742" y="5173270"/>
            <a:ext cx="1418268" cy="2712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WebSite3</a:t>
            </a:r>
            <a:endParaRPr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5469358" y="5173269"/>
            <a:ext cx="1419823" cy="2723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WebSite4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7156118" y="5173269"/>
            <a:ext cx="1425871" cy="2719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WebSite5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8879206" y="5173268"/>
            <a:ext cx="1440159" cy="2709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WebSite6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9442085" y="476673"/>
            <a:ext cx="1262428" cy="357733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96534" y="476673"/>
            <a:ext cx="986332" cy="357733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439477" y="476673"/>
            <a:ext cx="1405736" cy="73189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Inventory</a:t>
            </a:r>
          </a:p>
          <a:p>
            <a:pPr algn="ctr"/>
            <a:r>
              <a:rPr lang="en-US" altLang="zh-CN" sz="1700" dirty="0" smtClean="0"/>
              <a:t>HBase</a:t>
            </a:r>
            <a:endParaRPr lang="zh-CN" altLang="en-US" sz="1700" dirty="0"/>
          </a:p>
        </p:txBody>
      </p:sp>
      <p:sp>
        <p:nvSpPr>
          <p:cNvPr id="52" name="矩形 51"/>
          <p:cNvSpPr/>
          <p:nvPr/>
        </p:nvSpPr>
        <p:spPr>
          <a:xfrm>
            <a:off x="2983334" y="476673"/>
            <a:ext cx="1152036" cy="73189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Review Summary</a:t>
            </a:r>
          </a:p>
          <a:p>
            <a:pPr algn="ctr"/>
            <a:r>
              <a:rPr lang="en-US" altLang="zh-CN" sz="1700" dirty="0" smtClean="0"/>
              <a:t>HBase</a:t>
            </a:r>
            <a:endParaRPr lang="zh-CN" altLang="en-US" sz="1700" dirty="0"/>
          </a:p>
        </p:txBody>
      </p:sp>
      <p:sp>
        <p:nvSpPr>
          <p:cNvPr id="53" name="矩形 52"/>
          <p:cNvSpPr/>
          <p:nvPr/>
        </p:nvSpPr>
        <p:spPr>
          <a:xfrm>
            <a:off x="5534493" y="476672"/>
            <a:ext cx="561507" cy="73189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…</a:t>
            </a:r>
            <a:endParaRPr lang="zh-CN" altLang="en-US" sz="1700" dirty="0"/>
          </a:p>
        </p:txBody>
      </p:sp>
      <p:sp>
        <p:nvSpPr>
          <p:cNvPr id="54" name="矩形 53"/>
          <p:cNvSpPr/>
          <p:nvPr/>
        </p:nvSpPr>
        <p:spPr>
          <a:xfrm>
            <a:off x="8400257" y="1747664"/>
            <a:ext cx="3649113" cy="1080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smtClean="0"/>
              <a:t>Incremental Join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9177" y="3198168"/>
            <a:ext cx="9106727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UDF (Business)</a:t>
            </a:r>
            <a:endParaRPr lang="zh-CN" altLang="en-US" sz="1600" dirty="0"/>
          </a:p>
        </p:txBody>
      </p:sp>
      <p:sp>
        <p:nvSpPr>
          <p:cNvPr id="55" name="矩形 54"/>
          <p:cNvSpPr/>
          <p:nvPr/>
        </p:nvSpPr>
        <p:spPr>
          <a:xfrm>
            <a:off x="8626044" y="2082193"/>
            <a:ext cx="3251480" cy="277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① </a:t>
            </a:r>
            <a:r>
              <a:rPr lang="en-US" altLang="zh-CN" dirty="0" smtClean="0"/>
              <a:t>and </a:t>
            </a:r>
            <a:r>
              <a:rPr lang="en-US" altLang="zh-CN" b="1" dirty="0" smtClean="0">
                <a:solidFill>
                  <a:srgbClr val="FFFF00"/>
                </a:solidFill>
              </a:rPr>
              <a:t>②</a:t>
            </a:r>
            <a:r>
              <a:rPr lang="en-US" altLang="zh-CN" dirty="0" smtClean="0"/>
              <a:t>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36066" y="2435928"/>
            <a:ext cx="11541457" cy="2478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③ </a:t>
            </a:r>
            <a:r>
              <a:rPr lang="en-US" altLang="zh-CN" dirty="0" smtClean="0"/>
              <a:t>Item Hive (Active/</a:t>
            </a:r>
            <a:r>
              <a:rPr lang="en-US" altLang="zh-CN" dirty="0" err="1" smtClean="0"/>
              <a:t>Deactive</a:t>
            </a:r>
            <a:r>
              <a:rPr lang="en-US" altLang="zh-CN" dirty="0" smtClean="0"/>
              <a:t>)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143339" y="5623078"/>
            <a:ext cx="11905323" cy="7582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Generate Feed File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0608502" y="5965358"/>
            <a:ext cx="1268309" cy="271955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469358" y="5965358"/>
            <a:ext cx="1419821" cy="271955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WebSite4.</a:t>
            </a:r>
            <a:r>
              <a:rPr lang="en-US" altLang="zh-CN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endParaRPr lang="zh-CN" alt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56117" y="5965357"/>
            <a:ext cx="1425871" cy="271955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WebSite5.</a:t>
            </a:r>
            <a:r>
              <a:rPr lang="en-US" altLang="zh-CN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csv</a:t>
            </a:r>
            <a:endParaRPr lang="zh-CN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879205" y="5965357"/>
            <a:ext cx="1440159" cy="271955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WebSite6.</a:t>
            </a:r>
            <a:r>
              <a:rPr lang="en-US" altLang="zh-CN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zip</a:t>
            </a:r>
            <a:endParaRPr lang="zh-CN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5357" y="5965358"/>
            <a:ext cx="1440163" cy="271955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WebSite1.</a:t>
            </a:r>
            <a:r>
              <a:rPr lang="en-US" altLang="zh-CN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csv</a:t>
            </a:r>
            <a:endParaRPr lang="zh-CN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081241" y="5965358"/>
            <a:ext cx="1421375" cy="271955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WebSite2.</a:t>
            </a:r>
            <a:r>
              <a:rPr lang="en-US" altLang="zh-CN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</a:t>
            </a:r>
            <a:endParaRPr lang="zh-CN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791741" y="5965358"/>
            <a:ext cx="1418267" cy="271955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WebSite3.</a:t>
            </a:r>
            <a:r>
              <a:rPr lang="en-US" altLang="zh-CN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txt</a:t>
            </a:r>
            <a:endParaRPr lang="zh-CN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46450" y="6406336"/>
            <a:ext cx="11902212" cy="3601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File Agent (FTP/SFTP/API)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9648395" y="2859112"/>
            <a:ext cx="2400976" cy="1001936"/>
          </a:xfrm>
          <a:prstGeom prst="rect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Business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840573" y="3198168"/>
            <a:ext cx="2016068" cy="216024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SQL Data</a:t>
            </a:r>
            <a:endParaRPr lang="en-US" altLang="zh-CN" sz="1100" dirty="0"/>
          </a:p>
        </p:txBody>
      </p:sp>
      <p:sp>
        <p:nvSpPr>
          <p:cNvPr id="84" name="矩形 83"/>
          <p:cNvSpPr/>
          <p:nvPr/>
        </p:nvSpPr>
        <p:spPr>
          <a:xfrm>
            <a:off x="9840574" y="3491560"/>
            <a:ext cx="2016065" cy="22547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Other Hive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4274778" y="468456"/>
            <a:ext cx="1152036" cy="73189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Shipping Charge</a:t>
            </a:r>
          </a:p>
          <a:p>
            <a:pPr algn="ctr"/>
            <a:r>
              <a:rPr lang="en-US" altLang="zh-CN" sz="1700" dirty="0" smtClean="0"/>
              <a:t>HBase</a:t>
            </a:r>
            <a:endParaRPr lang="zh-CN" altLang="en-US" sz="1700" dirty="0"/>
          </a:p>
        </p:txBody>
      </p:sp>
      <p:sp>
        <p:nvSpPr>
          <p:cNvPr id="58" name="矩形 57"/>
          <p:cNvSpPr/>
          <p:nvPr/>
        </p:nvSpPr>
        <p:spPr>
          <a:xfrm>
            <a:off x="339178" y="3491560"/>
            <a:ext cx="9102905" cy="22547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Business Hive (All Business in One Hive): Normal/CNET/CJ/Google/eBay/…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440185" y="1280546"/>
            <a:ext cx="1405028" cy="2762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① Inventory</a:t>
            </a:r>
          </a:p>
          <a:p>
            <a:pPr algn="ctr"/>
            <a:r>
              <a:rPr lang="en-US" altLang="zh-CN" sz="700" b="1" dirty="0" smtClean="0"/>
              <a:t>Full Hive</a:t>
            </a:r>
            <a:endParaRPr lang="zh-CN" altLang="en-US" sz="700" b="1" dirty="0"/>
          </a:p>
        </p:txBody>
      </p:sp>
      <p:sp>
        <p:nvSpPr>
          <p:cNvPr id="67" name="矩形 66"/>
          <p:cNvSpPr/>
          <p:nvPr/>
        </p:nvSpPr>
        <p:spPr>
          <a:xfrm>
            <a:off x="2984043" y="1280545"/>
            <a:ext cx="1151328" cy="2762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900" b="1" dirty="0"/>
              <a:t>①</a:t>
            </a:r>
            <a:r>
              <a:rPr lang="en-US" altLang="zh-CN" sz="700" b="1" dirty="0"/>
              <a:t> </a:t>
            </a:r>
            <a:r>
              <a:rPr lang="en-US" altLang="zh-CN" sz="700" b="1" dirty="0" smtClean="0"/>
              <a:t>Review Summary</a:t>
            </a:r>
          </a:p>
          <a:p>
            <a:pPr algn="ctr"/>
            <a:r>
              <a:rPr lang="en-US" altLang="zh-CN" sz="700" b="1" dirty="0" smtClean="0"/>
              <a:t>Full Hive</a:t>
            </a:r>
            <a:endParaRPr lang="zh-CN" altLang="en-US" sz="700" b="1" dirty="0"/>
          </a:p>
        </p:txBody>
      </p:sp>
      <p:sp>
        <p:nvSpPr>
          <p:cNvPr id="68" name="矩形 67"/>
          <p:cNvSpPr/>
          <p:nvPr/>
        </p:nvSpPr>
        <p:spPr>
          <a:xfrm>
            <a:off x="4274777" y="1280544"/>
            <a:ext cx="1152036" cy="2762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b="1" dirty="0" smtClean="0"/>
              <a:t>①</a:t>
            </a:r>
            <a:r>
              <a:rPr lang="en-US" altLang="zh-CN" sz="700" b="1" dirty="0" smtClean="0"/>
              <a:t> Shipping Charge</a:t>
            </a:r>
          </a:p>
          <a:p>
            <a:pPr algn="ctr"/>
            <a:r>
              <a:rPr lang="en-US" altLang="zh-CN" sz="700" b="1" dirty="0" smtClean="0"/>
              <a:t>Full Hive</a:t>
            </a:r>
            <a:endParaRPr lang="zh-CN" altLang="en-US" sz="700" b="1" dirty="0"/>
          </a:p>
        </p:txBody>
      </p:sp>
      <p:sp>
        <p:nvSpPr>
          <p:cNvPr id="76" name="矩形 75"/>
          <p:cNvSpPr/>
          <p:nvPr/>
        </p:nvSpPr>
        <p:spPr>
          <a:xfrm>
            <a:off x="5534495" y="1280546"/>
            <a:ext cx="561507" cy="2762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 smtClean="0"/>
              <a:t>…</a:t>
            </a:r>
            <a:endParaRPr lang="zh-CN" altLang="en-US" sz="1700" b="1" dirty="0"/>
          </a:p>
        </p:txBody>
      </p:sp>
      <p:sp>
        <p:nvSpPr>
          <p:cNvPr id="77" name="矩形 76"/>
          <p:cNvSpPr/>
          <p:nvPr/>
        </p:nvSpPr>
        <p:spPr>
          <a:xfrm>
            <a:off x="8043037" y="1280543"/>
            <a:ext cx="1214419" cy="2762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② </a:t>
            </a:r>
            <a:r>
              <a:rPr lang="en-US" altLang="zh-CN" sz="1100" dirty="0" smtClean="0"/>
              <a:t>Inventory</a:t>
            </a:r>
          </a:p>
          <a:p>
            <a:pPr algn="ctr"/>
            <a:r>
              <a:rPr lang="en-US" altLang="zh-CN" sz="700" dirty="0" smtClean="0"/>
              <a:t>Incremental Hive</a:t>
            </a:r>
            <a:endParaRPr lang="zh-CN" altLang="en-US" sz="700" b="1" dirty="0"/>
          </a:p>
        </p:txBody>
      </p:sp>
      <p:sp>
        <p:nvSpPr>
          <p:cNvPr id="78" name="矩形 77"/>
          <p:cNvSpPr/>
          <p:nvPr/>
        </p:nvSpPr>
        <p:spPr>
          <a:xfrm>
            <a:off x="9442083" y="1280542"/>
            <a:ext cx="1262428" cy="2762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②</a:t>
            </a:r>
            <a:r>
              <a:rPr lang="en-US" altLang="zh-CN" sz="700" b="1" dirty="0"/>
              <a:t> </a:t>
            </a:r>
            <a:r>
              <a:rPr lang="en-US" altLang="zh-CN" sz="700" dirty="0" smtClean="0"/>
              <a:t>Review Summary</a:t>
            </a:r>
          </a:p>
          <a:p>
            <a:pPr algn="ctr"/>
            <a:r>
              <a:rPr lang="en-US" altLang="zh-CN" sz="700" dirty="0" smtClean="0"/>
              <a:t>Incremental Hive</a:t>
            </a:r>
            <a:endParaRPr lang="zh-CN" altLang="en-US" sz="700" b="1" dirty="0"/>
          </a:p>
        </p:txBody>
      </p:sp>
      <p:sp>
        <p:nvSpPr>
          <p:cNvPr id="79" name="矩形 78"/>
          <p:cNvSpPr/>
          <p:nvPr/>
        </p:nvSpPr>
        <p:spPr>
          <a:xfrm>
            <a:off x="10896535" y="1280542"/>
            <a:ext cx="986333" cy="2762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b="1" dirty="0"/>
          </a:p>
        </p:txBody>
      </p:sp>
      <p:sp>
        <p:nvSpPr>
          <p:cNvPr id="80" name="矩形 79"/>
          <p:cNvSpPr/>
          <p:nvPr/>
        </p:nvSpPr>
        <p:spPr>
          <a:xfrm>
            <a:off x="8043037" y="908720"/>
            <a:ext cx="1214419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Inventory</a:t>
            </a:r>
            <a:endParaRPr lang="en-US" altLang="zh-CN" sz="700" dirty="0" smtClean="0"/>
          </a:p>
          <a:p>
            <a:pPr algn="ctr"/>
            <a:r>
              <a:rPr lang="en-US" altLang="zh-CN" sz="600" dirty="0" smtClean="0"/>
              <a:t>Incremental </a:t>
            </a:r>
            <a:r>
              <a:rPr lang="en-US" altLang="zh-CN" sz="600" dirty="0" err="1" smtClean="0"/>
              <a:t>LevelDB</a:t>
            </a:r>
            <a:endParaRPr lang="zh-CN" altLang="en-US" sz="600" dirty="0"/>
          </a:p>
        </p:txBody>
      </p:sp>
      <p:sp>
        <p:nvSpPr>
          <p:cNvPr id="81" name="矩形 80"/>
          <p:cNvSpPr/>
          <p:nvPr/>
        </p:nvSpPr>
        <p:spPr>
          <a:xfrm>
            <a:off x="9442083" y="908720"/>
            <a:ext cx="1262429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Review Summary</a:t>
            </a:r>
            <a:endParaRPr lang="en-US" altLang="zh-CN" sz="800" dirty="0"/>
          </a:p>
          <a:p>
            <a:pPr algn="ctr"/>
            <a:r>
              <a:rPr lang="en-US" altLang="zh-CN" sz="700" dirty="0" smtClean="0"/>
              <a:t>Incremental </a:t>
            </a:r>
            <a:r>
              <a:rPr lang="en-US" altLang="zh-CN" sz="700" dirty="0" err="1" smtClean="0"/>
              <a:t>LevelDB</a:t>
            </a:r>
            <a:endParaRPr lang="zh-CN" altLang="en-US" sz="700" dirty="0"/>
          </a:p>
        </p:txBody>
      </p:sp>
      <p:sp>
        <p:nvSpPr>
          <p:cNvPr id="85" name="矩形 84"/>
          <p:cNvSpPr/>
          <p:nvPr/>
        </p:nvSpPr>
        <p:spPr>
          <a:xfrm>
            <a:off x="10896534" y="908720"/>
            <a:ext cx="986335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3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过程 30"/>
          <p:cNvSpPr/>
          <p:nvPr/>
        </p:nvSpPr>
        <p:spPr>
          <a:xfrm>
            <a:off x="650762" y="453011"/>
            <a:ext cx="3550191" cy="580263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Sequence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981629" y="622937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324529" y="1341884"/>
            <a:ext cx="228600" cy="225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857680" y="1647065"/>
            <a:ext cx="3162299" cy="9224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Step2</a:t>
            </a:r>
          </a:p>
          <a:p>
            <a:pPr algn="ctr"/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2324529" y="2681861"/>
            <a:ext cx="228600" cy="225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1043416" y="3009142"/>
            <a:ext cx="2790826" cy="21225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2343576" y="5193254"/>
            <a:ext cx="228600" cy="225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2000676" y="5503007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914830" y="2057971"/>
            <a:ext cx="876301" cy="43529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1819703" y="2057970"/>
            <a:ext cx="781051" cy="43529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20" name="流程图: 过程 19"/>
          <p:cNvSpPr/>
          <p:nvPr/>
        </p:nvSpPr>
        <p:spPr>
          <a:xfrm>
            <a:off x="2686478" y="2057970"/>
            <a:ext cx="390525" cy="43529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1" name="流程图: 过程 20"/>
          <p:cNvSpPr/>
          <p:nvPr/>
        </p:nvSpPr>
        <p:spPr>
          <a:xfrm>
            <a:off x="3153202" y="2057971"/>
            <a:ext cx="781051" cy="43529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StepN</a:t>
            </a:r>
            <a:endParaRPr lang="zh-CN" altLang="en-US" dirty="0"/>
          </a:p>
        </p:txBody>
      </p:sp>
      <p:sp>
        <p:nvSpPr>
          <p:cNvPr id="22" name="流程图: 过程 21"/>
          <p:cNvSpPr/>
          <p:nvPr/>
        </p:nvSpPr>
        <p:spPr>
          <a:xfrm>
            <a:off x="2000678" y="3562923"/>
            <a:ext cx="876301" cy="43529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2000677" y="4074419"/>
            <a:ext cx="876301" cy="43529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2000676" y="4584720"/>
            <a:ext cx="876301" cy="365997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5" name="右弧形箭头 24"/>
          <p:cNvSpPr/>
          <p:nvPr/>
        </p:nvSpPr>
        <p:spPr>
          <a:xfrm>
            <a:off x="2935081" y="3683991"/>
            <a:ext cx="365760" cy="1216152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 flipV="1">
            <a:off x="1562529" y="3683991"/>
            <a:ext cx="390526" cy="1216152"/>
          </a:xfrm>
          <a:prstGeom prst="curv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8130" y="3332186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ForEach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206" y="1688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All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305301" y="2907413"/>
            <a:ext cx="628650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076826" y="2275620"/>
            <a:ext cx="1495425" cy="20164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848601" y="622937"/>
            <a:ext cx="108585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Business Config1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848601" y="1688639"/>
            <a:ext cx="108585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Business </a:t>
            </a:r>
            <a:r>
              <a:rPr lang="en-US" altLang="zh-CN" dirty="0" smtClean="0"/>
              <a:t>Config2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848601" y="2736728"/>
            <a:ext cx="108585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Business </a:t>
            </a:r>
            <a:r>
              <a:rPr lang="en-US" altLang="zh-CN" dirty="0" smtClean="0"/>
              <a:t>Config2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848601" y="3780571"/>
            <a:ext cx="108585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848601" y="4848830"/>
            <a:ext cx="108585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Business </a:t>
            </a:r>
            <a:r>
              <a:rPr lang="en-US" altLang="zh-CN" dirty="0" err="1" smtClean="0"/>
              <a:t>ConfigN</a:t>
            </a:r>
            <a:endParaRPr lang="zh-CN" altLang="en-US" dirty="0"/>
          </a:p>
        </p:txBody>
      </p:sp>
      <p:sp>
        <p:nvSpPr>
          <p:cNvPr id="41" name="右箭头 40"/>
          <p:cNvSpPr/>
          <p:nvPr/>
        </p:nvSpPr>
        <p:spPr>
          <a:xfrm>
            <a:off x="6972300" y="2907413"/>
            <a:ext cx="809625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19125165">
            <a:off x="6753227" y="2145482"/>
            <a:ext cx="1028700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 rot="2018139">
            <a:off x="6788766" y="3699179"/>
            <a:ext cx="1028700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18079160">
            <a:off x="6504608" y="1357074"/>
            <a:ext cx="1370033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rot="3133427">
            <a:off x="6549196" y="4521075"/>
            <a:ext cx="1370033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791701" y="622937"/>
            <a:ext cx="16097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Website1 Job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9791701" y="1688639"/>
            <a:ext cx="16097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Website2 Job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9791701" y="2736728"/>
            <a:ext cx="16097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Website3 Job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9791701" y="3780571"/>
            <a:ext cx="16097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9791701" y="4848830"/>
            <a:ext cx="16097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WebsiteN</a:t>
            </a:r>
            <a:r>
              <a:rPr lang="en-US" altLang="zh-CN" dirty="0" smtClean="0"/>
              <a:t> Job</a:t>
            </a:r>
            <a:endParaRPr lang="zh-CN" altLang="en-US" dirty="0"/>
          </a:p>
        </p:txBody>
      </p:sp>
      <p:sp>
        <p:nvSpPr>
          <p:cNvPr id="52" name="右箭头 51"/>
          <p:cNvSpPr/>
          <p:nvPr/>
        </p:nvSpPr>
        <p:spPr>
          <a:xfrm>
            <a:off x="9067801" y="752382"/>
            <a:ext cx="628650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9048751" y="1787842"/>
            <a:ext cx="628650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>
            <a:off x="9048751" y="2866173"/>
            <a:ext cx="628650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>
            <a:off x="9086851" y="3910016"/>
            <a:ext cx="628650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9067801" y="4978275"/>
            <a:ext cx="628650" cy="65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E_PPT_Template_121118" id="{6C38B223-EC4A-8D42-8E97-80984B8280DA}" vid="{DD7FE1F0-CF63-BC4C-9697-135FBEFFB1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</TotalTime>
  <Words>1262</Words>
  <Application>Microsoft Office PowerPoint</Application>
  <PresentationFormat>自定义</PresentationFormat>
  <Paragraphs>244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Flow Platform</vt:lpstr>
      <vt:lpstr>概览</vt:lpstr>
      <vt:lpstr>项目背景</vt:lpstr>
      <vt:lpstr>PowerPoint 演示文稿</vt:lpstr>
      <vt:lpstr>PowerPoint 演示文稿</vt:lpstr>
      <vt:lpstr>PowerPoint 演示文稿</vt:lpstr>
      <vt:lpstr>系统重构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系统重构</vt:lpstr>
      <vt:lpstr>PowerPoint 演示文稿</vt:lpstr>
      <vt:lpstr>技术创新</vt:lpstr>
      <vt:lpstr>技术积累</vt:lpstr>
      <vt:lpstr>PowerPoint 演示文稿</vt:lpstr>
      <vt:lpstr>项目质量</vt:lpstr>
      <vt:lpstr>PowerPoint 演示文稿</vt:lpstr>
      <vt:lpstr>PowerPoint 演示文稿</vt:lpstr>
      <vt:lpstr>项目成果</vt:lpstr>
      <vt:lpstr>团队成长和流程改进</vt:lpstr>
      <vt:lpstr>项目文档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Bryan.D.Yang (g-mis.cnxa01.Newegg)</cp:lastModifiedBy>
  <cp:revision>387</cp:revision>
  <dcterms:created xsi:type="dcterms:W3CDTF">2018-12-06T03:32:27Z</dcterms:created>
  <dcterms:modified xsi:type="dcterms:W3CDTF">2019-06-19T01:19:32Z</dcterms:modified>
</cp:coreProperties>
</file>