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53B6E-6F70-4F31-BB33-C4201B14F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5C2CB9-2918-4725-9D5E-01645FD77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185717-BB7B-4554-B17B-6F996DFB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3139-E338-4281-A491-AF9F13C45295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CB91E6-C957-4A6A-921D-6DF57C15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30CC48-16A2-4933-8560-66D6CFC1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3C73-EEE5-4C75-A267-A1D266845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05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9F504-DA54-457F-8393-14086184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8C7FED-FBCD-43D3-8771-EF1324128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27A24B-3710-4D96-9346-509AE69D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3139-E338-4281-A491-AF9F13C45295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666135-C628-48F4-8840-28ECDABB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569BBC-D3DB-42B3-8C1B-4F53E4FB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3C73-EEE5-4C75-A267-A1D266845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21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454C53-6282-4790-8A6C-DF036D0E0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7E8651-6CC4-4601-87E6-F6E1E6EA0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B63BE6-BE34-4369-81A7-4F703B59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3139-E338-4281-A491-AF9F13C45295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653D70-AB70-485F-B0D6-3FF7C3B3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B07471-6B9C-476E-9ED7-C610024C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3C73-EEE5-4C75-A267-A1D266845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35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DF367-87D0-468C-B32F-96DA356B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3DB4B1-8ED9-40AC-8467-A80FFBF92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719044-AA9E-44CD-B2E9-763A31BF9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3139-E338-4281-A491-AF9F13C45295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0D42FC-CB86-45C5-B18D-1F275C18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2ACDCD-3C3D-4B77-B928-7F5D0E1D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3C73-EEE5-4C75-A267-A1D266845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2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A463E-174A-40A9-9E31-667657A1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7B486C-6FDB-4FEA-A366-D8067D47E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EA19F0-E6F9-43DD-A63E-5FBD1C64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3139-E338-4281-A491-AF9F13C45295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8856A3-FDE7-4A2A-8DC8-BBD386AF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94F5E3-752B-4352-ACDA-C9ED34F3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3C73-EEE5-4C75-A267-A1D266845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479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E5BA7-A0D6-466E-8FF5-E3646840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D09BDB-DA47-49EF-BE25-7DBD0053A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702054-A93B-406B-9320-B3F4AC36B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723BC5-5E43-4DD1-BA3F-70D930C7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3139-E338-4281-A491-AF9F13C45295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4393E9-768A-4B8E-8BC3-525B1E30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233CE2-C7DE-4F92-B0AA-3DAEB3B4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3C73-EEE5-4C75-A267-A1D266845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98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A5D5C-4534-4325-85B0-15445F88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A83C87-9367-4CF7-A9FB-9430C8899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E98FC7-C94C-4D94-B61E-C9484248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7D90CE-CEDF-44B4-A6F3-E95D4538A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4A8C7B-9AC2-4507-8620-0D068A4AD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06FC4E-E19F-4CAF-85C1-CF1AB9AB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3139-E338-4281-A491-AF9F13C45295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581F0E-2C45-4DDC-A5C9-B502703D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756D2A-1B0B-4757-BA1A-DEE4D965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3C73-EEE5-4C75-A267-A1D266845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972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32D06-52BD-4807-A090-80852AD8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002449-E522-41EF-85A5-84896F21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3139-E338-4281-A491-AF9F13C45295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2A505A-6ACC-40AD-9375-BF6499EF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85A624-67F6-4B41-9D59-932E4B97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3C73-EEE5-4C75-A267-A1D266845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92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D2C43F-9014-44DC-A00D-03BE20E8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3139-E338-4281-A491-AF9F13C45295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A39785-EE23-4918-9B12-CED11F67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542569-B481-46FB-AF30-88025013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3C73-EEE5-4C75-A267-A1D266845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890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C1EFB-47F2-4A1E-B793-6722B08F2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A06725-EEBF-47FE-9AB8-4C264012C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2FDE19-152F-4439-A210-8BFEEBE1C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DED703-69C4-4FE2-AA66-EF53934A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3139-E338-4281-A491-AF9F13C45295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88EC94-F181-47F5-B58A-90D976C5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1005DB-DF33-4536-B514-B3855230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3C73-EEE5-4C75-A267-A1D266845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13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6DE4D-5F30-47F3-8250-1811B9B0C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3EDE4B-AC65-4F3B-8719-D9B95CFA4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DC1DAC-6EF2-4902-90A4-0B4C98A11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CF7288-F30C-41F9-B094-8DCE1DBA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3139-E338-4281-A491-AF9F13C45295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A4D4F4-6E10-400D-8BA6-2DCC5816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E1B4F2-55C7-448A-827B-D4151B67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3C73-EEE5-4C75-A267-A1D266845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96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F7D53C-F919-42FB-9B74-25638A0B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C38DCE-26CE-4465-916D-77985ACE7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E085FA-F29B-49EC-9615-3FA8EA305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13139-E338-4281-A491-AF9F13C45295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D5557E-22F0-44E3-A2AA-BD88C0535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FD7E0-EE4E-4582-B71A-6D0324D9C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3C73-EEE5-4C75-A267-A1D2668450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63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1A35C088-8CA6-4D82-B049-BCF05FE179D0}"/>
              </a:ext>
            </a:extLst>
          </p:cNvPr>
          <p:cNvSpPr/>
          <p:nvPr/>
        </p:nvSpPr>
        <p:spPr>
          <a:xfrm>
            <a:off x="1009650" y="495300"/>
            <a:ext cx="1514475" cy="647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CLEAN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C78306CC-C457-422A-AE5D-A368FE78BA97}"/>
              </a:ext>
            </a:extLst>
          </p:cNvPr>
          <p:cNvCxnSpPr/>
          <p:nvPr/>
        </p:nvCxnSpPr>
        <p:spPr>
          <a:xfrm rot="5400000">
            <a:off x="1157288" y="1319213"/>
            <a:ext cx="571500" cy="428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50E8327F-F4E2-4B63-8BA3-9CD85EE53BA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95462" y="1319212"/>
            <a:ext cx="571501" cy="428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DBC4A3A-896C-49E2-97F9-F05982129871}"/>
              </a:ext>
            </a:extLst>
          </p:cNvPr>
          <p:cNvSpPr/>
          <p:nvPr/>
        </p:nvSpPr>
        <p:spPr>
          <a:xfrm>
            <a:off x="695325" y="1914525"/>
            <a:ext cx="962026" cy="314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TRAIN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0645BCE-6A31-4A07-BCB5-5AC3F509EB2B}"/>
              </a:ext>
            </a:extLst>
          </p:cNvPr>
          <p:cNvSpPr/>
          <p:nvPr/>
        </p:nvSpPr>
        <p:spPr>
          <a:xfrm>
            <a:off x="1962151" y="1914525"/>
            <a:ext cx="962026" cy="314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TEST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880A6AE-23A0-4C08-B511-C3987E5E0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34" y="3545023"/>
            <a:ext cx="2951310" cy="2248827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78AD5583-7191-48DA-8463-98872DD8EC3C}"/>
              </a:ext>
            </a:extLst>
          </p:cNvPr>
          <p:cNvSpPr txBox="1"/>
          <p:nvPr/>
        </p:nvSpPr>
        <p:spPr>
          <a:xfrm>
            <a:off x="695325" y="2447503"/>
            <a:ext cx="2228852" cy="1015663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No valores nulos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Matriz de correlación para eliminar las columnas fuertemente correlacionadas.</a:t>
            </a:r>
          </a:p>
          <a:p>
            <a:r>
              <a:rPr lang="es-ES" sz="1200" dirty="0"/>
              <a:t>          (Elimino </a:t>
            </a:r>
            <a:r>
              <a:rPr lang="es-ES" sz="1200" dirty="0" err="1"/>
              <a:t>x,y,z</a:t>
            </a:r>
            <a:r>
              <a:rPr lang="es-ES" sz="1200" dirty="0"/>
              <a:t>)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8E2B180-207F-492B-9122-C061783E38A1}"/>
              </a:ext>
            </a:extLst>
          </p:cNvPr>
          <p:cNvSpPr/>
          <p:nvPr/>
        </p:nvSpPr>
        <p:spPr>
          <a:xfrm>
            <a:off x="495300" y="5889099"/>
            <a:ext cx="3119437" cy="2735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Variables categóricas a numéricas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B1B7029-FDF0-47CC-AD54-0779E75FFA8F}"/>
              </a:ext>
            </a:extLst>
          </p:cNvPr>
          <p:cNvSpPr/>
          <p:nvPr/>
        </p:nvSpPr>
        <p:spPr>
          <a:xfrm>
            <a:off x="1095375" y="6225912"/>
            <a:ext cx="1914526" cy="2735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(</a:t>
            </a:r>
            <a:r>
              <a:rPr lang="es-ES" sz="1600" dirty="0" err="1"/>
              <a:t>cut</a:t>
            </a:r>
            <a:r>
              <a:rPr lang="es-ES" sz="1600" dirty="0"/>
              <a:t> - color - </a:t>
            </a:r>
            <a:r>
              <a:rPr lang="es-ES" sz="1600" dirty="0" err="1"/>
              <a:t>clarity</a:t>
            </a:r>
            <a:r>
              <a:rPr lang="es-ES" sz="1600" dirty="0"/>
              <a:t>)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8E76792-F3EA-494F-9229-0AE0EC1C3E8C}"/>
              </a:ext>
            </a:extLst>
          </p:cNvPr>
          <p:cNvSpPr/>
          <p:nvPr/>
        </p:nvSpPr>
        <p:spPr>
          <a:xfrm>
            <a:off x="6981825" y="428624"/>
            <a:ext cx="2676525" cy="7810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ENTRENAMIENTO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C33730D-5C0F-45D9-BE4C-AC35B0981690}"/>
              </a:ext>
            </a:extLst>
          </p:cNvPr>
          <p:cNvSpPr/>
          <p:nvPr/>
        </p:nvSpPr>
        <p:spPr>
          <a:xfrm>
            <a:off x="5295901" y="1533523"/>
            <a:ext cx="6343650" cy="381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, </a:t>
            </a:r>
            <a:r>
              <a:rPr lang="en-US" dirty="0" err="1"/>
              <a:t>test_size</a:t>
            </a:r>
            <a:r>
              <a:rPr lang="en-US" dirty="0"/>
              <a:t>=0.2)</a:t>
            </a:r>
            <a:endParaRPr lang="es-ES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551E294-3873-455F-861D-834773757E73}"/>
              </a:ext>
            </a:extLst>
          </p:cNvPr>
          <p:cNvCxnSpPr/>
          <p:nvPr/>
        </p:nvCxnSpPr>
        <p:spPr>
          <a:xfrm>
            <a:off x="8324850" y="1247773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0964EEB2-6037-4539-A0F8-CD6CC8FD33AC}"/>
              </a:ext>
            </a:extLst>
          </p:cNvPr>
          <p:cNvCxnSpPr>
            <a:cxnSpLocks/>
          </p:cNvCxnSpPr>
          <p:nvPr/>
        </p:nvCxnSpPr>
        <p:spPr>
          <a:xfrm>
            <a:off x="1228725" y="2304626"/>
            <a:ext cx="0" cy="14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E3217CC-5F9F-40F0-93AE-D583A96E0A8A}"/>
              </a:ext>
            </a:extLst>
          </p:cNvPr>
          <p:cNvCxnSpPr>
            <a:cxnSpLocks/>
          </p:cNvCxnSpPr>
          <p:nvPr/>
        </p:nvCxnSpPr>
        <p:spPr>
          <a:xfrm>
            <a:off x="2295525" y="2304625"/>
            <a:ext cx="0" cy="14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8E8FC2A-BAB0-4FFF-A13C-54D9BF098F63}"/>
              </a:ext>
            </a:extLst>
          </p:cNvPr>
          <p:cNvSpPr/>
          <p:nvPr/>
        </p:nvSpPr>
        <p:spPr>
          <a:xfrm>
            <a:off x="5715001" y="2009352"/>
            <a:ext cx="5600698" cy="304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Entreno de varios modelos con el 80% de los datos totales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853F70C-5712-4A76-8742-506A26E24AEE}"/>
              </a:ext>
            </a:extLst>
          </p:cNvPr>
          <p:cNvSpPr txBox="1"/>
          <p:nvPr/>
        </p:nvSpPr>
        <p:spPr>
          <a:xfrm>
            <a:off x="5429256" y="2389926"/>
            <a:ext cx="2790822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    '</a:t>
            </a:r>
            <a:r>
              <a:rPr lang="es-ES" sz="1200" dirty="0" err="1"/>
              <a:t>ridge</a:t>
            </a:r>
            <a:r>
              <a:rPr lang="es-ES" sz="1200" dirty="0"/>
              <a:t>': Ridge(),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    '</a:t>
            </a:r>
            <a:r>
              <a:rPr lang="es-ES" sz="1200" dirty="0" err="1"/>
              <a:t>lasso</a:t>
            </a:r>
            <a:r>
              <a:rPr lang="es-ES" sz="1200" dirty="0"/>
              <a:t>': Lasso(),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    '</a:t>
            </a:r>
            <a:r>
              <a:rPr lang="es-ES" sz="1200" dirty="0" err="1"/>
              <a:t>sgd</a:t>
            </a:r>
            <a:r>
              <a:rPr lang="es-ES" sz="1200" dirty="0"/>
              <a:t>': </a:t>
            </a:r>
            <a:r>
              <a:rPr lang="es-ES" sz="1200" dirty="0" err="1"/>
              <a:t>SGDRegressor</a:t>
            </a:r>
            <a:r>
              <a:rPr lang="es-ES" sz="1200" dirty="0"/>
              <a:t>(),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    '</a:t>
            </a:r>
            <a:r>
              <a:rPr lang="es-ES" sz="1200" dirty="0" err="1"/>
              <a:t>knn</a:t>
            </a:r>
            <a:r>
              <a:rPr lang="es-ES" sz="1200" dirty="0"/>
              <a:t>': </a:t>
            </a:r>
            <a:r>
              <a:rPr lang="es-ES" sz="1200" dirty="0" err="1"/>
              <a:t>KNeighborsRegressor</a:t>
            </a:r>
            <a:r>
              <a:rPr lang="es-ES" sz="1200" dirty="0"/>
              <a:t>(),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    '</a:t>
            </a:r>
            <a:r>
              <a:rPr lang="es-ES" sz="1200" dirty="0" err="1"/>
              <a:t>grad</a:t>
            </a:r>
            <a:r>
              <a:rPr lang="es-ES" sz="1200" dirty="0"/>
              <a:t>': </a:t>
            </a:r>
            <a:r>
              <a:rPr lang="es-ES" sz="1200" dirty="0" err="1"/>
              <a:t>GradientBoostingRegressor</a:t>
            </a:r>
            <a:r>
              <a:rPr lang="es-ES" sz="1200" dirty="0"/>
              <a:t>(),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8AA7A7D-4D7D-43B6-A179-BD30B4F1A1FE}"/>
              </a:ext>
            </a:extLst>
          </p:cNvPr>
          <p:cNvSpPr txBox="1"/>
          <p:nvPr/>
        </p:nvSpPr>
        <p:spPr>
          <a:xfrm>
            <a:off x="8848729" y="2376063"/>
            <a:ext cx="2790822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    '</a:t>
            </a:r>
            <a:r>
              <a:rPr lang="es-ES" sz="1200" dirty="0" err="1"/>
              <a:t>lin</a:t>
            </a:r>
            <a:r>
              <a:rPr lang="es-ES" sz="1200" dirty="0"/>
              <a:t>': </a:t>
            </a:r>
            <a:r>
              <a:rPr lang="es-ES" sz="1200" dirty="0" err="1"/>
              <a:t>LinearRegression</a:t>
            </a:r>
            <a:r>
              <a:rPr lang="es-ES" sz="1200" dirty="0"/>
              <a:t>(),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    '</a:t>
            </a:r>
            <a:r>
              <a:rPr lang="es-ES" sz="1200" dirty="0" err="1"/>
              <a:t>elast</a:t>
            </a:r>
            <a:r>
              <a:rPr lang="es-ES" sz="1200" dirty="0"/>
              <a:t>': </a:t>
            </a:r>
            <a:r>
              <a:rPr lang="es-ES" sz="1200" dirty="0" err="1"/>
              <a:t>ElasticNet</a:t>
            </a:r>
            <a:r>
              <a:rPr lang="es-ES" sz="1200" dirty="0"/>
              <a:t>(),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    '</a:t>
            </a:r>
            <a:r>
              <a:rPr lang="es-ES" sz="1200" dirty="0" err="1"/>
              <a:t>svr</a:t>
            </a:r>
            <a:r>
              <a:rPr lang="es-ES" sz="1200" dirty="0"/>
              <a:t>': </a:t>
            </a:r>
            <a:r>
              <a:rPr lang="es-ES" sz="1200" dirty="0" err="1"/>
              <a:t>LinearSVR</a:t>
            </a:r>
            <a:r>
              <a:rPr lang="es-ES" sz="1200" dirty="0"/>
              <a:t>(),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    'rand': </a:t>
            </a:r>
            <a:r>
              <a:rPr lang="es-ES" sz="1200" dirty="0" err="1"/>
              <a:t>RandomForestRegressor</a:t>
            </a:r>
            <a:r>
              <a:rPr lang="es-ES" sz="1200" dirty="0"/>
              <a:t>(),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    '</a:t>
            </a:r>
            <a:r>
              <a:rPr lang="es-ES" sz="1200" dirty="0" err="1"/>
              <a:t>tree</a:t>
            </a:r>
            <a:r>
              <a:rPr lang="es-ES" sz="1200" dirty="0"/>
              <a:t>': </a:t>
            </a:r>
            <a:r>
              <a:rPr lang="es-ES" sz="1200" dirty="0" err="1"/>
              <a:t>DecisionTreeRegressor</a:t>
            </a:r>
            <a:r>
              <a:rPr lang="es-ES" sz="1200" dirty="0"/>
              <a:t>(),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A80EB21A-5B15-48BB-8A4B-79790F38392B}"/>
              </a:ext>
            </a:extLst>
          </p:cNvPr>
          <p:cNvSpPr/>
          <p:nvPr/>
        </p:nvSpPr>
        <p:spPr>
          <a:xfrm>
            <a:off x="5295901" y="2376063"/>
            <a:ext cx="6410324" cy="1087103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2CF8F322-73F2-4E10-8780-2FB2F649A8EF}"/>
              </a:ext>
            </a:extLst>
          </p:cNvPr>
          <p:cNvSpPr/>
          <p:nvPr/>
        </p:nvSpPr>
        <p:spPr>
          <a:xfrm>
            <a:off x="6343650" y="3690442"/>
            <a:ext cx="4000499" cy="285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Se elijen los 3 modelos con menor RMSE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56C41611-CA6D-4A8F-B68C-C918D31BA744}"/>
              </a:ext>
            </a:extLst>
          </p:cNvPr>
          <p:cNvSpPr/>
          <p:nvPr/>
        </p:nvSpPr>
        <p:spPr>
          <a:xfrm>
            <a:off x="5876204" y="4160742"/>
            <a:ext cx="4935390" cy="285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Se entrenan de nuevo pero en base al total de valores de </a:t>
            </a:r>
            <a:r>
              <a:rPr lang="es-ES" sz="1400" dirty="0" err="1"/>
              <a:t>train</a:t>
            </a:r>
            <a:endParaRPr lang="es-ES" sz="1400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CF3B7797-125E-45B6-95A4-824BE385E250}"/>
              </a:ext>
            </a:extLst>
          </p:cNvPr>
          <p:cNvCxnSpPr>
            <a:cxnSpLocks/>
          </p:cNvCxnSpPr>
          <p:nvPr/>
        </p:nvCxnSpPr>
        <p:spPr>
          <a:xfrm>
            <a:off x="8343899" y="3976192"/>
            <a:ext cx="0" cy="14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E2B7BC7-E281-4829-95B1-B6284E043D3E}"/>
              </a:ext>
            </a:extLst>
          </p:cNvPr>
          <p:cNvSpPr txBox="1"/>
          <p:nvPr/>
        </p:nvSpPr>
        <p:spPr>
          <a:xfrm>
            <a:off x="7077075" y="4542333"/>
            <a:ext cx="2486024" cy="584775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El modelo con menor RMSE   </a:t>
            </a:r>
            <a:r>
              <a:rPr lang="es-ES" sz="1600" b="1" dirty="0" err="1"/>
              <a:t>DecisionTreeRegressor</a:t>
            </a:r>
            <a:r>
              <a:rPr lang="es-ES" sz="1600" b="1" dirty="0"/>
              <a:t> 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594759A-AA26-440D-9A81-0F1A5E4407A0}"/>
              </a:ext>
            </a:extLst>
          </p:cNvPr>
          <p:cNvSpPr/>
          <p:nvPr/>
        </p:nvSpPr>
        <p:spPr>
          <a:xfrm>
            <a:off x="6519145" y="5314728"/>
            <a:ext cx="3724995" cy="255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PREDICCIÓN con test en base al modelo elegido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F216C48-107C-4C3B-8480-DA74A2EFD3DF}"/>
              </a:ext>
            </a:extLst>
          </p:cNvPr>
          <p:cNvCxnSpPr>
            <a:cxnSpLocks/>
          </p:cNvCxnSpPr>
          <p:nvPr/>
        </p:nvCxnSpPr>
        <p:spPr>
          <a:xfrm>
            <a:off x="8362949" y="5127108"/>
            <a:ext cx="0" cy="14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49C4DD6E-EEF6-4934-9E32-0E434CE5D513}"/>
              </a:ext>
            </a:extLst>
          </p:cNvPr>
          <p:cNvSpPr/>
          <p:nvPr/>
        </p:nvSpPr>
        <p:spPr>
          <a:xfrm>
            <a:off x="5295901" y="5650395"/>
            <a:ext cx="2627822" cy="4450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Mejorar modelo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42F8EE25-0247-4175-9B1C-1A5897F8AF2A}"/>
              </a:ext>
            </a:extLst>
          </p:cNvPr>
          <p:cNvCxnSpPr>
            <a:cxnSpLocks/>
          </p:cNvCxnSpPr>
          <p:nvPr/>
        </p:nvCxnSpPr>
        <p:spPr>
          <a:xfrm>
            <a:off x="8343900" y="3509107"/>
            <a:ext cx="0" cy="14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echa: a la derecha 51">
            <a:extLst>
              <a:ext uri="{FF2B5EF4-FFF2-40B4-BE49-F238E27FC236}">
                <a16:creationId xmlns:a16="http://schemas.microsoft.com/office/drawing/2014/main" id="{24FDA066-015D-4E67-B3B4-B122B4BC6DE6}"/>
              </a:ext>
            </a:extLst>
          </p:cNvPr>
          <p:cNvSpPr/>
          <p:nvPr/>
        </p:nvSpPr>
        <p:spPr>
          <a:xfrm>
            <a:off x="8220078" y="5793850"/>
            <a:ext cx="761997" cy="20149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Hexágono 52">
            <a:extLst>
              <a:ext uri="{FF2B5EF4-FFF2-40B4-BE49-F238E27FC236}">
                <a16:creationId xmlns:a16="http://schemas.microsoft.com/office/drawing/2014/main" id="{FC6B571A-5804-4BF6-8713-BD18F2727C63}"/>
              </a:ext>
            </a:extLst>
          </p:cNvPr>
          <p:cNvSpPr/>
          <p:nvPr/>
        </p:nvSpPr>
        <p:spPr>
          <a:xfrm>
            <a:off x="9563099" y="5650395"/>
            <a:ext cx="1924051" cy="445028"/>
          </a:xfrm>
          <a:prstGeom prst="hexagon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Parámetros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821EFF1A-FB8A-452C-9F24-62A6A2DD34F2}"/>
              </a:ext>
            </a:extLst>
          </p:cNvPr>
          <p:cNvCxnSpPr/>
          <p:nvPr/>
        </p:nvCxnSpPr>
        <p:spPr>
          <a:xfrm>
            <a:off x="10496550" y="6162675"/>
            <a:ext cx="0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55">
            <a:extLst>
              <a:ext uri="{FF2B5EF4-FFF2-40B4-BE49-F238E27FC236}">
                <a16:creationId xmlns:a16="http://schemas.microsoft.com/office/drawing/2014/main" id="{3EAE5D34-6FA1-4CD2-A4C6-6956DD4464E2}"/>
              </a:ext>
            </a:extLst>
          </p:cNvPr>
          <p:cNvSpPr/>
          <p:nvPr/>
        </p:nvSpPr>
        <p:spPr>
          <a:xfrm>
            <a:off x="8620126" y="6438905"/>
            <a:ext cx="3519488" cy="255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Método “</a:t>
            </a:r>
            <a:r>
              <a:rPr lang="es-ES" dirty="0" err="1"/>
              <a:t>grid</a:t>
            </a:r>
            <a:r>
              <a:rPr lang="es-ES" dirty="0"/>
              <a:t>” para mejorar TREE</a:t>
            </a:r>
          </a:p>
        </p:txBody>
      </p:sp>
    </p:spTree>
    <p:extLst>
      <p:ext uri="{BB962C8B-B14F-4D97-AF65-F5344CB8AC3E}">
        <p14:creationId xmlns:p14="http://schemas.microsoft.com/office/powerpoint/2010/main" val="860151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Panorámica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Beatriz Sánchez Portillo</dc:creator>
  <cp:lastModifiedBy>Beatriz Sánchez Portillo</cp:lastModifiedBy>
  <cp:revision>1</cp:revision>
  <dcterms:created xsi:type="dcterms:W3CDTF">2021-12-05T21:01:37Z</dcterms:created>
  <dcterms:modified xsi:type="dcterms:W3CDTF">2021-12-05T21:01:55Z</dcterms:modified>
</cp:coreProperties>
</file>