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12192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de 3" preserve="0" showMasterPhAnim="0" userDrawn="1">
  <p:cSld name="Code 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9;p11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0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1;p1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719667" y="1716199"/>
            <a:ext cx="10752667" cy="14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2;p1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719138" y="3606800"/>
            <a:ext cx="10753725" cy="27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de 4" preserve="0" showMasterPhAnim="0" userDrawn="1">
  <p:cSld name="Code 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4;p12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5;p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6;p1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719138" y="1838036"/>
            <a:ext cx="10753726" cy="4535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ереход на live-coding" preserve="0" showMasterPhAnim="0" userDrawn="1">
  <p:cSld name="Переход на live-coding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8;p1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9;p13" hidden="0"/>
          <p:cNvSpPr>
            <a:spLocks noAdjustHandles="0" noChangeArrowheads="0"/>
          </p:cNvSpPr>
          <p:nvPr isPhoto="0" userDrawn="0"/>
        </p:nvSpPr>
        <p:spPr bwMode="auto">
          <a:xfrm>
            <a:off x="2707893" y="1341406"/>
            <a:ext cx="6776215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rPr>
              <a:t>LIVE</a:t>
            </a:r>
            <a:endParaRPr sz="250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6" name="Google Shape;100;p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0" y="30194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писок литературы" preserve="0" showMasterPhAnim="0" userDrawn="1">
  <p:cSld name="Список литературы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2;p14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3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4;p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719138" y="1818640"/>
            <a:ext cx="10753725" cy="45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Изображение" preserve="0" showMasterPhAnim="0" userDrawn="1">
  <p:cSld name="Изображение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6;p15" hidden="0"/>
          <p:cNvSpPr/>
          <p:nvPr isPhoto="0" userDrawn="0">
            <p:ph type="pic" idx="2" hasCustomPrompt="0"/>
          </p:nvPr>
        </p:nvSpPr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труктура презентации" preserve="0" showMasterPhAnim="0" userDrawn="1">
  <p:cSld name="Структура презентации">
    <p:bg>
      <p:bgPr shadeToTitle="0">
        <a:solidFill>
          <a:srgbClr val="FEFEFE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8;p16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9;p16" hidden="0"/>
          <p:cNvSpPr/>
          <p:nvPr isPhoto="0" userDrawn="0"/>
        </p:nvSpPr>
        <p:spPr bwMode="auto">
          <a:xfrm>
            <a:off x="1490789" y="1864920"/>
            <a:ext cx="3886714" cy="1061885"/>
          </a:xfrm>
          <a:prstGeom prst="homePlate">
            <a:avLst>
              <a:gd name="adj" fmla="val 50000"/>
            </a:avLst>
          </a:prstGeom>
          <a:solidFill>
            <a:srgbClr val="40CDD0"/>
          </a:solidFill>
          <a:ln>
            <a:noFill/>
          </a:ln>
          <a:effectLst>
            <a:outerShdw blurRad="50800" dist="38100" dir="5400000" rotWithShape="0" algn="t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563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6" name="Google Shape;110;p16" hidden="0"/>
          <p:cNvSpPr/>
          <p:nvPr isPhoto="0" userDrawn="0"/>
        </p:nvSpPr>
        <p:spPr bwMode="auto">
          <a:xfrm>
            <a:off x="1490788" y="3445248"/>
            <a:ext cx="3886715" cy="1061885"/>
          </a:xfrm>
          <a:prstGeom prst="homePlate">
            <a:avLst>
              <a:gd name="adj" fmla="val 50000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dist="38100" dir="5400000" rotWithShape="0" algn="t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8256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7" name="Google Shape;111;p16" hidden="0"/>
          <p:cNvSpPr/>
          <p:nvPr isPhoto="0" userDrawn="0"/>
        </p:nvSpPr>
        <p:spPr bwMode="auto">
          <a:xfrm>
            <a:off x="1479660" y="5025576"/>
            <a:ext cx="3886715" cy="1061885"/>
          </a:xfrm>
          <a:prstGeom prst="homePlate">
            <a:avLst>
              <a:gd name="adj" fmla="val 50000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dist="38100" dir="5400000" rotWithShape="0" algn="t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8256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112;p1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13;p1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017342" y="1864920"/>
            <a:ext cx="5456048" cy="299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Calibri"/>
              <a:buAutoNum type="arabicPeriod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14;p1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1589088" y="2058988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5;p1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1589088" y="3643610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16;p16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1589088" y="5223937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списка" preserve="0" showMasterPhAnim="0" userDrawn="1">
  <p:cSld name="Два списка">
    <p:bg>
      <p:bgPr shadeToTitle="0">
        <a:solidFill>
          <a:srgbClr val="FEFEFE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8;p17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9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0;p1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719666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21;p1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460595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крывающий и контакты" preserve="0" showMasterPhAnim="0" userDrawn="1">
  <p:cSld name="Закрывающий и контакты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3;p1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4;p18" hidden="0"/>
          <p:cNvSpPr/>
          <p:nvPr isPhoto="0" userDrawn="0"/>
        </p:nvSpPr>
        <p:spPr bwMode="auto"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25;p18" hidden="0"/>
          <p:cNvSpPr/>
          <p:nvPr isPhoto="0" userDrawn="0"/>
        </p:nvSpPr>
        <p:spPr bwMode="auto"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26;p18" hidden="0"/>
          <p:cNvSpPr/>
          <p:nvPr isPhoto="0" userDrawn="0"/>
        </p:nvSpPr>
        <p:spPr bwMode="auto">
          <a:xfrm>
            <a:off x="3453176" y="5102164"/>
            <a:ext cx="1390823" cy="1391505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  <a:defRPr/>
            </a:pPr>
            <a:endParaRPr sz="17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127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sz="35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28;p18" hidden="0"/>
          <p:cNvSpPr/>
          <p:nvPr isPhoto="0" userDrawn="0">
            <p:ph type="pic" idx="2" hasCustomPrompt="0"/>
          </p:nvPr>
        </p:nvSpPr>
        <p:spPr bwMode="auto"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29;p1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sz="315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30;p18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31;p18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2;p18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0_Заголовок и подзаголовок" preserve="0" showMasterPhAnim="0" userDrawn="1">
  <p:cSld name="10_Заголовок и подзаголовок">
    <p:bg>
      <p:bgPr shadeToTitle="0">
        <a:solidFill>
          <a:srgbClr val="FEFEFE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34;p1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-252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19" hidden="0"/>
          <p:cNvSpPr/>
          <p:nvPr isPhoto="0" userDrawn="0"/>
        </p:nvSpPr>
        <p:spPr bwMode="auto">
          <a:xfrm>
            <a:off x="-1" y="4627784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36;p19" descr="Пользователь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06957" y="5716005"/>
            <a:ext cx="362003" cy="36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19" descr="Пользователь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06957" y="6238478"/>
            <a:ext cx="362003" cy="362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9" hidden="0"/>
          <p:cNvSpPr/>
          <p:nvPr isPhoto="0" userDrawn="0"/>
        </p:nvSpPr>
        <p:spPr bwMode="auto">
          <a:xfrm>
            <a:off x="0" y="-15336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Google Shape;139;p19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0;p1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0" y="2446645"/>
            <a:ext cx="1219199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41;p1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1" y="3458347"/>
            <a:ext cx="12191999" cy="52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FFFFFF"/>
              </a:buClr>
              <a:buSzPts val="2109"/>
              <a:buNone/>
              <a:defRPr sz="21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42;p1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62840" y="573803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43;p19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653725" y="626160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 два блока" preserve="0" showMasterPhAnim="0" userDrawn="1">
  <p:cSld name="Список подтем">
    <p:bg>
      <p:bgPr shadeToTitle="0">
        <a:solidFill>
          <a:srgbClr val="FEFEFE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45;p2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554" y="-13389"/>
            <a:ext cx="12215439" cy="687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6;p20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0" hidden="0"/>
          <p:cNvSpPr/>
          <p:nvPr isPhoto="0" userDrawn="0"/>
        </p:nvSpPr>
        <p:spPr bwMode="auto"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148;p20" hidden="0"/>
          <p:cNvSpPr/>
          <p:nvPr isPhoto="0" userDrawn="0"/>
        </p:nvSpPr>
        <p:spPr bwMode="auto"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149;p20" hidden="0"/>
          <p:cNvSpPr/>
          <p:nvPr isPhoto="0" userDrawn="0"/>
        </p:nvSpPr>
        <p:spPr bwMode="auto"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Google Shape;150;p20" hidden="0"/>
          <p:cNvSpPr/>
          <p:nvPr isPhoto="0" userDrawn="0"/>
        </p:nvSpPr>
        <p:spPr bwMode="auto"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151;p20" hidden="0"/>
          <p:cNvSpPr/>
          <p:nvPr isPhoto="0" userDrawn="0"/>
        </p:nvSpPr>
        <p:spPr bwMode="auto"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Google Shape;152;p2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3;p2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722687" y="1579563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4;p2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3722687" y="2564725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5;p20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3215067" y="152787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6;p20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07074" y="251464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7;p20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3215960" y="341523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58;p20" hidden="0"/>
          <p:cNvSpPr>
            <a:spLocks noAdjustHandles="0" noChangeArrowheads="0"/>
          </p:cNvSpPr>
          <p:nvPr isPhoto="0" userDrawn="0">
            <p:ph type="body" idx="7" hasCustomPrompt="0"/>
          </p:nvPr>
        </p:nvSpPr>
        <p:spPr bwMode="auto">
          <a:xfrm>
            <a:off x="3215067" y="4399832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59;p20" hidden="0"/>
          <p:cNvSpPr>
            <a:spLocks noAdjustHandles="0" noChangeArrowheads="0"/>
          </p:cNvSpPr>
          <p:nvPr isPhoto="0" userDrawn="0">
            <p:ph type="body" idx="8" hasCustomPrompt="0"/>
          </p:nvPr>
        </p:nvSpPr>
        <p:spPr bwMode="auto">
          <a:xfrm>
            <a:off x="3215067" y="5384355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контакты" preserve="0" showMasterPhAnim="0" userDrawn="1">
  <p:cSld name="Заголовок и контакты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7;p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;p3" hidden="0"/>
          <p:cNvSpPr/>
          <p:nvPr isPhoto="0" userDrawn="0"/>
        </p:nvSpPr>
        <p:spPr bwMode="auto"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9;p3" hidden="0"/>
          <p:cNvSpPr/>
          <p:nvPr isPhoto="0" userDrawn="0"/>
        </p:nvSpPr>
        <p:spPr bwMode="auto"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0;p3" hidden="0"/>
          <p:cNvSpPr/>
          <p:nvPr isPhoto="0" userDrawn="0"/>
        </p:nvSpPr>
        <p:spPr bwMode="auto">
          <a:xfrm>
            <a:off x="3453176" y="5102164"/>
            <a:ext cx="1390823" cy="1391505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  <a:defRPr/>
            </a:pPr>
            <a:endParaRPr sz="17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21;p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sz="35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2;p3" hidden="0"/>
          <p:cNvSpPr/>
          <p:nvPr isPhoto="0" userDrawn="0">
            <p:ph type="pic" idx="2" hasCustomPrompt="0"/>
          </p:nvPr>
        </p:nvSpPr>
        <p:spPr bwMode="auto"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;p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sz="315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4;p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;p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6;p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Карта курса" preserve="0" showMasterPhAnim="0" userDrawn="1">
  <p:cSld name="Карта курс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8;p4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venir"/>
              <a:buNone/>
              <a:defRPr sz="45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;p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743998" y="2241317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;p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1455442" y="2215852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;p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1307756" y="463123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3;p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2047094" y="4618499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34;p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4831431" y="328277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35;p4" hidden="0"/>
          <p:cNvSpPr>
            <a:spLocks noAdjustHandles="0" noChangeArrowheads="0"/>
          </p:cNvSpPr>
          <p:nvPr isPhoto="0" userDrawn="0">
            <p:ph type="body" idx="7" hasCustomPrompt="0"/>
          </p:nvPr>
        </p:nvSpPr>
        <p:spPr bwMode="auto">
          <a:xfrm>
            <a:off x="5570769" y="327004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36;p4" hidden="0"/>
          <p:cNvSpPr>
            <a:spLocks noAdjustHandles="0" noChangeArrowheads="0"/>
          </p:cNvSpPr>
          <p:nvPr isPhoto="0" userDrawn="0">
            <p:ph type="body" idx="8" hasCustomPrompt="0"/>
          </p:nvPr>
        </p:nvSpPr>
        <p:spPr bwMode="auto">
          <a:xfrm>
            <a:off x="6922470" y="530395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37;p4" hidden="0"/>
          <p:cNvSpPr>
            <a:spLocks noAdjustHandles="0" noChangeArrowheads="0"/>
          </p:cNvSpPr>
          <p:nvPr isPhoto="0" userDrawn="0">
            <p:ph type="body" idx="9" hasCustomPrompt="0"/>
          </p:nvPr>
        </p:nvSpPr>
        <p:spPr bwMode="auto">
          <a:xfrm>
            <a:off x="7661808" y="5291218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38;p4" hidden="0"/>
          <p:cNvSpPr>
            <a:spLocks noAdjustHandles="0" noChangeArrowheads="0"/>
          </p:cNvSpPr>
          <p:nvPr isPhoto="0" userDrawn="0">
            <p:ph type="body" idx="13" hasCustomPrompt="0"/>
          </p:nvPr>
        </p:nvSpPr>
        <p:spPr bwMode="auto">
          <a:xfrm>
            <a:off x="7474858" y="154599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39;p4" hidden="0"/>
          <p:cNvSpPr>
            <a:spLocks noAdjustHandles="0" noChangeArrowheads="0"/>
          </p:cNvSpPr>
          <p:nvPr isPhoto="0" userDrawn="0">
            <p:ph type="body" idx="14" hasCustomPrompt="0"/>
          </p:nvPr>
        </p:nvSpPr>
        <p:spPr bwMode="auto">
          <a:xfrm>
            <a:off x="8214196" y="153326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40;p4" hidden="0"/>
          <p:cNvSpPr/>
          <p:nvPr isPhoto="0" userDrawn="0"/>
        </p:nvSpPr>
        <p:spPr bwMode="auto">
          <a:xfrm rot="-10128133">
            <a:off x="1013861" y="2547913"/>
            <a:ext cx="2029719" cy="1978046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1;p4" hidden="0"/>
          <p:cNvSpPr/>
          <p:nvPr isPhoto="0" userDrawn="0"/>
        </p:nvSpPr>
        <p:spPr bwMode="auto">
          <a:xfrm rot="6566080">
            <a:off x="4678081" y="2862401"/>
            <a:ext cx="2306337" cy="239473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2;p4" hidden="0"/>
          <p:cNvSpPr/>
          <p:nvPr isPhoto="0" userDrawn="0"/>
        </p:nvSpPr>
        <p:spPr bwMode="auto">
          <a:xfrm rot="-739297">
            <a:off x="7925859" y="3873550"/>
            <a:ext cx="2306337" cy="3163242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3;p4" hidden="0"/>
          <p:cNvSpPr/>
          <p:nvPr isPhoto="0" userDrawn="0"/>
        </p:nvSpPr>
        <p:spPr bwMode="auto">
          <a:xfrm rot="5400000">
            <a:off x="10588176" y="4714043"/>
            <a:ext cx="1002080" cy="1092133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4;p4" hidden="0"/>
          <p:cNvSpPr/>
          <p:nvPr isPhoto="0" userDrawn="0"/>
        </p:nvSpPr>
        <p:spPr bwMode="auto">
          <a:xfrm>
            <a:off x="9222388" y="4453625"/>
            <a:ext cx="2407942" cy="1705329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Google Shape;45;p4" hidden="0"/>
          <p:cNvSpPr/>
          <p:nvPr isPhoto="0" userDrawn="0"/>
        </p:nvSpPr>
        <p:spPr bwMode="auto">
          <a:xfrm rot="9970954">
            <a:off x="9787705" y="2709391"/>
            <a:ext cx="1302202" cy="1756151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Google Shape;46;p4" hidden="0"/>
          <p:cNvSpPr/>
          <p:nvPr isPhoto="0" userDrawn="0"/>
        </p:nvSpPr>
        <p:spPr bwMode="auto">
          <a:xfrm rot="-6614668">
            <a:off x="9664026" y="3100179"/>
            <a:ext cx="1242877" cy="1009553"/>
          </a:xfrm>
          <a:prstGeom prst="arc">
            <a:avLst>
              <a:gd name="adj1" fmla="val 16712281"/>
              <a:gd name="adj2" fmla="val 54527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Google Shape;47;p4" hidden="0"/>
          <p:cNvSpPr/>
          <p:nvPr isPhoto="0" userDrawn="0"/>
        </p:nvSpPr>
        <p:spPr bwMode="auto">
          <a:xfrm rot="4766344">
            <a:off x="9630276" y="1761100"/>
            <a:ext cx="794009" cy="1697545"/>
          </a:xfrm>
          <a:prstGeom prst="arc">
            <a:avLst>
              <a:gd name="adj1" fmla="val 16712281"/>
              <a:gd name="adj2" fmla="val 54527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Маршрут вебинара" preserve="0" showMasterPhAnim="0" userDrawn="1">
  <p:cSld name="Маршрут вебинар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9;p5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1;p5" hidden="0"/>
          <p:cNvSpPr/>
          <p:nvPr isPhoto="0" userDrawn="0"/>
        </p:nvSpPr>
        <p:spPr bwMode="auto">
          <a:xfrm>
            <a:off x="2904836" y="1474029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7" name="Google Shape;52;p5" hidden="0"/>
          <p:cNvSpPr/>
          <p:nvPr isPhoto="0" userDrawn="0"/>
        </p:nvSpPr>
        <p:spPr bwMode="auto">
          <a:xfrm>
            <a:off x="2904834" y="5724238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53;p5" hidden="0"/>
          <p:cNvSpPr/>
          <p:nvPr isPhoto="0" userDrawn="0"/>
        </p:nvSpPr>
        <p:spPr bwMode="auto">
          <a:xfrm>
            <a:off x="2904835" y="2890766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9" name="Google Shape;54;p5" hidden="0"/>
          <p:cNvSpPr/>
          <p:nvPr isPhoto="0" userDrawn="0"/>
        </p:nvSpPr>
        <p:spPr bwMode="auto">
          <a:xfrm>
            <a:off x="2904835" y="4307503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0" name="Google Shape;55;p5" hidden="0"/>
          <p:cNvSpPr/>
          <p:nvPr isPhoto="0" userDrawn="0"/>
        </p:nvSpPr>
        <p:spPr bwMode="auto">
          <a:xfrm>
            <a:off x="5762332" y="2369703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1" name="Google Shape;56;p5" hidden="0"/>
          <p:cNvSpPr/>
          <p:nvPr isPhoto="0" userDrawn="0"/>
        </p:nvSpPr>
        <p:spPr bwMode="auto">
          <a:xfrm>
            <a:off x="5762331" y="3786440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2" name="Google Shape;57;p5" hidden="0"/>
          <p:cNvSpPr/>
          <p:nvPr isPhoto="0" userDrawn="0"/>
        </p:nvSpPr>
        <p:spPr bwMode="auto">
          <a:xfrm>
            <a:off x="5762331" y="5203177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3" name="Google Shape;58;p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043526" y="158865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59;p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3043526" y="3015457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60;p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3043526" y="443738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61;p5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043526" y="5848929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3;p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4;p6" hidden="0"/>
          <p:cNvSpPr/>
          <p:nvPr isPhoto="0" userDrawn="0"/>
        </p:nvSpPr>
        <p:spPr bwMode="auto">
          <a:xfrm>
            <a:off x="0" y="-15336"/>
            <a:ext cx="12192000" cy="18810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65;p6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6;p6" hidden="0"/>
          <p:cNvSpPr/>
          <p:nvPr isPhoto="0" userDrawn="0"/>
        </p:nvSpPr>
        <p:spPr bwMode="auto"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67;p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-2" y="2411267"/>
            <a:ext cx="12192000" cy="18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ительный" preserve="0" showMasterPhAnim="0" userDrawn="1">
  <p:cSld name="Разделительны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9;p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7" hidden="0"/>
          <p:cNvSpPr/>
          <p:nvPr isPhoto="0" userDrawn="0"/>
        </p:nvSpPr>
        <p:spPr bwMode="auto"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71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099050" y="1675606"/>
            <a:ext cx="1993900" cy="421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2;p7" hidden="0"/>
          <p:cNvSpPr/>
          <p:nvPr isPhoto="0" userDrawn="0"/>
        </p:nvSpPr>
        <p:spPr bwMode="auto"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73;p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0" y="3073400"/>
            <a:ext cx="12192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екст и картинка" preserve="0" showMasterPhAnim="0" userDrawn="1">
  <p:cSld name="Текст и картинк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5;p8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;p8" hidden="0"/>
          <p:cNvSpPr/>
          <p:nvPr isPhoto="0" userDrawn="0">
            <p:ph type="pic" idx="2" hasCustomPrompt="0"/>
          </p:nvPr>
        </p:nvSpPr>
        <p:spPr bwMode="auto">
          <a:xfrm>
            <a:off x="6961188" y="1808163"/>
            <a:ext cx="4375150" cy="44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7;p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19667" y="1808479"/>
            <a:ext cx="5040000" cy="453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40CDD0"/>
              </a:buClr>
              <a:buSzPts val="1500"/>
              <a:buFont typeface="Noto Sans Symbols"/>
              <a:buChar char="▪"/>
              <a:defRPr sz="1500">
                <a:latin typeface="Avenir"/>
                <a:ea typeface="Avenir"/>
                <a:cs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8;p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de 1" preserve="0" showMasterPhAnim="0" userDrawn="1">
  <p:cSld name="Code 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0;p9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1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23600" y="1717040"/>
            <a:ext cx="10744799" cy="480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2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de 2" preserve="0" showMasterPhAnim="0" userDrawn="1">
  <p:cSld name="Code 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4;p10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5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23599" y="1605280"/>
            <a:ext cx="6960000" cy="491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6;p1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8032376" y="1605280"/>
            <a:ext cx="3439957" cy="491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40CDD0"/>
              </a:buClr>
              <a:buSzPts val="1700"/>
              <a:buFont typeface="Noto Sans Symbols"/>
              <a:buNone/>
              <a:defRPr sz="17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7;p1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38249" y="365001"/>
            <a:ext cx="10515502" cy="132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4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838249" y="1826122"/>
            <a:ext cx="10515502" cy="43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3631" algn="l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35724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1788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0899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0899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0899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08991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0899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0899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;p1" hidden="0"/>
          <p:cNvSpPr>
            <a:spLocks noAdjustHandles="0" noChangeArrowheads="0"/>
          </p:cNvSpPr>
          <p:nvPr isPhoto="0" userDrawn="0">
            <p:ph type="dt" idx="10" hasCustomPrompt="0"/>
          </p:nvPr>
        </p:nvSpPr>
        <p:spPr bwMode="auto">
          <a:xfrm>
            <a:off x="838249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1" hidden="0"/>
          <p:cNvSpPr>
            <a:spLocks noAdjustHandles="0" noChangeArrowheads="0"/>
          </p:cNvSpPr>
          <p:nvPr isPhoto="0" userDrawn="0">
            <p:ph type="ftr" idx="11" hasCustomPrompt="0"/>
          </p:nvPr>
        </p:nvSpPr>
        <p:spPr bwMode="auto">
          <a:xfrm>
            <a:off x="4038328" y="6356821"/>
            <a:ext cx="4115344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4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610188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1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65;p2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6;p21" hidden="0"/>
          <p:cNvSpPr/>
          <p:nvPr isPhoto="0" userDrawn="0"/>
        </p:nvSpPr>
        <p:spPr bwMode="auto"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67;p21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996663" y="194101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8;p21" hidden="0"/>
          <p:cNvSpPr/>
          <p:nvPr isPhoto="0" userDrawn="0"/>
        </p:nvSpPr>
        <p:spPr bwMode="auto"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169;p21" hidden="0"/>
          <p:cNvSpPr/>
          <p:nvPr isPhoto="0" userDrawn="0"/>
        </p:nvSpPr>
        <p:spPr bwMode="auto">
          <a:xfrm>
            <a:off x="54557" y="2669970"/>
            <a:ext cx="12082886" cy="1296154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4" tIns="22475" rIns="44974" bIns="224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Онлайн-образование</a:t>
            </a:r>
            <a:endParaRPr sz="5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94;p28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28" hidden="0"/>
          <p:cNvSpPr>
            <a:spLocks noAdjustHandles="0" noChangeArrowheads="0"/>
          </p:cNvSpPr>
          <p:nvPr isPhoto="0" userDrawn="0"/>
        </p:nvSpPr>
        <p:spPr bwMode="auto">
          <a:xfrm>
            <a:off x="719665" y="348786"/>
            <a:ext cx="10752599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96;p28" hidden="0"/>
          <p:cNvSpPr>
            <a:spLocks noAdjustHandles="0" noChangeArrowheads="0"/>
          </p:cNvSpPr>
          <p:nvPr isPhoto="0" userDrawn="0"/>
        </p:nvSpPr>
        <p:spPr bwMode="auto">
          <a:xfrm>
            <a:off x="719674" y="1517649"/>
            <a:ext cx="10326298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30067" y="1480306"/>
            <a:ext cx="9254695" cy="508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94;p28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28" hidden="0"/>
          <p:cNvSpPr>
            <a:spLocks noAdjustHandles="0" noChangeArrowheads="0"/>
          </p:cNvSpPr>
          <p:nvPr isPhoto="0" userDrawn="0"/>
        </p:nvSpPr>
        <p:spPr bwMode="auto">
          <a:xfrm>
            <a:off x="719665" y="348786"/>
            <a:ext cx="10752599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96;p28" hidden="0"/>
          <p:cNvSpPr>
            <a:spLocks noAdjustHandles="0" noChangeArrowheads="0"/>
          </p:cNvSpPr>
          <p:nvPr isPhoto="0" userDrawn="0"/>
        </p:nvSpPr>
        <p:spPr bwMode="auto">
          <a:xfrm>
            <a:off x="719674" y="1517649"/>
            <a:ext cx="10326298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610269" y="1467434"/>
            <a:ext cx="9293310" cy="5390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94;p28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28" hidden="0"/>
          <p:cNvSpPr>
            <a:spLocks noAdjustHandles="0" noChangeArrowheads="0"/>
          </p:cNvSpPr>
          <p:nvPr isPhoto="0" userDrawn="0"/>
        </p:nvSpPr>
        <p:spPr bwMode="auto">
          <a:xfrm>
            <a:off x="719665" y="348786"/>
            <a:ext cx="10752599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96;p28" hidden="0"/>
          <p:cNvSpPr>
            <a:spLocks noAdjustHandles="0" noChangeArrowheads="0"/>
          </p:cNvSpPr>
          <p:nvPr isPhoto="0" userDrawn="0"/>
        </p:nvSpPr>
        <p:spPr bwMode="auto">
          <a:xfrm>
            <a:off x="719674" y="1517649"/>
            <a:ext cx="10326298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67668" y="1345261"/>
            <a:ext cx="5045675" cy="500034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05594" y="2430300"/>
            <a:ext cx="6153891" cy="2830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01;p29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2;p29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Схемы (архитектура, БД)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8535" y="1183146"/>
            <a:ext cx="12014929" cy="567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08;p30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-62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9;p30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Вывод и планы по развитию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310;p30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83512" y="2161000"/>
            <a:ext cx="9846790" cy="345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200">
                <a:latin typeface="Roboto"/>
                <a:ea typeface="Roboto"/>
                <a:cs typeface="Roboto"/>
              </a:rPr>
              <a:t>Приобрететение дополнительных пограничных маршрутизаторов</a:t>
            </a:r>
            <a:endParaRPr sz="2200"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200">
                <a:latin typeface="Roboto"/>
                <a:ea typeface="Roboto"/>
                <a:cs typeface="Roboto"/>
              </a:rPr>
              <a:t>Реализация отказоустойчивой архитектуры DMVPN - Dual Hub, Dual Cloud</a:t>
            </a:r>
            <a:endParaRPr sz="2200"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200">
                <a:latin typeface="Roboto"/>
                <a:ea typeface="Roboto"/>
                <a:cs typeface="Roboto"/>
              </a:rPr>
              <a:t>Настройка Access-list, route-map, NAT</a:t>
            </a:r>
            <a:endParaRPr sz="2200"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311;p30" hidden="0"/>
          <p:cNvSpPr>
            <a:spLocks noAdjustHandles="0" noChangeArrowheads="0"/>
          </p:cNvSpPr>
          <p:nvPr isPhoto="0" userDrawn="0"/>
        </p:nvSpPr>
        <p:spPr bwMode="auto">
          <a:xfrm>
            <a:off x="4004990" y="4382394"/>
            <a:ext cx="67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  <p:pic>
        <p:nvPicPr>
          <p:cNvPr id="8" name="Google Shape;312;p30" descr="Звезда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0293001" y="5147825"/>
            <a:ext cx="1640675" cy="14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19;p3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0;p31" hidden="0"/>
          <p:cNvSpPr/>
          <p:nvPr isPhoto="0" userDrawn="0"/>
        </p:nvSpPr>
        <p:spPr bwMode="auto">
          <a:xfrm>
            <a:off x="0" y="0"/>
            <a:ext cx="12192000" cy="185940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321;p31" hidden="0"/>
          <p:cNvSpPr/>
          <p:nvPr isPhoto="0" userDrawn="0"/>
        </p:nvSpPr>
        <p:spPr bwMode="auto">
          <a:xfrm>
            <a:off x="-54642" y="4627800"/>
            <a:ext cx="12192000" cy="2230200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2;p31" hidden="0"/>
          <p:cNvSpPr/>
          <p:nvPr isPhoto="0" userDrawn="0"/>
        </p:nvSpPr>
        <p:spPr bwMode="auto">
          <a:xfrm>
            <a:off x="54557" y="2603123"/>
            <a:ext cx="12082800" cy="1296300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4" tIns="22475" rIns="44974" bIns="224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Спасибо за внимание!</a:t>
            </a:r>
            <a:b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</a:rPr>
            </a:b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324;p31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 flipH="0" flipV="0">
            <a:off x="5221031" y="5176420"/>
            <a:ext cx="6555300" cy="41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Михаил Леонов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Google Shape;325;p31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221032" y="5590125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Системный администратор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326;p31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221032" y="5935296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ABC-Labs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1" name="Google Shape;327;p31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221032" y="6269802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leonov@abc-labs.ru</a:t>
            </a: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75;p2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22" hidden="0"/>
          <p:cNvSpPr/>
          <p:nvPr isPhoto="0" userDrawn="0"/>
        </p:nvSpPr>
        <p:spPr bwMode="auto"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77;p22" hidden="0"/>
          <p:cNvSpPr/>
          <p:nvPr isPhoto="0" userDrawn="0"/>
        </p:nvSpPr>
        <p:spPr bwMode="auto"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78;p22" hidden="0"/>
          <p:cNvSpPr/>
          <p:nvPr isPhoto="0" userDrawn="0"/>
        </p:nvSpPr>
        <p:spPr bwMode="auto">
          <a:xfrm>
            <a:off x="54557" y="2080550"/>
            <a:ext cx="12082886" cy="1296154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4" tIns="22475" rIns="44974" bIns="224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Меня хорошо видно &amp;&amp; слышно?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179;p22" hidden="0"/>
          <p:cNvSpPr>
            <a:spLocks noAdjustHandles="0" noChangeArrowheads="0"/>
          </p:cNvSpPr>
          <p:nvPr isPhoto="0" userDrawn="0"/>
        </p:nvSpPr>
        <p:spPr bwMode="auto">
          <a:xfrm>
            <a:off x="0" y="3341553"/>
            <a:ext cx="12137444" cy="64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Ставьте	       , если все хорошо</a:t>
            </a:r>
            <a:endParaRPr>
              <a:latin typeface="Roboto"/>
              <a:ea typeface="Roboto"/>
              <a:cs typeface="Roboto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Напишите в чат, если есть проблемы</a:t>
            </a:r>
            <a:endParaRPr sz="2100" b="1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Google Shape;180;p22" hidden="0"/>
          <p:cNvSpPr/>
          <p:nvPr isPhoto="0" userDrawn="0"/>
        </p:nvSpPr>
        <p:spPr bwMode="auto">
          <a:xfrm>
            <a:off x="5408875" y="3376700"/>
            <a:ext cx="324900" cy="280800"/>
          </a:xfrm>
          <a:prstGeom prst="roundRect">
            <a:avLst>
              <a:gd name="adj" fmla="val 16667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+</a:t>
            </a:r>
            <a:endParaRPr sz="2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5;p2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0" y="2022656"/>
            <a:ext cx="12191279" cy="257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/>
            </a:pPr>
            <a:r>
              <a:rPr lang="en-US" sz="3600">
                <a:latin typeface="Roboto"/>
                <a:ea typeface="Roboto"/>
                <a:cs typeface="Roboto"/>
              </a:rPr>
              <a:t>Защита проекта</a:t>
            </a:r>
            <a:endParaRPr sz="2800">
              <a:latin typeface="Roboto"/>
              <a:ea typeface="Roboto"/>
              <a:cs typeface="Roboto"/>
            </a:endParaRPr>
          </a:p>
          <a:p>
            <a:pPr marL="0" marR="0" lvl="0" indent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/>
            </a:pPr>
            <a:r>
              <a:rPr lang="en-US" sz="2800">
                <a:latin typeface="Roboto"/>
                <a:ea typeface="Roboto"/>
                <a:cs typeface="Roboto"/>
              </a:rPr>
              <a:t>Тема: Обеспечение динамической маршрутизации между офисами компании и облаком. Обеспечение безопасного удаленного доступа на пограничных маршрутизаторах</a:t>
            </a:r>
            <a:endParaRPr sz="2800">
              <a:latin typeface="Roboto"/>
              <a:ea typeface="Roboto"/>
              <a:cs typeface="Roboto"/>
            </a:endParaRPr>
          </a:p>
        </p:txBody>
      </p:sp>
      <p:sp>
        <p:nvSpPr>
          <p:cNvPr id="5" name="Google Shape;187;p2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/>
            </a:pPr>
            <a:r>
              <a:rPr lang="en-US">
                <a:latin typeface="Roboto"/>
                <a:ea typeface="Roboto"/>
                <a:cs typeface="Roboto"/>
              </a:rPr>
              <a:t>Михаил Леонов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188;p2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/>
            </a:pPr>
            <a:r>
              <a:rPr lang="en-US">
                <a:latin typeface="Roboto"/>
                <a:ea typeface="Roboto"/>
                <a:cs typeface="Roboto"/>
              </a:rPr>
              <a:t>Системный администратор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189;p2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/>
            </a:pPr>
            <a:r>
              <a:rPr lang="en-US">
                <a:latin typeface="Roboto"/>
                <a:ea typeface="Roboto"/>
                <a:cs typeface="Roboto"/>
              </a:rPr>
              <a:t>ABC-Labs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190;p2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5;p24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6;p24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План защиты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197;p24" hidden="0"/>
          <p:cNvSpPr>
            <a:spLocks noAdjustHandles="0" noChangeArrowheads="0"/>
          </p:cNvSpPr>
          <p:nvPr isPhoto="0" userDrawn="0"/>
        </p:nvSpPr>
        <p:spPr bwMode="auto">
          <a:xfrm>
            <a:off x="1882903" y="1608056"/>
            <a:ext cx="72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400" b="1" i="0" u="none" strike="noStrike" cap="none">
              <a:solidFill>
                <a:srgbClr val="35545C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7" name="Google Shape;198;p24" hidden="0"/>
          <p:cNvGrpSpPr/>
          <p:nvPr isPhoto="0" userDrawn="0"/>
        </p:nvGrpSpPr>
        <p:grpSpPr bwMode="auto">
          <a:xfrm>
            <a:off x="2665824" y="1762405"/>
            <a:ext cx="6944270" cy="2772495"/>
            <a:chOff x="697888" y="2263"/>
            <a:chExt cx="6427500" cy="4630085"/>
          </a:xfrm>
        </p:grpSpPr>
        <p:sp>
          <p:nvSpPr>
            <p:cNvPr id="8" name="Google Shape;199;p24" hidden="0"/>
            <p:cNvSpPr/>
            <p:nvPr isPhoto="0" userDrawn="0"/>
          </p:nvSpPr>
          <p:spPr bwMode="auto">
            <a:xfrm>
              <a:off x="697888" y="226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9" name="Google Shape;200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None/>
                <a:defRPr/>
              </a:pPr>
              <a:r>
                <a:rPr lang="en-US" sz="2800" b="1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Цели проекта</a:t>
              </a:r>
              <a:endParaRPr sz="3600" b="1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0" name="Google Shape;201;p24" hidden="0"/>
            <p:cNvSpPr/>
            <p:nvPr isPhoto="0" userDrawn="0"/>
          </p:nvSpPr>
          <p:spPr bwMode="auto">
            <a:xfrm rot="5400000">
              <a:off x="3753763" y="865069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1" name="Google Shape;202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defRPr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" name="Google Shape;203;p24" hidden="0"/>
            <p:cNvSpPr/>
            <p:nvPr isPhoto="0" userDrawn="0"/>
          </p:nvSpPr>
          <p:spPr bwMode="auto">
            <a:xfrm>
              <a:off x="697888" y="1265024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3" name="Google Shape;204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/>
              </a:pPr>
              <a:r>
                <a:rPr lang="en-US" sz="2800" b="1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Что планировалось</a:t>
              </a:r>
              <a:endParaRPr sz="2800" b="1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4" name="Google Shape;205;p24" hidden="0"/>
            <p:cNvSpPr/>
            <p:nvPr isPhoto="0" userDrawn="0"/>
          </p:nvSpPr>
          <p:spPr bwMode="auto">
            <a:xfrm rot="5400000">
              <a:off x="3753763" y="2127831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" name="Google Shape;206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797952" y="2159481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defRPr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" name="Google Shape;207;p24" hidden="0"/>
            <p:cNvSpPr/>
            <p:nvPr isPhoto="0" userDrawn="0"/>
          </p:nvSpPr>
          <p:spPr bwMode="auto">
            <a:xfrm>
              <a:off x="730094" y="2527786"/>
              <a:ext cx="63630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208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54751" y="2552443"/>
              <a:ext cx="63138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/>
              </a:pPr>
              <a:r>
                <a:rPr lang="en-US" sz="2800" b="1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Используемые технологии</a:t>
              </a:r>
              <a:endParaRPr sz="280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8" name="Google Shape;209;p24" hidden="0"/>
            <p:cNvSpPr/>
            <p:nvPr isPhoto="0" userDrawn="0"/>
          </p:nvSpPr>
          <p:spPr bwMode="auto">
            <a:xfrm rot="5400000">
              <a:off x="3753763" y="3390593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210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797952" y="3422243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defRPr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211;p24" hidden="0"/>
            <p:cNvSpPr/>
            <p:nvPr isPhoto="0" userDrawn="0"/>
          </p:nvSpPr>
          <p:spPr bwMode="auto">
            <a:xfrm>
              <a:off x="723496" y="3790548"/>
              <a:ext cx="63762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1" name="Google Shape;212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48153" y="3815205"/>
              <a:ext cx="6327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Что получилось</a:t>
              </a:r>
              <a:endParaRPr sz="2800" b="1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22" name="Google Shape;213;p24" hidden="0"/>
          <p:cNvGrpSpPr/>
          <p:nvPr isPhoto="0" userDrawn="0"/>
        </p:nvGrpSpPr>
        <p:grpSpPr bwMode="auto">
          <a:xfrm>
            <a:off x="2730378" y="4600410"/>
            <a:ext cx="6944270" cy="1498327"/>
            <a:chOff x="697888" y="-395392"/>
            <a:chExt cx="6427500" cy="2502216"/>
          </a:xfrm>
        </p:grpSpPr>
        <p:sp>
          <p:nvSpPr>
            <p:cNvPr id="23" name="Google Shape;214;p24" hidden="0"/>
            <p:cNvSpPr/>
            <p:nvPr isPhoto="0" userDrawn="0"/>
          </p:nvSpPr>
          <p:spPr bwMode="auto">
            <a:xfrm>
              <a:off x="697888" y="226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4" name="Google Shape;215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Схемы/архитектура</a:t>
              </a:r>
              <a:endParaRPr sz="2800" b="1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216;p24" hidden="0"/>
            <p:cNvSpPr/>
            <p:nvPr isPhoto="0" userDrawn="0"/>
          </p:nvSpPr>
          <p:spPr bwMode="auto">
            <a:xfrm rot="5400000">
              <a:off x="3753763" y="865069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217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defRPr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7" name="Google Shape;218;p24" hidden="0"/>
            <p:cNvSpPr/>
            <p:nvPr isPhoto="0" userDrawn="0"/>
          </p:nvSpPr>
          <p:spPr bwMode="auto">
            <a:xfrm>
              <a:off x="697888" y="1265024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8" name="Google Shape;219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Выводы</a:t>
              </a:r>
              <a:endParaRPr sz="28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220;p24" hidden="0"/>
            <p:cNvSpPr/>
            <p:nvPr isPhoto="0" userDrawn="0"/>
          </p:nvSpPr>
          <p:spPr bwMode="auto">
            <a:xfrm rot="5400000">
              <a:off x="3753763" y="-427042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221;p24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797952" y="-395392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defRPr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26;p25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7;p25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Цели </a:t>
            </a: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проекта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28;p25" hidden="0"/>
          <p:cNvSpPr/>
          <p:nvPr isPhoto="0" userDrawn="0"/>
        </p:nvSpPr>
        <p:spPr bwMode="auto">
          <a:xfrm>
            <a:off x="2340804" y="1712170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229;p25" hidden="0"/>
          <p:cNvSpPr>
            <a:spLocks noAdjustHandles="0" noChangeArrowheads="0"/>
          </p:cNvSpPr>
          <p:nvPr isPhoto="0" userDrawn="0"/>
        </p:nvSpPr>
        <p:spPr bwMode="auto">
          <a:xfrm>
            <a:off x="2566876" y="1867279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6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1</a:t>
            </a:r>
            <a:endParaRPr sz="14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230;p25" hidden="0"/>
          <p:cNvSpPr/>
          <p:nvPr isPhoto="0" userDrawn="0"/>
        </p:nvSpPr>
        <p:spPr bwMode="auto"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Включение динамической маршрутизации между офисами компании и облаком</a:t>
            </a:r>
            <a:endParaRPr sz="18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9" name="Google Shape;231;p25" hidden="0"/>
          <p:cNvSpPr/>
          <p:nvPr isPhoto="0" userDrawn="0"/>
        </p:nvSpPr>
        <p:spPr bwMode="auto">
          <a:xfrm>
            <a:off x="2340804" y="3304914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232;p25" hidden="0"/>
          <p:cNvSpPr>
            <a:spLocks noAdjustHandles="0" noChangeArrowheads="0"/>
          </p:cNvSpPr>
          <p:nvPr isPhoto="0" userDrawn="0"/>
        </p:nvSpPr>
        <p:spPr bwMode="auto">
          <a:xfrm>
            <a:off x="2566876" y="3460023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6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2</a:t>
            </a:r>
            <a:endParaRPr sz="14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1" name="Google Shape;233;p25" hidden="0"/>
          <p:cNvSpPr/>
          <p:nvPr isPhoto="0" userDrawn="0"/>
        </p:nvSpPr>
        <p:spPr bwMode="auto"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Обеспечение безопасности в туннелях между офисами и облаком с помощью включения протокола шифрования</a:t>
            </a:r>
            <a:endParaRPr sz="18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2" name="Google Shape;234;p25" hidden="0"/>
          <p:cNvSpPr/>
          <p:nvPr isPhoto="0" userDrawn="0"/>
        </p:nvSpPr>
        <p:spPr bwMode="auto">
          <a:xfrm>
            <a:off x="2325017" y="5002105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" name="Google Shape;235;p25" hidden="0"/>
          <p:cNvSpPr/>
          <p:nvPr isPhoto="0" userDrawn="0"/>
        </p:nvSpPr>
        <p:spPr bwMode="auto"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Изменение схемы работы туннелей DMVPN Dual Hub, Dual Cloud для обеспечения надежности работы сети</a:t>
            </a:r>
            <a:endParaRPr sz="18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4" name="Google Shape;236;p25" hidden="0"/>
          <p:cNvSpPr>
            <a:spLocks noAdjustHandles="0" noChangeArrowheads="0"/>
          </p:cNvSpPr>
          <p:nvPr isPhoto="0" userDrawn="0"/>
        </p:nvSpPr>
        <p:spPr bwMode="auto">
          <a:xfrm>
            <a:off x="2566876" y="5157214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6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3</a:t>
            </a:r>
            <a:endParaRPr sz="6600" b="1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2;p26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3;p26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планировалось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47;p26" hidden="0"/>
          <p:cNvSpPr/>
          <p:nvPr isPhoto="0" userDrawn="0"/>
        </p:nvSpPr>
        <p:spPr bwMode="auto">
          <a:xfrm flipH="0" flipV="0">
            <a:off x="3058611" y="1516010"/>
            <a:ext cx="6075557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248;p26" hidden="0"/>
          <p:cNvSpPr>
            <a:spLocks noAdjustHandles="0" noChangeArrowheads="0"/>
          </p:cNvSpPr>
          <p:nvPr isPhoto="0" userDrawn="0"/>
        </p:nvSpPr>
        <p:spPr bwMode="auto">
          <a:xfrm>
            <a:off x="3323962" y="1450424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1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249;p26" hidden="0"/>
          <p:cNvSpPr/>
          <p:nvPr isPhoto="0" userDrawn="0"/>
        </p:nvSpPr>
        <p:spPr bwMode="auto">
          <a:xfrm flipH="0" flipV="0">
            <a:off x="3742221" y="1650062"/>
            <a:ext cx="52974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Включение </a:t>
            </a: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динамической маршрутизации iBGP в туннеле DMVPN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9" name="Google Shape;250;p26" hidden="0"/>
          <p:cNvSpPr/>
          <p:nvPr isPhoto="0" userDrawn="0"/>
        </p:nvSpPr>
        <p:spPr bwMode="auto"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251;p26" hidden="0"/>
          <p:cNvSpPr/>
          <p:nvPr isPhoto="0" userDrawn="0"/>
        </p:nvSpPr>
        <p:spPr bwMode="auto"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Google Shape;252;p26" hidden="0"/>
          <p:cNvSpPr/>
          <p:nvPr isPhoto="0" userDrawn="0"/>
        </p:nvSpPr>
        <p:spPr bwMode="auto">
          <a:xfrm>
            <a:off x="3117554" y="4398209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Google Shape;253;p26" hidden="0"/>
          <p:cNvSpPr/>
          <p:nvPr isPhoto="0" userDrawn="0"/>
        </p:nvSpPr>
        <p:spPr bwMode="auto"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" name="Google Shape;254;p26" hidden="0"/>
          <p:cNvSpPr>
            <a:spLocks noAdjustHandles="0" noChangeArrowheads="0"/>
          </p:cNvSpPr>
          <p:nvPr isPhoto="0" userDrawn="0"/>
        </p:nvSpPr>
        <p:spPr bwMode="auto">
          <a:xfrm>
            <a:off x="3323962" y="2426467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2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4" name="Google Shape;255;p26" hidden="0"/>
          <p:cNvSpPr/>
          <p:nvPr isPhoto="0" userDrawn="0"/>
        </p:nvSpPr>
        <p:spPr bwMode="auto">
          <a:xfrm flipH="0" flipV="0">
            <a:off x="3742221" y="2556387"/>
            <a:ext cx="53919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Включение шифрования туннеля DMVPN между офисами и облаком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5" name="Google Shape;256;p26" hidden="0"/>
          <p:cNvSpPr>
            <a:spLocks noAdjustHandles="0" noChangeArrowheads="0"/>
          </p:cNvSpPr>
          <p:nvPr isPhoto="0" userDrawn="0"/>
        </p:nvSpPr>
        <p:spPr bwMode="auto">
          <a:xfrm>
            <a:off x="3323962" y="3382546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3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6" name="Google Shape;257;p26" hidden="0"/>
          <p:cNvSpPr/>
          <p:nvPr isPhoto="0" userDrawn="0"/>
        </p:nvSpPr>
        <p:spPr bwMode="auto">
          <a:xfrm flipH="0" flipV="0">
            <a:off x="3742221" y="3514081"/>
            <a:ext cx="5415015" cy="75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3F3F3F"/>
                </a:solidFill>
                <a:latin typeface="Roboto"/>
                <a:ea typeface="Roboto"/>
                <a:cs typeface="Roboto"/>
              </a:rPr>
              <a:t>Обеспечение надежности работы туннеля DMVPN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7" name="Google Shape;258;p26" hidden="0"/>
          <p:cNvSpPr>
            <a:spLocks noAdjustHandles="0" noChangeArrowheads="0"/>
          </p:cNvSpPr>
          <p:nvPr isPhoto="0" userDrawn="0"/>
        </p:nvSpPr>
        <p:spPr bwMode="auto">
          <a:xfrm>
            <a:off x="3323962" y="4362963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4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8" name="Google Shape;259;p26" hidden="0"/>
          <p:cNvSpPr/>
          <p:nvPr isPhoto="0" userDrawn="0"/>
        </p:nvSpPr>
        <p:spPr bwMode="auto">
          <a:xfrm flipH="0" flipV="0">
            <a:off x="3742221" y="4465235"/>
            <a:ext cx="5379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Включение динамической маршрутизации в офисах компании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9" name="Google Shape;260;p26" hidden="0"/>
          <p:cNvSpPr>
            <a:spLocks noAdjustHandles="0" noChangeArrowheads="0"/>
          </p:cNvSpPr>
          <p:nvPr isPhoto="0" userDrawn="0"/>
        </p:nvSpPr>
        <p:spPr bwMode="auto">
          <a:xfrm>
            <a:off x="3323962" y="5322995"/>
            <a:ext cx="7974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5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20" name="Google Shape;261;p26" hidden="0"/>
          <p:cNvSpPr/>
          <p:nvPr isPhoto="0" userDrawn="0"/>
        </p:nvSpPr>
        <p:spPr bwMode="auto">
          <a:xfrm flipH="0" flipV="0">
            <a:off x="3742221" y="5476883"/>
            <a:ext cx="52621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Включение выдачи адресов  по DHCP во всех офисах компании 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pic>
        <p:nvPicPr>
          <p:cNvPr id="21" name="Google Shape;262;p26" descr="Изображение выглядит как векторная графика&#10;&#10;Автоматически созданное описание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 rot="2422216">
            <a:off x="10199929" y="4634198"/>
            <a:ext cx="1893600" cy="18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68;p27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9;p27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Используемые технологии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73;p27" hidden="0"/>
          <p:cNvSpPr/>
          <p:nvPr isPhoto="0" userDrawn="0"/>
        </p:nvSpPr>
        <p:spPr bwMode="auto">
          <a:xfrm>
            <a:off x="3117554" y="1516010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274;p27" hidden="0"/>
          <p:cNvSpPr>
            <a:spLocks noAdjustHandles="0" noChangeArrowheads="0"/>
          </p:cNvSpPr>
          <p:nvPr isPhoto="0" userDrawn="0"/>
        </p:nvSpPr>
        <p:spPr bwMode="auto">
          <a:xfrm>
            <a:off x="3323962" y="1450424"/>
            <a:ext cx="797400" cy="101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1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8" name="Google Shape;275;p27" hidden="0"/>
          <p:cNvSpPr/>
          <p:nvPr isPhoto="0" userDrawn="0"/>
        </p:nvSpPr>
        <p:spPr bwMode="auto">
          <a:xfrm flipH="0" flipV="0">
            <a:off x="4020784" y="1604323"/>
            <a:ext cx="4297885" cy="7080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5" tIns="45700" rIns="91425" bIns="45700" numCol="1" spcCol="0" rtlCol="0" fromWordArt="0" anchor="ctr" anchorCtr="0" forceAA="0" upright="0" compatLnSpc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Cisco DMVPN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9" name="Google Shape;276;p27" hidden="0"/>
          <p:cNvSpPr/>
          <p:nvPr isPhoto="0" userDrawn="0"/>
        </p:nvSpPr>
        <p:spPr bwMode="auto">
          <a:xfrm>
            <a:off x="3117554" y="2489361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277;p27" hidden="0"/>
          <p:cNvSpPr/>
          <p:nvPr isPhoto="0" userDrawn="0"/>
        </p:nvSpPr>
        <p:spPr bwMode="auto">
          <a:xfrm>
            <a:off x="3117554" y="3462712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Google Shape;278;p27" hidden="0"/>
          <p:cNvSpPr/>
          <p:nvPr isPhoto="0" userDrawn="0"/>
        </p:nvSpPr>
        <p:spPr bwMode="auto">
          <a:xfrm>
            <a:off x="3117554" y="4436063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Google Shape;279;p27" hidden="0"/>
          <p:cNvSpPr/>
          <p:nvPr isPhoto="0" userDrawn="0"/>
        </p:nvSpPr>
        <p:spPr bwMode="auto">
          <a:xfrm>
            <a:off x="3117554" y="5409413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rotWithShape="0" algn="tl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" name="Google Shape;280;p27" hidden="0"/>
          <p:cNvSpPr>
            <a:spLocks noAdjustHandles="0" noChangeArrowheads="0"/>
          </p:cNvSpPr>
          <p:nvPr isPhoto="0" userDrawn="0"/>
        </p:nvSpPr>
        <p:spPr bwMode="auto">
          <a:xfrm>
            <a:off x="3323962" y="2426467"/>
            <a:ext cx="797400" cy="101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2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4" name="Google Shape;281;p27" hidden="0"/>
          <p:cNvSpPr/>
          <p:nvPr isPhoto="0" userDrawn="0"/>
        </p:nvSpPr>
        <p:spPr bwMode="auto">
          <a:xfrm flipH="0" flipV="0">
            <a:off x="4277902" y="2556261"/>
            <a:ext cx="4040767" cy="7080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5" tIns="45700" rIns="91425" bIns="45700" numCol="1" spcCol="0" rtlCol="0" fromWordArt="0" anchor="ctr" anchorCtr="0" forceAA="0" upright="0" compatLnSpc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IPSec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5" name="Google Shape;282;p27" hidden="0"/>
          <p:cNvSpPr>
            <a:spLocks noAdjustHandles="0" noChangeArrowheads="0"/>
          </p:cNvSpPr>
          <p:nvPr isPhoto="0" userDrawn="0"/>
        </p:nvSpPr>
        <p:spPr bwMode="auto">
          <a:xfrm>
            <a:off x="3323962" y="3382546"/>
            <a:ext cx="797400" cy="101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3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6" name="Google Shape;283;p27" hidden="0"/>
          <p:cNvSpPr/>
          <p:nvPr isPhoto="0" userDrawn="0"/>
        </p:nvSpPr>
        <p:spPr bwMode="auto">
          <a:xfrm flipH="0" flipV="0">
            <a:off x="3958317" y="3538389"/>
            <a:ext cx="4650663" cy="7080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5" tIns="45700" rIns="91425" bIns="45700" numCol="1" spcCol="0" rtlCol="0" fromWordArt="0" anchor="ctr" anchorCtr="0" forceAA="0" upright="0" compatLnSpc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iBGP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7" name="Google Shape;284;p27" hidden="0"/>
          <p:cNvSpPr>
            <a:spLocks noAdjustHandles="0" noChangeArrowheads="0"/>
          </p:cNvSpPr>
          <p:nvPr isPhoto="0" userDrawn="0"/>
        </p:nvSpPr>
        <p:spPr bwMode="auto">
          <a:xfrm>
            <a:off x="3323962" y="4362963"/>
            <a:ext cx="797400" cy="101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4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8" name="Google Shape;285;p27" hidden="0"/>
          <p:cNvSpPr/>
          <p:nvPr isPhoto="0" userDrawn="0"/>
        </p:nvSpPr>
        <p:spPr bwMode="auto">
          <a:xfrm flipH="0" flipV="0">
            <a:off x="4081666" y="4508809"/>
            <a:ext cx="4433240" cy="7080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5" tIns="45700" rIns="91425" bIns="45700" numCol="1" spcCol="0" rtlCol="0" fromWordArt="0" anchor="ctr" anchorCtr="0" forceAA="0" upright="0" compatLnSpc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OSPF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9" name="Google Shape;286;p27" hidden="0"/>
          <p:cNvSpPr>
            <a:spLocks noAdjustHandles="0" noChangeArrowheads="0"/>
          </p:cNvSpPr>
          <p:nvPr isPhoto="0" userDrawn="0"/>
        </p:nvSpPr>
        <p:spPr bwMode="auto">
          <a:xfrm>
            <a:off x="3323962" y="5322995"/>
            <a:ext cx="797400" cy="101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</a:rPr>
              <a:t>5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20" name="Google Shape;287;p27" hidden="0"/>
          <p:cNvSpPr/>
          <p:nvPr isPhoto="0" userDrawn="0"/>
        </p:nvSpPr>
        <p:spPr bwMode="auto">
          <a:xfrm flipH="0" flipV="0">
            <a:off x="3817207" y="5468840"/>
            <a:ext cx="4932885" cy="7080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5" tIns="45700" rIns="91425" bIns="45700" numCol="1" spcCol="0" rtlCol="0" fromWordArt="0" anchor="ctr" anchorCtr="0" forceAA="0" upright="0" compatLnSpc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</a:rPr>
              <a:t>DHCP</a:t>
            </a: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</a:endParaRPr>
          </a:p>
        </p:txBody>
      </p:sp>
      <p:pic>
        <p:nvPicPr>
          <p:cNvPr id="21" name="Google Shape;288;p27" descr="Изображение выглядит как векторная графика&#10;&#10;Автоматически созданное описание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 rot="2422216">
            <a:off x="10199929" y="4634198"/>
            <a:ext cx="1893600" cy="18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94;p28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28" hidden="0"/>
          <p:cNvSpPr>
            <a:spLocks noAdjustHandles="0" noChangeArrowheads="0"/>
          </p:cNvSpPr>
          <p:nvPr isPhoto="0" userDrawn="0"/>
        </p:nvSpPr>
        <p:spPr bwMode="auto">
          <a:xfrm>
            <a:off x="719665" y="348786"/>
            <a:ext cx="10752599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96;p28" hidden="0"/>
          <p:cNvSpPr>
            <a:spLocks noAdjustHandles="0" noChangeArrowheads="0"/>
          </p:cNvSpPr>
          <p:nvPr isPhoto="0" userDrawn="0"/>
        </p:nvSpPr>
        <p:spPr bwMode="auto">
          <a:xfrm>
            <a:off x="719674" y="1517649"/>
            <a:ext cx="10326298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6147" y="1390204"/>
            <a:ext cx="6132161" cy="541895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218310" y="1377333"/>
            <a:ext cx="5711954" cy="5480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94;p28" descr="Изображение выглядит как снимок экрана&#10;&#10;Автоматически созданное описание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28" hidden="0"/>
          <p:cNvSpPr>
            <a:spLocks noAdjustHandles="0" noChangeArrowheads="0"/>
          </p:cNvSpPr>
          <p:nvPr isPhoto="0" userDrawn="0"/>
        </p:nvSpPr>
        <p:spPr bwMode="auto"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296;p28" hidden="0"/>
          <p:cNvSpPr>
            <a:spLocks noAdjustHandles="0" noChangeArrowheads="0"/>
          </p:cNvSpPr>
          <p:nvPr isPhoto="0" userDrawn="0"/>
        </p:nvSpPr>
        <p:spPr bwMode="auto">
          <a:xfrm>
            <a:off x="719675" y="1517650"/>
            <a:ext cx="10326299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020326" y="1390204"/>
            <a:ext cx="9025647" cy="546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ONLYOFFICE/5.5.3.39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Михаил Леонов</cp:lastModifiedBy>
  <cp:revision>3</cp:revision>
  <dcterms:modified xsi:type="dcterms:W3CDTF">2021-07-29T16:28:30Z</dcterms:modified>
  <cp:category/>
  <cp:contentStatus/>
  <cp:version/>
</cp:coreProperties>
</file>