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9" r:id="rId5"/>
    <p:sldId id="262" r:id="rId6"/>
    <p:sldId id="260" r:id="rId7"/>
    <p:sldId id="264" r:id="rId8"/>
    <p:sldId id="266" r:id="rId9"/>
    <p:sldId id="265" r:id="rId10"/>
    <p:sldId id="267" r:id="rId11"/>
    <p:sldId id="258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87E55-D72D-472B-AAEC-2F29D891DC90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E88B-FD50-45B5-AED5-870D1E83C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1E88B-FD50-45B5-AED5-870D1E83C27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1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D64D0-4A35-42C7-B08E-AFED07B5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1D76A0-4FED-4C1E-A680-6DEBE9B4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B3B42-2FA5-482B-AAD0-754BAF3A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B5931-BB9A-4164-9229-6504D368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4A8EB8-326F-4D52-B74C-F7F23C83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49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32129-A981-4447-8C72-35F4C4FC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F768A3-EE40-480F-B4DE-C26E3CCE4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2BD01-19FD-4BC1-9809-52D81B27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F7A78-CCC9-4D48-947A-2232D2B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A53A7-F75E-493D-8C23-9FC1E561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16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15A137-BA9B-4BA2-95A5-80B16A2F2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85D587-1D3C-46ED-8B18-E2421634F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1B5B8-6C43-43A0-9D6D-7726FD64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2C0B76-63D7-40E7-BD4D-4788C306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A1D803-B919-4F53-BE3E-1A662BAA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1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0F7E9-48CD-49DB-9795-7350370B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F00A8-F04F-4431-843A-9DC66E5D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5DC891-936F-4477-8737-BB87E026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4AAE0-4E2E-471D-9A49-E7C2752A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45B869-2151-4F65-9A78-62C92A28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23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EAFC-A549-4AA7-A13D-CF3104BE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CBDF0-83B3-427C-A9F3-E49306A8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4173A3-1C54-47F0-A27C-82B15FBA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797EDC-B8A8-4E0E-9C2F-284C169F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666AA-3243-4664-B60B-3B8CF20F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6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E7225-A1AF-4F7E-B056-CF14E451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0ED20-015F-496A-BACD-8CB2847D6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C266B3-E00A-439D-9A79-5FAD53E7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423BC2-36D4-4E49-9FB2-2B79BC70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34F8C-97B8-4899-8F5F-0FCBDB3B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052CF0-902E-4799-AE41-AFADEF03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5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96501-B1E2-44AD-A9B9-3385922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B9EA1-2876-48E8-8BDA-E093C359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CD322-A0AF-478E-810A-DF18D898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9E8426-9DA9-4342-A979-C6F41DF16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912123-4B74-40E8-8667-5557E893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C7201F-A8FE-4809-A0AC-048091AA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AAED3B-3345-45D6-AD46-63B65D6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EC548A-832A-42CA-ADDA-0763C4FB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8FD3A-977A-445C-B873-7E472211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58E8A4-79E4-448B-A937-6E80170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F9C176-DD06-4EF1-BD1F-ECC2DBD8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7FC757-AE35-4A91-8665-7637108C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5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4CBA48-83D9-49BA-BBAF-1AB4607B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34F916-3377-410B-9DDA-993F9F29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0D53E-4461-4D1A-BE32-3C462A50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7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3E8AD-AE9A-4D86-90A8-9B0552B8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74D33-CB2D-43AA-B919-DEF9F530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15B8D3-C5C3-42B0-9496-1FFA0F59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7419B2-CC25-499A-B374-4D277DEA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A11D5-381F-43E1-AF62-BB33296B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D5D76F-E45E-4B00-AC99-40C18647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78B47-7D31-407B-BEA2-E4D1DA12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748110-BFDA-4EB4-9D40-93838E8BD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9BBBA3-4A91-4858-9308-F105C198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53EFF3-8340-4308-9D1A-184BC170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9AC3DA-AFEC-4D2E-809A-7D5D4B45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432F29-39ED-4153-8E19-C33984BA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l="3000" t="3000" r="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01D271-CFB1-4A88-90B3-27DA2590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F41911-789F-449D-B680-9645A6ED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D69B8-062E-4F3A-843E-93F76C2A6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FFA6-C0A8-4E84-B26E-F6EF8163A425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1825B5-BCDC-4367-B334-04C3392CD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244274-E681-4DC8-8E3F-8B8C348F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5D1A6-72C7-4FF6-8F1C-C26EFA785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8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enting.com.tw/article/5092375" TargetMode="External"/><Relationship Id="rId2" Type="http://schemas.openxmlformats.org/officeDocument/2006/relationships/hyperlink" Target="https://zh.wikipedia.org/zh-tw/%E8%91%89%E6%B0%B8%E9%8B%95%E4%BA%8B%E4%BB%B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newslens.com/article/2963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D039445-C242-4381-B6F0-28EB84073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500" y="4611689"/>
            <a:ext cx="9144000" cy="1655762"/>
          </a:xfrm>
        </p:spPr>
        <p:txBody>
          <a:bodyPr/>
          <a:lstStyle/>
          <a:p>
            <a:r>
              <a:rPr lang="zh-TW" altLang="en-US" sz="2000" b="1" i="1" dirty="0"/>
              <a:t>組員：</a:t>
            </a:r>
            <a:endParaRPr lang="en-US" altLang="zh-TW" sz="2000" b="1" i="1" dirty="0"/>
          </a:p>
          <a:p>
            <a:r>
              <a:rPr lang="en-US" altLang="zh-TW" sz="2000" b="1" i="1" dirty="0"/>
              <a:t>11032204</a:t>
            </a:r>
            <a:r>
              <a:rPr lang="zh-TW" altLang="en-US" sz="2000" b="1" i="1" dirty="0"/>
              <a:t> 王韋婷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BC3C09-B131-4B85-A1CC-AF7B7D4D1AEA}"/>
              </a:ext>
            </a:extLst>
          </p:cNvPr>
          <p:cNvSpPr/>
          <p:nvPr/>
        </p:nvSpPr>
        <p:spPr>
          <a:xfrm>
            <a:off x="700368" y="981362"/>
            <a:ext cx="638668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玫瑰少年</a:t>
            </a:r>
            <a:r>
              <a:rPr lang="en-US" altLang="zh-TW" sz="66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TW" alt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blurRad="63500" sx="102000" sy="102000" algn="ctr" rotWithShape="0">
                    <a:schemeClr val="accent2">
                      <a:lumMod val="60000"/>
                      <a:lumOff val="40000"/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葉永鋕</a:t>
            </a:r>
            <a:endParaRPr lang="zh-TW" altLang="en-US" sz="66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blurRad="63500" sx="102000" sy="102000" algn="ctr" rotWithShape="0">
                  <a:schemeClr val="accent2">
                    <a:lumMod val="60000"/>
                    <a:lumOff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6BC072-8454-4756-B60A-C7A3F8C6CD3F}"/>
              </a:ext>
            </a:extLst>
          </p:cNvPr>
          <p:cNvSpPr txBox="1"/>
          <p:nvPr/>
        </p:nvSpPr>
        <p:spPr>
          <a:xfrm>
            <a:off x="4381500" y="2089358"/>
            <a:ext cx="6764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小天使的死亡事件</a:t>
            </a:r>
            <a:endParaRPr lang="zh-TW" alt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2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61FFC1-8E88-41CA-8A7F-BB1C5133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2198451"/>
            <a:ext cx="3932237" cy="16002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審思學習</a:t>
            </a:r>
            <a:endParaRPr lang="zh-TW" altLang="en-US" sz="44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2A254BF-BB9F-4919-8863-F15E7D98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018" y="2008830"/>
            <a:ext cx="6172200" cy="3263562"/>
          </a:xfrm>
        </p:spPr>
        <p:txBody>
          <a:bodyPr/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生理性別與性傾向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不像自己的性別真的不對嗎？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什麼才是正常，什麼是不正常？</a:t>
            </a:r>
          </a:p>
        </p:txBody>
      </p:sp>
    </p:spTree>
    <p:extLst>
      <p:ext uri="{BB962C8B-B14F-4D97-AF65-F5344CB8AC3E}">
        <p14:creationId xmlns:p14="http://schemas.microsoft.com/office/powerpoint/2010/main" val="198190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E1309-ACBE-4559-B5D1-9454F571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B8CD12-0147-4800-B6D5-CB209EA2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https://zh.wikipedia.org/zh-tw/%E8%91%89%E6%B0%B8%E9%8B%95%E4%BA%8B%E4%BB%B6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https://www.parenting.com.tw/article/5092375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https://www.thenewslens.com/article/29633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94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66816B-4F83-49CE-B252-E6D2CEDA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5563"/>
            <a:ext cx="10515600" cy="1313437"/>
          </a:xfrm>
        </p:spPr>
        <p:txBody>
          <a:bodyPr/>
          <a:lstStyle/>
          <a:p>
            <a:pPr algn="ctr"/>
            <a:r>
              <a:rPr lang="zh-TW" altLang="en-US" dirty="0"/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336083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66816B-4F83-49CE-B252-E6D2CEDA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210"/>
            <a:ext cx="10515600" cy="1313437"/>
          </a:xfrm>
        </p:spPr>
        <p:txBody>
          <a:bodyPr/>
          <a:lstStyle/>
          <a:p>
            <a:pPr algn="ctr"/>
            <a:r>
              <a:rPr lang="zh-TW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事件描述</a:t>
            </a:r>
          </a:p>
        </p:txBody>
      </p:sp>
    </p:spTree>
    <p:extLst>
      <p:ext uri="{BB962C8B-B14F-4D97-AF65-F5344CB8AC3E}">
        <p14:creationId xmlns:p14="http://schemas.microsoft.com/office/powerpoint/2010/main" val="358535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7035A-5392-42A2-9F92-229DE3FC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1031182"/>
            <a:ext cx="10515600" cy="4795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TW" i="0" dirty="0">
              <a:solidFill>
                <a:srgbClr val="2021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屏東高樹國中三年二班的葉永鋕，在下課前</a:t>
            </a:r>
            <a:r>
              <a:rPr lang="en-US" altLang="zh-TW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分鐘舉手像任科老師表示想上廁所，經老師同意後離開教室</a:t>
            </a:r>
            <a:endParaRPr lang="en-US" altLang="zh-TW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不久後，永鋕被其他學生在離音樂教室數十公尺遠的男廁找到，頭、鼻出血，外褲拉鍊沒有拉上，倒臥在血泊中，只能發出微弱聲息並試圖爬行</a:t>
            </a:r>
            <a:endParaRPr lang="en-US" altLang="zh-TW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發現永鋕的學生立即通知校方並將他抬至保健室，經保健室護士簡單處理後，隨即由利梅貞緊急送永鋕往當地同慶醫院（今大新醫院）急救，又因情況未見好轉，轉送屏東基督教醫院急救</a:t>
            </a:r>
            <a:endParaRPr lang="en-US" altLang="zh-TW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其顱內受創嚴重，持續昏迷，於隔天凌晨</a:t>
            </a:r>
            <a:r>
              <a:rPr lang="en-US" altLang="zh-TW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TW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時</a:t>
            </a:r>
            <a:r>
              <a:rPr lang="en-US" altLang="zh-TW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TW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分宣告不治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73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9527D-9B21-4356-B49A-0B95CA76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性別特質與遭受的霸凌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06C5540-26D9-43F3-945F-280BD716E40C}"/>
              </a:ext>
            </a:extLst>
          </p:cNvPr>
          <p:cNvGrpSpPr/>
          <p:nvPr/>
        </p:nvGrpSpPr>
        <p:grpSpPr>
          <a:xfrm>
            <a:off x="1206230" y="1911720"/>
            <a:ext cx="2451370" cy="2047437"/>
            <a:chOff x="1206230" y="1911720"/>
            <a:chExt cx="2451370" cy="2047437"/>
          </a:xfrm>
        </p:grpSpPr>
        <p:sp>
          <p:nvSpPr>
            <p:cNvPr id="5" name="雲朵形 4">
              <a:extLst>
                <a:ext uri="{FF2B5EF4-FFF2-40B4-BE49-F238E27FC236}">
                  <a16:creationId xmlns:a16="http://schemas.microsoft.com/office/drawing/2014/main" id="{B36AD3B8-93B7-4B86-BB8A-BF305143C1C9}"/>
                </a:ext>
              </a:extLst>
            </p:cNvPr>
            <p:cNvSpPr/>
            <p:nvPr/>
          </p:nvSpPr>
          <p:spPr>
            <a:xfrm>
              <a:off x="1206230" y="1911720"/>
              <a:ext cx="2451370" cy="2047437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51CB203-F1B0-4904-BFC7-99D06D90CA24}"/>
                </a:ext>
              </a:extLst>
            </p:cNvPr>
            <p:cNvSpPr txBox="1"/>
            <p:nvPr/>
          </p:nvSpPr>
          <p:spPr>
            <a:xfrm>
              <a:off x="1926077" y="2643050"/>
              <a:ext cx="11284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陰柔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1E54692-B9BE-4D31-B9C2-86A39A8F3111}"/>
              </a:ext>
            </a:extLst>
          </p:cNvPr>
          <p:cNvGrpSpPr/>
          <p:nvPr/>
        </p:nvGrpSpPr>
        <p:grpSpPr>
          <a:xfrm>
            <a:off x="4683461" y="2293363"/>
            <a:ext cx="2451370" cy="2047437"/>
            <a:chOff x="1206230" y="1911720"/>
            <a:chExt cx="2451370" cy="2047437"/>
          </a:xfrm>
        </p:grpSpPr>
        <p:sp>
          <p:nvSpPr>
            <p:cNvPr id="9" name="雲朵形 8">
              <a:extLst>
                <a:ext uri="{FF2B5EF4-FFF2-40B4-BE49-F238E27FC236}">
                  <a16:creationId xmlns:a16="http://schemas.microsoft.com/office/drawing/2014/main" id="{574B8554-1280-4676-9913-A6F8B453634D}"/>
                </a:ext>
              </a:extLst>
            </p:cNvPr>
            <p:cNvSpPr/>
            <p:nvPr/>
          </p:nvSpPr>
          <p:spPr>
            <a:xfrm>
              <a:off x="1206230" y="1911720"/>
              <a:ext cx="2451370" cy="2047437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C268857-48B1-4FA5-AC84-D639A308A356}"/>
                </a:ext>
              </a:extLst>
            </p:cNvPr>
            <p:cNvSpPr txBox="1"/>
            <p:nvPr/>
          </p:nvSpPr>
          <p:spPr>
            <a:xfrm>
              <a:off x="1926077" y="2643050"/>
              <a:ext cx="11284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秀氣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1E97EAD-ABF0-4B74-9A85-8DD1E9533621}"/>
              </a:ext>
            </a:extLst>
          </p:cNvPr>
          <p:cNvGrpSpPr/>
          <p:nvPr/>
        </p:nvGrpSpPr>
        <p:grpSpPr>
          <a:xfrm>
            <a:off x="8048021" y="1547955"/>
            <a:ext cx="2451370" cy="2047437"/>
            <a:chOff x="1206230" y="1911720"/>
            <a:chExt cx="2451370" cy="2047437"/>
          </a:xfrm>
        </p:grpSpPr>
        <p:sp>
          <p:nvSpPr>
            <p:cNvPr id="12" name="雲朵形 11">
              <a:extLst>
                <a:ext uri="{FF2B5EF4-FFF2-40B4-BE49-F238E27FC236}">
                  <a16:creationId xmlns:a16="http://schemas.microsoft.com/office/drawing/2014/main" id="{0053ECF3-1EBF-4F2A-A6F8-CED206DDF8CC}"/>
                </a:ext>
              </a:extLst>
            </p:cNvPr>
            <p:cNvSpPr/>
            <p:nvPr/>
          </p:nvSpPr>
          <p:spPr>
            <a:xfrm>
              <a:off x="1206230" y="1911720"/>
              <a:ext cx="2451370" cy="2047437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906F8B2-B0E8-49BF-8C21-EFA10CEE4C7E}"/>
                </a:ext>
              </a:extLst>
            </p:cNvPr>
            <p:cNvSpPr txBox="1"/>
            <p:nvPr/>
          </p:nvSpPr>
          <p:spPr>
            <a:xfrm>
              <a:off x="1926077" y="2643050"/>
              <a:ext cx="11284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體貼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6CF37F2-9F05-4DB9-806F-1578A2F2275D}"/>
              </a:ext>
            </a:extLst>
          </p:cNvPr>
          <p:cNvGrpSpPr/>
          <p:nvPr/>
        </p:nvGrpSpPr>
        <p:grpSpPr>
          <a:xfrm>
            <a:off x="2685644" y="4472575"/>
            <a:ext cx="2451370" cy="2047437"/>
            <a:chOff x="1206230" y="1911720"/>
            <a:chExt cx="2451370" cy="2047437"/>
          </a:xfrm>
        </p:grpSpPr>
        <p:sp>
          <p:nvSpPr>
            <p:cNvPr id="15" name="雲朵形 14">
              <a:extLst>
                <a:ext uri="{FF2B5EF4-FFF2-40B4-BE49-F238E27FC236}">
                  <a16:creationId xmlns:a16="http://schemas.microsoft.com/office/drawing/2014/main" id="{F55A39E4-6BA9-4E8C-940E-086311FD3BF3}"/>
                </a:ext>
              </a:extLst>
            </p:cNvPr>
            <p:cNvSpPr/>
            <p:nvPr/>
          </p:nvSpPr>
          <p:spPr>
            <a:xfrm>
              <a:off x="1206230" y="1911720"/>
              <a:ext cx="2451370" cy="2047437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6014655-B7E3-4119-A820-D48DDECAC458}"/>
                </a:ext>
              </a:extLst>
            </p:cNvPr>
            <p:cNvSpPr txBox="1"/>
            <p:nvPr/>
          </p:nvSpPr>
          <p:spPr>
            <a:xfrm>
              <a:off x="1926077" y="2643050"/>
              <a:ext cx="11284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文靜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6DD17A-F89E-44F8-910D-48DDFFBEA9CD}"/>
              </a:ext>
            </a:extLst>
          </p:cNvPr>
          <p:cNvGrpSpPr/>
          <p:nvPr/>
        </p:nvGrpSpPr>
        <p:grpSpPr>
          <a:xfrm>
            <a:off x="7200089" y="4183989"/>
            <a:ext cx="2451370" cy="2047437"/>
            <a:chOff x="1206230" y="1911720"/>
            <a:chExt cx="2451370" cy="2047437"/>
          </a:xfrm>
        </p:grpSpPr>
        <p:sp>
          <p:nvSpPr>
            <p:cNvPr id="18" name="雲朵形 17">
              <a:extLst>
                <a:ext uri="{FF2B5EF4-FFF2-40B4-BE49-F238E27FC236}">
                  <a16:creationId xmlns:a16="http://schemas.microsoft.com/office/drawing/2014/main" id="{8C41ED0D-A867-44D9-B3F2-5E93C0FC2250}"/>
                </a:ext>
              </a:extLst>
            </p:cNvPr>
            <p:cNvSpPr/>
            <p:nvPr/>
          </p:nvSpPr>
          <p:spPr>
            <a:xfrm>
              <a:off x="1206230" y="1911720"/>
              <a:ext cx="2451370" cy="2047437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3EAC753-DAFE-4196-95A5-C6342A0AF9C7}"/>
                </a:ext>
              </a:extLst>
            </p:cNvPr>
            <p:cNvSpPr txBox="1"/>
            <p:nvPr/>
          </p:nvSpPr>
          <p:spPr>
            <a:xfrm>
              <a:off x="1509007" y="2643050"/>
              <a:ext cx="1897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像女孩子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46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9527D-9B21-4356-B49A-0B95CA76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性別特質與遭受的霸凌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C8B11E9-76F5-4EBE-B38F-478344847E8A}"/>
              </a:ext>
            </a:extLst>
          </p:cNvPr>
          <p:cNvGrpSpPr/>
          <p:nvPr/>
        </p:nvGrpSpPr>
        <p:grpSpPr>
          <a:xfrm>
            <a:off x="559351" y="2009119"/>
            <a:ext cx="2929647" cy="1714081"/>
            <a:chOff x="1185152" y="2186710"/>
            <a:chExt cx="2929647" cy="1714081"/>
          </a:xfrm>
        </p:grpSpPr>
        <p:sp>
          <p:nvSpPr>
            <p:cNvPr id="4" name="星形: 三十二角 3">
              <a:extLst>
                <a:ext uri="{FF2B5EF4-FFF2-40B4-BE49-F238E27FC236}">
                  <a16:creationId xmlns:a16="http://schemas.microsoft.com/office/drawing/2014/main" id="{8F3629CD-D602-4E98-A07B-6C6E51496B0B}"/>
                </a:ext>
              </a:extLst>
            </p:cNvPr>
            <p:cNvSpPr/>
            <p:nvPr/>
          </p:nvSpPr>
          <p:spPr>
            <a:xfrm>
              <a:off x="1185152" y="2186710"/>
              <a:ext cx="2929647" cy="1714081"/>
            </a:xfrm>
            <a:prstGeom prst="star32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8D07D0B-D97A-4637-87F2-6B6F6B7035CD}"/>
                </a:ext>
              </a:extLst>
            </p:cNvPr>
            <p:cNvSpPr txBox="1"/>
            <p:nvPr/>
          </p:nvSpPr>
          <p:spPr>
            <a:xfrm>
              <a:off x="1893243" y="2751362"/>
              <a:ext cx="15134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娘娘腔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EAF415B-EA3B-4531-AAA9-2A321FD36A5B}"/>
              </a:ext>
            </a:extLst>
          </p:cNvPr>
          <p:cNvGrpSpPr/>
          <p:nvPr/>
        </p:nvGrpSpPr>
        <p:grpSpPr>
          <a:xfrm>
            <a:off x="7848593" y="2029242"/>
            <a:ext cx="2929647" cy="1714081"/>
            <a:chOff x="4822890" y="1622056"/>
            <a:chExt cx="2929647" cy="1714081"/>
          </a:xfrm>
        </p:grpSpPr>
        <p:sp>
          <p:nvSpPr>
            <p:cNvPr id="21" name="星形: 三十二角 20">
              <a:extLst>
                <a:ext uri="{FF2B5EF4-FFF2-40B4-BE49-F238E27FC236}">
                  <a16:creationId xmlns:a16="http://schemas.microsoft.com/office/drawing/2014/main" id="{E2A68AA1-142F-4C15-B6C0-7967A530130E}"/>
                </a:ext>
              </a:extLst>
            </p:cNvPr>
            <p:cNvSpPr/>
            <p:nvPr/>
          </p:nvSpPr>
          <p:spPr>
            <a:xfrm>
              <a:off x="4822890" y="1622056"/>
              <a:ext cx="2929647" cy="1714081"/>
            </a:xfrm>
            <a:prstGeom prst="star32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B5B3170-FBE6-4FB9-9E59-4CA5A4BCBF84}"/>
                </a:ext>
              </a:extLst>
            </p:cNvPr>
            <p:cNvSpPr txBox="1"/>
            <p:nvPr/>
          </p:nvSpPr>
          <p:spPr>
            <a:xfrm>
              <a:off x="5343521" y="2166587"/>
              <a:ext cx="18883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驗明正身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506B4DD-0E85-4DE5-B011-028B6BBEC814}"/>
              </a:ext>
            </a:extLst>
          </p:cNvPr>
          <p:cNvGrpSpPr/>
          <p:nvPr/>
        </p:nvGrpSpPr>
        <p:grpSpPr>
          <a:xfrm>
            <a:off x="1871160" y="4595476"/>
            <a:ext cx="2929647" cy="1714081"/>
            <a:chOff x="4822890" y="1622056"/>
            <a:chExt cx="2929647" cy="1714081"/>
          </a:xfrm>
        </p:grpSpPr>
        <p:sp>
          <p:nvSpPr>
            <p:cNvPr id="24" name="星形: 三十二角 23">
              <a:extLst>
                <a:ext uri="{FF2B5EF4-FFF2-40B4-BE49-F238E27FC236}">
                  <a16:creationId xmlns:a16="http://schemas.microsoft.com/office/drawing/2014/main" id="{C6AF6184-5AF1-4E63-B185-DE2D9D307CC5}"/>
                </a:ext>
              </a:extLst>
            </p:cNvPr>
            <p:cNvSpPr/>
            <p:nvPr/>
          </p:nvSpPr>
          <p:spPr>
            <a:xfrm>
              <a:off x="4822890" y="1622056"/>
              <a:ext cx="2929647" cy="1714081"/>
            </a:xfrm>
            <a:prstGeom prst="star32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5F921B5-1E4D-4956-8B4E-FA23AF14460F}"/>
                </a:ext>
              </a:extLst>
            </p:cNvPr>
            <p:cNvSpPr txBox="1"/>
            <p:nvPr/>
          </p:nvSpPr>
          <p:spPr>
            <a:xfrm>
              <a:off x="5343521" y="1940487"/>
              <a:ext cx="188838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學校</a:t>
              </a:r>
              <a:endPara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TW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不作為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FA2932A-76FF-409B-9B3E-C1270811A2CC}"/>
              </a:ext>
            </a:extLst>
          </p:cNvPr>
          <p:cNvGrpSpPr/>
          <p:nvPr/>
        </p:nvGrpSpPr>
        <p:grpSpPr>
          <a:xfrm>
            <a:off x="4474028" y="2982224"/>
            <a:ext cx="2929647" cy="1714081"/>
            <a:chOff x="4822890" y="1622056"/>
            <a:chExt cx="2929647" cy="1714081"/>
          </a:xfrm>
        </p:grpSpPr>
        <p:sp>
          <p:nvSpPr>
            <p:cNvPr id="30" name="星形: 三十二角 29">
              <a:extLst>
                <a:ext uri="{FF2B5EF4-FFF2-40B4-BE49-F238E27FC236}">
                  <a16:creationId xmlns:a16="http://schemas.microsoft.com/office/drawing/2014/main" id="{F2B5AA52-B2A0-4BD0-83E1-9F135684EE1D}"/>
                </a:ext>
              </a:extLst>
            </p:cNvPr>
            <p:cNvSpPr/>
            <p:nvPr/>
          </p:nvSpPr>
          <p:spPr>
            <a:xfrm>
              <a:off x="4822890" y="1622056"/>
              <a:ext cx="2929647" cy="1714081"/>
            </a:xfrm>
            <a:prstGeom prst="star32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320FC2D-FE84-48E7-AE0D-CBC9BBE53307}"/>
                </a:ext>
              </a:extLst>
            </p:cNvPr>
            <p:cNvSpPr txBox="1"/>
            <p:nvPr/>
          </p:nvSpPr>
          <p:spPr>
            <a:xfrm>
              <a:off x="5343521" y="2166587"/>
              <a:ext cx="18883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刻板印象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E3447D0-9720-442E-8741-11A314606585}"/>
              </a:ext>
            </a:extLst>
          </p:cNvPr>
          <p:cNvGrpSpPr/>
          <p:nvPr/>
        </p:nvGrpSpPr>
        <p:grpSpPr>
          <a:xfrm>
            <a:off x="7437512" y="4400924"/>
            <a:ext cx="2929647" cy="1714081"/>
            <a:chOff x="4822890" y="1622056"/>
            <a:chExt cx="2929647" cy="1714081"/>
          </a:xfrm>
        </p:grpSpPr>
        <p:sp>
          <p:nvSpPr>
            <p:cNvPr id="34" name="星形: 三十二角 33">
              <a:extLst>
                <a:ext uri="{FF2B5EF4-FFF2-40B4-BE49-F238E27FC236}">
                  <a16:creationId xmlns:a16="http://schemas.microsoft.com/office/drawing/2014/main" id="{718830E9-9C51-4704-85E8-F20015516AB9}"/>
                </a:ext>
              </a:extLst>
            </p:cNvPr>
            <p:cNvSpPr/>
            <p:nvPr/>
          </p:nvSpPr>
          <p:spPr>
            <a:xfrm>
              <a:off x="4822890" y="1622056"/>
              <a:ext cx="2929647" cy="1714081"/>
            </a:xfrm>
            <a:prstGeom prst="star32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99856CB-33A0-4718-B8EF-051B0717B05D}"/>
                </a:ext>
              </a:extLst>
            </p:cNvPr>
            <p:cNvSpPr txBox="1"/>
            <p:nvPr/>
          </p:nvSpPr>
          <p:spPr>
            <a:xfrm>
              <a:off x="5450525" y="1960610"/>
              <a:ext cx="18883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下課不敢去廁所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7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9527D-9B21-4356-B49A-0B95CA76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7035A-5392-42A2-9F92-229DE3FC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240"/>
            <a:ext cx="10515600" cy="4795635"/>
          </a:xfrm>
        </p:spPr>
        <p:txBody>
          <a:bodyPr>
            <a:noAutofit/>
          </a:bodyPr>
          <a:lstStyle/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教育部由兩性平等教育委員會委員紀惠容、王麗容、蘇芊玲、畢恆達等組成調查小組，他們在將事件與後續處置等製成記錄後，於報告書中呼籲教育部重視校園性別問題。</a:t>
            </a:r>
          </a:p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教育部發起「新校園運動：反性別暴力」活動，強調除了尊重傳統兩性外，也應尊重不同性傾向和性別特質的人，並破除刻板印象、消除暴力。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(2000.10)</a:t>
            </a:r>
            <a:endParaRPr lang="zh-TW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台灣教育部宣佈「兩性平等教育委員會」更名為「性別平等教育委員會」，教育政策從兩性教育延伸轉化成為多元性別教育。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(2000.12)</a:t>
            </a:r>
            <a:endParaRPr lang="zh-TW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同志紀錄片導演陳俊志籌畫拍攝葉永鋕紀錄片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(2000)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教育部推動性別教育的主題訂為「多元性別、校園安全」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(2001)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性別平等教育法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制定時更注重性傾向、性別特質、性別認同等內容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(2004)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endParaRPr lang="zh-TW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76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9527D-9B21-4356-B49A-0B95CA76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7035A-5392-42A2-9F92-229DE3FC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240"/>
            <a:ext cx="10515600" cy="4795635"/>
          </a:xfrm>
        </p:spPr>
        <p:txBody>
          <a:bodyPr>
            <a:noAutofit/>
          </a:bodyPr>
          <a:lstStyle/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台灣性別平等教育協會出版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擁抱玫瑰少年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以紀錄葉永鋕事件，並藉此探討其性別教育意涵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(2006)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台灣教育部拍攝紀錄片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玫瑰少年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》(2007)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玫瑰少年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發行，送至全國高中作為教材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(2009)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臺灣歌手蔡依林「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Play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世界巡迴演唱會」臺北加場，在演唱歌曲「不一樣又怎樣」前，播放由導演侯季然執導訪問葉永鋕媽媽的「玫瑰少年」葉永鋕紀錄片，呼籲大眾關注校園性別暴力霸凌問題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(2015.11)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蔡依林第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張錄音室專輯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《Ugly Beauty》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中歌曲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玫瑰少年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，即是向葉永鋕致敬，隔年獲得第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屆金曲獎的年度歌曲獎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[25]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(2018.12)</a:t>
            </a:r>
          </a:p>
          <a:p>
            <a:pPr algn="l"/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高樹國中將廁所改建，分別在男女廁外鑲上大樹和玫瑰圖樣，象徵「不論性別，都可以像玫瑰一樣美麗又溫柔，像大樹一樣強壯被依靠」，更希望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緬懷玫瑰少年葉永鋕，無論玫瑰還是大樹，讓所有的孩子無懼長大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TW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TW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(2021)</a:t>
            </a:r>
          </a:p>
          <a:p>
            <a:pPr algn="l"/>
            <a:endParaRPr lang="zh-TW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2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61FFC1-8E88-41CA-8A7F-BB1C5133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2198451"/>
            <a:ext cx="3932237" cy="16002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為何符合主題</a:t>
            </a:r>
            <a:endParaRPr lang="zh-TW" altLang="en-US" sz="44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2A254BF-BB9F-4919-8863-F15E7D98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018" y="2008830"/>
            <a:ext cx="6172200" cy="3263562"/>
          </a:xfrm>
        </p:spPr>
        <p:txBody>
          <a:bodyPr/>
          <a:lstStyle/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未成年就死亡的案例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性別刻板印象對孩子的影響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讓更多人關注性別議題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57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66816B-4F83-49CE-B252-E6D2CEDA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210"/>
            <a:ext cx="10515600" cy="1313437"/>
          </a:xfrm>
        </p:spPr>
        <p:txBody>
          <a:bodyPr/>
          <a:lstStyle/>
          <a:p>
            <a:pPr algn="ctr"/>
            <a:r>
              <a:rPr lang="zh-TW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組員見解</a:t>
            </a:r>
          </a:p>
        </p:txBody>
      </p:sp>
    </p:spTree>
    <p:extLst>
      <p:ext uri="{BB962C8B-B14F-4D97-AF65-F5344CB8AC3E}">
        <p14:creationId xmlns:p14="http://schemas.microsoft.com/office/powerpoint/2010/main" val="67327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79</TotalTime>
  <Words>728</Words>
  <Application>Microsoft Office PowerPoint</Application>
  <PresentationFormat>寬螢幕</PresentationFormat>
  <Paragraphs>56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华文楷体</vt:lpstr>
      <vt:lpstr>微软雅黑</vt:lpstr>
      <vt:lpstr>Arial</vt:lpstr>
      <vt:lpstr>Calibri</vt:lpstr>
      <vt:lpstr>Calibri Light</vt:lpstr>
      <vt:lpstr>Office 佈景主題</vt:lpstr>
      <vt:lpstr>PowerPoint 簡報</vt:lpstr>
      <vt:lpstr>事件描述</vt:lpstr>
      <vt:lpstr>PowerPoint 簡報</vt:lpstr>
      <vt:lpstr>性別特質與遭受的霸凌</vt:lpstr>
      <vt:lpstr>性別特質與遭受的霸凌</vt:lpstr>
      <vt:lpstr>影響</vt:lpstr>
      <vt:lpstr>影響</vt:lpstr>
      <vt:lpstr>為何符合主題</vt:lpstr>
      <vt:lpstr>組員見解</vt:lpstr>
      <vt:lpstr>審思學習</vt:lpstr>
      <vt:lpstr>參考資料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玫瑰少年-葉永鋕 小天使的死亡事件</dc:title>
  <dc:creator>韋婷 王</dc:creator>
  <cp:lastModifiedBy>韋婷 王</cp:lastModifiedBy>
  <cp:revision>9</cp:revision>
  <dcterms:created xsi:type="dcterms:W3CDTF">2023-05-12T13:35:47Z</dcterms:created>
  <dcterms:modified xsi:type="dcterms:W3CDTF">2023-05-12T14:55:07Z</dcterms:modified>
</cp:coreProperties>
</file>