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YPLEGGs43t2XwrvxFDE8yALs9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DF0665-25DD-4630-AE3F-6C4BBBB8E36B}">
  <a:tblStyle styleId="{BEDF0665-25DD-4630-AE3F-6C4BBBB8E3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b2f77724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2b2f77724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b2f77724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2b2f77724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b2f77724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2b2f777246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b2f77724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2b2f77724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f9112493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123</a:t>
            </a:r>
            <a:endParaRPr/>
          </a:p>
        </p:txBody>
      </p:sp>
      <p:sp>
        <p:nvSpPr>
          <p:cNvPr id="157" name="Google Shape;157;g29f9112493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f9112493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9f9112493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b2f777246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22b2f777246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b2f777246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2b2f777246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b2f777246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22b2f777246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b2f77724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1" name="Google Shape;71;g22b2f777246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2f77724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g22b2f77724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9112493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g29f9112493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b2f77724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22b2f77724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b2f7772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2b2f7772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ece.ubc.ca/faculty-staff-resources/ece-brand-and-logo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1" name="Shape 11"/>
        <p:cNvGrpSpPr/>
        <p:nvPr/>
      </p:nvGrpSpPr>
      <p:grpSpPr>
        <a:xfrm>
          <a:off x="0" y="0"/>
          <a:ext cx="0" cy="0"/>
          <a:chOff x="0" y="0"/>
          <a:chExt cx="0" cy="0"/>
        </a:xfrm>
      </p:grpSpPr>
      <p:pic>
        <p:nvPicPr>
          <p:cNvPr id="12" name="Google Shape;12;p12"/>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13" name="Google Shape;13;p12"/>
          <p:cNvSpPr txBox="1"/>
          <p:nvPr>
            <p:ph idx="1" type="body"/>
          </p:nvPr>
        </p:nvSpPr>
        <p:spPr>
          <a:xfrm>
            <a:off x="612329" y="1077042"/>
            <a:ext cx="10415062" cy="942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46069"/>
              </a:buClr>
              <a:buSzPts val="4400"/>
              <a:buNone/>
              <a:defRPr b="1" sz="4400">
                <a:solidFill>
                  <a:srgbClr val="24606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2"/>
          <p:cNvSpPr txBox="1"/>
          <p:nvPr>
            <p:ph idx="2" type="body"/>
          </p:nvPr>
        </p:nvSpPr>
        <p:spPr>
          <a:xfrm>
            <a:off x="612329" y="3169526"/>
            <a:ext cx="10415062" cy="5189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2"/>
          <p:cNvSpPr txBox="1"/>
          <p:nvPr>
            <p:ph idx="3" type="body"/>
          </p:nvPr>
        </p:nvSpPr>
        <p:spPr>
          <a:xfrm>
            <a:off x="612329" y="4055885"/>
            <a:ext cx="10207625" cy="8191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00"/>
              <a:buNone/>
              <a:defRPr b="1" sz="11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 name="Google Shape;16;p12"/>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50" name="Shape 50"/>
        <p:cNvGrpSpPr/>
        <p:nvPr/>
      </p:nvGrpSpPr>
      <p:grpSpPr>
        <a:xfrm>
          <a:off x="0" y="0"/>
          <a:ext cx="0" cy="0"/>
          <a:chOff x="0" y="0"/>
          <a:chExt cx="0" cy="0"/>
        </a:xfrm>
      </p:grpSpPr>
      <p:sp>
        <p:nvSpPr>
          <p:cNvPr id="51" name="Google Shape;51;p20"/>
          <p:cNvSpPr txBox="1"/>
          <p:nvPr/>
        </p:nvSpPr>
        <p:spPr>
          <a:xfrm>
            <a:off x="438953" y="1607047"/>
            <a:ext cx="11314094" cy="480445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This template is a text-only template. An image based template is available on </a:t>
            </a:r>
            <a:r>
              <a:rPr b="0" i="0" lang="en-US" sz="2400" u="sng" cap="none" strike="noStrike">
                <a:solidFill>
                  <a:schemeClr val="dk1"/>
                </a:solidFill>
                <a:latin typeface="Calibri"/>
                <a:ea typeface="Calibri"/>
                <a:cs typeface="Calibri"/>
                <a:sym typeface="Calibri"/>
                <a:hlinkClick r:id="rId2">
                  <a:extLst>
                    <a:ext uri="{A12FA001-AC4F-418D-AE19-62706E023703}">
                      <ahyp:hlinkClr val="tx"/>
                    </a:ext>
                  </a:extLst>
                </a:hlinkClick>
              </a:rPr>
              <a:t>https://ece.ubc.ca/faculty-staff-resources/ece-brand-and-logos/. </a:t>
            </a:r>
            <a:r>
              <a:rPr b="0" i="0" lang="en-US" sz="2400" u="none" cap="none" strike="noStrike">
                <a:solidFill>
                  <a:schemeClr val="dk1"/>
                </a:solidFill>
                <a:latin typeface="Calibri"/>
                <a:ea typeface="Calibri"/>
                <a:cs typeface="Calibri"/>
                <a:sym typeface="Calibri"/>
              </a:rPr>
              <a:t>This template has examples of title slides, chapter title slides, text slides, and graph slides. To select what version you would like, click on the drop down menu beside “new slide” button in the top left corner. Pick the slide you would like.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To insert text, simply double click on the text box and start typing. Please be aware that copying and pasting text may change how the font looks. It is better to type directly onto the slide. Also note that larger fonts (size 14+) work better for presentations than smaller font sizes. </a:t>
            </a:r>
            <a:endParaRPr b="0" i="0" sz="1400" u="none" cap="none" strike="noStrike">
              <a:solidFill>
                <a:srgbClr val="000000"/>
              </a:solidFill>
              <a:latin typeface="Arial"/>
              <a:ea typeface="Arial"/>
              <a:cs typeface="Arial"/>
              <a:sym typeface="Arial"/>
            </a:endParaRPr>
          </a:p>
          <a:p>
            <a:pPr indent="-76200" lvl="0" marL="228600" marR="0" rtl="0" algn="l">
              <a:lnSpc>
                <a:spcPct val="90000"/>
              </a:lnSpc>
              <a:spcBef>
                <a:spcPts val="10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The following slides are here for visual reference only. </a:t>
            </a:r>
            <a:r>
              <a:rPr b="0" i="0" lang="en-US" sz="2400" u="none" cap="none" strike="noStrike">
                <a:solidFill>
                  <a:schemeClr val="dk1"/>
                </a:solidFill>
                <a:latin typeface="Calibri"/>
                <a:ea typeface="Calibri"/>
                <a:cs typeface="Calibri"/>
                <a:sym typeface="Calibri"/>
              </a:rPr>
              <a:t>Please delete or edit as needed for your own presentation. </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2" name="Google Shape;52;p20"/>
          <p:cNvSpPr txBox="1"/>
          <p:nvPr/>
        </p:nvSpPr>
        <p:spPr>
          <a:xfrm>
            <a:off x="0" y="414025"/>
            <a:ext cx="12120599" cy="129117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46069"/>
              </a:buClr>
              <a:buSzPts val="3600"/>
              <a:buFont typeface="Calibri"/>
              <a:buNone/>
            </a:pPr>
            <a:r>
              <a:rPr b="1" i="0" lang="en-US" sz="3600" u="none" cap="none" strike="noStrike">
                <a:solidFill>
                  <a:srgbClr val="246069"/>
                </a:solidFill>
                <a:latin typeface="Calibri"/>
                <a:ea typeface="Calibri"/>
                <a:cs typeface="Calibri"/>
                <a:sym typeface="Calibri"/>
              </a:rPr>
              <a:t>How to use this template</a:t>
            </a:r>
            <a:br>
              <a:rPr b="1" i="0" lang="en-US" sz="3600" u="none" cap="none" strike="noStrike">
                <a:solidFill>
                  <a:srgbClr val="246069"/>
                </a:solidFill>
                <a:latin typeface="Calibri"/>
                <a:ea typeface="Calibri"/>
                <a:cs typeface="Calibri"/>
                <a:sym typeface="Calibri"/>
              </a:rPr>
            </a:br>
            <a:endParaRPr b="1" i="0" sz="3600" u="none" cap="none" strike="noStrike">
              <a:solidFill>
                <a:srgbClr val="24606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1">
  <p:cSld name="Chapter title 1">
    <p:spTree>
      <p:nvGrpSpPr>
        <p:cNvPr id="17" name="Shape 17"/>
        <p:cNvGrpSpPr/>
        <p:nvPr/>
      </p:nvGrpSpPr>
      <p:grpSpPr>
        <a:xfrm>
          <a:off x="0" y="0"/>
          <a:ext cx="0" cy="0"/>
          <a:chOff x="0" y="0"/>
          <a:chExt cx="0" cy="0"/>
        </a:xfrm>
      </p:grpSpPr>
      <p:pic>
        <p:nvPicPr>
          <p:cNvPr id="18" name="Google Shape;18;p14"/>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19" name="Google Shape;19;p14"/>
          <p:cNvSpPr txBox="1"/>
          <p:nvPr>
            <p:ph idx="1" type="body"/>
          </p:nvPr>
        </p:nvSpPr>
        <p:spPr>
          <a:xfrm>
            <a:off x="612329" y="1077042"/>
            <a:ext cx="10415062" cy="942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46069"/>
              </a:buClr>
              <a:buSzPts val="4400"/>
              <a:buNone/>
              <a:defRPr b="1" sz="4400">
                <a:solidFill>
                  <a:srgbClr val="24606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14"/>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and Content 1">
  <p:cSld name="Page and Content 1">
    <p:spTree>
      <p:nvGrpSpPr>
        <p:cNvPr id="21" name="Shape 21"/>
        <p:cNvGrpSpPr/>
        <p:nvPr/>
      </p:nvGrpSpPr>
      <p:grpSpPr>
        <a:xfrm>
          <a:off x="0" y="0"/>
          <a:ext cx="0" cy="0"/>
          <a:chOff x="0" y="0"/>
          <a:chExt cx="0" cy="0"/>
        </a:xfrm>
      </p:grpSpPr>
      <p:pic>
        <p:nvPicPr>
          <p:cNvPr id="22" name="Google Shape;22;p16"/>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23" name="Google Shape;23;p16"/>
          <p:cNvSpPr txBox="1"/>
          <p:nvPr>
            <p:ph idx="1" type="body"/>
          </p:nvPr>
        </p:nvSpPr>
        <p:spPr>
          <a:xfrm>
            <a:off x="612775" y="914116"/>
            <a:ext cx="9171793" cy="91440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246069"/>
              </a:buClr>
              <a:buSzPts val="4000"/>
              <a:buFont typeface="Arial"/>
              <a:buNone/>
              <a:defRPr b="1" sz="4000">
                <a:solidFill>
                  <a:srgbClr val="246069"/>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2" type="body"/>
          </p:nvPr>
        </p:nvSpPr>
        <p:spPr>
          <a:xfrm>
            <a:off x="612774" y="2202733"/>
            <a:ext cx="9171793" cy="223989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Arial"/>
              <a:buChar char="•"/>
              <a:defRPr b="1"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 name="Google Shape;25;p16"/>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bg>
      <p:bgPr>
        <a:solidFill>
          <a:srgbClr val="246069"/>
        </a:solidFill>
      </p:bgPr>
    </p:bg>
    <p:spTree>
      <p:nvGrpSpPr>
        <p:cNvPr id="26" name="Shape 26"/>
        <p:cNvGrpSpPr/>
        <p:nvPr/>
      </p:nvGrpSpPr>
      <p:grpSpPr>
        <a:xfrm>
          <a:off x="0" y="0"/>
          <a:ext cx="0" cy="0"/>
          <a:chOff x="0" y="0"/>
          <a:chExt cx="0" cy="0"/>
        </a:xfrm>
      </p:grpSpPr>
      <p:pic>
        <p:nvPicPr>
          <p:cNvPr id="27" name="Google Shape;27;p13"/>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28" name="Google Shape;28;p13"/>
          <p:cNvSpPr txBox="1"/>
          <p:nvPr>
            <p:ph idx="1" type="body"/>
          </p:nvPr>
        </p:nvSpPr>
        <p:spPr>
          <a:xfrm>
            <a:off x="612329" y="1077042"/>
            <a:ext cx="10415062" cy="942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A6A2"/>
              </a:buClr>
              <a:buSzPts val="4400"/>
              <a:buNone/>
              <a:defRPr b="1" sz="4400">
                <a:solidFill>
                  <a:srgbClr val="59A6A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3"/>
          <p:cNvSpPr txBox="1"/>
          <p:nvPr>
            <p:ph idx="2" type="body"/>
          </p:nvPr>
        </p:nvSpPr>
        <p:spPr>
          <a:xfrm>
            <a:off x="612329" y="3169526"/>
            <a:ext cx="10415062" cy="5189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3"/>
          <p:cNvSpPr txBox="1"/>
          <p:nvPr>
            <p:ph idx="3" type="body"/>
          </p:nvPr>
        </p:nvSpPr>
        <p:spPr>
          <a:xfrm>
            <a:off x="612329" y="4055885"/>
            <a:ext cx="10207625" cy="8191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100"/>
              <a:buNone/>
              <a:defRPr b="1" sz="11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 name="Google Shape;31;p13"/>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2">
  <p:cSld name="Chapter title 2">
    <p:bg>
      <p:bgPr>
        <a:solidFill>
          <a:srgbClr val="246069"/>
        </a:solidFill>
      </p:bgPr>
    </p:bg>
    <p:spTree>
      <p:nvGrpSpPr>
        <p:cNvPr id="32" name="Shape 32"/>
        <p:cNvGrpSpPr/>
        <p:nvPr/>
      </p:nvGrpSpPr>
      <p:grpSpPr>
        <a:xfrm>
          <a:off x="0" y="0"/>
          <a:ext cx="0" cy="0"/>
          <a:chOff x="0" y="0"/>
          <a:chExt cx="0" cy="0"/>
        </a:xfrm>
      </p:grpSpPr>
      <p:pic>
        <p:nvPicPr>
          <p:cNvPr id="33" name="Google Shape;33;p15"/>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34" name="Google Shape;34;p15"/>
          <p:cNvSpPr txBox="1"/>
          <p:nvPr>
            <p:ph idx="1" type="body"/>
          </p:nvPr>
        </p:nvSpPr>
        <p:spPr>
          <a:xfrm>
            <a:off x="612329" y="1077042"/>
            <a:ext cx="10415062" cy="942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A6A2"/>
              </a:buClr>
              <a:buSzPts val="4400"/>
              <a:buNone/>
              <a:defRPr b="1" sz="4400">
                <a:solidFill>
                  <a:srgbClr val="59A6A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5" name="Google Shape;35;p15"/>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and Content 2">
  <p:cSld name="Page and Content 2">
    <p:bg>
      <p:bgPr>
        <a:solidFill>
          <a:srgbClr val="246069"/>
        </a:solidFill>
      </p:bgPr>
    </p:bg>
    <p:spTree>
      <p:nvGrpSpPr>
        <p:cNvPr id="36" name="Shape 36"/>
        <p:cNvGrpSpPr/>
        <p:nvPr/>
      </p:nvGrpSpPr>
      <p:grpSpPr>
        <a:xfrm>
          <a:off x="0" y="0"/>
          <a:ext cx="0" cy="0"/>
          <a:chOff x="0" y="0"/>
          <a:chExt cx="0" cy="0"/>
        </a:xfrm>
      </p:grpSpPr>
      <p:pic>
        <p:nvPicPr>
          <p:cNvPr id="37" name="Google Shape;37;p17"/>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sp>
        <p:nvSpPr>
          <p:cNvPr id="38" name="Google Shape;38;p17"/>
          <p:cNvSpPr txBox="1"/>
          <p:nvPr>
            <p:ph idx="1" type="body"/>
          </p:nvPr>
        </p:nvSpPr>
        <p:spPr>
          <a:xfrm>
            <a:off x="612775" y="914116"/>
            <a:ext cx="9171793" cy="91440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59A6A2"/>
              </a:buClr>
              <a:buSzPts val="4000"/>
              <a:buFont typeface="Arial"/>
              <a:buNone/>
              <a:defRPr b="1" sz="4000">
                <a:solidFill>
                  <a:srgbClr val="59A6A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7"/>
          <p:cNvSpPr txBox="1"/>
          <p:nvPr>
            <p:ph idx="2" type="body"/>
          </p:nvPr>
        </p:nvSpPr>
        <p:spPr>
          <a:xfrm>
            <a:off x="612774" y="2202733"/>
            <a:ext cx="9171793" cy="223989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Arial"/>
              <a:buChar char="•"/>
              <a:defRPr b="1" sz="20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 name="Google Shape;40;p17"/>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nner">
  <p:cSld name="Blank Banner">
    <p:spTree>
      <p:nvGrpSpPr>
        <p:cNvPr id="41" name="Shape 41"/>
        <p:cNvGrpSpPr/>
        <p:nvPr/>
      </p:nvGrpSpPr>
      <p:grpSpPr>
        <a:xfrm>
          <a:off x="0" y="0"/>
          <a:ext cx="0" cy="0"/>
          <a:chOff x="0" y="0"/>
          <a:chExt cx="0" cy="0"/>
        </a:xfrm>
      </p:grpSpPr>
      <p:pic>
        <p:nvPicPr>
          <p:cNvPr id="42" name="Google Shape;42;p19"/>
          <p:cNvPicPr preferRelativeResize="0"/>
          <p:nvPr/>
        </p:nvPicPr>
        <p:blipFill rotWithShape="1">
          <a:blip r:embed="rId2">
            <a:alphaModFix/>
          </a:blip>
          <a:srcRect b="0" l="0" r="0" t="0"/>
          <a:stretch/>
        </p:blipFill>
        <p:spPr>
          <a:xfrm>
            <a:off x="0" y="5638800"/>
            <a:ext cx="12192000" cy="1219200"/>
          </a:xfrm>
          <a:prstGeom prst="rect">
            <a:avLst/>
          </a:prstGeom>
          <a:noFill/>
          <a:ln>
            <a:noFill/>
          </a:ln>
        </p:spPr>
      </p:pic>
      <p:pic>
        <p:nvPicPr>
          <p:cNvPr id="43" name="Google Shape;43;p19"/>
          <p:cNvPicPr preferRelativeResize="0"/>
          <p:nvPr/>
        </p:nvPicPr>
        <p:blipFill rotWithShape="1">
          <a:blip r:embed="rId3">
            <a:alphaModFix/>
          </a:blip>
          <a:srcRect b="0" l="0" r="0" t="0"/>
          <a:stretch/>
        </p:blipFill>
        <p:spPr>
          <a:xfrm>
            <a:off x="10972799" y="5638799"/>
            <a:ext cx="1219201" cy="12192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45" name="Shape 45"/>
        <p:cNvGrpSpPr/>
        <p:nvPr/>
      </p:nvGrpSpPr>
      <p:grpSpPr>
        <a:xfrm>
          <a:off x="0" y="0"/>
          <a:ext cx="0" cy="0"/>
          <a:chOff x="0" y="0"/>
          <a:chExt cx="0" cy="0"/>
        </a:xfrm>
      </p:grpSpPr>
      <p:sp>
        <p:nvSpPr>
          <p:cNvPr id="46" name="Google Shape;46;p18"/>
          <p:cNvSpPr/>
          <p:nvPr>
            <p:ph idx="2" type="chart"/>
          </p:nvPr>
        </p:nvSpPr>
        <p:spPr>
          <a:xfrm>
            <a:off x="612775" y="3568700"/>
            <a:ext cx="11009313" cy="2728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18"/>
          <p:cNvSpPr txBox="1"/>
          <p:nvPr>
            <p:ph idx="1" type="body"/>
          </p:nvPr>
        </p:nvSpPr>
        <p:spPr>
          <a:xfrm>
            <a:off x="612775" y="914116"/>
            <a:ext cx="9171793" cy="91440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246069"/>
              </a:buClr>
              <a:buSzPts val="4000"/>
              <a:buFont typeface="Arial"/>
              <a:buNone/>
              <a:defRPr b="1" sz="4000">
                <a:solidFill>
                  <a:srgbClr val="246069"/>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4918983" y="2050282"/>
            <a:ext cx="6681378" cy="19605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highlight>
                  <a:srgbClr val="FFFF00"/>
                </a:highlight>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18"/>
          <p:cNvPicPr preferRelativeResize="0"/>
          <p:nvPr/>
        </p:nvPicPr>
        <p:blipFill rotWithShape="1">
          <a:blip r:embed="rId2">
            <a:alphaModFix/>
          </a:blip>
          <a:srcRect b="0" l="0" r="0" t="0"/>
          <a:stretch/>
        </p:blipFill>
        <p:spPr>
          <a:xfrm>
            <a:off x="11027391" y="100030"/>
            <a:ext cx="1219201" cy="12192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idx="1" type="body"/>
          </p:nvPr>
        </p:nvSpPr>
        <p:spPr>
          <a:xfrm>
            <a:off x="612329" y="1077042"/>
            <a:ext cx="10415062" cy="94282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None/>
            </a:pPr>
            <a:r>
              <a:rPr lang="en-US" sz="3500">
                <a:solidFill>
                  <a:schemeClr val="dk1"/>
                </a:solidFill>
                <a:latin typeface="Calibri"/>
                <a:ea typeface="Calibri"/>
                <a:cs typeface="Calibri"/>
                <a:sym typeface="Calibri"/>
              </a:rPr>
              <a:t>SARS-CoV-2 Classification on Real Patients CT Scan Using Attention Masked DenseNet</a:t>
            </a:r>
            <a:endParaRPr sz="5900">
              <a:latin typeface="Calibri"/>
              <a:ea typeface="Calibri"/>
              <a:cs typeface="Calibri"/>
              <a:sym typeface="Calibri"/>
            </a:endParaRPr>
          </a:p>
        </p:txBody>
      </p:sp>
      <p:sp>
        <p:nvSpPr>
          <p:cNvPr id="58" name="Google Shape;58;p2"/>
          <p:cNvSpPr txBox="1"/>
          <p:nvPr>
            <p:ph idx="2" type="body"/>
          </p:nvPr>
        </p:nvSpPr>
        <p:spPr>
          <a:xfrm>
            <a:off x="716104" y="2454551"/>
            <a:ext cx="10415100" cy="51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Team20</a:t>
            </a:r>
            <a:endParaRPr/>
          </a:p>
        </p:txBody>
      </p:sp>
      <p:sp>
        <p:nvSpPr>
          <p:cNvPr id="59" name="Google Shape;59;p2"/>
          <p:cNvSpPr txBox="1"/>
          <p:nvPr>
            <p:ph idx="3" type="body"/>
          </p:nvPr>
        </p:nvSpPr>
        <p:spPr>
          <a:xfrm>
            <a:off x="716104" y="3058735"/>
            <a:ext cx="10207500" cy="81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Zehao Zhu, 51808153</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Yuehao Wang, 79267084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g22b2f777246_0_35"/>
          <p:cNvSpPr txBox="1"/>
          <p:nvPr>
            <p:ph idx="1" type="body"/>
          </p:nvPr>
        </p:nvSpPr>
        <p:spPr>
          <a:xfrm>
            <a:off x="559804" y="5784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Attention Mask</a:t>
            </a:r>
            <a:endParaRPr/>
          </a:p>
        </p:txBody>
      </p:sp>
      <p:sp>
        <p:nvSpPr>
          <p:cNvPr id="127" name="Google Shape;127;g22b2f777246_0_35"/>
          <p:cNvSpPr txBox="1"/>
          <p:nvPr/>
        </p:nvSpPr>
        <p:spPr>
          <a:xfrm>
            <a:off x="687588" y="1358425"/>
            <a:ext cx="10159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We applied </a:t>
            </a:r>
            <a:r>
              <a:rPr lang="en-US">
                <a:latin typeface="Calibri"/>
                <a:ea typeface="Calibri"/>
                <a:cs typeface="Calibri"/>
                <a:sym typeface="Calibri"/>
              </a:rPr>
              <a:t>C</a:t>
            </a:r>
            <a:r>
              <a:rPr b="0" i="0" lang="en-US" sz="1400" u="none" cap="none" strike="noStrike">
                <a:solidFill>
                  <a:srgbClr val="000000"/>
                </a:solidFill>
                <a:latin typeface="Calibri"/>
                <a:ea typeface="Calibri"/>
                <a:cs typeface="Calibri"/>
                <a:sym typeface="Calibri"/>
              </a:rPr>
              <a:t>onvolutional</a:t>
            </a:r>
            <a:r>
              <a:rPr lang="en-US">
                <a:latin typeface="Calibri"/>
                <a:ea typeface="Calibri"/>
                <a:cs typeface="Calibri"/>
                <a:sym typeface="Calibri"/>
              </a:rPr>
              <a:t> Block A</a:t>
            </a:r>
            <a:r>
              <a:rPr b="0" i="0" lang="en-US" sz="1400" u="none" cap="none" strike="noStrike">
                <a:solidFill>
                  <a:srgbClr val="000000"/>
                </a:solidFill>
                <a:latin typeface="Calibri"/>
                <a:ea typeface="Calibri"/>
                <a:cs typeface="Calibri"/>
                <a:sym typeface="Calibri"/>
              </a:rPr>
              <a:t>ttention </a:t>
            </a:r>
            <a:r>
              <a:rPr lang="en-US">
                <a:latin typeface="Calibri"/>
                <a:ea typeface="Calibri"/>
                <a:cs typeface="Calibri"/>
                <a:sym typeface="Calibri"/>
              </a:rPr>
              <a:t>M</a:t>
            </a:r>
            <a:r>
              <a:rPr b="0" i="0" lang="en-US" sz="1400" u="none" cap="none" strike="noStrike">
                <a:solidFill>
                  <a:srgbClr val="000000"/>
                </a:solidFill>
                <a:latin typeface="Calibri"/>
                <a:ea typeface="Calibri"/>
                <a:cs typeface="Calibri"/>
                <a:sym typeface="Calibri"/>
              </a:rPr>
              <a:t>ask on DenseNet201 which not only </a:t>
            </a:r>
            <a:r>
              <a:rPr lang="en-US">
                <a:latin typeface="Calibri"/>
                <a:ea typeface="Calibri"/>
                <a:cs typeface="Calibri"/>
                <a:sym typeface="Calibri"/>
              </a:rPr>
              <a:t>tells the model where to focus</a:t>
            </a:r>
            <a:r>
              <a:rPr b="0" i="0" lang="en-US" sz="1400" u="none" cap="none" strike="noStrike">
                <a:solidFill>
                  <a:srgbClr val="000000"/>
                </a:solidFill>
                <a:latin typeface="Calibri"/>
                <a:ea typeface="Calibri"/>
                <a:cs typeface="Calibri"/>
                <a:sym typeface="Calibri"/>
              </a:rPr>
              <a:t> but also </a:t>
            </a:r>
            <a:r>
              <a:rPr lang="en-US">
                <a:latin typeface="Calibri"/>
                <a:ea typeface="Calibri"/>
                <a:cs typeface="Calibri"/>
                <a:sym typeface="Calibri"/>
              </a:rPr>
              <a:t>enhances</a:t>
            </a:r>
            <a:r>
              <a:rPr b="0" i="0" lang="en-US" sz="1400" u="none" cap="none" strike="noStrike">
                <a:solidFill>
                  <a:srgbClr val="000000"/>
                </a:solidFill>
                <a:latin typeface="Calibri"/>
                <a:ea typeface="Calibri"/>
                <a:cs typeface="Calibri"/>
                <a:sym typeface="Calibri"/>
              </a:rPr>
              <a:t> the representation of interests. The attention mask contains two modules: channel attention and spatial attention.</a:t>
            </a:r>
            <a:endParaRPr b="0" i="0" sz="1400" u="none" cap="none" strike="noStrike">
              <a:solidFill>
                <a:srgbClr val="000000"/>
              </a:solidFill>
              <a:latin typeface="Calibri"/>
              <a:ea typeface="Calibri"/>
              <a:cs typeface="Calibri"/>
              <a:sym typeface="Calibri"/>
            </a:endParaRPr>
          </a:p>
        </p:txBody>
      </p:sp>
      <p:pic>
        <p:nvPicPr>
          <p:cNvPr id="128" name="Google Shape;128;g22b2f777246_0_35"/>
          <p:cNvPicPr preferRelativeResize="0"/>
          <p:nvPr/>
        </p:nvPicPr>
        <p:blipFill rotWithShape="1">
          <a:blip r:embed="rId3">
            <a:alphaModFix/>
          </a:blip>
          <a:srcRect b="0" l="0" r="0" t="0"/>
          <a:stretch/>
        </p:blipFill>
        <p:spPr>
          <a:xfrm>
            <a:off x="687599" y="2118275"/>
            <a:ext cx="9853864" cy="2189750"/>
          </a:xfrm>
          <a:prstGeom prst="rect">
            <a:avLst/>
          </a:prstGeom>
          <a:noFill/>
          <a:ln>
            <a:noFill/>
          </a:ln>
        </p:spPr>
      </p:pic>
      <p:sp>
        <p:nvSpPr>
          <p:cNvPr id="129" name="Google Shape;129;g22b2f777246_0_35"/>
          <p:cNvSpPr txBox="1"/>
          <p:nvPr/>
        </p:nvSpPr>
        <p:spPr>
          <a:xfrm>
            <a:off x="2391375" y="6242400"/>
            <a:ext cx="7977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Woo, S., Park, J., Lee, J. Y., &amp; Kweon, I. S. (2018). Cbam: Convolutional block attention module. In Proceedings of the European conference on computer vision (ECCV) (pp. 3-19).</a:t>
            </a:r>
            <a:endParaRPr b="0" i="0" sz="900" u="none" cap="none" strike="noStrike">
              <a:solidFill>
                <a:srgbClr val="000000"/>
              </a:solidFill>
              <a:latin typeface="Calibri"/>
              <a:ea typeface="Calibri"/>
              <a:cs typeface="Calibri"/>
              <a:sym typeface="Calibri"/>
            </a:endParaRPr>
          </a:p>
        </p:txBody>
      </p:sp>
      <p:sp>
        <p:nvSpPr>
          <p:cNvPr id="130" name="Google Shape;130;g22b2f777246_0_35"/>
          <p:cNvSpPr txBox="1"/>
          <p:nvPr/>
        </p:nvSpPr>
        <p:spPr>
          <a:xfrm>
            <a:off x="857950" y="4519325"/>
            <a:ext cx="983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These two modules work as two masks. We multiply them by the input features sequentially.</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g22b2f777246_0_47"/>
          <p:cNvSpPr txBox="1"/>
          <p:nvPr>
            <p:ph idx="1" type="body"/>
          </p:nvPr>
        </p:nvSpPr>
        <p:spPr>
          <a:xfrm>
            <a:off x="559804" y="5784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Channel Attention</a:t>
            </a:r>
            <a:endParaRPr/>
          </a:p>
        </p:txBody>
      </p:sp>
      <p:sp>
        <p:nvSpPr>
          <p:cNvPr id="136" name="Google Shape;136;g22b2f777246_0_47"/>
          <p:cNvSpPr txBox="1"/>
          <p:nvPr/>
        </p:nvSpPr>
        <p:spPr>
          <a:xfrm>
            <a:off x="2391375" y="6242400"/>
            <a:ext cx="7977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Woo, S., Park, J., Lee, J. Y., &amp; Kweon, I. S. (2018). Cbam: Convolutional block attention module. In Proceedings of the European conference on computer vision (ECCV) (pp. 3-19).</a:t>
            </a:r>
            <a:endParaRPr b="0" i="0" sz="900" u="none" cap="none" strike="noStrike">
              <a:solidFill>
                <a:srgbClr val="000000"/>
              </a:solidFill>
              <a:latin typeface="Calibri"/>
              <a:ea typeface="Calibri"/>
              <a:cs typeface="Calibri"/>
              <a:sym typeface="Calibri"/>
            </a:endParaRPr>
          </a:p>
        </p:txBody>
      </p:sp>
      <p:sp>
        <p:nvSpPr>
          <p:cNvPr id="137" name="Google Shape;137;g22b2f777246_0_47"/>
          <p:cNvSpPr txBox="1"/>
          <p:nvPr/>
        </p:nvSpPr>
        <p:spPr>
          <a:xfrm>
            <a:off x="559800" y="4378225"/>
            <a:ext cx="10415100" cy="12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Pooling</a:t>
            </a:r>
            <a:r>
              <a:rPr b="0" i="0" lang="en-US" sz="1400" u="none" cap="none" strike="noStrike">
                <a:solidFill>
                  <a:srgbClr val="000000"/>
                </a:solidFill>
                <a:latin typeface="Calibri"/>
                <a:ea typeface="Calibri"/>
                <a:cs typeface="Calibri"/>
                <a:sym typeface="Calibri"/>
              </a:rPr>
              <a:t>: We first pass the input features into a parallel max and average pooling layer to extract single</a:t>
            </a:r>
            <a:r>
              <a:rPr lang="en-US">
                <a:latin typeface="Calibri"/>
                <a:ea typeface="Calibri"/>
                <a:cs typeface="Calibri"/>
                <a:sym typeface="Calibri"/>
              </a:rPr>
              <a:t>-value representation of each channel</a:t>
            </a:r>
            <a:r>
              <a:rPr b="0" i="0" lang="en-US" sz="1400" u="none" cap="none" strike="noStrike">
                <a:solidFill>
                  <a:srgbClr val="000000"/>
                </a:solidFill>
                <a:latin typeface="Calibri"/>
                <a:ea typeface="Calibri"/>
                <a:cs typeface="Calibri"/>
                <a:sym typeface="Calibri"/>
              </a:rPr>
              <a:t> </a:t>
            </a:r>
            <a:r>
              <a:rPr b="0" i="0" lang="en-US" sz="1100" u="none" cap="none" strike="noStrike">
                <a:solidFill>
                  <a:srgbClr val="000000"/>
                </a:solidFill>
                <a:latin typeface="Calibri"/>
                <a:ea typeface="Calibri"/>
                <a:cs typeface="Calibri"/>
                <a:sym typeface="Calibri"/>
              </a:rPr>
              <a:t>(shift invariance, and to reduce the dimensionality from BxCxHxW to BxCx1x1. B is batch size, C is the number of in-channels, H and W are height and width)</a:t>
            </a: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MLP</a:t>
            </a:r>
            <a:r>
              <a:rPr b="0" i="0" lang="en-US" sz="1400" u="none" cap="none" strike="noStrike">
                <a:solidFill>
                  <a:srgbClr val="000000"/>
                </a:solidFill>
                <a:latin typeface="Calibri"/>
                <a:ea typeface="Calibri"/>
                <a:cs typeface="Calibri"/>
                <a:sym typeface="Calibri"/>
              </a:rPr>
              <a:t>: Then we downsample and upsample with two convolutional layers</a:t>
            </a:r>
            <a:r>
              <a:rPr b="0" i="0" lang="en-US" sz="1100" u="none" cap="none" strike="noStrike">
                <a:solidFill>
                  <a:srgbClr val="000000"/>
                </a:solidFill>
                <a:latin typeface="Calibri"/>
                <a:ea typeface="Calibri"/>
                <a:cs typeface="Calibri"/>
                <a:sym typeface="Calibri"/>
              </a:rPr>
              <a:t> (in-features/ratio)</a:t>
            </a: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Output</a:t>
            </a:r>
            <a:r>
              <a:rPr b="0" i="0" lang="en-US" sz="1400" u="none" cap="none" strike="noStrike">
                <a:solidFill>
                  <a:srgbClr val="000000"/>
                </a:solidFill>
                <a:latin typeface="Calibri"/>
                <a:ea typeface="Calibri"/>
                <a:cs typeface="Calibri"/>
                <a:sym typeface="Calibri"/>
              </a:rPr>
              <a:t>: Add them to calculate the sigmoid value on each channel.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(The sigmoid function here makes the model focuses on multiple channels because each channel computes the probability on itself.)</a:t>
            </a:r>
            <a:endParaRPr b="0" i="0" sz="1100" u="none" cap="none" strike="noStrike">
              <a:solidFill>
                <a:srgbClr val="000000"/>
              </a:solidFill>
              <a:latin typeface="Calibri"/>
              <a:ea typeface="Calibri"/>
              <a:cs typeface="Calibri"/>
              <a:sym typeface="Calibri"/>
            </a:endParaRPr>
          </a:p>
        </p:txBody>
      </p:sp>
      <p:pic>
        <p:nvPicPr>
          <p:cNvPr id="138" name="Google Shape;138;g22b2f777246_0_47"/>
          <p:cNvPicPr preferRelativeResize="0"/>
          <p:nvPr/>
        </p:nvPicPr>
        <p:blipFill rotWithShape="1">
          <a:blip r:embed="rId3">
            <a:alphaModFix/>
          </a:blip>
          <a:srcRect b="0" l="0" r="0" t="0"/>
          <a:stretch/>
        </p:blipFill>
        <p:spPr>
          <a:xfrm>
            <a:off x="632175" y="1683949"/>
            <a:ext cx="10927650" cy="247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g22b2f777246_0_56"/>
          <p:cNvSpPr txBox="1"/>
          <p:nvPr>
            <p:ph idx="1" type="body"/>
          </p:nvPr>
        </p:nvSpPr>
        <p:spPr>
          <a:xfrm>
            <a:off x="559804" y="5784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Spatial Attention</a:t>
            </a:r>
            <a:endParaRPr/>
          </a:p>
        </p:txBody>
      </p:sp>
      <p:sp>
        <p:nvSpPr>
          <p:cNvPr id="144" name="Google Shape;144;g22b2f777246_0_56"/>
          <p:cNvSpPr txBox="1"/>
          <p:nvPr/>
        </p:nvSpPr>
        <p:spPr>
          <a:xfrm>
            <a:off x="2391375" y="6242400"/>
            <a:ext cx="7977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Woo, S., Park, J., Lee, J. Y., &amp; Kweon, I. S. (2018). Cbam: Convolutional block attention module. In Proceedings of the European conference on computer vision (ECCV) (pp. 3-19).</a:t>
            </a:r>
            <a:endParaRPr b="0" i="0" sz="900" u="none" cap="none" strike="noStrike">
              <a:solidFill>
                <a:srgbClr val="000000"/>
              </a:solidFill>
              <a:latin typeface="Calibri"/>
              <a:ea typeface="Calibri"/>
              <a:cs typeface="Calibri"/>
              <a:sym typeface="Calibri"/>
            </a:endParaRPr>
          </a:p>
        </p:txBody>
      </p:sp>
      <p:sp>
        <p:nvSpPr>
          <p:cNvPr id="145" name="Google Shape;145;g22b2f777246_0_56"/>
          <p:cNvSpPr txBox="1"/>
          <p:nvPr/>
        </p:nvSpPr>
        <p:spPr>
          <a:xfrm>
            <a:off x="559800" y="4378225"/>
            <a:ext cx="10415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For spatial attention,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Pooling</a:t>
            </a:r>
            <a:r>
              <a:rPr b="0" i="0" lang="en-US" sz="1400" u="none" cap="none" strike="noStrike">
                <a:solidFill>
                  <a:srgbClr val="000000"/>
                </a:solidFill>
                <a:latin typeface="Calibri"/>
                <a:ea typeface="Calibri"/>
                <a:cs typeface="Calibri"/>
                <a:sym typeface="Calibri"/>
              </a:rPr>
              <a:t>: after pooling on the channel dimension</a:t>
            </a:r>
            <a:r>
              <a:rPr b="0" i="0" lang="en-US" sz="1100" u="none" cap="none" strike="noStrike">
                <a:solidFill>
                  <a:srgbClr val="000000"/>
                </a:solidFill>
                <a:latin typeface="Calibri"/>
                <a:ea typeface="Calibri"/>
                <a:cs typeface="Calibri"/>
                <a:sym typeface="Calibri"/>
              </a:rPr>
              <a:t>(from Bx1xHxW to Bx1xHxW)</a:t>
            </a:r>
            <a:r>
              <a:rPr b="0" i="0" lang="en-US" sz="1400" u="none" cap="none" strike="noStrike">
                <a:solidFill>
                  <a:srgbClr val="000000"/>
                </a:solidFill>
                <a:latin typeface="Calibri"/>
                <a:ea typeface="Calibri"/>
                <a:cs typeface="Calibri"/>
                <a:sym typeface="Calibri"/>
              </a:rPr>
              <a:t>, we concatenate the two pooled feature maps </a:t>
            </a:r>
            <a:r>
              <a:rPr lang="en-US">
                <a:latin typeface="Calibri"/>
                <a:ea typeface="Calibri"/>
                <a:cs typeface="Calibri"/>
                <a:sym typeface="Calibri"/>
              </a:rPr>
              <a:t>as a representation for each pixel</a:t>
            </a: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Conv layer</a:t>
            </a:r>
            <a:r>
              <a:rPr b="0" i="0" lang="en-US" sz="1400" u="none" cap="none" strike="noStrike">
                <a:solidFill>
                  <a:srgbClr val="000000"/>
                </a:solidFill>
                <a:latin typeface="Calibri"/>
                <a:ea typeface="Calibri"/>
                <a:cs typeface="Calibri"/>
                <a:sym typeface="Calibri"/>
              </a:rPr>
              <a:t>: Then we apply 7x7 convolutional layers </a:t>
            </a:r>
            <a:r>
              <a:rPr b="0" i="0" lang="en-US" sz="1100" u="none" cap="none" strike="noStrike">
                <a:solidFill>
                  <a:srgbClr val="000000"/>
                </a:solidFill>
                <a:latin typeface="Calibri"/>
                <a:ea typeface="Calibri"/>
                <a:cs typeface="Calibri"/>
                <a:sym typeface="Calibri"/>
              </a:rPr>
              <a:t>(with paddings to keep the dimension of HxW but reduce the number of channels from two to one)</a:t>
            </a: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Output</a:t>
            </a:r>
            <a:r>
              <a:rPr b="0" i="0" lang="en-US" sz="1400" u="none" cap="none" strike="noStrike">
                <a:solidFill>
                  <a:srgbClr val="000000"/>
                </a:solidFill>
                <a:latin typeface="Calibri"/>
                <a:ea typeface="Calibri"/>
                <a:cs typeface="Calibri"/>
                <a:sym typeface="Calibri"/>
              </a:rPr>
              <a:t>: Finally, the sigmoid function is used on each pixel and output the spatial attention mask.</a:t>
            </a:r>
            <a:endParaRPr b="0" i="0" sz="1400" u="none" cap="none" strike="noStrike">
              <a:solidFill>
                <a:srgbClr val="000000"/>
              </a:solidFill>
              <a:latin typeface="Calibri"/>
              <a:ea typeface="Calibri"/>
              <a:cs typeface="Calibri"/>
              <a:sym typeface="Calibri"/>
            </a:endParaRPr>
          </a:p>
        </p:txBody>
      </p:sp>
      <p:pic>
        <p:nvPicPr>
          <p:cNvPr id="146" name="Google Shape;146;g22b2f777246_0_56"/>
          <p:cNvPicPr preferRelativeResize="0"/>
          <p:nvPr/>
        </p:nvPicPr>
        <p:blipFill rotWithShape="1">
          <a:blip r:embed="rId3">
            <a:alphaModFix/>
          </a:blip>
          <a:srcRect b="0" l="0" r="0" t="0"/>
          <a:stretch/>
        </p:blipFill>
        <p:spPr>
          <a:xfrm>
            <a:off x="2306700" y="1673767"/>
            <a:ext cx="7339101" cy="25520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g22b2f777246_0_64"/>
          <p:cNvSpPr txBox="1"/>
          <p:nvPr>
            <p:ph idx="1" type="body"/>
          </p:nvPr>
        </p:nvSpPr>
        <p:spPr>
          <a:xfrm>
            <a:off x="569204" y="4467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The Proposed Model</a:t>
            </a:r>
            <a:endParaRPr/>
          </a:p>
        </p:txBody>
      </p:sp>
      <p:sp>
        <p:nvSpPr>
          <p:cNvPr id="152" name="Google Shape;152;g22b2f777246_0_64"/>
          <p:cNvSpPr txBox="1"/>
          <p:nvPr/>
        </p:nvSpPr>
        <p:spPr>
          <a:xfrm>
            <a:off x="2391375" y="6242400"/>
            <a:ext cx="797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3" name="Google Shape;153;g22b2f777246_0_64"/>
          <p:cNvSpPr txBox="1"/>
          <p:nvPr/>
        </p:nvSpPr>
        <p:spPr>
          <a:xfrm>
            <a:off x="409250" y="1762950"/>
            <a:ext cx="47949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The proposed model is a combination of DenseNet201 and attention masks.</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We appl</a:t>
            </a:r>
            <a:r>
              <a:rPr lang="en-US">
                <a:latin typeface="Calibri"/>
                <a:ea typeface="Calibri"/>
                <a:cs typeface="Calibri"/>
                <a:sym typeface="Calibri"/>
              </a:rPr>
              <a:t>ied</a:t>
            </a:r>
            <a:r>
              <a:rPr b="0" i="0" lang="en-US" sz="1400" u="none" cap="none" strike="noStrike">
                <a:solidFill>
                  <a:srgbClr val="000000"/>
                </a:solidFill>
                <a:latin typeface="Calibri"/>
                <a:ea typeface="Calibri"/>
                <a:cs typeface="Calibri"/>
                <a:sym typeface="Calibri"/>
              </a:rPr>
              <a:t> the attention mask module directly after each dense block in a residual-like way. The new module is called attention dense </a:t>
            </a:r>
            <a:r>
              <a:rPr lang="en-US">
                <a:latin typeface="Calibri"/>
                <a:ea typeface="Calibri"/>
                <a:cs typeface="Calibri"/>
                <a:sym typeface="Calibri"/>
              </a:rPr>
              <a:t>block</a:t>
            </a: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The network contains four attention dense blocks with final classification layers.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We use Cross Entropy loss as our loss function.</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4" name="Google Shape;154;g22b2f777246_0_64"/>
          <p:cNvPicPr preferRelativeResize="0"/>
          <p:nvPr/>
        </p:nvPicPr>
        <p:blipFill>
          <a:blip r:embed="rId3">
            <a:alphaModFix/>
          </a:blip>
          <a:stretch>
            <a:fillRect/>
          </a:stretch>
        </p:blipFill>
        <p:spPr>
          <a:xfrm>
            <a:off x="4985350" y="1506050"/>
            <a:ext cx="7206650" cy="22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29f9112493b_0_20"/>
          <p:cNvSpPr txBox="1"/>
          <p:nvPr>
            <p:ph idx="1" type="body"/>
          </p:nvPr>
        </p:nvSpPr>
        <p:spPr>
          <a:xfrm>
            <a:off x="569204" y="4467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Experiments</a:t>
            </a:r>
            <a:endParaRPr/>
          </a:p>
        </p:txBody>
      </p:sp>
      <p:sp>
        <p:nvSpPr>
          <p:cNvPr id="160" name="Google Shape;160;g29f9112493b_0_20"/>
          <p:cNvSpPr txBox="1"/>
          <p:nvPr/>
        </p:nvSpPr>
        <p:spPr>
          <a:xfrm>
            <a:off x="2391375" y="6242400"/>
            <a:ext cx="797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1" name="Google Shape;161;g29f9112493b_0_20"/>
          <p:cNvSpPr txBox="1"/>
          <p:nvPr/>
        </p:nvSpPr>
        <p:spPr>
          <a:xfrm>
            <a:off x="614600" y="1132125"/>
            <a:ext cx="9831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To compare the performances </a:t>
            </a:r>
            <a:r>
              <a:rPr lang="en-US">
                <a:latin typeface="Calibri"/>
                <a:ea typeface="Calibri"/>
                <a:cs typeface="Calibri"/>
                <a:sym typeface="Calibri"/>
              </a:rPr>
              <a:t>between</a:t>
            </a:r>
            <a:r>
              <a:rPr lang="en-US">
                <a:latin typeface="Calibri"/>
                <a:ea typeface="Calibri"/>
                <a:cs typeface="Calibri"/>
                <a:sym typeface="Calibri"/>
              </a:rPr>
              <a:t> our model and other state-of-the-art models, we used accuracy as the metric. For fair comparisons, models were trained with AdamW optimizer in 50 epochs.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162" name="Google Shape;162;g29f9112493b_0_20"/>
          <p:cNvGraphicFramePr/>
          <p:nvPr/>
        </p:nvGraphicFramePr>
        <p:xfrm>
          <a:off x="713700" y="1766350"/>
          <a:ext cx="3000000" cy="3000000"/>
        </p:xfrm>
        <a:graphic>
          <a:graphicData uri="http://schemas.openxmlformats.org/drawingml/2006/table">
            <a:tbl>
              <a:tblPr>
                <a:noFill/>
                <a:tableStyleId>{BEDF0665-25DD-4630-AE3F-6C4BBBB8E36B}</a:tableStyleId>
              </a:tblPr>
              <a:tblGrid>
                <a:gridCol w="3033375"/>
                <a:gridCol w="3033375"/>
                <a:gridCol w="3033375"/>
              </a:tblGrid>
              <a:tr h="224975">
                <a:tc>
                  <a:txBody>
                    <a:bodyPr/>
                    <a:lstStyle/>
                    <a:p>
                      <a:pPr indent="0" lvl="0" marL="0" rtl="0" algn="ctr">
                        <a:spcBef>
                          <a:spcPts val="0"/>
                        </a:spcBef>
                        <a:spcAft>
                          <a:spcPts val="0"/>
                        </a:spcAft>
                        <a:buNone/>
                      </a:pPr>
                      <a:r>
                        <a:rPr lang="en-US"/>
                        <a:t>Model</a:t>
                      </a:r>
                      <a:endParaRPr/>
                    </a:p>
                  </a:txBody>
                  <a:tcPr marT="91425" marB="91425" marR="91425" marL="91425"/>
                </a:tc>
                <a:tc>
                  <a:txBody>
                    <a:bodyPr/>
                    <a:lstStyle/>
                    <a:p>
                      <a:pPr indent="0" lvl="0" marL="0" rtl="0" algn="ctr">
                        <a:spcBef>
                          <a:spcPts val="0"/>
                        </a:spcBef>
                        <a:spcAft>
                          <a:spcPts val="0"/>
                        </a:spcAft>
                        <a:buNone/>
                      </a:pPr>
                      <a:r>
                        <a:rPr lang="en-US"/>
                        <a:t>Base Model</a:t>
                      </a:r>
                      <a:endParaRPr/>
                    </a:p>
                  </a:txBody>
                  <a:tcPr marT="91425" marB="91425" marR="91425" marL="91425"/>
                </a:tc>
                <a:tc>
                  <a:txBody>
                    <a:bodyPr/>
                    <a:lstStyle/>
                    <a:p>
                      <a:pPr indent="0" lvl="0" marL="0" rtl="0" algn="ctr">
                        <a:spcBef>
                          <a:spcPts val="0"/>
                        </a:spcBef>
                        <a:spcAft>
                          <a:spcPts val="0"/>
                        </a:spcAft>
                        <a:buNone/>
                      </a:pPr>
                      <a:r>
                        <a:rPr lang="en-US"/>
                        <a:t>Acc (%)</a:t>
                      </a:r>
                      <a:endParaRPr/>
                    </a:p>
                  </a:txBody>
                  <a:tcPr marT="91425" marB="91425" marR="91425" marL="91425"/>
                </a:tc>
              </a:tr>
              <a:tr h="322400">
                <a:tc>
                  <a:txBody>
                    <a:bodyPr/>
                    <a:lstStyle/>
                    <a:p>
                      <a:pPr indent="0" lvl="0" marL="0" rtl="0" algn="ctr">
                        <a:spcBef>
                          <a:spcPts val="0"/>
                        </a:spcBef>
                        <a:spcAft>
                          <a:spcPts val="0"/>
                        </a:spcAft>
                        <a:buNone/>
                      </a:pPr>
                      <a:r>
                        <a:rPr lang="en-US"/>
                        <a:t>CTnet-10</a:t>
                      </a:r>
                      <a:endParaRPr/>
                    </a:p>
                  </a:txBody>
                  <a:tcPr marT="91425" marB="91425" marR="91425" marL="91425"/>
                </a:tc>
                <a:tc>
                  <a:txBody>
                    <a:bodyPr/>
                    <a:lstStyle/>
                    <a:p>
                      <a:pPr indent="0" lvl="0" marL="0" rtl="0" algn="ctr">
                        <a:spcBef>
                          <a:spcPts val="0"/>
                        </a:spcBef>
                        <a:spcAft>
                          <a:spcPts val="0"/>
                        </a:spcAft>
                        <a:buNone/>
                      </a:pPr>
                      <a:r>
                        <a:rPr lang="en-US"/>
                        <a:t>CNN</a:t>
                      </a:r>
                      <a:endParaRPr/>
                    </a:p>
                  </a:txBody>
                  <a:tcPr marT="91425" marB="91425" marR="91425" marL="91425"/>
                </a:tc>
                <a:tc>
                  <a:txBody>
                    <a:bodyPr/>
                    <a:lstStyle/>
                    <a:p>
                      <a:pPr indent="0" lvl="0" marL="0" rtl="0" algn="ctr">
                        <a:spcBef>
                          <a:spcPts val="0"/>
                        </a:spcBef>
                        <a:spcAft>
                          <a:spcPts val="0"/>
                        </a:spcAft>
                        <a:buNone/>
                      </a:pPr>
                      <a:r>
                        <a:rPr lang="en-US"/>
                        <a:t>82.10%</a:t>
                      </a:r>
                      <a:endParaRPr/>
                    </a:p>
                  </a:txBody>
                  <a:tcPr marT="91425" marB="91425" marR="91425" marL="91425"/>
                </a:tc>
              </a:tr>
              <a:tr h="322400">
                <a:tc>
                  <a:txBody>
                    <a:bodyPr/>
                    <a:lstStyle/>
                    <a:p>
                      <a:pPr indent="0" lvl="0" marL="0" rtl="0" algn="ctr">
                        <a:spcBef>
                          <a:spcPts val="0"/>
                        </a:spcBef>
                        <a:spcAft>
                          <a:spcPts val="0"/>
                        </a:spcAft>
                        <a:buNone/>
                      </a:pPr>
                      <a:r>
                        <a:rPr lang="en-US"/>
                        <a:t>Singh et.al</a:t>
                      </a:r>
                      <a:endParaRPr/>
                    </a:p>
                  </a:txBody>
                  <a:tcPr marT="91425" marB="91425" marR="91425" marL="91425"/>
                </a:tc>
                <a:tc>
                  <a:txBody>
                    <a:bodyPr/>
                    <a:lstStyle/>
                    <a:p>
                      <a:pPr indent="0" lvl="0" marL="0" rtl="0" algn="ctr">
                        <a:spcBef>
                          <a:spcPts val="0"/>
                        </a:spcBef>
                        <a:spcAft>
                          <a:spcPts val="0"/>
                        </a:spcAft>
                        <a:buNone/>
                      </a:pPr>
                      <a:r>
                        <a:rPr lang="en-US"/>
                        <a:t>CNN</a:t>
                      </a:r>
                      <a:endParaRPr/>
                    </a:p>
                  </a:txBody>
                  <a:tcPr marT="91425" marB="91425" marR="91425" marL="91425"/>
                </a:tc>
                <a:tc>
                  <a:txBody>
                    <a:bodyPr/>
                    <a:lstStyle/>
                    <a:p>
                      <a:pPr indent="0" lvl="0" marL="0" rtl="0" algn="ctr">
                        <a:spcBef>
                          <a:spcPts val="0"/>
                        </a:spcBef>
                        <a:spcAft>
                          <a:spcPts val="0"/>
                        </a:spcAft>
                        <a:buNone/>
                      </a:pPr>
                      <a:r>
                        <a:rPr lang="en-US"/>
                        <a:t>93.20%</a:t>
                      </a:r>
                      <a:endParaRPr/>
                    </a:p>
                  </a:txBody>
                  <a:tcPr marT="91425" marB="91425" marR="91425" marL="91425"/>
                </a:tc>
              </a:tr>
              <a:tr h="322400">
                <a:tc>
                  <a:txBody>
                    <a:bodyPr/>
                    <a:lstStyle/>
                    <a:p>
                      <a:pPr indent="0" lvl="0" marL="0" rtl="0" algn="ctr">
                        <a:spcBef>
                          <a:spcPts val="0"/>
                        </a:spcBef>
                        <a:spcAft>
                          <a:spcPts val="0"/>
                        </a:spcAft>
                        <a:buNone/>
                      </a:pPr>
                      <a:r>
                        <a:rPr lang="en-US"/>
                        <a:t>Panwar et.al (baseline)</a:t>
                      </a:r>
                      <a:endParaRPr/>
                    </a:p>
                  </a:txBody>
                  <a:tcPr marT="91425" marB="91425" marR="91425" marL="91425"/>
                </a:tc>
                <a:tc>
                  <a:txBody>
                    <a:bodyPr/>
                    <a:lstStyle/>
                    <a:p>
                      <a:pPr indent="0" lvl="0" marL="0" rtl="0" algn="ctr">
                        <a:spcBef>
                          <a:spcPts val="0"/>
                        </a:spcBef>
                        <a:spcAft>
                          <a:spcPts val="0"/>
                        </a:spcAft>
                        <a:buNone/>
                      </a:pPr>
                      <a:r>
                        <a:rPr lang="en-US"/>
                        <a:t>VGG-19</a:t>
                      </a:r>
                      <a:endParaRPr/>
                    </a:p>
                  </a:txBody>
                  <a:tcPr marT="91425" marB="91425" marR="91425" marL="91425"/>
                </a:tc>
                <a:tc>
                  <a:txBody>
                    <a:bodyPr/>
                    <a:lstStyle/>
                    <a:p>
                      <a:pPr indent="0" lvl="0" marL="0" rtl="0" algn="ctr">
                        <a:spcBef>
                          <a:spcPts val="0"/>
                        </a:spcBef>
                        <a:spcAft>
                          <a:spcPts val="0"/>
                        </a:spcAft>
                        <a:buNone/>
                      </a:pPr>
                      <a:r>
                        <a:rPr lang="en-US"/>
                        <a:t>95.61%</a:t>
                      </a:r>
                      <a:endParaRPr/>
                    </a:p>
                  </a:txBody>
                  <a:tcPr marT="91425" marB="91425" marR="91425" marL="91425"/>
                </a:tc>
              </a:tr>
              <a:tr h="322400">
                <a:tc>
                  <a:txBody>
                    <a:bodyPr/>
                    <a:lstStyle/>
                    <a:p>
                      <a:pPr indent="0" lvl="0" marL="0" rtl="0" algn="ctr">
                        <a:spcBef>
                          <a:spcPts val="0"/>
                        </a:spcBef>
                        <a:spcAft>
                          <a:spcPts val="0"/>
                        </a:spcAft>
                        <a:buNone/>
                      </a:pPr>
                      <a:r>
                        <a:rPr lang="en-US"/>
                        <a:t>VGG-16</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ctr">
                        <a:spcBef>
                          <a:spcPts val="0"/>
                        </a:spcBef>
                        <a:spcAft>
                          <a:spcPts val="0"/>
                        </a:spcAft>
                        <a:buNone/>
                      </a:pPr>
                      <a:r>
                        <a:rPr lang="en-US"/>
                        <a:t>86.25%</a:t>
                      </a:r>
                      <a:endParaRPr/>
                    </a:p>
                  </a:txBody>
                  <a:tcPr marT="91425" marB="91425" marR="91425" marL="91425"/>
                </a:tc>
              </a:tr>
              <a:tr h="322400">
                <a:tc>
                  <a:txBody>
                    <a:bodyPr/>
                    <a:lstStyle/>
                    <a:p>
                      <a:pPr indent="0" lvl="0" marL="0" rtl="0" algn="ctr">
                        <a:spcBef>
                          <a:spcPts val="0"/>
                        </a:spcBef>
                        <a:spcAft>
                          <a:spcPts val="0"/>
                        </a:spcAft>
                        <a:buNone/>
                      </a:pPr>
                      <a:r>
                        <a:rPr lang="en-US"/>
                        <a:t>ResNet50</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ctr">
                        <a:spcBef>
                          <a:spcPts val="0"/>
                        </a:spcBef>
                        <a:spcAft>
                          <a:spcPts val="0"/>
                        </a:spcAft>
                        <a:buNone/>
                      </a:pPr>
                      <a:r>
                        <a:rPr lang="en-US"/>
                        <a:t>91.01%</a:t>
                      </a:r>
                      <a:endParaRPr/>
                    </a:p>
                  </a:txBody>
                  <a:tcPr marT="91425" marB="91425" marR="91425" marL="91425"/>
                </a:tc>
              </a:tr>
              <a:tr h="322400">
                <a:tc>
                  <a:txBody>
                    <a:bodyPr/>
                    <a:lstStyle/>
                    <a:p>
                      <a:pPr indent="0" lvl="0" marL="0" rtl="0" algn="ctr">
                        <a:spcBef>
                          <a:spcPts val="0"/>
                        </a:spcBef>
                        <a:spcAft>
                          <a:spcPts val="0"/>
                        </a:spcAft>
                        <a:buNone/>
                      </a:pPr>
                      <a:r>
                        <a:rPr lang="en-US"/>
                        <a:t>DenseNet201</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ctr">
                        <a:spcBef>
                          <a:spcPts val="0"/>
                        </a:spcBef>
                        <a:spcAft>
                          <a:spcPts val="0"/>
                        </a:spcAft>
                        <a:buNone/>
                      </a:pPr>
                      <a:r>
                        <a:rPr lang="en-US"/>
                        <a:t>93.13%</a:t>
                      </a:r>
                      <a:endParaRPr/>
                    </a:p>
                  </a:txBody>
                  <a:tcPr marT="91425" marB="91425" marR="91425" marL="91425"/>
                </a:tc>
              </a:tr>
              <a:tr h="322400">
                <a:tc>
                  <a:txBody>
                    <a:bodyPr/>
                    <a:lstStyle/>
                    <a:p>
                      <a:pPr indent="0" lvl="0" marL="0" rtl="0" algn="ctr">
                        <a:spcBef>
                          <a:spcPts val="0"/>
                        </a:spcBef>
                        <a:spcAft>
                          <a:spcPts val="0"/>
                        </a:spcAft>
                        <a:buNone/>
                      </a:pPr>
                      <a:r>
                        <a:rPr lang="en-US"/>
                        <a:t>GoogLeNet</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ctr">
                        <a:spcBef>
                          <a:spcPts val="0"/>
                        </a:spcBef>
                        <a:spcAft>
                          <a:spcPts val="0"/>
                        </a:spcAft>
                        <a:buNone/>
                      </a:pPr>
                      <a:r>
                        <a:rPr lang="en-US"/>
                        <a:t>92.56%</a:t>
                      </a:r>
                      <a:endParaRPr/>
                    </a:p>
                  </a:txBody>
                  <a:tcPr marT="91425" marB="91425" marR="91425" marL="91425"/>
                </a:tc>
              </a:tr>
              <a:tr h="322400">
                <a:tc>
                  <a:txBody>
                    <a:bodyPr/>
                    <a:lstStyle/>
                    <a:p>
                      <a:pPr indent="0" lvl="0" marL="0" rtl="0" algn="ctr">
                        <a:spcBef>
                          <a:spcPts val="0"/>
                        </a:spcBef>
                        <a:spcAft>
                          <a:spcPts val="0"/>
                        </a:spcAft>
                        <a:buNone/>
                      </a:pPr>
                      <a:r>
                        <a:rPr b="1" lang="en-US"/>
                        <a:t>AttenDense(ours)</a:t>
                      </a:r>
                      <a:endParaRPr b="1"/>
                    </a:p>
                  </a:txBody>
                  <a:tcPr marT="91425" marB="91425" marR="91425" marL="91425"/>
                </a:tc>
                <a:tc>
                  <a:txBody>
                    <a:bodyPr/>
                    <a:lstStyle/>
                    <a:p>
                      <a:pPr indent="0" lvl="0" marL="0" rtl="0" algn="ctr">
                        <a:spcBef>
                          <a:spcPts val="0"/>
                        </a:spcBef>
                        <a:spcAft>
                          <a:spcPts val="0"/>
                        </a:spcAft>
                        <a:buNone/>
                      </a:pPr>
                      <a:r>
                        <a:rPr b="1" lang="en-US"/>
                        <a:t>DenseNet201</a:t>
                      </a:r>
                      <a:endParaRPr b="1"/>
                    </a:p>
                  </a:txBody>
                  <a:tcPr marT="91425" marB="91425" marR="91425" marL="91425"/>
                </a:tc>
                <a:tc>
                  <a:txBody>
                    <a:bodyPr/>
                    <a:lstStyle/>
                    <a:p>
                      <a:pPr indent="0" lvl="0" marL="0" rtl="0" algn="ctr">
                        <a:spcBef>
                          <a:spcPts val="0"/>
                        </a:spcBef>
                        <a:spcAft>
                          <a:spcPts val="0"/>
                        </a:spcAft>
                        <a:buNone/>
                      </a:pPr>
                      <a:r>
                        <a:rPr b="1" lang="en-US"/>
                        <a:t>97.84%</a:t>
                      </a:r>
                      <a:endParaRPr b="1"/>
                    </a:p>
                  </a:txBody>
                  <a:tcPr marT="91425" marB="91425" marR="91425" marL="91425"/>
                </a:tc>
              </a:tr>
            </a:tbl>
          </a:graphicData>
        </a:graphic>
      </p:graphicFrame>
      <p:sp>
        <p:nvSpPr>
          <p:cNvPr id="163" name="Google Shape;163;g29f9112493b_0_20"/>
          <p:cNvSpPr txBox="1"/>
          <p:nvPr/>
        </p:nvSpPr>
        <p:spPr>
          <a:xfrm>
            <a:off x="10212200" y="1833000"/>
            <a:ext cx="1748400" cy="31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Our model surpassed the baseline 95.61% and achieved 97.84% accuracy.</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It also outperformed other models, indicating that attention masks on DenseNet can help to increase accuracy on our task.</a:t>
            </a:r>
            <a:endParaRPr>
              <a:solidFill>
                <a:schemeClr val="dk1"/>
              </a:solidFill>
              <a:latin typeface="Calibri"/>
              <a:ea typeface="Calibri"/>
              <a:cs typeface="Calibri"/>
              <a:sym typeface="Calibri"/>
            </a:endParaRPr>
          </a:p>
        </p:txBody>
      </p:sp>
      <p:sp>
        <p:nvSpPr>
          <p:cNvPr id="164" name="Google Shape;164;g29f9112493b_0_20"/>
          <p:cNvSpPr txBox="1"/>
          <p:nvPr/>
        </p:nvSpPr>
        <p:spPr>
          <a:xfrm>
            <a:off x="2597200" y="6005475"/>
            <a:ext cx="7056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Loshchilov, I., &amp; Hutter, F. (2017). Decoupled weight decay regularization. arXiv preprint arXiv:1711.05101.</a:t>
            </a:r>
            <a:endParaRPr sz="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g29f9112493b_0_47"/>
          <p:cNvSpPr txBox="1"/>
          <p:nvPr>
            <p:ph idx="1" type="body"/>
          </p:nvPr>
        </p:nvSpPr>
        <p:spPr>
          <a:xfrm>
            <a:off x="569204" y="4467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Experiments</a:t>
            </a:r>
            <a:endParaRPr/>
          </a:p>
        </p:txBody>
      </p:sp>
      <p:sp>
        <p:nvSpPr>
          <p:cNvPr id="170" name="Google Shape;170;g29f9112493b_0_47"/>
          <p:cNvSpPr txBox="1"/>
          <p:nvPr/>
        </p:nvSpPr>
        <p:spPr>
          <a:xfrm>
            <a:off x="2391375" y="6242400"/>
            <a:ext cx="797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1" name="Google Shape;171;g29f9112493b_0_47"/>
          <p:cNvSpPr txBox="1"/>
          <p:nvPr/>
        </p:nvSpPr>
        <p:spPr>
          <a:xfrm>
            <a:off x="614600" y="1132125"/>
            <a:ext cx="9831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We also conducted experiments to show the performance of using only channel-attention mask and only spatial-attention mask. An additional experiment with GoogLeNet showed that the proposed model has a better performance.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172" name="Google Shape;172;g29f9112493b_0_47"/>
          <p:cNvGraphicFramePr/>
          <p:nvPr/>
        </p:nvGraphicFramePr>
        <p:xfrm>
          <a:off x="758775" y="2307050"/>
          <a:ext cx="3000000" cy="3000000"/>
        </p:xfrm>
        <a:graphic>
          <a:graphicData uri="http://schemas.openxmlformats.org/drawingml/2006/table">
            <a:tbl>
              <a:tblPr>
                <a:noFill/>
                <a:tableStyleId>{BEDF0665-25DD-4630-AE3F-6C4BBBB8E36B}</a:tableStyleId>
              </a:tblPr>
              <a:tblGrid>
                <a:gridCol w="3033375"/>
                <a:gridCol w="3204600"/>
                <a:gridCol w="2862150"/>
              </a:tblGrid>
              <a:tr h="224975">
                <a:tc>
                  <a:txBody>
                    <a:bodyPr/>
                    <a:lstStyle/>
                    <a:p>
                      <a:pPr indent="0" lvl="0" marL="0" rtl="0" algn="ctr">
                        <a:spcBef>
                          <a:spcPts val="0"/>
                        </a:spcBef>
                        <a:spcAft>
                          <a:spcPts val="0"/>
                        </a:spcAft>
                        <a:buNone/>
                      </a:pPr>
                      <a:r>
                        <a:rPr lang="en-US"/>
                        <a:t>Model</a:t>
                      </a:r>
                      <a:endParaRPr/>
                    </a:p>
                  </a:txBody>
                  <a:tcPr marT="91425" marB="91425" marR="91425" marL="91425"/>
                </a:tc>
                <a:tc>
                  <a:txBody>
                    <a:bodyPr/>
                    <a:lstStyle/>
                    <a:p>
                      <a:pPr indent="0" lvl="0" marL="0" rtl="0" algn="ctr">
                        <a:spcBef>
                          <a:spcPts val="0"/>
                        </a:spcBef>
                        <a:spcAft>
                          <a:spcPts val="0"/>
                        </a:spcAft>
                        <a:buNone/>
                      </a:pPr>
                      <a:r>
                        <a:rPr lang="en-US"/>
                        <a:t>Attention Mask</a:t>
                      </a:r>
                      <a:endParaRPr/>
                    </a:p>
                  </a:txBody>
                  <a:tcPr marT="91425" marB="91425" marR="91425" marL="91425"/>
                </a:tc>
                <a:tc>
                  <a:txBody>
                    <a:bodyPr/>
                    <a:lstStyle/>
                    <a:p>
                      <a:pPr indent="0" lvl="0" marL="0" rtl="0" algn="ctr">
                        <a:spcBef>
                          <a:spcPts val="0"/>
                        </a:spcBef>
                        <a:spcAft>
                          <a:spcPts val="0"/>
                        </a:spcAft>
                        <a:buNone/>
                      </a:pPr>
                      <a:r>
                        <a:rPr lang="en-US"/>
                        <a:t>Acc (%)</a:t>
                      </a:r>
                      <a:endParaRPr/>
                    </a:p>
                  </a:txBody>
                  <a:tcPr marT="91425" marB="91425" marR="91425" marL="91425"/>
                </a:tc>
              </a:tr>
              <a:tr h="322400">
                <a:tc>
                  <a:txBody>
                    <a:bodyPr/>
                    <a:lstStyle/>
                    <a:p>
                      <a:pPr indent="0" lvl="0" marL="0" rtl="0" algn="ctr">
                        <a:spcBef>
                          <a:spcPts val="0"/>
                        </a:spcBef>
                        <a:spcAft>
                          <a:spcPts val="0"/>
                        </a:spcAft>
                        <a:buNone/>
                      </a:pPr>
                      <a:r>
                        <a:rPr lang="en-US"/>
                        <a:t>Channel AttenDense</a:t>
                      </a:r>
                      <a:endParaRPr/>
                    </a:p>
                  </a:txBody>
                  <a:tcPr marT="91425" marB="91425" marR="91425" marL="91425"/>
                </a:tc>
                <a:tc>
                  <a:txBody>
                    <a:bodyPr/>
                    <a:lstStyle/>
                    <a:p>
                      <a:pPr indent="0" lvl="0" marL="0" rtl="0" algn="ctr">
                        <a:spcBef>
                          <a:spcPts val="0"/>
                        </a:spcBef>
                        <a:spcAft>
                          <a:spcPts val="0"/>
                        </a:spcAft>
                        <a:buNone/>
                      </a:pPr>
                      <a:r>
                        <a:rPr lang="en-US"/>
                        <a:t>Channel attention mask</a:t>
                      </a:r>
                      <a:endParaRPr/>
                    </a:p>
                  </a:txBody>
                  <a:tcPr marT="91425" marB="91425" marR="91425" marL="91425"/>
                </a:tc>
                <a:tc>
                  <a:txBody>
                    <a:bodyPr/>
                    <a:lstStyle/>
                    <a:p>
                      <a:pPr indent="0" lvl="0" marL="0" rtl="0" algn="ctr">
                        <a:spcBef>
                          <a:spcPts val="0"/>
                        </a:spcBef>
                        <a:spcAft>
                          <a:spcPts val="0"/>
                        </a:spcAft>
                        <a:buNone/>
                      </a:pPr>
                      <a:r>
                        <a:rPr lang="en-US"/>
                        <a:t>95.56%</a:t>
                      </a:r>
                      <a:endParaRPr/>
                    </a:p>
                  </a:txBody>
                  <a:tcPr marT="91425" marB="91425" marR="91425" marL="91425"/>
                </a:tc>
              </a:tr>
              <a:tr h="322400">
                <a:tc>
                  <a:txBody>
                    <a:bodyPr/>
                    <a:lstStyle/>
                    <a:p>
                      <a:pPr indent="0" lvl="0" marL="0" rtl="0" algn="ctr">
                        <a:spcBef>
                          <a:spcPts val="0"/>
                        </a:spcBef>
                        <a:spcAft>
                          <a:spcPts val="0"/>
                        </a:spcAft>
                        <a:buClr>
                          <a:schemeClr val="dk1"/>
                        </a:buClr>
                        <a:buSzPts val="1100"/>
                        <a:buFont typeface="Arial"/>
                        <a:buNone/>
                      </a:pPr>
                      <a:r>
                        <a:rPr lang="en-US">
                          <a:solidFill>
                            <a:schemeClr val="dk1"/>
                          </a:solidFill>
                        </a:rPr>
                        <a:t>Spatial</a:t>
                      </a:r>
                      <a:r>
                        <a:rPr lang="en-US">
                          <a:solidFill>
                            <a:schemeClr val="dk1"/>
                          </a:solidFill>
                        </a:rPr>
                        <a:t> AttenDense</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Spatial</a:t>
                      </a:r>
                      <a:r>
                        <a:rPr lang="en-US">
                          <a:solidFill>
                            <a:schemeClr val="dk1"/>
                          </a:solidFill>
                        </a:rPr>
                        <a:t> attention mask</a:t>
                      </a:r>
                      <a:endParaRPr/>
                    </a:p>
                  </a:txBody>
                  <a:tcPr marT="91425" marB="91425" marR="91425" marL="91425"/>
                </a:tc>
                <a:tc>
                  <a:txBody>
                    <a:bodyPr/>
                    <a:lstStyle/>
                    <a:p>
                      <a:pPr indent="0" lvl="0" marL="0" rtl="0" algn="ctr">
                        <a:spcBef>
                          <a:spcPts val="0"/>
                        </a:spcBef>
                        <a:spcAft>
                          <a:spcPts val="0"/>
                        </a:spcAft>
                        <a:buNone/>
                      </a:pPr>
                      <a:r>
                        <a:rPr lang="en-US"/>
                        <a:t>96.88%</a:t>
                      </a:r>
                      <a:endParaRPr/>
                    </a:p>
                  </a:txBody>
                  <a:tcPr marT="91425" marB="91425" marR="91425" marL="91425"/>
                </a:tc>
              </a:tr>
              <a:tr h="322400">
                <a:tc>
                  <a:txBody>
                    <a:bodyPr/>
                    <a:lstStyle/>
                    <a:p>
                      <a:pPr indent="0" lvl="0" marL="0" rtl="0" algn="ctr">
                        <a:spcBef>
                          <a:spcPts val="0"/>
                        </a:spcBef>
                        <a:spcAft>
                          <a:spcPts val="0"/>
                        </a:spcAft>
                        <a:buNone/>
                      </a:pPr>
                      <a:r>
                        <a:rPr lang="en-US"/>
                        <a:t>GoogLeNet with Attention Mask</a:t>
                      </a:r>
                      <a:endParaRPr/>
                    </a:p>
                  </a:txBody>
                  <a:tcPr marT="91425" marB="91425" marR="91425" marL="91425"/>
                </a:tc>
                <a:tc>
                  <a:txBody>
                    <a:bodyPr/>
                    <a:lstStyle/>
                    <a:p>
                      <a:pPr indent="0" lvl="0" marL="0" rtl="0" algn="ctr">
                        <a:spcBef>
                          <a:spcPts val="0"/>
                        </a:spcBef>
                        <a:spcAft>
                          <a:spcPts val="0"/>
                        </a:spcAft>
                        <a:buNone/>
                      </a:pPr>
                      <a:r>
                        <a:rPr lang="en-US"/>
                        <a:t>Channel and spatial attention masks</a:t>
                      </a:r>
                      <a:endParaRPr/>
                    </a:p>
                  </a:txBody>
                  <a:tcPr marT="91425" marB="91425" marR="91425" marL="91425"/>
                </a:tc>
                <a:tc>
                  <a:txBody>
                    <a:bodyPr/>
                    <a:lstStyle/>
                    <a:p>
                      <a:pPr indent="0" lvl="0" marL="0" rtl="0" algn="ctr">
                        <a:spcBef>
                          <a:spcPts val="0"/>
                        </a:spcBef>
                        <a:spcAft>
                          <a:spcPts val="0"/>
                        </a:spcAft>
                        <a:buNone/>
                      </a:pPr>
                      <a:r>
                        <a:rPr lang="en-US"/>
                        <a:t>97.36%</a:t>
                      </a:r>
                      <a:endParaRPr/>
                    </a:p>
                  </a:txBody>
                  <a:tcPr marT="91425" marB="91425" marR="91425" marL="91425"/>
                </a:tc>
              </a:tr>
              <a:tr h="322400">
                <a:tc>
                  <a:txBody>
                    <a:bodyPr/>
                    <a:lstStyle/>
                    <a:p>
                      <a:pPr indent="0" lvl="0" marL="0" rtl="0" algn="ctr">
                        <a:spcBef>
                          <a:spcPts val="0"/>
                        </a:spcBef>
                        <a:spcAft>
                          <a:spcPts val="0"/>
                        </a:spcAft>
                        <a:buNone/>
                      </a:pPr>
                      <a:r>
                        <a:rPr b="1" lang="en-US"/>
                        <a:t>AttenDense(ours)</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Channel and spatial attention masks</a:t>
                      </a:r>
                      <a:endParaRPr/>
                    </a:p>
                  </a:txBody>
                  <a:tcPr marT="91425" marB="91425" marR="91425" marL="91425"/>
                </a:tc>
                <a:tc>
                  <a:txBody>
                    <a:bodyPr/>
                    <a:lstStyle/>
                    <a:p>
                      <a:pPr indent="0" lvl="0" marL="0" rtl="0" algn="ctr">
                        <a:spcBef>
                          <a:spcPts val="0"/>
                        </a:spcBef>
                        <a:spcAft>
                          <a:spcPts val="0"/>
                        </a:spcAft>
                        <a:buNone/>
                      </a:pPr>
                      <a:r>
                        <a:rPr b="1" lang="en-US"/>
                        <a:t>97.84%</a:t>
                      </a:r>
                      <a:endParaRPr b="1"/>
                    </a:p>
                  </a:txBody>
                  <a:tcPr marT="91425" marB="91425" marR="91425" marL="91425"/>
                </a:tc>
              </a:tr>
            </a:tbl>
          </a:graphicData>
        </a:graphic>
      </p:graphicFrame>
      <p:sp>
        <p:nvSpPr>
          <p:cNvPr id="173" name="Google Shape;173;g29f9112493b_0_47"/>
          <p:cNvSpPr txBox="1"/>
          <p:nvPr/>
        </p:nvSpPr>
        <p:spPr>
          <a:xfrm>
            <a:off x="713725" y="4563575"/>
            <a:ext cx="10415100" cy="3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Combining the channel and spatial attention masks has higher accuracy.  The spatial attention mask had the most significant enhancement because the CT scan relies more on the spatial information.</a:t>
            </a:r>
            <a:endParaRPr>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22b2f777246_0_72"/>
          <p:cNvSpPr txBox="1"/>
          <p:nvPr>
            <p:ph idx="1" type="body"/>
          </p:nvPr>
        </p:nvSpPr>
        <p:spPr>
          <a:xfrm>
            <a:off x="550379" y="4373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lang="en-US"/>
              <a:t>Explainable model</a:t>
            </a:r>
            <a:endParaRPr/>
          </a:p>
        </p:txBody>
      </p:sp>
      <p:sp>
        <p:nvSpPr>
          <p:cNvPr id="179" name="Google Shape;179;g22b2f777246_0_72"/>
          <p:cNvSpPr txBox="1"/>
          <p:nvPr/>
        </p:nvSpPr>
        <p:spPr>
          <a:xfrm>
            <a:off x="2231425" y="5894325"/>
            <a:ext cx="7977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Selvaraju, R. R., Cogswell, M., Das, A., Vedantam, R., Parikh, D., &amp; Batra, D. (2017). Grad-cam: Visual explanations from deep networks via gradient-based localization. In Proceedings of the IEEE international conference on computer vision (pp. 618-626).</a:t>
            </a:r>
            <a:endParaRPr b="0" i="0" sz="900" u="none" cap="none" strike="noStrike">
              <a:solidFill>
                <a:srgbClr val="000000"/>
              </a:solidFill>
              <a:latin typeface="Calibri"/>
              <a:ea typeface="Calibri"/>
              <a:cs typeface="Calibri"/>
              <a:sym typeface="Calibri"/>
            </a:endParaRPr>
          </a:p>
        </p:txBody>
      </p:sp>
      <p:sp>
        <p:nvSpPr>
          <p:cNvPr id="180" name="Google Shape;180;g22b2f777246_0_72"/>
          <p:cNvSpPr txBox="1"/>
          <p:nvPr/>
        </p:nvSpPr>
        <p:spPr>
          <a:xfrm>
            <a:off x="1723450" y="4801550"/>
            <a:ext cx="7855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We use Grad Cam to visualize </a:t>
            </a:r>
            <a:r>
              <a:rPr lang="en-US">
                <a:latin typeface="Calibri"/>
                <a:ea typeface="Calibri"/>
                <a:cs typeface="Calibri"/>
                <a:sym typeface="Calibri"/>
              </a:rPr>
              <a:t>regions</a:t>
            </a:r>
            <a:r>
              <a:rPr b="0" i="0" lang="en-US" sz="1400" u="none" cap="none" strike="noStrike">
                <a:solidFill>
                  <a:srgbClr val="000000"/>
                </a:solidFill>
                <a:latin typeface="Calibri"/>
                <a:ea typeface="Calibri"/>
                <a:cs typeface="Calibri"/>
                <a:sym typeface="Calibri"/>
              </a:rPr>
              <a:t> that our model looks at. As </a:t>
            </a:r>
            <a:r>
              <a:rPr lang="en-US">
                <a:latin typeface="Calibri"/>
                <a:ea typeface="Calibri"/>
                <a:cs typeface="Calibri"/>
                <a:sym typeface="Calibri"/>
              </a:rPr>
              <a:t>we</a:t>
            </a:r>
            <a:r>
              <a:rPr b="0" i="0" lang="en-US" sz="1400" u="none" cap="none" strike="noStrike">
                <a:solidFill>
                  <a:srgbClr val="000000"/>
                </a:solidFill>
                <a:latin typeface="Calibri"/>
                <a:ea typeface="Calibri"/>
                <a:cs typeface="Calibri"/>
                <a:sym typeface="Calibri"/>
              </a:rPr>
              <a:t> can see, after applying the attention mask, the model puts more attention on the shadow parts. This explains our model better and it is needed in the medical area.</a:t>
            </a:r>
            <a:endParaRPr b="0" i="0" sz="1400" u="none" cap="none" strike="noStrike">
              <a:solidFill>
                <a:srgbClr val="000000"/>
              </a:solidFill>
              <a:latin typeface="Calibri"/>
              <a:ea typeface="Calibri"/>
              <a:cs typeface="Calibri"/>
              <a:sym typeface="Calibri"/>
            </a:endParaRPr>
          </a:p>
        </p:txBody>
      </p:sp>
      <p:pic>
        <p:nvPicPr>
          <p:cNvPr id="181" name="Google Shape;181;g22b2f777246_0_72"/>
          <p:cNvPicPr preferRelativeResize="0"/>
          <p:nvPr/>
        </p:nvPicPr>
        <p:blipFill rotWithShape="1">
          <a:blip r:embed="rId3">
            <a:alphaModFix/>
          </a:blip>
          <a:srcRect b="0" l="0" r="0" t="0"/>
          <a:stretch/>
        </p:blipFill>
        <p:spPr>
          <a:xfrm>
            <a:off x="4232913" y="1585017"/>
            <a:ext cx="2447925" cy="2400300"/>
          </a:xfrm>
          <a:prstGeom prst="rect">
            <a:avLst/>
          </a:prstGeom>
          <a:noFill/>
          <a:ln>
            <a:noFill/>
          </a:ln>
        </p:spPr>
      </p:pic>
      <p:pic>
        <p:nvPicPr>
          <p:cNvPr id="182" name="Google Shape;182;g22b2f777246_0_72"/>
          <p:cNvPicPr preferRelativeResize="0"/>
          <p:nvPr/>
        </p:nvPicPr>
        <p:blipFill rotWithShape="1">
          <a:blip r:embed="rId4">
            <a:alphaModFix/>
          </a:blip>
          <a:srcRect b="0" l="0" r="0" t="0"/>
          <a:stretch/>
        </p:blipFill>
        <p:spPr>
          <a:xfrm>
            <a:off x="6951425" y="1585017"/>
            <a:ext cx="2447925" cy="2400300"/>
          </a:xfrm>
          <a:prstGeom prst="rect">
            <a:avLst/>
          </a:prstGeom>
          <a:noFill/>
          <a:ln>
            <a:noFill/>
          </a:ln>
        </p:spPr>
      </p:pic>
      <p:grpSp>
        <p:nvGrpSpPr>
          <p:cNvPr id="183" name="Google Shape;183;g22b2f777246_0_72"/>
          <p:cNvGrpSpPr/>
          <p:nvPr/>
        </p:nvGrpSpPr>
        <p:grpSpPr>
          <a:xfrm>
            <a:off x="1723450" y="1652517"/>
            <a:ext cx="2133600" cy="2133608"/>
            <a:chOff x="1723450" y="1652517"/>
            <a:chExt cx="2133600" cy="2133608"/>
          </a:xfrm>
        </p:grpSpPr>
        <p:pic>
          <p:nvPicPr>
            <p:cNvPr id="184" name="Google Shape;184;g22b2f777246_0_72"/>
            <p:cNvPicPr preferRelativeResize="0"/>
            <p:nvPr/>
          </p:nvPicPr>
          <p:blipFill rotWithShape="1">
            <a:blip r:embed="rId5">
              <a:alphaModFix/>
            </a:blip>
            <a:srcRect b="0" l="0" r="0" t="0"/>
            <a:stretch/>
          </p:blipFill>
          <p:spPr>
            <a:xfrm>
              <a:off x="1723450" y="1652517"/>
              <a:ext cx="2133600" cy="2133600"/>
            </a:xfrm>
            <a:prstGeom prst="rect">
              <a:avLst/>
            </a:prstGeom>
            <a:noFill/>
            <a:ln>
              <a:noFill/>
            </a:ln>
          </p:spPr>
        </p:pic>
        <p:sp>
          <p:nvSpPr>
            <p:cNvPr id="185" name="Google Shape;185;g22b2f777246_0_72"/>
            <p:cNvSpPr/>
            <p:nvPr/>
          </p:nvSpPr>
          <p:spPr>
            <a:xfrm>
              <a:off x="1826925" y="2816575"/>
              <a:ext cx="338700" cy="357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2b2f777246_0_72"/>
            <p:cNvSpPr/>
            <p:nvPr/>
          </p:nvSpPr>
          <p:spPr>
            <a:xfrm>
              <a:off x="2120450" y="3428525"/>
              <a:ext cx="338700" cy="357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2b2f777246_0_72"/>
            <p:cNvSpPr/>
            <p:nvPr/>
          </p:nvSpPr>
          <p:spPr>
            <a:xfrm>
              <a:off x="3270025" y="3336350"/>
              <a:ext cx="338700" cy="357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g22b2f777246_0_72"/>
          <p:cNvSpPr txBox="1"/>
          <p:nvPr/>
        </p:nvSpPr>
        <p:spPr>
          <a:xfrm>
            <a:off x="1723450" y="3878175"/>
            <a:ext cx="223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The input image with highlighting box (not in model training/evaluation)</a:t>
            </a:r>
            <a:endParaRPr b="0" i="0" sz="1400" u="none" cap="none" strike="noStrike">
              <a:solidFill>
                <a:srgbClr val="000000"/>
              </a:solidFill>
              <a:latin typeface="Calibri"/>
              <a:ea typeface="Calibri"/>
              <a:cs typeface="Calibri"/>
              <a:sym typeface="Calibri"/>
            </a:endParaRPr>
          </a:p>
        </p:txBody>
      </p:sp>
      <p:sp>
        <p:nvSpPr>
          <p:cNvPr id="189" name="Google Shape;189;g22b2f777246_0_72"/>
          <p:cNvSpPr txBox="1"/>
          <p:nvPr/>
        </p:nvSpPr>
        <p:spPr>
          <a:xfrm>
            <a:off x="4466625" y="3878175"/>
            <a:ext cx="223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The heat map of the model without attention masks.</a:t>
            </a:r>
            <a:endParaRPr b="0" i="0" sz="1400" u="none" cap="none" strike="noStrike">
              <a:solidFill>
                <a:srgbClr val="000000"/>
              </a:solidFill>
              <a:latin typeface="Calibri"/>
              <a:ea typeface="Calibri"/>
              <a:cs typeface="Calibri"/>
              <a:sym typeface="Calibri"/>
            </a:endParaRPr>
          </a:p>
        </p:txBody>
      </p:sp>
      <p:sp>
        <p:nvSpPr>
          <p:cNvPr id="190" name="Google Shape;190;g22b2f777246_0_72"/>
          <p:cNvSpPr txBox="1"/>
          <p:nvPr/>
        </p:nvSpPr>
        <p:spPr>
          <a:xfrm>
            <a:off x="7209800" y="3878175"/>
            <a:ext cx="223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The heat map of the model with attention masks.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idx="4294967295" type="body"/>
          </p:nvPr>
        </p:nvSpPr>
        <p:spPr>
          <a:xfrm>
            <a:off x="569204" y="44676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b="1" lang="en-US" sz="4400">
                <a:solidFill>
                  <a:srgbClr val="59A6A2"/>
                </a:solidFill>
                <a:latin typeface="Arial"/>
                <a:ea typeface="Arial"/>
                <a:cs typeface="Arial"/>
                <a:sym typeface="Arial"/>
              </a:rPr>
              <a:t>Conclusion</a:t>
            </a:r>
            <a:endParaRPr/>
          </a:p>
        </p:txBody>
      </p:sp>
      <p:sp>
        <p:nvSpPr>
          <p:cNvPr id="196" name="Google Shape;196;p9"/>
          <p:cNvSpPr txBox="1"/>
          <p:nvPr/>
        </p:nvSpPr>
        <p:spPr>
          <a:xfrm>
            <a:off x="700650" y="1389675"/>
            <a:ext cx="9251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Our model, Attention </a:t>
            </a:r>
            <a:r>
              <a:rPr lang="en-US">
                <a:solidFill>
                  <a:schemeClr val="dk1"/>
                </a:solidFill>
                <a:latin typeface="Calibri"/>
                <a:ea typeface="Calibri"/>
                <a:cs typeface="Calibri"/>
                <a:sym typeface="Calibri"/>
              </a:rPr>
              <a:t>M</a:t>
            </a:r>
            <a:r>
              <a:rPr b="0" i="0" lang="en-US" sz="1400" u="none" cap="none" strike="noStrike">
                <a:solidFill>
                  <a:schemeClr val="dk1"/>
                </a:solidFill>
                <a:latin typeface="Calibri"/>
                <a:ea typeface="Calibri"/>
                <a:cs typeface="Calibri"/>
                <a:sym typeface="Calibri"/>
              </a:rPr>
              <a:t>asked DenseNet, reaches 9</a:t>
            </a:r>
            <a:r>
              <a:rPr lang="en-US">
                <a:solidFill>
                  <a:schemeClr val="dk1"/>
                </a:solidFill>
                <a:latin typeface="Calibri"/>
                <a:ea typeface="Calibri"/>
                <a:cs typeface="Calibri"/>
                <a:sym typeface="Calibri"/>
              </a:rPr>
              <a:t>7.84</a:t>
            </a:r>
            <a:r>
              <a:rPr b="0" i="0" lang="en-US" sz="1400" u="none" cap="none" strike="noStrike">
                <a:solidFill>
                  <a:schemeClr val="dk1"/>
                </a:solidFill>
                <a:latin typeface="Calibri"/>
                <a:ea typeface="Calibri"/>
                <a:cs typeface="Calibri"/>
                <a:sym typeface="Calibri"/>
              </a:rPr>
              <a:t>% test accuracy on COVID-19 CT-scan detection with visualiza</a:t>
            </a:r>
            <a:r>
              <a:rPr lang="en-US">
                <a:solidFill>
                  <a:schemeClr val="dk1"/>
                </a:solidFill>
                <a:latin typeface="Calibri"/>
                <a:ea typeface="Calibri"/>
                <a:cs typeface="Calibri"/>
                <a:sym typeface="Calibri"/>
              </a:rPr>
              <a:t>tion of significant areas</a:t>
            </a:r>
            <a:r>
              <a:rPr b="0" i="0" lang="en-US" sz="1400" u="none" cap="none" strike="noStrike">
                <a:solidFill>
                  <a:schemeClr val="dk1"/>
                </a:solidFill>
                <a:latin typeface="Calibri"/>
                <a:ea typeface="Calibri"/>
                <a:cs typeface="Calibri"/>
                <a:sym typeface="Calibri"/>
              </a:rPr>
              <a:t>. It can help the diagnosis of COVID-19 as a decision helper to alleviate medical diagnosis pressure.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b2f777246_0_121"/>
          <p:cNvSpPr txBox="1"/>
          <p:nvPr>
            <p:ph idx="4294967295" type="body"/>
          </p:nvPr>
        </p:nvSpPr>
        <p:spPr>
          <a:xfrm>
            <a:off x="4063704" y="2508542"/>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A6A2"/>
              </a:buClr>
              <a:buSzPts val="4400"/>
              <a:buNone/>
            </a:pPr>
            <a:r>
              <a:rPr b="1" lang="en-US" sz="4400">
                <a:solidFill>
                  <a:srgbClr val="59A6A2"/>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2b2f777246_0_93"/>
          <p:cNvSpPr txBox="1"/>
          <p:nvPr>
            <p:ph idx="1" type="body"/>
          </p:nvPr>
        </p:nvSpPr>
        <p:spPr>
          <a:xfrm>
            <a:off x="491079" y="29621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Background</a:t>
            </a:r>
            <a:endParaRPr/>
          </a:p>
        </p:txBody>
      </p:sp>
      <p:sp>
        <p:nvSpPr>
          <p:cNvPr id="65" name="Google Shape;65;g22b2f777246_0_93"/>
          <p:cNvSpPr txBox="1"/>
          <p:nvPr/>
        </p:nvSpPr>
        <p:spPr>
          <a:xfrm>
            <a:off x="651000" y="1095425"/>
            <a:ext cx="9407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SARS-Cov-2 spreads worldwide with </a:t>
            </a:r>
            <a:r>
              <a:rPr lang="en-US">
                <a:latin typeface="Calibri"/>
                <a:ea typeface="Calibri"/>
                <a:cs typeface="Calibri"/>
                <a:sym typeface="Calibri"/>
              </a:rPr>
              <a:t>over 6 million</a:t>
            </a:r>
            <a:r>
              <a:rPr b="0" i="0" lang="en-US" sz="1400" u="none" cap="none" strike="noStrike">
                <a:solidFill>
                  <a:srgbClr val="000000"/>
                </a:solidFill>
                <a:latin typeface="Calibri"/>
                <a:ea typeface="Calibri"/>
                <a:cs typeface="Calibri"/>
                <a:sym typeface="Calibri"/>
              </a:rPr>
              <a:t> deaths and over </a:t>
            </a:r>
            <a:r>
              <a:rPr lang="en-US">
                <a:latin typeface="Calibri"/>
                <a:ea typeface="Calibri"/>
                <a:cs typeface="Calibri"/>
                <a:sym typeface="Calibri"/>
              </a:rPr>
              <a:t>676 million</a:t>
            </a:r>
            <a:r>
              <a:rPr b="0" i="0" lang="en-US" sz="1400" u="none" cap="none" strike="noStrike">
                <a:solidFill>
                  <a:srgbClr val="000000"/>
                </a:solidFill>
                <a:latin typeface="Calibri"/>
                <a:ea typeface="Calibri"/>
                <a:cs typeface="Calibri"/>
                <a:sym typeface="Calibri"/>
              </a:rPr>
              <a:t> cases in more than 210 countries by 202</a:t>
            </a:r>
            <a:r>
              <a:rPr lang="en-US">
                <a:latin typeface="Calibri"/>
                <a:ea typeface="Calibri"/>
                <a:cs typeface="Calibri"/>
                <a:sym typeface="Calibri"/>
              </a:rPr>
              <a:t>3</a:t>
            </a:r>
            <a:r>
              <a:rPr b="0" i="0" lang="en-US" sz="1400" u="none" cap="none" strike="noStrike">
                <a:solidFill>
                  <a:srgbClr val="000000"/>
                </a:solidFill>
                <a:latin typeface="Calibri"/>
                <a:ea typeface="Calibri"/>
                <a:cs typeface="Calibri"/>
                <a:sym typeface="Calibri"/>
              </a:rPr>
              <a:t>. It has become a global health emergency that causes huge pressure on governments.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SARS-CoV-2 has evolved from an emergency to a long-term global health issue. This persistent challenge highlights the need for continued research and advanced diagnostic solutions, like our AI-driven approach, to effectively manage and understand the evolving situation.</a:t>
            </a:r>
            <a:endParaRPr>
              <a:latin typeface="Calibri"/>
              <a:ea typeface="Calibri"/>
              <a:cs typeface="Calibri"/>
              <a:sym typeface="Calibri"/>
            </a:endParaRPr>
          </a:p>
        </p:txBody>
      </p:sp>
      <p:sp>
        <p:nvSpPr>
          <p:cNvPr id="66" name="Google Shape;66;g22b2f777246_0_93"/>
          <p:cNvSpPr txBox="1"/>
          <p:nvPr/>
        </p:nvSpPr>
        <p:spPr>
          <a:xfrm>
            <a:off x="4059300" y="5139225"/>
            <a:ext cx="40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Figure 1 Statistics of COVID-19 from JHU</a:t>
            </a:r>
            <a:endParaRPr b="0" i="0" sz="1400" u="none" cap="none" strike="noStrike">
              <a:solidFill>
                <a:srgbClr val="000000"/>
              </a:solidFill>
              <a:latin typeface="Calibri"/>
              <a:ea typeface="Calibri"/>
              <a:cs typeface="Calibri"/>
              <a:sym typeface="Calibri"/>
            </a:endParaRPr>
          </a:p>
        </p:txBody>
      </p:sp>
      <p:pic>
        <p:nvPicPr>
          <p:cNvPr id="67" name="Google Shape;67;g22b2f777246_0_93"/>
          <p:cNvPicPr preferRelativeResize="0"/>
          <p:nvPr/>
        </p:nvPicPr>
        <p:blipFill rotWithShape="1">
          <a:blip r:embed="rId3">
            <a:alphaModFix/>
          </a:blip>
          <a:srcRect b="0" l="0" r="0" t="0"/>
          <a:stretch/>
        </p:blipFill>
        <p:spPr>
          <a:xfrm>
            <a:off x="2714738" y="2573087"/>
            <a:ext cx="5974973" cy="2447751"/>
          </a:xfrm>
          <a:prstGeom prst="rect">
            <a:avLst/>
          </a:prstGeom>
          <a:noFill/>
          <a:ln>
            <a:noFill/>
          </a:ln>
        </p:spPr>
      </p:pic>
      <p:sp>
        <p:nvSpPr>
          <p:cNvPr id="68" name="Google Shape;68;g22b2f777246_0_93"/>
          <p:cNvSpPr txBox="1"/>
          <p:nvPr/>
        </p:nvSpPr>
        <p:spPr>
          <a:xfrm>
            <a:off x="4195175" y="6354800"/>
            <a:ext cx="3014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https://coronavirus.jhu.edu/map.html</a:t>
            </a:r>
            <a:endParaRPr b="0" i="0" sz="9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b2f777246_0_101"/>
          <p:cNvSpPr txBox="1"/>
          <p:nvPr>
            <p:ph idx="1" type="body"/>
          </p:nvPr>
        </p:nvSpPr>
        <p:spPr>
          <a:xfrm>
            <a:off x="491079" y="29621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Task</a:t>
            </a:r>
            <a:endParaRPr/>
          </a:p>
        </p:txBody>
      </p:sp>
      <p:sp>
        <p:nvSpPr>
          <p:cNvPr id="74" name="Google Shape;74;g22b2f777246_0_101"/>
          <p:cNvSpPr txBox="1"/>
          <p:nvPr/>
        </p:nvSpPr>
        <p:spPr>
          <a:xfrm>
            <a:off x="642250" y="1239125"/>
            <a:ext cx="9407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As a matter of fact, AI models become increasingly significant in clinical practice and have the potential in image-based medical diagnoses . </a:t>
            </a:r>
            <a:r>
              <a:rPr lang="en-US" sz="1200">
                <a:solidFill>
                  <a:srgbClr val="0F0F0F"/>
                </a:solidFill>
              </a:rPr>
              <a:t>Hence, </a:t>
            </a:r>
            <a:r>
              <a:rPr b="1" lang="en-US" sz="1200">
                <a:solidFill>
                  <a:srgbClr val="0F0F0F"/>
                </a:solidFill>
              </a:rPr>
              <a:t>Our task focuses on using the AI model in clinical practice, particularly for image-based medical diagnoses. Our objective is to create a network that can accurately distinguish between COVID-19 and non-COVID-19 cases in CT scans through binary classification. Achieving this would establish our model as a valuable tool for aiding diagnosis.</a:t>
            </a:r>
            <a:endParaRPr b="1" i="0" sz="1400" u="none" cap="none" strike="noStrike">
              <a:solidFill>
                <a:srgbClr val="000000"/>
              </a:solidFill>
              <a:latin typeface="Calibri"/>
              <a:ea typeface="Calibri"/>
              <a:cs typeface="Calibri"/>
              <a:sym typeface="Calibri"/>
            </a:endParaRPr>
          </a:p>
        </p:txBody>
      </p:sp>
      <p:pic>
        <p:nvPicPr>
          <p:cNvPr id="75" name="Google Shape;75;g22b2f777246_0_101"/>
          <p:cNvPicPr preferRelativeResize="0"/>
          <p:nvPr/>
        </p:nvPicPr>
        <p:blipFill>
          <a:blip r:embed="rId3">
            <a:alphaModFix/>
          </a:blip>
          <a:stretch>
            <a:fillRect/>
          </a:stretch>
        </p:blipFill>
        <p:spPr>
          <a:xfrm>
            <a:off x="491075" y="2439800"/>
            <a:ext cx="10629900"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b2f777246_0_6"/>
          <p:cNvSpPr txBox="1"/>
          <p:nvPr>
            <p:ph idx="1" type="body"/>
          </p:nvPr>
        </p:nvSpPr>
        <p:spPr>
          <a:xfrm>
            <a:off x="612329" y="818142"/>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Related Works</a:t>
            </a:r>
            <a:endParaRPr/>
          </a:p>
        </p:txBody>
      </p:sp>
      <p:sp>
        <p:nvSpPr>
          <p:cNvPr id="81" name="Google Shape;81;g22b2f777246_0_6"/>
          <p:cNvSpPr txBox="1"/>
          <p:nvPr/>
        </p:nvSpPr>
        <p:spPr>
          <a:xfrm>
            <a:off x="2619150" y="4310350"/>
            <a:ext cx="81501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6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600"/>
              <a:t>[1] Panwar, H., Gupta, P. K., Siddiqui, M. K., Morales-Menendez, R., Bhardwaj, P., &amp; Singh, V. (2020). A</a:t>
            </a:r>
            <a:endParaRPr sz="600"/>
          </a:p>
          <a:p>
            <a:pPr indent="0" lvl="0" marL="0" rtl="0" algn="l">
              <a:spcBef>
                <a:spcPts val="0"/>
              </a:spcBef>
              <a:spcAft>
                <a:spcPts val="0"/>
              </a:spcAft>
              <a:buClr>
                <a:schemeClr val="dk1"/>
              </a:buClr>
              <a:buSzPts val="1100"/>
              <a:buFont typeface="Arial"/>
              <a:buNone/>
            </a:pPr>
            <a:r>
              <a:rPr lang="en-US" sz="600"/>
              <a:t>deep learning and grad-CAM based color visualization approach for fast detection of COVID-19 cases using</a:t>
            </a:r>
            <a:endParaRPr sz="600"/>
          </a:p>
          <a:p>
            <a:pPr indent="0" lvl="0" marL="0" rtl="0" algn="l">
              <a:spcBef>
                <a:spcPts val="0"/>
              </a:spcBef>
              <a:spcAft>
                <a:spcPts val="0"/>
              </a:spcAft>
              <a:buClr>
                <a:schemeClr val="dk1"/>
              </a:buClr>
              <a:buSzPts val="1100"/>
              <a:buFont typeface="Arial"/>
              <a:buNone/>
            </a:pPr>
            <a:r>
              <a:rPr lang="en-US" sz="600"/>
              <a:t>chest X-ray and CT-Scan images. Chaos, Solitons &amp; Fractals, 140, 110190.</a:t>
            </a:r>
            <a:endParaRPr sz="600"/>
          </a:p>
          <a:p>
            <a:pPr indent="0" lvl="0" marL="0" rtl="0" algn="l">
              <a:spcBef>
                <a:spcPts val="0"/>
              </a:spcBef>
              <a:spcAft>
                <a:spcPts val="0"/>
              </a:spcAft>
              <a:buClr>
                <a:schemeClr val="dk1"/>
              </a:buClr>
              <a:buSzPts val="1100"/>
              <a:buFont typeface="Arial"/>
              <a:buNone/>
            </a:pPr>
            <a:r>
              <a:rPr lang="en-US" sz="600"/>
              <a:t>[2] Singh, D., Kumar, V., Vaishali, &amp; Kaur, M. (2020). Classification of COVID-19 patients from chest CT</a:t>
            </a:r>
            <a:endParaRPr sz="600"/>
          </a:p>
          <a:p>
            <a:pPr indent="0" lvl="0" marL="0" rtl="0" algn="l">
              <a:spcBef>
                <a:spcPts val="0"/>
              </a:spcBef>
              <a:spcAft>
                <a:spcPts val="0"/>
              </a:spcAft>
              <a:buClr>
                <a:schemeClr val="dk1"/>
              </a:buClr>
              <a:buSzPts val="1100"/>
              <a:buFont typeface="Arial"/>
              <a:buNone/>
            </a:pPr>
            <a:r>
              <a:rPr lang="en-US" sz="600"/>
              <a:t>images using multi-objective differential evolution–based convolutional neural networks. European Journal of</a:t>
            </a:r>
            <a:endParaRPr sz="600"/>
          </a:p>
          <a:p>
            <a:pPr indent="0" lvl="0" marL="0" rtl="0" algn="l">
              <a:spcBef>
                <a:spcPts val="0"/>
              </a:spcBef>
              <a:spcAft>
                <a:spcPts val="0"/>
              </a:spcAft>
              <a:buClr>
                <a:schemeClr val="dk1"/>
              </a:buClr>
              <a:buSzPts val="1100"/>
              <a:buFont typeface="Arial"/>
              <a:buNone/>
            </a:pPr>
            <a:r>
              <a:rPr lang="en-US" sz="600"/>
              <a:t>Clinical Microbiology &amp; Infectious Diseases, 39, 1379-1389.</a:t>
            </a:r>
            <a:endParaRPr sz="600"/>
          </a:p>
          <a:p>
            <a:pPr indent="0" lvl="0" marL="0" rtl="0" algn="l">
              <a:spcBef>
                <a:spcPts val="0"/>
              </a:spcBef>
              <a:spcAft>
                <a:spcPts val="0"/>
              </a:spcAft>
              <a:buClr>
                <a:schemeClr val="dk1"/>
              </a:buClr>
              <a:buSzPts val="1100"/>
              <a:buFont typeface="Arial"/>
              <a:buNone/>
            </a:pPr>
            <a:r>
              <a:rPr lang="en-US" sz="600"/>
              <a:t>[3] Shah V, Keniya R, Shridharani A, Punjabi M, Shah J, Mehendale N. Diagnosis of COVID-19 using CT scan images and deep learning techniques. Emerg Radiol. 2021 Jun;28(3):497-505. doi: 10.1007/s10140-020-01886-y. Epub 2021 Feb 1. PMID: 33523309; PMCID: PMC7848247.</a:t>
            </a:r>
            <a:endParaRPr sz="600"/>
          </a:p>
          <a:p>
            <a:pPr indent="0" lvl="0" marL="0" marR="0" rtl="0" algn="l">
              <a:lnSpc>
                <a:spcPct val="100000"/>
              </a:lnSpc>
              <a:spcBef>
                <a:spcPts val="0"/>
              </a:spcBef>
              <a:spcAft>
                <a:spcPts val="0"/>
              </a:spcAft>
              <a:buClr>
                <a:srgbClr val="000000"/>
              </a:buClr>
              <a:buSzPts val="900"/>
              <a:buFont typeface="Arial"/>
              <a:buNone/>
            </a:pPr>
            <a:r>
              <a:t/>
            </a:r>
            <a:endParaRPr sz="900"/>
          </a:p>
        </p:txBody>
      </p:sp>
      <p:sp>
        <p:nvSpPr>
          <p:cNvPr id="82" name="Google Shape;82;g22b2f777246_0_6"/>
          <p:cNvSpPr txBox="1"/>
          <p:nvPr/>
        </p:nvSpPr>
        <p:spPr>
          <a:xfrm>
            <a:off x="770550" y="1934225"/>
            <a:ext cx="10415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SARS-CoV-2 Classification:</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Deep learning with medical images has been widely used in diagnosis but the accuracy of SARS-CoV-2 is relatively low. Panwar et al. [1] demonstrate a classification with colored visualization on infected areas with an accuracy of </a:t>
            </a:r>
            <a:r>
              <a:rPr b="1" lang="en-US">
                <a:latin typeface="Calibri"/>
                <a:ea typeface="Calibri"/>
                <a:cs typeface="Calibri"/>
                <a:sym typeface="Calibri"/>
              </a:rPr>
              <a:t>95.61%</a:t>
            </a:r>
            <a:r>
              <a:rPr lang="en-US">
                <a:latin typeface="Calibri"/>
                <a:ea typeface="Calibri"/>
                <a:cs typeface="Calibri"/>
                <a:sym typeface="Calibri"/>
              </a:rPr>
              <a:t>. Singh et al. [2] modeled a multi-objective differential evolution-based convolutional neural network to have a better classification accuracy of </a:t>
            </a:r>
            <a:r>
              <a:rPr b="1" lang="en-US">
                <a:latin typeface="Calibri"/>
                <a:ea typeface="Calibri"/>
                <a:cs typeface="Calibri"/>
                <a:sym typeface="Calibri"/>
              </a:rPr>
              <a:t>93.20%</a:t>
            </a:r>
            <a:r>
              <a:rPr lang="en-US">
                <a:latin typeface="Calibri"/>
                <a:ea typeface="Calibri"/>
                <a:cs typeface="Calibri"/>
                <a:sym typeface="Calibri"/>
              </a:rPr>
              <a:t>. </a:t>
            </a:r>
            <a:r>
              <a:rPr b="1" lang="en-US">
                <a:latin typeface="Calibri"/>
                <a:ea typeface="Calibri"/>
                <a:cs typeface="Calibri"/>
                <a:sym typeface="Calibri"/>
              </a:rPr>
              <a:t>CTnet-10</a:t>
            </a:r>
            <a:r>
              <a:rPr lang="en-US">
                <a:latin typeface="Calibri"/>
                <a:ea typeface="Calibri"/>
                <a:cs typeface="Calibri"/>
                <a:sym typeface="Calibri"/>
              </a:rPr>
              <a:t> [3] based on Convolutional Neural Networks is also introduced with </a:t>
            </a:r>
            <a:r>
              <a:rPr b="1" lang="en-US">
                <a:latin typeface="Calibri"/>
                <a:ea typeface="Calibri"/>
                <a:cs typeface="Calibri"/>
                <a:sym typeface="Calibri"/>
              </a:rPr>
              <a:t>82.10%</a:t>
            </a:r>
            <a:r>
              <a:rPr lang="en-US">
                <a:latin typeface="Calibri"/>
                <a:ea typeface="Calibri"/>
                <a:cs typeface="Calibri"/>
                <a:sym typeface="Calibri"/>
              </a:rPr>
              <a:t> accuracy. Our method should reach a higher accuracy with visualization of interpretations.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9f9112493b_0_11"/>
          <p:cNvSpPr txBox="1"/>
          <p:nvPr>
            <p:ph idx="1" type="body"/>
          </p:nvPr>
        </p:nvSpPr>
        <p:spPr>
          <a:xfrm>
            <a:off x="612329" y="818142"/>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Related Works</a:t>
            </a:r>
            <a:endParaRPr/>
          </a:p>
        </p:txBody>
      </p:sp>
      <p:sp>
        <p:nvSpPr>
          <p:cNvPr id="88" name="Google Shape;88;g29f9112493b_0_11"/>
          <p:cNvSpPr txBox="1"/>
          <p:nvPr/>
        </p:nvSpPr>
        <p:spPr>
          <a:xfrm>
            <a:off x="2619150" y="4310350"/>
            <a:ext cx="8150100" cy="229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6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600"/>
              <a:t>Huang, G., Liu, Z., Van Der Maaten, L., &amp; Weinberger, K. Q. (2017). Densely connected convolutional</a:t>
            </a:r>
            <a:endParaRPr sz="600"/>
          </a:p>
          <a:p>
            <a:pPr indent="0" lvl="0" marL="0" rtl="0" algn="l">
              <a:spcBef>
                <a:spcPts val="0"/>
              </a:spcBef>
              <a:spcAft>
                <a:spcPts val="0"/>
              </a:spcAft>
              <a:buClr>
                <a:schemeClr val="dk1"/>
              </a:buClr>
              <a:buSzPts val="1100"/>
              <a:buFont typeface="Arial"/>
              <a:buNone/>
            </a:pPr>
            <a:r>
              <a:rPr lang="en-US" sz="600"/>
              <a:t>networks. In Proceedings of the IEEE conference on computer vision and pattern recognition (pp. 4700-4708).</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t/>
            </a:r>
            <a:endParaRPr sz="600"/>
          </a:p>
          <a:p>
            <a:pPr indent="0" lvl="0" marL="0" marR="0" rtl="0" algn="l">
              <a:lnSpc>
                <a:spcPct val="100000"/>
              </a:lnSpc>
              <a:spcBef>
                <a:spcPts val="0"/>
              </a:spcBef>
              <a:spcAft>
                <a:spcPts val="0"/>
              </a:spcAft>
              <a:buClr>
                <a:srgbClr val="000000"/>
              </a:buClr>
              <a:buSzPts val="900"/>
              <a:buFont typeface="Arial"/>
              <a:buNone/>
            </a:pPr>
            <a:r>
              <a:t/>
            </a:r>
            <a:endParaRPr sz="900"/>
          </a:p>
        </p:txBody>
      </p:sp>
      <p:sp>
        <p:nvSpPr>
          <p:cNvPr id="89" name="Google Shape;89;g29f9112493b_0_11"/>
          <p:cNvSpPr txBox="1"/>
          <p:nvPr/>
        </p:nvSpPr>
        <p:spPr>
          <a:xfrm>
            <a:off x="770550" y="1934225"/>
            <a:ext cx="10415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D</a:t>
            </a:r>
            <a:r>
              <a:rPr b="1" lang="en-US">
                <a:latin typeface="Calibri"/>
                <a:ea typeface="Calibri"/>
                <a:cs typeface="Calibri"/>
                <a:sym typeface="Calibri"/>
              </a:rPr>
              <a:t>enseNet: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DenseNet is a convolutional neural network for many computer vision tasks, such as detection and classification. It uses Dense Blocks, containing cumulative residual-like layers, to extract more robust features connecting the former and latter layers. One significant advantage of the DenseNet is that it achieves high accuracy with fewer parameters.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1" type="body"/>
          </p:nvPr>
        </p:nvSpPr>
        <p:spPr>
          <a:xfrm>
            <a:off x="491079" y="29621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Dataset</a:t>
            </a:r>
            <a:endParaRPr/>
          </a:p>
        </p:txBody>
      </p:sp>
      <p:sp>
        <p:nvSpPr>
          <p:cNvPr id="95" name="Google Shape;95;p4"/>
          <p:cNvSpPr txBox="1"/>
          <p:nvPr/>
        </p:nvSpPr>
        <p:spPr>
          <a:xfrm>
            <a:off x="651000" y="1095425"/>
            <a:ext cx="9407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The dataset contains</a:t>
            </a:r>
            <a:r>
              <a:rPr b="0" i="0" lang="en-US" sz="1400" u="none" cap="none" strike="noStrike">
                <a:solidFill>
                  <a:srgbClr val="000000"/>
                </a:solidFill>
                <a:latin typeface="Calibri"/>
                <a:ea typeface="Calibri"/>
                <a:cs typeface="Calibri"/>
                <a:sym typeface="Calibri"/>
              </a:rPr>
              <a:t> 4173 CT scan images of many patients, shown in Figure 1, either having SARS-CoV-2 or not from the dataset created by Eduardo Soares and Plamen Angelov.</a:t>
            </a:r>
            <a:endParaRPr b="0" i="0" sz="1400" u="none" cap="none" strike="noStrike">
              <a:solidFill>
                <a:srgbClr val="000000"/>
              </a:solidFill>
              <a:latin typeface="Calibri"/>
              <a:ea typeface="Calibri"/>
              <a:cs typeface="Calibri"/>
              <a:sym typeface="Calibri"/>
            </a:endParaRPr>
          </a:p>
        </p:txBody>
      </p:sp>
      <p:pic>
        <p:nvPicPr>
          <p:cNvPr id="96" name="Google Shape;96;p4"/>
          <p:cNvPicPr preferRelativeResize="0"/>
          <p:nvPr/>
        </p:nvPicPr>
        <p:blipFill rotWithShape="1">
          <a:blip r:embed="rId3">
            <a:alphaModFix/>
          </a:blip>
          <a:srcRect b="0" l="0" r="0" t="0"/>
          <a:stretch/>
        </p:blipFill>
        <p:spPr>
          <a:xfrm>
            <a:off x="3153350" y="1838463"/>
            <a:ext cx="4648026" cy="3181075"/>
          </a:xfrm>
          <a:prstGeom prst="rect">
            <a:avLst/>
          </a:prstGeom>
          <a:noFill/>
          <a:ln>
            <a:noFill/>
          </a:ln>
        </p:spPr>
      </p:pic>
      <p:sp>
        <p:nvSpPr>
          <p:cNvPr id="97" name="Google Shape;97;p4"/>
          <p:cNvSpPr txBox="1"/>
          <p:nvPr/>
        </p:nvSpPr>
        <p:spPr>
          <a:xfrm>
            <a:off x="4188925" y="5019550"/>
            <a:ext cx="40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Figure 1 Dataset of CT scan</a:t>
            </a:r>
            <a:endParaRPr b="0" i="0" sz="1400" u="none" cap="none" strike="noStrike">
              <a:solidFill>
                <a:srgbClr val="000000"/>
              </a:solidFill>
              <a:latin typeface="Calibri"/>
              <a:ea typeface="Calibri"/>
              <a:cs typeface="Calibri"/>
              <a:sym typeface="Calibri"/>
            </a:endParaRPr>
          </a:p>
        </p:txBody>
      </p:sp>
      <p:sp>
        <p:nvSpPr>
          <p:cNvPr id="98" name="Google Shape;98;p4"/>
          <p:cNvSpPr txBox="1"/>
          <p:nvPr/>
        </p:nvSpPr>
        <p:spPr>
          <a:xfrm>
            <a:off x="3129375" y="6409225"/>
            <a:ext cx="630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900">
                <a:latin typeface="Calibri"/>
                <a:ea typeface="Calibri"/>
                <a:cs typeface="Calibri"/>
                <a:sym typeface="Calibri"/>
              </a:rPr>
              <a:t>Soares, E., Angelov, P., Biaso, S., Froes, M. H., &amp; Abe, D. K. (2020). SARS-CoV-2 CT-scan dataset: A large</a:t>
            </a:r>
            <a:endParaRPr sz="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900">
                <a:latin typeface="Calibri"/>
                <a:ea typeface="Calibri"/>
                <a:cs typeface="Calibri"/>
                <a:sym typeface="Calibri"/>
              </a:rPr>
              <a:t>dataset of real patients CT scans for SARS-CoV-2 identification. medRxiv.</a:t>
            </a:r>
            <a:endParaRPr sz="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b2f777246_0_23"/>
          <p:cNvSpPr txBox="1"/>
          <p:nvPr>
            <p:ph idx="1" type="body"/>
          </p:nvPr>
        </p:nvSpPr>
        <p:spPr>
          <a:xfrm>
            <a:off x="491079" y="296217"/>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Samples</a:t>
            </a:r>
            <a:endParaRPr/>
          </a:p>
        </p:txBody>
      </p:sp>
      <p:pic>
        <p:nvPicPr>
          <p:cNvPr id="104" name="Google Shape;104;g22b2f777246_0_23"/>
          <p:cNvPicPr preferRelativeResize="0"/>
          <p:nvPr/>
        </p:nvPicPr>
        <p:blipFill rotWithShape="1">
          <a:blip r:embed="rId3">
            <a:alphaModFix/>
          </a:blip>
          <a:srcRect b="0" l="0" r="0" t="0"/>
          <a:stretch/>
        </p:blipFill>
        <p:spPr>
          <a:xfrm>
            <a:off x="491075" y="1372644"/>
            <a:ext cx="4619625" cy="3305175"/>
          </a:xfrm>
          <a:prstGeom prst="rect">
            <a:avLst/>
          </a:prstGeom>
          <a:noFill/>
          <a:ln>
            <a:noFill/>
          </a:ln>
        </p:spPr>
      </p:pic>
      <p:pic>
        <p:nvPicPr>
          <p:cNvPr id="105" name="Google Shape;105;g22b2f777246_0_23"/>
          <p:cNvPicPr preferRelativeResize="0"/>
          <p:nvPr/>
        </p:nvPicPr>
        <p:blipFill rotWithShape="1">
          <a:blip r:embed="rId4">
            <a:alphaModFix/>
          </a:blip>
          <a:srcRect b="0" l="0" r="0" t="0"/>
          <a:stretch/>
        </p:blipFill>
        <p:spPr>
          <a:xfrm>
            <a:off x="7172800" y="1372652"/>
            <a:ext cx="4274237" cy="3305175"/>
          </a:xfrm>
          <a:prstGeom prst="rect">
            <a:avLst/>
          </a:prstGeom>
          <a:noFill/>
          <a:ln>
            <a:noFill/>
          </a:ln>
        </p:spPr>
      </p:pic>
      <p:sp>
        <p:nvSpPr>
          <p:cNvPr id="106" name="Google Shape;106;g22b2f777246_0_23"/>
          <p:cNvSpPr txBox="1"/>
          <p:nvPr/>
        </p:nvSpPr>
        <p:spPr>
          <a:xfrm>
            <a:off x="2259675" y="4811350"/>
            <a:ext cx="271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Non-Covid</a:t>
            </a:r>
            <a:endParaRPr b="0" i="0" sz="1400" u="none" cap="none" strike="noStrike">
              <a:solidFill>
                <a:srgbClr val="000000"/>
              </a:solidFill>
              <a:latin typeface="Calibri"/>
              <a:ea typeface="Calibri"/>
              <a:cs typeface="Calibri"/>
              <a:sym typeface="Calibri"/>
            </a:endParaRPr>
          </a:p>
        </p:txBody>
      </p:sp>
      <p:sp>
        <p:nvSpPr>
          <p:cNvPr id="107" name="Google Shape;107;g22b2f777246_0_23"/>
          <p:cNvSpPr txBox="1"/>
          <p:nvPr/>
        </p:nvSpPr>
        <p:spPr>
          <a:xfrm>
            <a:off x="8931400" y="4811350"/>
            <a:ext cx="271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Covid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2b2f777246_0_0"/>
          <p:cNvSpPr txBox="1"/>
          <p:nvPr>
            <p:ph idx="1" type="body"/>
          </p:nvPr>
        </p:nvSpPr>
        <p:spPr>
          <a:xfrm>
            <a:off x="612329" y="1077042"/>
            <a:ext cx="10415100" cy="94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46069"/>
              </a:buClr>
              <a:buSzPts val="4400"/>
              <a:buNone/>
            </a:pPr>
            <a:r>
              <a:rPr lang="en-US"/>
              <a:t>Data Augmentation We Proposed</a:t>
            </a:r>
            <a:endParaRPr/>
          </a:p>
        </p:txBody>
      </p:sp>
      <p:sp>
        <p:nvSpPr>
          <p:cNvPr id="113" name="Google Shape;113;g22b2f777246_0_0"/>
          <p:cNvSpPr txBox="1"/>
          <p:nvPr/>
        </p:nvSpPr>
        <p:spPr>
          <a:xfrm>
            <a:off x="770550" y="1934225"/>
            <a:ext cx="104151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AutoNum type="arabicPeriod"/>
            </a:pPr>
            <a:r>
              <a:rPr b="1" lang="en-US">
                <a:latin typeface="Calibri"/>
                <a:ea typeface="Calibri"/>
                <a:cs typeface="Calibri"/>
                <a:sym typeface="Calibri"/>
              </a:rPr>
              <a:t>Resize the image to 224 x 225</a:t>
            </a:r>
            <a:r>
              <a:rPr b="1" i="0" lang="en-US" sz="1400" u="none" cap="none" strike="noStrike">
                <a:solidFill>
                  <a:srgbClr val="000000"/>
                </a:solidFill>
                <a:latin typeface="Calibri"/>
                <a:ea typeface="Calibri"/>
                <a:cs typeface="Calibri"/>
                <a:sym typeface="Calibri"/>
              </a:rPr>
              <a:t>,</a:t>
            </a:r>
            <a:endParaRPr b="1"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AutoNum type="arabicPeriod"/>
            </a:pPr>
            <a:r>
              <a:rPr b="1" lang="en-US">
                <a:latin typeface="Calibri"/>
                <a:ea typeface="Calibri"/>
                <a:cs typeface="Calibri"/>
                <a:sym typeface="Calibri"/>
              </a:rPr>
              <a:t>Randomly rotate the image from -20 degrees to 20 degrees</a:t>
            </a:r>
            <a:r>
              <a:rPr b="1" i="0" lang="en-US" sz="1400" u="none" cap="none" strike="noStrike">
                <a:solidFill>
                  <a:srgbClr val="000000"/>
                </a:solidFill>
                <a:latin typeface="Calibri"/>
                <a:ea typeface="Calibri"/>
                <a:cs typeface="Calibri"/>
                <a:sym typeface="Calibri"/>
              </a:rPr>
              <a:t>, </a:t>
            </a:r>
            <a:endParaRPr b="1"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AutoNum type="arabicPeriod"/>
            </a:pPr>
            <a:r>
              <a:rPr b="1" lang="en-US">
                <a:latin typeface="Calibri"/>
                <a:ea typeface="Calibri"/>
                <a:cs typeface="Calibri"/>
                <a:sym typeface="Calibri"/>
              </a:rPr>
              <a:t>Randomly affine translate from -0.2 proportion to 0.2 proportion</a:t>
            </a:r>
            <a:r>
              <a:rPr b="1" i="0" lang="en-US" sz="1400" u="none" cap="none" strike="noStrike">
                <a:solidFill>
                  <a:srgbClr val="000000"/>
                </a:solidFill>
                <a:latin typeface="Calibri"/>
                <a:ea typeface="Calibri"/>
                <a:cs typeface="Calibri"/>
                <a:sym typeface="Calibri"/>
              </a:rPr>
              <a:t>,</a:t>
            </a:r>
            <a:endParaRPr b="1"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AutoNum type="arabicPeriod"/>
            </a:pPr>
            <a:r>
              <a:rPr b="1" lang="en-US">
                <a:latin typeface="Calibri"/>
                <a:ea typeface="Calibri"/>
                <a:cs typeface="Calibri"/>
                <a:sym typeface="Calibri"/>
              </a:rPr>
              <a:t>Randomly horizontal flip</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AutoNum type="arabicPeriod"/>
            </a:pPr>
            <a:r>
              <a:rPr b="1" lang="en-US">
                <a:latin typeface="Calibri"/>
                <a:ea typeface="Calibri"/>
                <a:cs typeface="Calibri"/>
                <a:sym typeface="Calibri"/>
              </a:rPr>
              <a:t>normalize with mean = [0.485, 0.456, 0.406] and sd = [0.229, 0.224, 0.225]</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CT has a simpler structure and usually less deformed, shifted or rotated than X-ray. Thus, the range of values of augmentation should be small.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 type="body"/>
          </p:nvPr>
        </p:nvSpPr>
        <p:spPr>
          <a:xfrm>
            <a:off x="612775" y="914125"/>
            <a:ext cx="9643200" cy="914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59A6A2"/>
              </a:buClr>
              <a:buSzPts val="4000"/>
              <a:buFont typeface="Arial"/>
              <a:buNone/>
            </a:pPr>
            <a:r>
              <a:rPr lang="en-US"/>
              <a:t>We want</a:t>
            </a:r>
            <a:endParaRPr/>
          </a:p>
        </p:txBody>
      </p:sp>
      <p:sp>
        <p:nvSpPr>
          <p:cNvPr id="119" name="Google Shape;119;p7"/>
          <p:cNvSpPr txBox="1"/>
          <p:nvPr>
            <p:ph idx="2" type="body"/>
          </p:nvPr>
        </p:nvSpPr>
        <p:spPr>
          <a:xfrm>
            <a:off x="612774" y="2202733"/>
            <a:ext cx="9171793" cy="2239898"/>
          </a:xfrm>
          <a:prstGeom prst="rect">
            <a:avLst/>
          </a:prstGeom>
          <a:noFill/>
          <a:ln>
            <a:noFill/>
          </a:ln>
        </p:spPr>
        <p:txBody>
          <a:bodyPr anchorCtr="0" anchor="t" bIns="45700" lIns="91425" spcFirstLastPara="1" rIns="91425" wrap="square" tIns="45700">
            <a:normAutofit/>
          </a:bodyPr>
          <a:lstStyle/>
          <a:p>
            <a:pPr indent="-571500" lvl="0" marL="571500" rtl="0" algn="l">
              <a:lnSpc>
                <a:spcPct val="90000"/>
              </a:lnSpc>
              <a:spcBef>
                <a:spcPts val="0"/>
              </a:spcBef>
              <a:spcAft>
                <a:spcPts val="0"/>
              </a:spcAft>
              <a:buClr>
                <a:schemeClr val="lt1"/>
              </a:buClr>
              <a:buSzPts val="2000"/>
              <a:buFont typeface="Arial"/>
              <a:buChar char="•"/>
            </a:pPr>
            <a:r>
              <a:rPr lang="en-US"/>
              <a:t>to increase the accuracy</a:t>
            </a:r>
            <a:endParaRPr/>
          </a:p>
          <a:p>
            <a:pPr indent="0" lvl="0" marL="571500" rtl="0" algn="l">
              <a:lnSpc>
                <a:spcPct val="90000"/>
              </a:lnSpc>
              <a:spcBef>
                <a:spcPts val="0"/>
              </a:spcBef>
              <a:spcAft>
                <a:spcPts val="0"/>
              </a:spcAft>
              <a:buSzPts val="2000"/>
              <a:buNone/>
            </a:pPr>
            <a:r>
              <a:t/>
            </a:r>
            <a:endParaRPr/>
          </a:p>
          <a:p>
            <a:pPr indent="0" lvl="0" marL="571500" rtl="0" algn="l">
              <a:lnSpc>
                <a:spcPct val="90000"/>
              </a:lnSpc>
              <a:spcBef>
                <a:spcPts val="0"/>
              </a:spcBef>
              <a:spcAft>
                <a:spcPts val="0"/>
              </a:spcAft>
              <a:buSzPts val="2000"/>
              <a:buNone/>
            </a:pPr>
            <a:r>
              <a:t/>
            </a:r>
            <a:endParaRPr/>
          </a:p>
          <a:p>
            <a:pPr indent="-571500" lvl="0" marL="571500" rtl="0" algn="l">
              <a:lnSpc>
                <a:spcPct val="90000"/>
              </a:lnSpc>
              <a:spcBef>
                <a:spcPts val="0"/>
              </a:spcBef>
              <a:spcAft>
                <a:spcPts val="0"/>
              </a:spcAft>
              <a:buSzPts val="2000"/>
              <a:buChar char="•"/>
            </a:pPr>
            <a:r>
              <a:rPr lang="en-US"/>
              <a:t>to make our model more explainable</a:t>
            </a:r>
            <a:endParaRPr/>
          </a:p>
        </p:txBody>
      </p:sp>
      <p:pic>
        <p:nvPicPr>
          <p:cNvPr id="120" name="Google Shape;120;p7"/>
          <p:cNvPicPr preferRelativeResize="0"/>
          <p:nvPr/>
        </p:nvPicPr>
        <p:blipFill rotWithShape="1">
          <a:blip r:embed="rId3">
            <a:alphaModFix/>
          </a:blip>
          <a:srcRect b="0" l="0" r="0" t="0"/>
          <a:stretch/>
        </p:blipFill>
        <p:spPr>
          <a:xfrm>
            <a:off x="6398875" y="2202731"/>
            <a:ext cx="5103291" cy="2110570"/>
          </a:xfrm>
          <a:prstGeom prst="rect">
            <a:avLst/>
          </a:prstGeom>
          <a:noFill/>
          <a:ln>
            <a:noFill/>
          </a:ln>
        </p:spPr>
      </p:pic>
      <p:sp>
        <p:nvSpPr>
          <p:cNvPr id="121" name="Google Shape;121;p7"/>
          <p:cNvSpPr txBox="1"/>
          <p:nvPr/>
        </p:nvSpPr>
        <p:spPr>
          <a:xfrm>
            <a:off x="3199225" y="6005325"/>
            <a:ext cx="6657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alibri"/>
                <a:ea typeface="Calibri"/>
                <a:cs typeface="Calibri"/>
                <a:sym typeface="Calibri"/>
              </a:rPr>
              <a:t>https://www.advancinganalytics.co.uk/blog/2021/7/14/shap</a:t>
            </a:r>
            <a:endParaRPr b="0" i="0" sz="9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2022-01-12T23:25:55Z</dcterms:created>
  <dc:creator>Microsoft Office User</dc:creator>
</cp:coreProperties>
</file>