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5"/>
  </p:notesMasterIdLst>
  <p:sldIdLst>
    <p:sldId id="335" r:id="rId2"/>
    <p:sldId id="435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22" r:id="rId16"/>
    <p:sldId id="449" r:id="rId17"/>
    <p:sldId id="467" r:id="rId18"/>
    <p:sldId id="468" r:id="rId19"/>
    <p:sldId id="469" r:id="rId20"/>
    <p:sldId id="470" r:id="rId21"/>
    <p:sldId id="450" r:id="rId22"/>
    <p:sldId id="451" r:id="rId23"/>
    <p:sldId id="472" r:id="rId24"/>
    <p:sldId id="471" r:id="rId25"/>
    <p:sldId id="473" r:id="rId26"/>
    <p:sldId id="475" r:id="rId27"/>
    <p:sldId id="474" r:id="rId28"/>
    <p:sldId id="476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5" r:id="rId42"/>
    <p:sldId id="464" r:id="rId43"/>
    <p:sldId id="466" r:id="rId44"/>
  </p:sldIdLst>
  <p:sldSz cx="9144000" cy="5143500" type="screen16x9"/>
  <p:notesSz cx="6858000" cy="9144000"/>
  <p:embeddedFontLst>
    <p:embeddedFont>
      <p:font typeface="Sniglet" panose="020B0604020202020204" charset="0"/>
      <p:regular r:id="rId46"/>
    </p:embeddedFont>
    <p:embeddedFont>
      <p:font typeface="Patrick Hand SC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E69DF-D11E-49BA-B546-6195E4E87960}">
  <a:tblStyle styleId="{F7FE69DF-D11E-49BA-B546-6195E4E87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D46E14-F3A6-45BD-AA53-69B63E3B4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488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81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69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98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556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1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/>
          <a:lstStyle/>
          <a:p>
            <a:fld id="{06EA9696-D413-43A4-A996-D9FB4AE4D4B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1B66-D372-4CE8-B827-D0A209955A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946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63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942109" y="1235555"/>
            <a:ext cx="647944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Functions In Python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998261" y="3052584"/>
            <a:ext cx="31969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800" b="1" dirty="0" smtClean="0"/>
              <a:t>Dr. Sini </a:t>
            </a:r>
            <a:r>
              <a:rPr lang="en-US" sz="1800" b="1" dirty="0" err="1" smtClean="0"/>
              <a:t>Shibu</a:t>
            </a:r>
            <a:endParaRPr lang="en-US" sz="1800" b="1" dirty="0" smtClean="0"/>
          </a:p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BE (CSE), </a:t>
            </a:r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</a:rPr>
              <a:t>M.Tech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(CTA),Ph.D.(CSE)</a:t>
            </a:r>
          </a:p>
        </p:txBody>
      </p:sp>
    </p:spTree>
    <p:extLst>
      <p:ext uri="{BB962C8B-B14F-4D97-AF65-F5344CB8AC3E}">
        <p14:creationId xmlns:p14="http://schemas.microsoft.com/office/powerpoint/2010/main" val="8992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120920" y="997529"/>
            <a:ext cx="3276454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 ):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print(“Hello”)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Hello( 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1120920" y="3172691"/>
            <a:ext cx="3276454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660756" y="997529"/>
            <a:ext cx="3276454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 ):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print(“Hello”)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print(“World”)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Hello( )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660756" y="3172691"/>
            <a:ext cx="3276454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1996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028" y="1285026"/>
            <a:ext cx="3411664" cy="2706900"/>
          </a:xfrm>
        </p:spPr>
        <p:txBody>
          <a:bodyPr/>
          <a:lstStyle/>
          <a:p>
            <a:r>
              <a:rPr lang="en-GB" sz="2000" dirty="0"/>
              <a:t> </a:t>
            </a:r>
            <a:r>
              <a:rPr lang="en-GB" sz="2000" dirty="0" smtClean="0"/>
              <a:t>Data</a:t>
            </a:r>
            <a:r>
              <a:rPr lang="en-GB" sz="2000" dirty="0"/>
              <a:t>, known as parameters, </a:t>
            </a:r>
            <a:r>
              <a:rPr lang="en-GB" sz="2000" dirty="0" smtClean="0"/>
              <a:t>can be passed into </a:t>
            </a:r>
            <a:r>
              <a:rPr lang="en-GB" sz="2000" dirty="0"/>
              <a:t>a </a:t>
            </a:r>
            <a:r>
              <a:rPr lang="en-GB" sz="2000" dirty="0" smtClean="0"/>
              <a:t>function.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89764" y="526473"/>
            <a:ext cx="3801629" cy="3845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(var1,var2 ):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……..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(val1,val2 )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6664036" y="-51649"/>
            <a:ext cx="2486296" cy="1037398"/>
          </a:xfrm>
          <a:prstGeom prst="cloudCallout">
            <a:avLst>
              <a:gd name="adj1" fmla="val -29721"/>
              <a:gd name="adj2" fmla="val 64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Defining the variables to hold parameters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951943" y="2877482"/>
            <a:ext cx="1868919" cy="1037398"/>
          </a:xfrm>
          <a:prstGeom prst="cloudCallout">
            <a:avLst>
              <a:gd name="adj1" fmla="val -58083"/>
              <a:gd name="adj2" fmla="val -448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Parameters to be sent to function</a:t>
            </a:r>
          </a:p>
        </p:txBody>
      </p:sp>
    </p:spTree>
    <p:extLst>
      <p:ext uri="{BB962C8B-B14F-4D97-AF65-F5344CB8AC3E}">
        <p14:creationId xmlns:p14="http://schemas.microsoft.com/office/powerpoint/2010/main" val="232395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47" y="997529"/>
            <a:ext cx="3420500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hello(name):   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Hello",name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("Mary")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98361" y="3172691"/>
            <a:ext cx="3392785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Mary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091146" y="997529"/>
            <a:ext cx="4401690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name,age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Hello",name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,"!! You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are",age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"years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old.")    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("Mary",15)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091146" y="3172691"/>
            <a:ext cx="4401690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Mary !! You are 15 years old.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028" y="1285026"/>
            <a:ext cx="3411664" cy="2706900"/>
          </a:xfrm>
        </p:spPr>
        <p:txBody>
          <a:bodyPr/>
          <a:lstStyle/>
          <a:p>
            <a:r>
              <a:rPr lang="en-GB" sz="2000" dirty="0"/>
              <a:t> </a:t>
            </a:r>
            <a:r>
              <a:rPr lang="en-GB" sz="2000" dirty="0" smtClean="0"/>
              <a:t>Functions can return values when called.</a:t>
            </a:r>
          </a:p>
          <a:p>
            <a:r>
              <a:rPr lang="en-GB" sz="2000" dirty="0" smtClean="0"/>
              <a:t>The returned value must be properly handled.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89764" y="526473"/>
            <a:ext cx="3801629" cy="3845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……..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return(data)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62625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47" y="997529"/>
            <a:ext cx="3420500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c=add(15,20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("Sum=",c)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698361" y="3172691"/>
            <a:ext cx="3392785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 35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091146" y="997529"/>
            <a:ext cx="4401690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product(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return(a*b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("Product=",product(15,20))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4091146" y="3172691"/>
            <a:ext cx="4401690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Product= 300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8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 The Following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 smtClean="0"/>
              <a:t>How do you know that no parameters are being passed to a function?</a:t>
            </a:r>
            <a:r>
              <a:rPr lang="en-GB" sz="2000" dirty="0"/>
              <a:t> </a:t>
            </a:r>
            <a:endParaRPr lang="en-GB" sz="2000" dirty="0" smtClean="0"/>
          </a:p>
          <a:p>
            <a:r>
              <a:rPr lang="en-GB" sz="2000" dirty="0"/>
              <a:t>How do you know that parameters are being passed to a function</a:t>
            </a:r>
            <a:r>
              <a:rPr lang="en-GB" sz="2000" dirty="0" smtClean="0"/>
              <a:t>?</a:t>
            </a:r>
          </a:p>
          <a:p>
            <a:r>
              <a:rPr lang="en-GB" sz="2000" dirty="0"/>
              <a:t>How do you know that </a:t>
            </a:r>
            <a:r>
              <a:rPr lang="en-GB" sz="2000" dirty="0" smtClean="0"/>
              <a:t>function is not returning a value?</a:t>
            </a:r>
            <a:r>
              <a:rPr lang="en-GB" sz="2000" dirty="0"/>
              <a:t> </a:t>
            </a:r>
            <a:endParaRPr lang="en-GB" sz="2000" dirty="0" smtClean="0"/>
          </a:p>
          <a:p>
            <a:r>
              <a:rPr lang="en-GB" sz="2000" dirty="0"/>
              <a:t>How do you know that function </a:t>
            </a:r>
            <a:r>
              <a:rPr lang="en-GB" sz="2000" dirty="0" smtClean="0"/>
              <a:t>is </a:t>
            </a:r>
            <a:r>
              <a:rPr lang="en-GB" sz="2000" dirty="0"/>
              <a:t>returning a value? </a:t>
            </a:r>
            <a:endParaRPr lang="en-IN" sz="2000" dirty="0"/>
          </a:p>
          <a:p>
            <a:endParaRPr lang="en-IN" dirty="0"/>
          </a:p>
          <a:p>
            <a:pPr marL="76200" indent="0">
              <a:buNone/>
            </a:pPr>
            <a:r>
              <a:rPr lang="en-GB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5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 The Following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500" y="1437426"/>
            <a:ext cx="4894100" cy="2706900"/>
          </a:xfrm>
        </p:spPr>
        <p:txBody>
          <a:bodyPr/>
          <a:lstStyle/>
          <a:p>
            <a:pPr algn="just"/>
            <a:r>
              <a:rPr lang="en-GB" sz="2000" dirty="0" smtClean="0"/>
              <a:t>Can a function be defined without parameters and without return value?</a:t>
            </a:r>
            <a:endParaRPr lang="en-IN" sz="2000" dirty="0"/>
          </a:p>
          <a:p>
            <a:pPr algn="just"/>
            <a:r>
              <a:rPr lang="en-GB" sz="2000" dirty="0" smtClean="0"/>
              <a:t>Can </a:t>
            </a:r>
            <a:r>
              <a:rPr lang="en-GB" sz="2000" dirty="0"/>
              <a:t>a function be defined without parameters and </a:t>
            </a:r>
            <a:r>
              <a:rPr lang="en-GB" sz="2000" dirty="0" smtClean="0"/>
              <a:t>with </a:t>
            </a:r>
            <a:r>
              <a:rPr lang="en-GB" sz="2000" dirty="0"/>
              <a:t>return value?</a:t>
            </a:r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6345382" y="1662545"/>
            <a:ext cx="1032163" cy="5888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YES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45382" y="2625436"/>
            <a:ext cx="1032163" cy="5888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YES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8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Write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702" y="1066801"/>
            <a:ext cx="3977553" cy="31934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Function to add two numbers. It will not take any parameters nor it will return any value: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a=15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("Sum=",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19056" y="1066802"/>
            <a:ext cx="2018709" cy="1018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 35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Write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702" y="1066801"/>
            <a:ext cx="3977553" cy="31934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Function to add two numbers. It will take two parameters and it will not return any value: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=",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add(15,20)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19056" y="1066802"/>
            <a:ext cx="2018709" cy="10183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 35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8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Write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702" y="1066801"/>
            <a:ext cx="3977553" cy="3546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Function to add two numbers. It will  not take any parameters and it will return the value of sum: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a=15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    	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c=add()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("Sum=",c)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20045" y="3374975"/>
            <a:ext cx="2018709" cy="93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 35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738254" y="1078121"/>
            <a:ext cx="3782291" cy="2087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a=15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    	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=",add())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91B66-D372-4CE8-B827-D0A209955A03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2900" y="1410750"/>
            <a:ext cx="7247500" cy="3429000"/>
          </a:xfrm>
        </p:spPr>
        <p:txBody>
          <a:bodyPr/>
          <a:lstStyle/>
          <a:p>
            <a:pPr marL="76200" indent="0">
              <a:buNone/>
            </a:pPr>
            <a:r>
              <a:rPr lang="en-GB" dirty="0" smtClean="0"/>
              <a:t>By the end of this session, the learner will be able to:</a:t>
            </a:r>
          </a:p>
          <a:p>
            <a:r>
              <a:rPr lang="en-GB" dirty="0" smtClean="0"/>
              <a:t>define functions</a:t>
            </a:r>
          </a:p>
          <a:p>
            <a:r>
              <a:rPr lang="en-GB" dirty="0" smtClean="0"/>
              <a:t>call functions</a:t>
            </a:r>
          </a:p>
          <a:p>
            <a:r>
              <a:rPr lang="en-GB" dirty="0" smtClean="0"/>
              <a:t>pass values to functions</a:t>
            </a:r>
          </a:p>
          <a:p>
            <a:r>
              <a:rPr lang="en-GB" dirty="0" smtClean="0"/>
              <a:t>return value from functions</a:t>
            </a:r>
          </a:p>
          <a:p>
            <a:r>
              <a:rPr lang="en-GB" dirty="0" smtClean="0"/>
              <a:t>use functions for modular programming </a:t>
            </a:r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83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Write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0702" y="1066801"/>
            <a:ext cx="3977553" cy="35467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Function to add two numbers. It will  take one parameter and it will return the value of sum: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add(a):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    	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c=add(15)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("Sum=",c)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620045" y="3374975"/>
            <a:ext cx="2018709" cy="935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 35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738254" y="1078121"/>
            <a:ext cx="3782291" cy="20876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add(a):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b=20    	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("Sum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=",add(15))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0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With Default Parameter Values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500" y="1437426"/>
            <a:ext cx="3176136" cy="2706900"/>
          </a:xfrm>
        </p:spPr>
        <p:txBody>
          <a:bodyPr/>
          <a:lstStyle/>
          <a:p>
            <a:r>
              <a:rPr lang="en-GB" sz="2000" dirty="0" smtClean="0"/>
              <a:t>Functions can have default parameter values</a:t>
            </a:r>
            <a:endParaRPr lang="en-IN" sz="2000" dirty="0"/>
          </a:p>
          <a:p>
            <a:pPr marL="76200" indent="0">
              <a:buNone/>
            </a:pPr>
            <a:r>
              <a:rPr lang="en-GB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947173" y="1440871"/>
            <a:ext cx="4401690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power(base, exponent=2):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base ** exponent print(power(4))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print(power(4, 3))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947173" y="3579768"/>
            <a:ext cx="4401690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With Default Parameter Values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500" y="1437426"/>
            <a:ext cx="3176136" cy="2706900"/>
          </a:xfrm>
        </p:spPr>
        <p:txBody>
          <a:bodyPr/>
          <a:lstStyle/>
          <a:p>
            <a:r>
              <a:rPr lang="en-GB" sz="2000" dirty="0" smtClean="0"/>
              <a:t>Functions can have default parameter values</a:t>
            </a:r>
            <a:endParaRPr lang="en-IN" sz="2000" dirty="0"/>
          </a:p>
          <a:p>
            <a:pPr marL="76200" indent="0">
              <a:buNone/>
            </a:pPr>
            <a:r>
              <a:rPr lang="en-GB" dirty="0"/>
              <a:t> 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947173" y="1440871"/>
            <a:ext cx="4401690" cy="2085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power(base=3, exponent): 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return base ** exponent print(power(4))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print(power(4, 3)) 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947173" y="3579768"/>
            <a:ext cx="4401690" cy="13023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955964" y="2691551"/>
            <a:ext cx="2785521" cy="1037398"/>
          </a:xfrm>
          <a:prstGeom prst="cloudCallout">
            <a:avLst>
              <a:gd name="adj1" fmla="val 93428"/>
              <a:gd name="adj2" fmla="val -882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Default value assignments must start from extreme right</a:t>
            </a:r>
          </a:p>
        </p:txBody>
      </p:sp>
    </p:spTree>
    <p:extLst>
      <p:ext uri="{BB962C8B-B14F-4D97-AF65-F5344CB8AC3E}">
        <p14:creationId xmlns:p14="http://schemas.microsoft.com/office/powerpoint/2010/main" val="770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00" y="380536"/>
            <a:ext cx="7020900" cy="750300"/>
          </a:xfrm>
        </p:spPr>
        <p:txBody>
          <a:bodyPr/>
          <a:lstStyle/>
          <a:p>
            <a:r>
              <a:rPr lang="en-IN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9901" y="893616"/>
            <a:ext cx="4401690" cy="3713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print("World")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Hello()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World()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Hello()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World()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31591" y="893616"/>
            <a:ext cx="3219465" cy="19812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38140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00" y="380536"/>
            <a:ext cx="7020900" cy="750300"/>
          </a:xfrm>
        </p:spPr>
        <p:txBody>
          <a:bodyPr/>
          <a:lstStyle/>
          <a:p>
            <a:r>
              <a:rPr lang="en-IN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9901" y="893616"/>
            <a:ext cx="4401690" cy="42497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print("World")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a=5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b=10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a&gt;b: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Hello()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World()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31591" y="893616"/>
            <a:ext cx="3219465" cy="130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00" y="380536"/>
            <a:ext cx="7020900" cy="750300"/>
          </a:xfrm>
        </p:spPr>
        <p:txBody>
          <a:bodyPr/>
          <a:lstStyle/>
          <a:p>
            <a:r>
              <a:rPr lang="en-IN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9901" y="893616"/>
            <a:ext cx="4401690" cy="32142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print("World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range(3):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Hello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World()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31591" y="893616"/>
            <a:ext cx="3219465" cy="28748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3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00" y="380536"/>
            <a:ext cx="7020900" cy="750300"/>
          </a:xfrm>
        </p:spPr>
        <p:txBody>
          <a:bodyPr/>
          <a:lstStyle/>
          <a:p>
            <a:r>
              <a:rPr lang="en-IN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9901" y="893616"/>
            <a:ext cx="4401690" cy="36091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print("World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range(3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&gt;2: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Hello()</a:t>
            </a:r>
          </a:p>
          <a:p>
            <a:pPr marL="76200" indent="0">
              <a:buNone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31591" y="893616"/>
            <a:ext cx="3219465" cy="16764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354782" y="2570018"/>
            <a:ext cx="2785521" cy="1037398"/>
          </a:xfrm>
          <a:prstGeom prst="cloudCallout">
            <a:avLst>
              <a:gd name="adj1" fmla="val -138599"/>
              <a:gd name="adj2" fmla="val 52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err="1" smtClean="0"/>
              <a:t>i</a:t>
            </a:r>
            <a:r>
              <a:rPr lang="en-IN" b="1" dirty="0" smtClean="0"/>
              <a:t> will take value from 0 to 2</a:t>
            </a:r>
          </a:p>
        </p:txBody>
      </p:sp>
    </p:spTree>
    <p:extLst>
      <p:ext uri="{BB962C8B-B14F-4D97-AF65-F5344CB8AC3E}">
        <p14:creationId xmlns:p14="http://schemas.microsoft.com/office/powerpoint/2010/main" val="135488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00" y="380536"/>
            <a:ext cx="7020900" cy="750300"/>
          </a:xfrm>
        </p:spPr>
        <p:txBody>
          <a:bodyPr/>
          <a:lstStyle/>
          <a:p>
            <a:r>
              <a:rPr lang="en-IN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9901" y="893616"/>
            <a:ext cx="4401690" cy="40801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print("World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range(3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&gt;2: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Hello()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else: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World()</a:t>
            </a: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GB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31591" y="893616"/>
            <a:ext cx="3219465" cy="16764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74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00" y="380536"/>
            <a:ext cx="7020900" cy="750300"/>
          </a:xfrm>
        </p:spPr>
        <p:txBody>
          <a:bodyPr/>
          <a:lstStyle/>
          <a:p>
            <a:r>
              <a:rPr lang="en-IN" dirty="0" smtClean="0"/>
              <a:t>Figure Out The Output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29901" y="893616"/>
            <a:ext cx="4401690" cy="4249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World():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print("World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&lt;=3: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Hello()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==3: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World()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+=1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31591" y="893615"/>
            <a:ext cx="3219465" cy="20089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pPr marL="76200" indent="0">
              <a:buNone/>
            </a:pP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pPr marL="76200" indent="0">
              <a:buNone/>
            </a:pP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216" y="592516"/>
            <a:ext cx="4162711" cy="592048"/>
          </a:xfrm>
        </p:spPr>
        <p:txBody>
          <a:bodyPr/>
          <a:lstStyle/>
          <a:p>
            <a:r>
              <a:rPr lang="en-GB" sz="3600" dirty="0" smtClean="0"/>
              <a:t>Help The Teacher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5357519" y="2920416"/>
            <a:ext cx="2376056" cy="894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Let us write a code for this scenario!!!!</a:t>
            </a:r>
            <a:endParaRPr lang="en-GB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7" y="1263071"/>
            <a:ext cx="4244708" cy="272819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57519" y="592516"/>
            <a:ext cx="2376056" cy="17973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b="1" dirty="0" smtClean="0"/>
              <a:t>Mrs. Thompson, a teacher, wants to print total and percentage of her students. The students have scored marks out of 100 in five subjects.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092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098417" y="1829524"/>
            <a:ext cx="647944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Let’s Begin With A</a:t>
            </a:r>
            <a:br>
              <a:rPr lang="en" smtClean="0"/>
            </a:br>
            <a:r>
              <a:rPr lang="en" smtClean="0"/>
              <a:t>Birthday Analogy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11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47" y="997529"/>
            <a:ext cx="5432280" cy="3747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total(l):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____________</a:t>
            </a:r>
          </a:p>
          <a:p>
            <a:pPr marL="76200" indent="0">
              <a:buNone/>
            </a:pP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percentage(l):   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____________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________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range(1,6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l.________(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marks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:")))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("Total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=",_______________)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("Percentage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=",_________________)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220691" y="997529"/>
            <a:ext cx="2272144" cy="3207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marks:45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marks:34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marks:67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marks:78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marks:78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Total= 302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Percentage= 60.4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97216" y="356989"/>
            <a:ext cx="4162711" cy="5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r>
              <a:rPr lang="en-GB" sz="3600" dirty="0" smtClean="0"/>
              <a:t>Help The Teacher</a:t>
            </a:r>
            <a:endParaRPr lang="en-GB" sz="3600" dirty="0"/>
          </a:p>
        </p:txBody>
      </p:sp>
      <p:sp>
        <p:nvSpPr>
          <p:cNvPr id="6" name="Rectangle 5"/>
          <p:cNvSpPr/>
          <p:nvPr/>
        </p:nvSpPr>
        <p:spPr>
          <a:xfrm>
            <a:off x="2687782" y="1482436"/>
            <a:ext cx="1046018" cy="318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sum(l)</a:t>
            </a:r>
            <a:endParaRPr lang="en-GB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2687782" y="2230580"/>
            <a:ext cx="1046018" cy="318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sum(l)/5</a:t>
            </a:r>
            <a:endParaRPr lang="en-GB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800680" y="2628898"/>
            <a:ext cx="1046018" cy="318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l=[ ]</a:t>
            </a:r>
            <a:endParaRPr lang="en-GB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1804484" y="3397825"/>
            <a:ext cx="952571" cy="318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append</a:t>
            </a:r>
            <a:endParaRPr lang="en-GB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3079102" y="3771898"/>
            <a:ext cx="952571" cy="318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</a:t>
            </a:r>
            <a:r>
              <a:rPr lang="en-GB" sz="1600" b="1" dirty="0" smtClean="0"/>
              <a:t>otal(l)</a:t>
            </a:r>
            <a:endParaRPr lang="en-GB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86787" y="4149434"/>
            <a:ext cx="1739395" cy="3186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percentage(l)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308203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216" y="592516"/>
            <a:ext cx="4162711" cy="592048"/>
          </a:xfrm>
        </p:spPr>
        <p:txBody>
          <a:bodyPr/>
          <a:lstStyle/>
          <a:p>
            <a:r>
              <a:rPr lang="en-GB" sz="3600" dirty="0" smtClean="0"/>
              <a:t>Help The Farmer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5357519" y="2920416"/>
            <a:ext cx="2376056" cy="894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Let us write a code for this scenario!!!!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5357519" y="592515"/>
            <a:ext cx="2376056" cy="21368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Jack </a:t>
            </a:r>
            <a:r>
              <a:rPr lang="en-GB" b="1" dirty="0"/>
              <a:t>is a wealthy farmer. He has a lot of square, rectangular and </a:t>
            </a:r>
            <a:r>
              <a:rPr lang="en-GB" b="1" dirty="0" smtClean="0"/>
              <a:t>triangular </a:t>
            </a:r>
            <a:r>
              <a:rPr lang="en-GB" b="1" dirty="0"/>
              <a:t>farms. He wants to know the total area of the farms owned by him. Develop a Python script to help </a:t>
            </a:r>
            <a:r>
              <a:rPr lang="en-GB" b="1" dirty="0" smtClean="0"/>
              <a:t>Jack.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1122218"/>
            <a:ext cx="3394364" cy="28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Write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47" y="997530"/>
            <a:ext cx="3420500" cy="1683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calculate area of a square: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square(s):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return(s*s)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70647" y="2757057"/>
            <a:ext cx="3420500" cy="1683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calculate area of a rectangle: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return(l*b)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65902" y="997530"/>
            <a:ext cx="3420500" cy="1683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calculate area of a triangle: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b,h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return(0.5*b*h)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Call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47" y="997530"/>
            <a:ext cx="3776664" cy="2957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#Calling Function to calculate area of a square: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s=float(input("Enter the side of the square field (in m):"))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("Area of square field:",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square(s),"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447310" y="997529"/>
            <a:ext cx="3974236" cy="2957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#Calling Function to calculate area of a rectangle:</a:t>
            </a:r>
          </a:p>
          <a:p>
            <a:pPr marL="76200" indent="0">
              <a:buNone/>
            </a:pPr>
            <a:r>
              <a:rPr lang="en-GB" dirty="0"/>
              <a:t> 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l=float(input("Enter the length of the rectangular field (in m):"))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b=float(input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breadth of the rectangular field (in m):"))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rectangular field:", 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),"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30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Call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143001" y="976747"/>
            <a:ext cx="4447308" cy="34428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#Calling Function to calculate area of a triangle: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b=float(input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base of the triangular field (in m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):"))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h=float(input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height of the triangular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(in m):"))</a:t>
            </a:r>
          </a:p>
          <a:p>
            <a:pPr marL="76200" indent="0">
              <a:buNone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print("Area of triangular field:",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triangle(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b,h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),"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Put It All Together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143001" y="976747"/>
            <a:ext cx="2528454" cy="34428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square(s):</a:t>
            </a:r>
          </a:p>
          <a:p>
            <a:pPr marL="762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s*s</a:t>
            </a:r>
          </a:p>
          <a:p>
            <a:pPr marL="76200" indent="0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62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l*b</a:t>
            </a:r>
          </a:p>
          <a:p>
            <a:pPr marL="76200" indent="0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triangle(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762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0.5*b*h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893128" y="976746"/>
            <a:ext cx="4565072" cy="34428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total=0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='Y'</a:t>
            </a:r>
          </a:p>
          <a:p>
            <a:pPr marL="762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=="Y" 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=="y":</a:t>
            </a:r>
          </a:p>
          <a:p>
            <a:pPr marL="762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c=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(input("Enter the shape of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field:\n1.Square\n 2.Rectangle\n3.Triangle\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choice:"))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352831"/>
            <a:ext cx="7020900" cy="750300"/>
          </a:xfrm>
        </p:spPr>
        <p:txBody>
          <a:bodyPr/>
          <a:lstStyle/>
          <a:p>
            <a:r>
              <a:rPr lang="en-US" dirty="0" smtClean="0"/>
              <a:t>Let’s Put It All Together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52968" y="838054"/>
            <a:ext cx="7786255" cy="4305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c==1: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s=float(input("Enter the side of the square field (in m):"))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print("Area of square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:",square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(s),"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total+square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print("Total area=",total,"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c==2: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l=float(input("Enter the length of the rectangular field (in m):"))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b=float(input("Enter the breadth of the rectangular field (in m):"))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rectangular field:", 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total+rect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l,b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print("Total area=",total,"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2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Put It All Together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52968" y="928106"/>
            <a:ext cx="7786255" cy="3824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c==3: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b=float(input("Enter the base of the triangular field (in m):"))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h=float(input("Enter the height of the triangular field (in m):"))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("Area of triangular field:",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triangle(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total+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print("Total area=",total, "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else: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print("Wrong Choice!!!!")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=input("Do you wish to continue (Y/N)?")</a:t>
            </a:r>
          </a:p>
          <a:p>
            <a:pPr marL="76200" indent="0">
              <a:buNone/>
            </a:pP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216" y="592516"/>
            <a:ext cx="4162711" cy="592048"/>
          </a:xfrm>
        </p:spPr>
        <p:txBody>
          <a:bodyPr/>
          <a:lstStyle/>
          <a:p>
            <a:r>
              <a:rPr lang="en-GB" sz="3600" dirty="0" smtClean="0"/>
              <a:t>Help The Fruit Seller</a:t>
            </a:r>
            <a:endParaRPr lang="en-GB" sz="3600" dirty="0"/>
          </a:p>
        </p:txBody>
      </p:sp>
      <p:sp>
        <p:nvSpPr>
          <p:cNvPr id="8" name="Rectangle 7"/>
          <p:cNvSpPr/>
          <p:nvPr/>
        </p:nvSpPr>
        <p:spPr>
          <a:xfrm>
            <a:off x="5357519" y="3926097"/>
            <a:ext cx="2424547" cy="5056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Let us write a code for this scenario!!!!</a:t>
            </a:r>
            <a:endParaRPr lang="en-GB" b="1" dirty="0"/>
          </a:p>
        </p:txBody>
      </p:sp>
      <p:sp>
        <p:nvSpPr>
          <p:cNvPr id="10" name="Rectangle 9"/>
          <p:cNvSpPr/>
          <p:nvPr/>
        </p:nvSpPr>
        <p:spPr>
          <a:xfrm>
            <a:off x="5357519" y="592516"/>
            <a:ext cx="2376056" cy="14025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 smtClean="0"/>
              <a:t>Ben is a Fruit seller. He wants you to develop an application for him that calculates the total bill for a customer according to the following rate chart: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9402"/>
              </p:ext>
            </p:extLst>
          </p:nvPr>
        </p:nvGraphicFramePr>
        <p:xfrm>
          <a:off x="5357519" y="2119172"/>
          <a:ext cx="2424548" cy="168280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2274">
                  <a:extLst>
                    <a:ext uri="{9D8B030D-6E8A-4147-A177-3AD203B41FA5}">
                      <a16:colId xmlns:a16="http://schemas.microsoft.com/office/drawing/2014/main" val="436231390"/>
                    </a:ext>
                  </a:extLst>
                </a:gridCol>
                <a:gridCol w="1212274">
                  <a:extLst>
                    <a:ext uri="{9D8B030D-6E8A-4147-A177-3AD203B41FA5}">
                      <a16:colId xmlns:a16="http://schemas.microsoft.com/office/drawing/2014/main" val="806033812"/>
                    </a:ext>
                  </a:extLst>
                </a:gridCol>
              </a:tblGrid>
              <a:tr h="3882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Fruit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Cost per kilo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86831"/>
                  </a:ext>
                </a:extLst>
              </a:tr>
              <a:tr h="38821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Apples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$5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033"/>
                  </a:ext>
                </a:extLst>
              </a:tr>
              <a:tr h="38821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Mangoes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$3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05106"/>
                  </a:ext>
                </a:extLst>
              </a:tr>
              <a:tr h="38821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Oranges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$2.5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4910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44" y="1244725"/>
            <a:ext cx="2782329" cy="27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Write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70647" y="997530"/>
            <a:ext cx="3420500" cy="1683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calculate bill of apples: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bill_apple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5*a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70647" y="2757057"/>
            <a:ext cx="3420500" cy="1683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calculate bill of mangoes: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bill_mango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3*m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4265902" y="997530"/>
            <a:ext cx="3420500" cy="1683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calculate bill of oranges:</a:t>
            </a:r>
          </a:p>
          <a:p>
            <a:pPr marL="76200" indent="0">
              <a:buNone/>
            </a:pP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bill_orange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(o):    </a:t>
            </a:r>
            <a:endParaRPr lang="en-GB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2.5*o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4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259" t="17756" r="11018" b="7182"/>
          <a:stretch/>
        </p:blipFill>
        <p:spPr>
          <a:xfrm>
            <a:off x="-55660" y="0"/>
            <a:ext cx="919965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401320"/>
            <a:ext cx="7020900" cy="750300"/>
          </a:xfrm>
        </p:spPr>
        <p:txBody>
          <a:bodyPr/>
          <a:lstStyle/>
          <a:p>
            <a:r>
              <a:rPr lang="en-US" dirty="0" smtClean="0"/>
              <a:t>Let’s Call Functions In Python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95884" y="990602"/>
            <a:ext cx="5591608" cy="1032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#Calling Function to calculate bill of apples: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print("Bill of apples=$:", </a:t>
            </a:r>
            <a:r>
              <a:rPr lang="en-GB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bill_apple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(q))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695884" y="2168240"/>
            <a:ext cx="5591608" cy="1032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#Calling Function to calculate bill of mangoes: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print("Bill of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mangoes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=$:", 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bill_mango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695884" y="3345878"/>
            <a:ext cx="5591608" cy="1032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#Calling Function to calculate bill of </a:t>
            </a:r>
            <a:r>
              <a:rPr lang="en-I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orangeses</a:t>
            </a: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620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print("Bill of 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=$:", </a:t>
            </a:r>
            <a:r>
              <a:rPr lang="en-GB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bill_orange</a:t>
            </a: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352831"/>
            <a:ext cx="7020900" cy="750300"/>
          </a:xfrm>
        </p:spPr>
        <p:txBody>
          <a:bodyPr/>
          <a:lstStyle/>
          <a:p>
            <a:r>
              <a:rPr lang="en-US" dirty="0" smtClean="0"/>
              <a:t>Let’s Put It All Together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52968" y="838054"/>
            <a:ext cx="7786255" cy="4305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bill_apple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5*a</a:t>
            </a:r>
          </a:p>
          <a:p>
            <a:pPr marL="76200" indent="0">
              <a:buNone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bill_mango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(m):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3*m</a:t>
            </a:r>
          </a:p>
          <a:p>
            <a:pPr marL="76200" indent="0">
              <a:buNone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bill_orange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(o):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2.5*o</a:t>
            </a:r>
          </a:p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total=0</a:t>
            </a:r>
          </a:p>
          <a:p>
            <a:pPr marL="76200" indent="0">
              <a:buNone/>
            </a:pP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'Y‘</a:t>
            </a:r>
          </a:p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=="Y" 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=="y":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fruit:\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n1.Apple\n 2.Mango\n3.Orange\n </a:t>
            </a: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Enter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choice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:"))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2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352831"/>
            <a:ext cx="7020900" cy="750300"/>
          </a:xfrm>
        </p:spPr>
        <p:txBody>
          <a:bodyPr/>
          <a:lstStyle/>
          <a:p>
            <a:r>
              <a:rPr lang="en-US" dirty="0" smtClean="0"/>
              <a:t>Let’s Put It All Together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52968" y="838054"/>
            <a:ext cx="7786255" cy="43054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c&gt;=1 and c&lt;=3: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q=float(input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quantity:"))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c==1: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("Bill of apples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=$",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bill_apple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(q))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total=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total+bill_apple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    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c==2: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("Bill of mangoes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=$",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bill_mango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(q))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total=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total+bill_mango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c==3: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("Bill of 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r>
              <a:rPr lang="en-GB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=$",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bill_orange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(q))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total=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total+bill_orange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(q)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6570304" y="889354"/>
            <a:ext cx="1868919" cy="1037398"/>
          </a:xfrm>
          <a:prstGeom prst="cloudCallout">
            <a:avLst>
              <a:gd name="adj1" fmla="val -177064"/>
              <a:gd name="adj2" fmla="val -23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What is the logic?</a:t>
            </a:r>
          </a:p>
        </p:txBody>
      </p:sp>
    </p:spTree>
    <p:extLst>
      <p:ext uri="{BB962C8B-B14F-4D97-AF65-F5344CB8AC3E}">
        <p14:creationId xmlns:p14="http://schemas.microsoft.com/office/powerpoint/2010/main" val="41905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646" y="352831"/>
            <a:ext cx="7020900" cy="750300"/>
          </a:xfrm>
        </p:spPr>
        <p:txBody>
          <a:bodyPr/>
          <a:lstStyle/>
          <a:p>
            <a:r>
              <a:rPr lang="en-US" dirty="0" smtClean="0"/>
              <a:t>Let’s Put It All Together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59895" y="1433799"/>
            <a:ext cx="7786255" cy="18497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("Wrong Choice!!!!")   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=input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 you wish to continue (Y/N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)?")</a:t>
            </a:r>
          </a:p>
          <a:p>
            <a:pPr marL="7620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("Total bill=$",total)</a:t>
            </a:r>
            <a:endParaRPr lang="en-IN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8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091" t="17727" r="20363" b="2053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7886" t="30539" r="27860" b="20536"/>
          <a:stretch/>
        </p:blipFill>
        <p:spPr>
          <a:xfrm>
            <a:off x="3266831" y="867508"/>
            <a:ext cx="2407139" cy="3337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9259" t="17756" r="67502" b="48826"/>
          <a:stretch/>
        </p:blipFill>
        <p:spPr>
          <a:xfrm>
            <a:off x="655540" y="1391138"/>
            <a:ext cx="2681629" cy="2289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259" t="52999" r="67367" b="7182"/>
          <a:stretch/>
        </p:blipFill>
        <p:spPr>
          <a:xfrm>
            <a:off x="5673970" y="1328616"/>
            <a:ext cx="2697260" cy="27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244" y="765908"/>
            <a:ext cx="1844431" cy="617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Parameters</a:t>
            </a:r>
            <a:endParaRPr lang="en-GB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3794370" y="765907"/>
            <a:ext cx="1496645" cy="617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Return</a:t>
            </a:r>
            <a:endParaRPr lang="en-GB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703383" y="1566986"/>
            <a:ext cx="1148861" cy="23719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John</a:t>
            </a:r>
            <a:endParaRPr lang="en-GB" sz="1800" b="1" dirty="0"/>
          </a:p>
        </p:txBody>
      </p:sp>
      <p:sp>
        <p:nvSpPr>
          <p:cNvPr id="9" name="Rectangle 8"/>
          <p:cNvSpPr/>
          <p:nvPr/>
        </p:nvSpPr>
        <p:spPr>
          <a:xfrm>
            <a:off x="2166815" y="1566986"/>
            <a:ext cx="1148861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Nil</a:t>
            </a:r>
            <a:endParaRPr lang="en-GB" sz="1800" b="1" dirty="0"/>
          </a:p>
        </p:txBody>
      </p:sp>
      <p:sp>
        <p:nvSpPr>
          <p:cNvPr id="10" name="Rectangle 9"/>
          <p:cNvSpPr/>
          <p:nvPr/>
        </p:nvSpPr>
        <p:spPr>
          <a:xfrm>
            <a:off x="3794370" y="1566986"/>
            <a:ext cx="1496645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Nil</a:t>
            </a:r>
            <a:endParaRPr lang="en-GB" sz="1800" b="1" dirty="0"/>
          </a:p>
        </p:txBody>
      </p:sp>
      <p:sp>
        <p:nvSpPr>
          <p:cNvPr id="11" name="Rectangle 10"/>
          <p:cNvSpPr/>
          <p:nvPr/>
        </p:nvSpPr>
        <p:spPr>
          <a:xfrm>
            <a:off x="5453188" y="1557215"/>
            <a:ext cx="3559908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Cake and Decorations of his own choice and no return</a:t>
            </a:r>
            <a:endParaRPr lang="en-GB" sz="1800" b="1" dirty="0"/>
          </a:p>
        </p:txBody>
      </p:sp>
      <p:sp>
        <p:nvSpPr>
          <p:cNvPr id="12" name="Rectangle 11"/>
          <p:cNvSpPr/>
          <p:nvPr/>
        </p:nvSpPr>
        <p:spPr>
          <a:xfrm>
            <a:off x="2200028" y="2508739"/>
            <a:ext cx="1148861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Vanilla flavour</a:t>
            </a:r>
            <a:endParaRPr lang="en-GB" sz="1800" b="1" dirty="0"/>
          </a:p>
        </p:txBody>
      </p:sp>
      <p:sp>
        <p:nvSpPr>
          <p:cNvPr id="13" name="Rectangle 12"/>
          <p:cNvSpPr/>
          <p:nvPr/>
        </p:nvSpPr>
        <p:spPr>
          <a:xfrm>
            <a:off x="3821721" y="2524369"/>
            <a:ext cx="1469294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Cake</a:t>
            </a:r>
            <a:endParaRPr lang="en-GB" sz="1800" b="1" dirty="0"/>
          </a:p>
        </p:txBody>
      </p:sp>
      <p:sp>
        <p:nvSpPr>
          <p:cNvPr id="14" name="Rectangle 13"/>
          <p:cNvSpPr/>
          <p:nvPr/>
        </p:nvSpPr>
        <p:spPr>
          <a:xfrm>
            <a:off x="5443415" y="2368063"/>
            <a:ext cx="3559908" cy="930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Cake of Vanilla flavour, Decorations of his own choice and cake will be returned </a:t>
            </a:r>
            <a:endParaRPr lang="en-GB" sz="1800" b="1" dirty="0"/>
          </a:p>
        </p:txBody>
      </p:sp>
      <p:sp>
        <p:nvSpPr>
          <p:cNvPr id="15" name="Rectangle 14"/>
          <p:cNvSpPr/>
          <p:nvPr/>
        </p:nvSpPr>
        <p:spPr>
          <a:xfrm>
            <a:off x="2200028" y="3450492"/>
            <a:ext cx="1148861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Money</a:t>
            </a:r>
            <a:endParaRPr lang="en-GB" sz="1800" b="1" dirty="0"/>
          </a:p>
        </p:txBody>
      </p:sp>
      <p:sp>
        <p:nvSpPr>
          <p:cNvPr id="16" name="Rectangle 15"/>
          <p:cNvSpPr/>
          <p:nvPr/>
        </p:nvSpPr>
        <p:spPr>
          <a:xfrm>
            <a:off x="3794371" y="3450491"/>
            <a:ext cx="1496644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err="1" smtClean="0"/>
              <a:t>Decoratives</a:t>
            </a:r>
            <a:endParaRPr lang="en-GB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5453188" y="3438767"/>
            <a:ext cx="3559908" cy="844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Use money for Cake and Decorations, set cake and return </a:t>
            </a:r>
            <a:r>
              <a:rPr lang="en-GB" sz="1800" b="1" dirty="0" err="1" smtClean="0"/>
              <a:t>decoratives</a:t>
            </a:r>
            <a:endParaRPr lang="en-GB" sz="1800" b="1" dirty="0"/>
          </a:p>
        </p:txBody>
      </p:sp>
      <p:sp>
        <p:nvSpPr>
          <p:cNvPr id="18" name="Rectangle 17"/>
          <p:cNvSpPr/>
          <p:nvPr/>
        </p:nvSpPr>
        <p:spPr>
          <a:xfrm>
            <a:off x="6475046" y="765907"/>
            <a:ext cx="1496645" cy="617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Meaning</a:t>
            </a:r>
            <a:endParaRPr lang="en-GB" sz="1800" b="1" dirty="0"/>
          </a:p>
        </p:txBody>
      </p:sp>
      <p:sp>
        <p:nvSpPr>
          <p:cNvPr id="19" name="Cloud Callout 18"/>
          <p:cNvSpPr/>
          <p:nvPr/>
        </p:nvSpPr>
        <p:spPr>
          <a:xfrm>
            <a:off x="849339" y="4122618"/>
            <a:ext cx="1350690" cy="1037398"/>
          </a:xfrm>
          <a:prstGeom prst="cloudCallout">
            <a:avLst>
              <a:gd name="adj1" fmla="val 56031"/>
              <a:gd name="adj2" fmla="val -1417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notepad</a:t>
            </a:r>
          </a:p>
        </p:txBody>
      </p:sp>
      <p:sp>
        <p:nvSpPr>
          <p:cNvPr id="20" name="Cloud Callout 19"/>
          <p:cNvSpPr/>
          <p:nvPr/>
        </p:nvSpPr>
        <p:spPr>
          <a:xfrm>
            <a:off x="2918466" y="4122618"/>
            <a:ext cx="1350690" cy="1037398"/>
          </a:xfrm>
          <a:prstGeom prst="cloudCallout">
            <a:avLst>
              <a:gd name="adj1" fmla="val 56031"/>
              <a:gd name="adj2" fmla="val -1417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table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811345" y="4122618"/>
            <a:ext cx="1350690" cy="1037398"/>
          </a:xfrm>
          <a:prstGeom prst="cloudCallout">
            <a:avLst>
              <a:gd name="adj1" fmla="val 82069"/>
              <a:gd name="adj2" fmla="val -535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wallet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2880472" y="4138248"/>
            <a:ext cx="1350690" cy="1037398"/>
          </a:xfrm>
          <a:prstGeom prst="cloudCallout">
            <a:avLst>
              <a:gd name="adj1" fmla="val 73968"/>
              <a:gd name="adj2" fmla="val -596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bag</a:t>
            </a:r>
          </a:p>
        </p:txBody>
      </p:sp>
    </p:spTree>
    <p:extLst>
      <p:ext uri="{BB962C8B-B14F-4D97-AF65-F5344CB8AC3E}">
        <p14:creationId xmlns:p14="http://schemas.microsoft.com/office/powerpoint/2010/main" val="25339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2244" y="765908"/>
            <a:ext cx="1844431" cy="617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Parameters</a:t>
            </a:r>
            <a:endParaRPr lang="en-GB" sz="1800" b="1" dirty="0"/>
          </a:p>
        </p:txBody>
      </p:sp>
      <p:sp>
        <p:nvSpPr>
          <p:cNvPr id="7" name="Rectangle 6"/>
          <p:cNvSpPr/>
          <p:nvPr/>
        </p:nvSpPr>
        <p:spPr>
          <a:xfrm>
            <a:off x="3794370" y="765907"/>
            <a:ext cx="1496645" cy="617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Return</a:t>
            </a:r>
            <a:endParaRPr lang="en-GB" sz="1800" b="1" dirty="0"/>
          </a:p>
        </p:txBody>
      </p:sp>
      <p:sp>
        <p:nvSpPr>
          <p:cNvPr id="8" name="Rectangle 7"/>
          <p:cNvSpPr/>
          <p:nvPr/>
        </p:nvSpPr>
        <p:spPr>
          <a:xfrm>
            <a:off x="703383" y="1566986"/>
            <a:ext cx="1148861" cy="23719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Joe</a:t>
            </a:r>
            <a:endParaRPr lang="en-GB" sz="1800" b="1" dirty="0"/>
          </a:p>
        </p:txBody>
      </p:sp>
      <p:sp>
        <p:nvSpPr>
          <p:cNvPr id="9" name="Rectangle 8"/>
          <p:cNvSpPr/>
          <p:nvPr/>
        </p:nvSpPr>
        <p:spPr>
          <a:xfrm>
            <a:off x="2166815" y="1566986"/>
            <a:ext cx="1148861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Nil</a:t>
            </a:r>
            <a:endParaRPr lang="en-GB" sz="1800" b="1" dirty="0"/>
          </a:p>
        </p:txBody>
      </p:sp>
      <p:sp>
        <p:nvSpPr>
          <p:cNvPr id="10" name="Rectangle 9"/>
          <p:cNvSpPr/>
          <p:nvPr/>
        </p:nvSpPr>
        <p:spPr>
          <a:xfrm>
            <a:off x="3794370" y="1566986"/>
            <a:ext cx="1496645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Nil</a:t>
            </a:r>
            <a:endParaRPr lang="en-GB" sz="1800" b="1" dirty="0"/>
          </a:p>
        </p:txBody>
      </p:sp>
      <p:sp>
        <p:nvSpPr>
          <p:cNvPr id="11" name="Rectangle 10"/>
          <p:cNvSpPr/>
          <p:nvPr/>
        </p:nvSpPr>
        <p:spPr>
          <a:xfrm>
            <a:off x="5453188" y="1557215"/>
            <a:ext cx="3559908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Flowers and dinner items of his own choice and no return</a:t>
            </a:r>
            <a:endParaRPr lang="en-GB" sz="1800" b="1" dirty="0"/>
          </a:p>
        </p:txBody>
      </p:sp>
      <p:sp>
        <p:nvSpPr>
          <p:cNvPr id="12" name="Rectangle 11"/>
          <p:cNvSpPr/>
          <p:nvPr/>
        </p:nvSpPr>
        <p:spPr>
          <a:xfrm>
            <a:off x="2200028" y="2508739"/>
            <a:ext cx="1148861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Red flowers</a:t>
            </a:r>
            <a:endParaRPr lang="en-GB" sz="1800" b="1" dirty="0"/>
          </a:p>
        </p:txBody>
      </p:sp>
      <p:sp>
        <p:nvSpPr>
          <p:cNvPr id="13" name="Rectangle 12"/>
          <p:cNvSpPr/>
          <p:nvPr/>
        </p:nvSpPr>
        <p:spPr>
          <a:xfrm>
            <a:off x="3821721" y="2524369"/>
            <a:ext cx="1469294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Flowers</a:t>
            </a:r>
            <a:endParaRPr lang="en-GB" sz="1800" b="1" dirty="0"/>
          </a:p>
        </p:txBody>
      </p:sp>
      <p:sp>
        <p:nvSpPr>
          <p:cNvPr id="14" name="Rectangle 13"/>
          <p:cNvSpPr/>
          <p:nvPr/>
        </p:nvSpPr>
        <p:spPr>
          <a:xfrm>
            <a:off x="5443415" y="2368063"/>
            <a:ext cx="3559908" cy="9300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Red flowers, Dinner items of his own choice and return flowers</a:t>
            </a:r>
            <a:endParaRPr lang="en-GB" sz="1800" b="1" dirty="0"/>
          </a:p>
        </p:txBody>
      </p:sp>
      <p:sp>
        <p:nvSpPr>
          <p:cNvPr id="15" name="Rectangle 14"/>
          <p:cNvSpPr/>
          <p:nvPr/>
        </p:nvSpPr>
        <p:spPr>
          <a:xfrm>
            <a:off x="2200028" y="3450492"/>
            <a:ext cx="1148861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err="1" smtClean="0"/>
              <a:t>Money,Menu</a:t>
            </a:r>
            <a:endParaRPr lang="en-GB" sz="1800" b="1" dirty="0"/>
          </a:p>
        </p:txBody>
      </p:sp>
      <p:sp>
        <p:nvSpPr>
          <p:cNvPr id="16" name="Rectangle 15"/>
          <p:cNvSpPr/>
          <p:nvPr/>
        </p:nvSpPr>
        <p:spPr>
          <a:xfrm>
            <a:off x="3794371" y="3450491"/>
            <a:ext cx="1496644" cy="6174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Flowers</a:t>
            </a:r>
            <a:endParaRPr lang="en-GB" sz="1800" b="1" dirty="0"/>
          </a:p>
        </p:txBody>
      </p:sp>
      <p:sp>
        <p:nvSpPr>
          <p:cNvPr id="17" name="Rectangle 16"/>
          <p:cNvSpPr/>
          <p:nvPr/>
        </p:nvSpPr>
        <p:spPr>
          <a:xfrm>
            <a:off x="5453188" y="3438767"/>
            <a:ext cx="3559908" cy="844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Use money for flowers and dinner, set dinner and return flowers</a:t>
            </a:r>
            <a:endParaRPr lang="en-GB" sz="1800" b="1" dirty="0"/>
          </a:p>
        </p:txBody>
      </p:sp>
      <p:sp>
        <p:nvSpPr>
          <p:cNvPr id="18" name="Rectangle 17"/>
          <p:cNvSpPr/>
          <p:nvPr/>
        </p:nvSpPr>
        <p:spPr>
          <a:xfrm>
            <a:off x="6475046" y="765907"/>
            <a:ext cx="1496645" cy="6174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 smtClean="0"/>
              <a:t>Meaning</a:t>
            </a:r>
            <a:endParaRPr lang="en-GB" sz="1800" b="1" dirty="0"/>
          </a:p>
        </p:txBody>
      </p:sp>
      <p:sp>
        <p:nvSpPr>
          <p:cNvPr id="19" name="Cloud Callout 18"/>
          <p:cNvSpPr/>
          <p:nvPr/>
        </p:nvSpPr>
        <p:spPr>
          <a:xfrm>
            <a:off x="849339" y="4122618"/>
            <a:ext cx="1350690" cy="1037398"/>
          </a:xfrm>
          <a:prstGeom prst="cloudCallout">
            <a:avLst>
              <a:gd name="adj1" fmla="val 56031"/>
              <a:gd name="adj2" fmla="val -1417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notepad</a:t>
            </a:r>
          </a:p>
        </p:txBody>
      </p:sp>
      <p:sp>
        <p:nvSpPr>
          <p:cNvPr id="20" name="Cloud Callout 19"/>
          <p:cNvSpPr/>
          <p:nvPr/>
        </p:nvSpPr>
        <p:spPr>
          <a:xfrm>
            <a:off x="2475918" y="4122618"/>
            <a:ext cx="1350690" cy="1037398"/>
          </a:xfrm>
          <a:prstGeom prst="cloudCallout">
            <a:avLst>
              <a:gd name="adj1" fmla="val 56031"/>
              <a:gd name="adj2" fmla="val -1417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flower vase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62708" y="4106102"/>
            <a:ext cx="1637321" cy="1037398"/>
          </a:xfrm>
          <a:prstGeom prst="cloudCallout">
            <a:avLst>
              <a:gd name="adj1" fmla="val 69874"/>
              <a:gd name="adj2" fmla="val -4907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wallet and a notepad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2486660" y="4138248"/>
            <a:ext cx="1350690" cy="1037398"/>
          </a:xfrm>
          <a:prstGeom prst="cloudCallout">
            <a:avLst>
              <a:gd name="adj1" fmla="val 79754"/>
              <a:gd name="adj2" fmla="val -648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Need a flower vase</a:t>
            </a:r>
          </a:p>
        </p:txBody>
      </p:sp>
    </p:spTree>
    <p:extLst>
      <p:ext uri="{BB962C8B-B14F-4D97-AF65-F5344CB8AC3E}">
        <p14:creationId xmlns:p14="http://schemas.microsoft.com/office/powerpoint/2010/main" val="1181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Python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027" y="1285026"/>
            <a:ext cx="4310911" cy="2706900"/>
          </a:xfrm>
        </p:spPr>
        <p:txBody>
          <a:bodyPr/>
          <a:lstStyle/>
          <a:p>
            <a:r>
              <a:rPr lang="en-GB" sz="2000" dirty="0"/>
              <a:t> A </a:t>
            </a:r>
            <a:r>
              <a:rPr lang="en-GB" sz="2000" b="1" dirty="0" smtClean="0"/>
              <a:t>function</a:t>
            </a:r>
            <a:r>
              <a:rPr lang="en-GB" sz="2000" dirty="0"/>
              <a:t> is a block of code which only runs when it is called.</a:t>
            </a:r>
          </a:p>
          <a:p>
            <a:r>
              <a:rPr lang="en-GB" sz="2000" dirty="0" smtClean="0"/>
              <a:t>Functions are used to </a:t>
            </a:r>
            <a:r>
              <a:rPr lang="en-GB" sz="2000" dirty="0"/>
              <a:t>reuse code: define the code once, and use it many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214939" y="526473"/>
            <a:ext cx="3276454" cy="3845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 b="0" i="0" u="none" strike="noStrike" cap="none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76200" indent="0">
              <a:buNone/>
            </a:pPr>
            <a:r>
              <a:rPr lang="en-I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76200" indent="0">
              <a:buNone/>
            </a:pP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statement1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statement2</a:t>
            </a:r>
          </a:p>
          <a:p>
            <a:pPr marL="7620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……..</a:t>
            </a:r>
          </a:p>
          <a:p>
            <a:pPr marL="76200" indent="0">
              <a:buNone/>
            </a:pP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unction_name</a:t>
            </a:r>
            <a:r>
              <a:rPr lang="en-I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7135940" y="0"/>
            <a:ext cx="1868919" cy="1037398"/>
          </a:xfrm>
          <a:prstGeom prst="cloudCallout">
            <a:avLst>
              <a:gd name="adj1" fmla="val -53264"/>
              <a:gd name="adj2" fmla="val 5865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Defining the function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726381" y="2858604"/>
            <a:ext cx="1868919" cy="1037398"/>
          </a:xfrm>
          <a:prstGeom prst="cloudCallout">
            <a:avLst>
              <a:gd name="adj1" fmla="val -58083"/>
              <a:gd name="adj2" fmla="val -448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Calling the function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3075709" y="3377303"/>
            <a:ext cx="2256845" cy="1037398"/>
          </a:xfrm>
          <a:prstGeom prst="cloudCallout">
            <a:avLst>
              <a:gd name="adj1" fmla="val 86085"/>
              <a:gd name="adj2" fmla="val -2051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 smtClean="0"/>
              <a:t>Take care of the indentation</a:t>
            </a:r>
          </a:p>
        </p:txBody>
      </p:sp>
    </p:spTree>
    <p:extLst>
      <p:ext uri="{BB962C8B-B14F-4D97-AF65-F5344CB8AC3E}">
        <p14:creationId xmlns:p14="http://schemas.microsoft.com/office/powerpoint/2010/main" val="25201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1310</Words>
  <Application>Microsoft Office PowerPoint</Application>
  <PresentationFormat>On-screen Show (16:9)</PresentationFormat>
  <Paragraphs>462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Sniglet</vt:lpstr>
      <vt:lpstr>Patrick Hand SC</vt:lpstr>
      <vt:lpstr>Times New Roman</vt:lpstr>
      <vt:lpstr>Arial</vt:lpstr>
      <vt:lpstr>Seyton template</vt:lpstr>
      <vt:lpstr>Functions In Python</vt:lpstr>
      <vt:lpstr>Learning Objective</vt:lpstr>
      <vt:lpstr>Let’s Begin With A Birthday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In Python</vt:lpstr>
      <vt:lpstr>Functions In Python</vt:lpstr>
      <vt:lpstr>Functions In Python</vt:lpstr>
      <vt:lpstr>Functions In Python</vt:lpstr>
      <vt:lpstr>Functions In Python</vt:lpstr>
      <vt:lpstr>Functions In Python</vt:lpstr>
      <vt:lpstr>Answer The Following</vt:lpstr>
      <vt:lpstr>Answer The Following</vt:lpstr>
      <vt:lpstr>Let’s Write Functions In Python</vt:lpstr>
      <vt:lpstr>Let’s Write Functions In Python</vt:lpstr>
      <vt:lpstr>Let’s Write Functions In Python</vt:lpstr>
      <vt:lpstr>Let’s Write Functions In Python</vt:lpstr>
      <vt:lpstr>Functions With Default Parameter Values</vt:lpstr>
      <vt:lpstr>Functions With Default Parameter Values</vt:lpstr>
      <vt:lpstr>Figure Out The Output</vt:lpstr>
      <vt:lpstr>Figure Out The Output</vt:lpstr>
      <vt:lpstr>Figure Out The Output</vt:lpstr>
      <vt:lpstr>Figure Out The Output</vt:lpstr>
      <vt:lpstr>Figure Out The Output</vt:lpstr>
      <vt:lpstr>Figure Out The Output</vt:lpstr>
      <vt:lpstr>Help The Teacher</vt:lpstr>
      <vt:lpstr>PowerPoint Presentation</vt:lpstr>
      <vt:lpstr>Help The Farmer</vt:lpstr>
      <vt:lpstr>Let’s Write Functions In Python</vt:lpstr>
      <vt:lpstr>Let’s Call Functions In Python</vt:lpstr>
      <vt:lpstr>Let’s Call Functions In Python</vt:lpstr>
      <vt:lpstr>Let’s Put It All Together</vt:lpstr>
      <vt:lpstr>Let’s Put It All Together</vt:lpstr>
      <vt:lpstr>Let’s Put It All Together</vt:lpstr>
      <vt:lpstr>Help The Fruit Seller</vt:lpstr>
      <vt:lpstr>Let’s Write Functions In Python</vt:lpstr>
      <vt:lpstr>Let’s Call Functions In Python</vt:lpstr>
      <vt:lpstr>Let’s Put It All Together</vt:lpstr>
      <vt:lpstr>Let’s Put It All Together</vt:lpstr>
      <vt:lpstr>Let’s Put It All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Sini</dc:creator>
  <cp:lastModifiedBy>admin</cp:lastModifiedBy>
  <cp:revision>201</cp:revision>
  <dcterms:modified xsi:type="dcterms:W3CDTF">2025-07-08T02:01:02Z</dcterms:modified>
</cp:coreProperties>
</file>