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335" r:id="rId2"/>
    <p:sldId id="435" r:id="rId3"/>
    <p:sldId id="422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9" r:id="rId13"/>
    <p:sldId id="445" r:id="rId14"/>
    <p:sldId id="446" r:id="rId15"/>
    <p:sldId id="447" r:id="rId16"/>
    <p:sldId id="450" r:id="rId17"/>
    <p:sldId id="451" r:id="rId18"/>
    <p:sldId id="452" r:id="rId19"/>
    <p:sldId id="448" r:id="rId20"/>
    <p:sldId id="453" r:id="rId21"/>
    <p:sldId id="454" r:id="rId22"/>
    <p:sldId id="457" r:id="rId23"/>
    <p:sldId id="455" r:id="rId24"/>
    <p:sldId id="456" r:id="rId25"/>
    <p:sldId id="458" r:id="rId26"/>
    <p:sldId id="459" r:id="rId27"/>
  </p:sldIdLst>
  <p:sldSz cx="9144000" cy="5143500" type="screen16x9"/>
  <p:notesSz cx="6858000" cy="9144000"/>
  <p:embeddedFontLst>
    <p:embeddedFont>
      <p:font typeface="Patrick Hand SC" panose="020B0604020202020204" charset="0"/>
      <p:regular r:id="rId29"/>
    </p:embeddedFont>
    <p:embeddedFont>
      <p:font typeface="Sniglet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FE69DF-D11E-49BA-B546-6195E4E87960}">
  <a:tblStyle styleId="{F7FE69DF-D11E-49BA-B546-6195E4E879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D46E14-F3A6-45BD-AA53-69B63E3B44A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84889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781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/>
          <a:lstStyle/>
          <a:p>
            <a:fld id="{06EA9696-D413-43A4-A996-D9FB4AE4D4B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1B66-D372-4CE8-B827-D0A209955A0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9946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063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942109" y="1235555"/>
            <a:ext cx="647944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Tuples in Python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998261" y="3052584"/>
            <a:ext cx="31969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1800" b="1" dirty="0" smtClean="0"/>
              <a:t>Dr. Sini </a:t>
            </a:r>
            <a:r>
              <a:rPr lang="en-US" sz="1800" b="1" dirty="0" err="1" smtClean="0"/>
              <a:t>Shibu</a:t>
            </a:r>
            <a:endParaRPr lang="en-US" sz="1800" b="1" dirty="0" smtClean="0"/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BE (CSE),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M.Tech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(CTA),Ph.D.(CSE)</a:t>
            </a:r>
          </a:p>
        </p:txBody>
      </p:sp>
    </p:spTree>
    <p:extLst>
      <p:ext uri="{BB962C8B-B14F-4D97-AF65-F5344CB8AC3E}">
        <p14:creationId xmlns:p14="http://schemas.microsoft.com/office/powerpoint/2010/main" val="89927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Out The Output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136073" y="1379759"/>
            <a:ext cx="358832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GB" dirty="0"/>
              <a:t>tuple1=(1,2,"Hello</a:t>
            </a:r>
            <a:r>
              <a:rPr lang="en-GB" dirty="0" smtClean="0"/>
              <a:t>")</a:t>
            </a:r>
          </a:p>
          <a:p>
            <a:pPr marL="76200" lvl="0" indent="0">
              <a:buNone/>
            </a:pPr>
            <a:r>
              <a:rPr lang="en-GB" dirty="0" smtClean="0"/>
              <a:t>tuple1[2</a:t>
            </a:r>
            <a:r>
              <a:rPr lang="en-GB" dirty="0"/>
              <a:t>]="</a:t>
            </a:r>
            <a:r>
              <a:rPr lang="en-GB" dirty="0" smtClean="0"/>
              <a:t>World“</a:t>
            </a:r>
          </a:p>
          <a:p>
            <a:pPr marL="76200" lvl="0" indent="0">
              <a:buNone/>
            </a:pPr>
            <a:r>
              <a:rPr lang="en-GB" dirty="0" smtClean="0"/>
              <a:t>print(tuple1</a:t>
            </a:r>
            <a:r>
              <a:rPr lang="en-GB" dirty="0"/>
              <a:t>)</a:t>
            </a:r>
            <a:endParaRPr lang="en-IN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269144" y="1379759"/>
            <a:ext cx="294324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pPr marL="76200" lvl="0" indent="0">
              <a:buNone/>
            </a:pPr>
            <a:r>
              <a:rPr lang="en-IN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52858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737" y="345902"/>
            <a:ext cx="7020900" cy="750300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06582" y="835967"/>
            <a:ext cx="5777216" cy="365290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/>
              <a:t>index(element): Returns the index of the element in the tuple. If element is not in the tuple an error is generated.</a:t>
            </a:r>
          </a:p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Syntax:</a:t>
            </a:r>
          </a:p>
          <a:p>
            <a:pPr marL="76200" lvl="0" indent="0">
              <a:buNone/>
            </a:pPr>
            <a:r>
              <a:rPr lang="en-IN" dirty="0" err="1"/>
              <a:t>t</a:t>
            </a:r>
            <a:r>
              <a:rPr lang="en-IN" dirty="0" err="1" smtClean="0"/>
              <a:t>uplename.index</a:t>
            </a:r>
            <a:r>
              <a:rPr lang="en-IN" dirty="0" smtClean="0"/>
              <a:t>(element)</a:t>
            </a:r>
          </a:p>
          <a:p>
            <a:pPr marL="7620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Example:</a:t>
            </a:r>
          </a:p>
          <a:p>
            <a:pPr marL="76200" indent="0">
              <a:buNone/>
            </a:pPr>
            <a:r>
              <a:rPr lang="en-IN" dirty="0">
                <a:solidFill>
                  <a:schemeClr val="tx1"/>
                </a:solidFill>
              </a:rPr>
              <a:t>tuple1=(1,2,"Hello</a:t>
            </a:r>
            <a:r>
              <a:rPr lang="en-IN" dirty="0" smtClean="0">
                <a:solidFill>
                  <a:schemeClr val="tx1"/>
                </a:solidFill>
              </a:rPr>
              <a:t>")</a:t>
            </a:r>
          </a:p>
          <a:p>
            <a:pPr marL="7620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print(tuple1.index(2</a:t>
            </a:r>
            <a:r>
              <a:rPr lang="en-IN" dirty="0">
                <a:solidFill>
                  <a:schemeClr val="tx1"/>
                </a:solidFill>
              </a:rPr>
              <a:t>))</a:t>
            </a:r>
          </a:p>
          <a:p>
            <a:pPr marL="76200" lvl="0" indent="0">
              <a:buNone/>
            </a:pPr>
            <a:endParaRPr lang="en-IN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708953" y="835968"/>
            <a:ext cx="1316183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pPr marL="76200" lvl="0" indent="0">
              <a:buNone/>
            </a:pPr>
            <a:r>
              <a:rPr lang="en-IN" dirty="0">
                <a:solidFill>
                  <a:schemeClr val="tx1"/>
                </a:solidFill>
              </a:rPr>
              <a:t>1</a:t>
            </a:r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70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737" y="345902"/>
            <a:ext cx="7020900" cy="750300"/>
          </a:xfrm>
        </p:spPr>
        <p:txBody>
          <a:bodyPr/>
          <a:lstStyle/>
          <a:p>
            <a:r>
              <a:rPr lang="en-US" dirty="0" smtClean="0"/>
              <a:t>count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06582" y="835967"/>
            <a:ext cx="5777216" cy="365290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/>
              <a:t>count(element): Returns the number of times the element occurs in the tuple. If element is not in the tuple, 0 is returned.</a:t>
            </a:r>
          </a:p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Syntax:</a:t>
            </a:r>
          </a:p>
          <a:p>
            <a:pPr marL="76200" lvl="0" indent="0">
              <a:buNone/>
            </a:pPr>
            <a:r>
              <a:rPr lang="en-IN" dirty="0" err="1" smtClean="0"/>
              <a:t>tuplename.count</a:t>
            </a:r>
            <a:r>
              <a:rPr lang="en-IN" dirty="0" smtClean="0"/>
              <a:t>(element)</a:t>
            </a:r>
          </a:p>
          <a:p>
            <a:pPr marL="7620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Example:</a:t>
            </a:r>
          </a:p>
          <a:p>
            <a:pPr marL="76200" indent="0">
              <a:buNone/>
            </a:pPr>
            <a:r>
              <a:rPr lang="en-IN" dirty="0">
                <a:solidFill>
                  <a:schemeClr val="tx1"/>
                </a:solidFill>
              </a:rPr>
              <a:t>tuple1=(</a:t>
            </a:r>
            <a:r>
              <a:rPr lang="en-IN" dirty="0" smtClean="0">
                <a:solidFill>
                  <a:schemeClr val="tx1"/>
                </a:solidFill>
              </a:rPr>
              <a:t>1,2,2,2,3,4)</a:t>
            </a:r>
          </a:p>
          <a:p>
            <a:pPr marL="7620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print(tuple1.count(2</a:t>
            </a:r>
            <a:r>
              <a:rPr lang="en-IN" dirty="0">
                <a:solidFill>
                  <a:schemeClr val="tx1"/>
                </a:solidFill>
              </a:rPr>
              <a:t>))</a:t>
            </a:r>
          </a:p>
          <a:p>
            <a:pPr marL="76200" lvl="0" indent="0">
              <a:buNone/>
            </a:pPr>
            <a:endParaRPr lang="en-IN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708953" y="835968"/>
            <a:ext cx="1316183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pPr marL="76200" lv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968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Tuple To String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96336" y="1379758"/>
            <a:ext cx="4430817" cy="237482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fr-FR" dirty="0"/>
              <a:t>t=('Python</a:t>
            </a:r>
            <a:r>
              <a:rPr lang="fr-FR" dirty="0" smtClean="0"/>
              <a:t>', ' ' ,</a:t>
            </a:r>
            <a:r>
              <a:rPr lang="fr-FR" dirty="0"/>
              <a:t>'</a:t>
            </a:r>
            <a:r>
              <a:rPr lang="fr-FR" dirty="0" err="1"/>
              <a:t>Programming</a:t>
            </a:r>
            <a:r>
              <a:rPr lang="fr-FR" dirty="0" smtClean="0"/>
              <a:t>')</a:t>
            </a:r>
          </a:p>
          <a:p>
            <a:pPr marL="76200" lvl="0" indent="0">
              <a:buNone/>
            </a:pPr>
            <a:r>
              <a:rPr lang="fr-FR" dirty="0" err="1" smtClean="0"/>
              <a:t>str</a:t>
            </a:r>
            <a:r>
              <a:rPr lang="fr-FR" dirty="0"/>
              <a:t>=''.</a:t>
            </a:r>
            <a:r>
              <a:rPr lang="fr-FR" dirty="0" err="1"/>
              <a:t>join</a:t>
            </a:r>
            <a:r>
              <a:rPr lang="fr-FR" dirty="0"/>
              <a:t>(t) </a:t>
            </a:r>
            <a:endParaRPr lang="fr-FR" dirty="0" smtClean="0"/>
          </a:p>
          <a:p>
            <a:pPr marL="76200" lvl="0" indent="0">
              <a:buNone/>
            </a:pPr>
            <a:r>
              <a:rPr lang="fr-FR" dirty="0" err="1" smtClean="0"/>
              <a:t>print</a:t>
            </a:r>
            <a:r>
              <a:rPr lang="fr-FR" dirty="0" smtClean="0"/>
              <a:t>(</a:t>
            </a:r>
            <a:r>
              <a:rPr lang="fr-FR" dirty="0" err="1" smtClean="0"/>
              <a:t>str</a:t>
            </a:r>
            <a:r>
              <a:rPr lang="fr-FR" dirty="0"/>
              <a:t>) </a:t>
            </a:r>
            <a:endParaRPr lang="fr-FR" dirty="0" smtClean="0"/>
          </a:p>
          <a:p>
            <a:pPr marL="76200" lvl="0" indent="0">
              <a:buNone/>
            </a:pPr>
            <a:r>
              <a:rPr lang="fr-FR" dirty="0" err="1" smtClean="0"/>
              <a:t>print</a:t>
            </a:r>
            <a:r>
              <a:rPr lang="fr-FR" dirty="0" smtClean="0"/>
              <a:t>(type(</a:t>
            </a:r>
            <a:r>
              <a:rPr lang="fr-FR" dirty="0" err="1" smtClean="0"/>
              <a:t>str</a:t>
            </a:r>
            <a:r>
              <a:rPr lang="fr-FR" dirty="0"/>
              <a:t>)) </a:t>
            </a:r>
            <a:endParaRPr lang="fr-FR" dirty="0" smtClean="0"/>
          </a:p>
          <a:p>
            <a:pPr marL="76200" lvl="0" indent="0">
              <a:buNone/>
            </a:pPr>
            <a:r>
              <a:rPr lang="fr-FR" dirty="0" err="1" smtClean="0"/>
              <a:t>print</a:t>
            </a:r>
            <a:r>
              <a:rPr lang="fr-FR" dirty="0" smtClean="0"/>
              <a:t>(type(t</a:t>
            </a:r>
            <a:r>
              <a:rPr lang="fr-FR" dirty="0"/>
              <a:t>))</a:t>
            </a:r>
            <a:endParaRPr lang="en-IN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269144" y="1379759"/>
            <a:ext cx="3154420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pPr marL="76200" lv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Python Programming</a:t>
            </a:r>
            <a:endParaRPr lang="en-GB" dirty="0" smtClean="0"/>
          </a:p>
          <a:p>
            <a:pPr marL="76200" lv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&lt;</a:t>
            </a:r>
            <a:r>
              <a:rPr lang="en-IN" dirty="0">
                <a:solidFill>
                  <a:schemeClr val="tx1"/>
                </a:solidFill>
              </a:rPr>
              <a:t>class '</a:t>
            </a:r>
            <a:r>
              <a:rPr lang="en-IN" dirty="0" err="1">
                <a:solidFill>
                  <a:schemeClr val="tx1"/>
                </a:solidFill>
              </a:rPr>
              <a:t>str</a:t>
            </a:r>
            <a:r>
              <a:rPr lang="en-IN" dirty="0">
                <a:solidFill>
                  <a:schemeClr val="tx1"/>
                </a:solidFill>
              </a:rPr>
              <a:t>'&gt;</a:t>
            </a:r>
          </a:p>
          <a:p>
            <a:pPr marL="76200" lv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&lt;</a:t>
            </a:r>
            <a:r>
              <a:rPr lang="en-IN" dirty="0">
                <a:solidFill>
                  <a:schemeClr val="tx1"/>
                </a:solidFill>
              </a:rPr>
              <a:t>class 'tuple'&gt;</a:t>
            </a:r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Tuples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136073" y="1379758"/>
            <a:ext cx="3588327" cy="231940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GB" dirty="0"/>
              <a:t>s=('A','B','C') </a:t>
            </a:r>
            <a:endParaRPr lang="en-GB" dirty="0" smtClean="0"/>
          </a:p>
          <a:p>
            <a:pPr marL="76200" lvl="0" indent="0">
              <a:buNone/>
            </a:pPr>
            <a:r>
              <a:rPr lang="en-GB" dirty="0" smtClean="0"/>
              <a:t>t</a:t>
            </a:r>
            <a:r>
              <a:rPr lang="en-GB" dirty="0"/>
              <a:t>=(1,2,3) </a:t>
            </a:r>
            <a:endParaRPr lang="en-GB" dirty="0" smtClean="0"/>
          </a:p>
          <a:p>
            <a:pPr marL="76200" lvl="0" indent="0">
              <a:buNone/>
            </a:pPr>
            <a:r>
              <a:rPr lang="en-GB" dirty="0" smtClean="0"/>
              <a:t>u=</a:t>
            </a:r>
            <a:r>
              <a:rPr lang="en-GB" dirty="0" err="1" smtClean="0"/>
              <a:t>t+s</a:t>
            </a:r>
            <a:r>
              <a:rPr lang="en-GB" dirty="0" smtClean="0"/>
              <a:t> </a:t>
            </a:r>
          </a:p>
          <a:p>
            <a:pPr marL="76200" lvl="0" indent="0">
              <a:buNone/>
            </a:pPr>
            <a:r>
              <a:rPr lang="en-GB" dirty="0" smtClean="0"/>
              <a:t>print(u</a:t>
            </a:r>
            <a:r>
              <a:rPr lang="en-GB" dirty="0"/>
              <a:t>) </a:t>
            </a:r>
            <a:endParaRPr lang="en-GB" dirty="0" smtClean="0"/>
          </a:p>
          <a:p>
            <a:pPr marL="76200" lvl="0" indent="0">
              <a:buNone/>
            </a:pPr>
            <a:r>
              <a:rPr lang="en-GB" dirty="0" smtClean="0"/>
              <a:t>print(type(u</a:t>
            </a:r>
            <a:r>
              <a:rPr lang="en-GB" dirty="0"/>
              <a:t>))</a:t>
            </a:r>
            <a:endParaRPr lang="en-IN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269144" y="1379759"/>
            <a:ext cx="294324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pPr marL="76200" lvl="0" indent="0">
              <a:buNone/>
            </a:pPr>
            <a:r>
              <a:rPr lang="en-GB" dirty="0"/>
              <a:t>(1, 2, 3, 'A', 'B', 'C') </a:t>
            </a:r>
            <a:endParaRPr lang="en-GB" dirty="0" smtClean="0"/>
          </a:p>
          <a:p>
            <a:pPr marL="76200" lvl="0" indent="0">
              <a:buNone/>
            </a:pPr>
            <a:r>
              <a:rPr lang="en-IN" dirty="0">
                <a:solidFill>
                  <a:schemeClr val="tx1"/>
                </a:solidFill>
              </a:rPr>
              <a:t>&lt;class 'tuple'&gt;</a:t>
            </a:r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0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Tuple To List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136073" y="1379759"/>
            <a:ext cx="3588327" cy="2360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fr-FR" dirty="0"/>
              <a:t>t=(1,2,3,5,[4.6,7.8]) </a:t>
            </a:r>
            <a:endParaRPr lang="fr-FR" dirty="0" smtClean="0"/>
          </a:p>
          <a:p>
            <a:pPr marL="76200" lvl="0" indent="0">
              <a:buNone/>
            </a:pPr>
            <a:r>
              <a:rPr lang="fr-FR" dirty="0" smtClean="0"/>
              <a:t>l=</a:t>
            </a:r>
            <a:r>
              <a:rPr lang="fr-FR" dirty="0" err="1" smtClean="0"/>
              <a:t>list</a:t>
            </a:r>
            <a:r>
              <a:rPr lang="fr-FR" dirty="0" smtClean="0"/>
              <a:t>(t</a:t>
            </a:r>
            <a:r>
              <a:rPr lang="fr-FR" dirty="0"/>
              <a:t>) </a:t>
            </a:r>
            <a:endParaRPr lang="fr-FR" dirty="0" smtClean="0"/>
          </a:p>
          <a:p>
            <a:pPr marL="76200" lvl="0" indent="0">
              <a:buNone/>
            </a:pPr>
            <a:r>
              <a:rPr lang="fr-FR" dirty="0" smtClean="0"/>
              <a:t>l[2</a:t>
            </a:r>
            <a:r>
              <a:rPr lang="fr-FR" dirty="0"/>
              <a:t>]=8 </a:t>
            </a:r>
            <a:endParaRPr lang="fr-FR" dirty="0" smtClean="0"/>
          </a:p>
          <a:p>
            <a:pPr marL="76200" lvl="0" indent="0">
              <a:buNone/>
            </a:pPr>
            <a:r>
              <a:rPr lang="fr-FR" dirty="0" err="1" smtClean="0"/>
              <a:t>print</a:t>
            </a:r>
            <a:r>
              <a:rPr lang="fr-FR" dirty="0" smtClean="0"/>
              <a:t>(l</a:t>
            </a:r>
            <a:r>
              <a:rPr lang="fr-FR" dirty="0"/>
              <a:t>) </a:t>
            </a:r>
            <a:endParaRPr lang="fr-FR" dirty="0" smtClean="0"/>
          </a:p>
          <a:p>
            <a:pPr marL="76200" lvl="0" indent="0">
              <a:buNone/>
            </a:pPr>
            <a:r>
              <a:rPr lang="fr-FR" dirty="0" err="1" smtClean="0"/>
              <a:t>print</a:t>
            </a:r>
            <a:r>
              <a:rPr lang="fr-FR" dirty="0" smtClean="0"/>
              <a:t>(type(l</a:t>
            </a:r>
            <a:r>
              <a:rPr lang="fr-FR" dirty="0"/>
              <a:t>))</a:t>
            </a:r>
            <a:endParaRPr lang="en-IN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810974" y="1379759"/>
            <a:ext cx="3401418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pPr marL="76200" lvl="0" indent="0">
              <a:buNone/>
            </a:pPr>
            <a:r>
              <a:rPr lang="en-GB" dirty="0">
                <a:solidFill>
                  <a:schemeClr val="tx1"/>
                </a:solidFill>
              </a:rPr>
              <a:t>[1, 2, 8, 5, [4.6, 7.8</a:t>
            </a:r>
            <a:r>
              <a:rPr lang="en-GB" dirty="0" smtClean="0">
                <a:solidFill>
                  <a:schemeClr val="tx1"/>
                </a:solidFill>
              </a:rPr>
              <a:t>]]</a:t>
            </a:r>
          </a:p>
          <a:p>
            <a:pPr marL="76200" lv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&lt;</a:t>
            </a:r>
            <a:r>
              <a:rPr lang="en-GB" dirty="0">
                <a:solidFill>
                  <a:schemeClr val="tx1"/>
                </a:solidFill>
              </a:rPr>
              <a:t>class 'list'&gt;</a:t>
            </a:r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94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List To Tuple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136073" y="1379759"/>
            <a:ext cx="358832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fr-FR" dirty="0"/>
              <a:t>l=[1,2,3] </a:t>
            </a:r>
            <a:endParaRPr lang="fr-FR" dirty="0" smtClean="0"/>
          </a:p>
          <a:p>
            <a:pPr marL="76200" lvl="0" indent="0">
              <a:buNone/>
            </a:pPr>
            <a:r>
              <a:rPr lang="fr-FR" dirty="0" smtClean="0"/>
              <a:t>t=</a:t>
            </a:r>
            <a:r>
              <a:rPr lang="fr-FR" dirty="0" err="1" smtClean="0"/>
              <a:t>tuple</a:t>
            </a:r>
            <a:r>
              <a:rPr lang="fr-FR" dirty="0" smtClean="0"/>
              <a:t>(l</a:t>
            </a:r>
            <a:r>
              <a:rPr lang="fr-FR" dirty="0"/>
              <a:t>) </a:t>
            </a:r>
            <a:endParaRPr lang="fr-FR" dirty="0" smtClean="0"/>
          </a:p>
          <a:p>
            <a:pPr marL="76200" lvl="0" indent="0">
              <a:buNone/>
            </a:pPr>
            <a:r>
              <a:rPr lang="fr-FR" dirty="0" err="1" smtClean="0"/>
              <a:t>print</a:t>
            </a:r>
            <a:r>
              <a:rPr lang="fr-FR" dirty="0" smtClean="0"/>
              <a:t>(t</a:t>
            </a:r>
            <a:r>
              <a:rPr lang="fr-FR" dirty="0"/>
              <a:t>) </a:t>
            </a:r>
            <a:endParaRPr lang="fr-FR" dirty="0" smtClean="0"/>
          </a:p>
          <a:p>
            <a:pPr marL="76200" lvl="0" indent="0">
              <a:buNone/>
            </a:pPr>
            <a:r>
              <a:rPr lang="fr-FR" dirty="0" err="1" smtClean="0"/>
              <a:t>print</a:t>
            </a:r>
            <a:r>
              <a:rPr lang="fr-FR" dirty="0" smtClean="0"/>
              <a:t>(type(t</a:t>
            </a:r>
            <a:r>
              <a:rPr lang="fr-FR" dirty="0"/>
              <a:t>))</a:t>
            </a:r>
            <a:endParaRPr lang="en-IN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269144" y="1379759"/>
            <a:ext cx="294324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pPr marL="76200" lvl="0" indent="0">
              <a:buNone/>
            </a:pPr>
            <a:r>
              <a:rPr lang="en-GB" dirty="0">
                <a:solidFill>
                  <a:schemeClr val="tx1"/>
                </a:solidFill>
              </a:rPr>
              <a:t>(1, 2, 3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  <a:p>
            <a:pPr marL="76200" lv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&lt;</a:t>
            </a:r>
            <a:r>
              <a:rPr lang="en-GB" dirty="0">
                <a:solidFill>
                  <a:schemeClr val="tx1"/>
                </a:solidFill>
              </a:rPr>
              <a:t>class 'tuple'&gt;</a:t>
            </a:r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17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Unpacking A Tuple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136073" y="1379759"/>
            <a:ext cx="358832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GB" dirty="0"/>
              <a:t>t=(1,2,3) </a:t>
            </a:r>
            <a:endParaRPr lang="en-GB" dirty="0" smtClean="0"/>
          </a:p>
          <a:p>
            <a:pPr marL="76200" lvl="0" indent="0">
              <a:buNone/>
            </a:pPr>
            <a:r>
              <a:rPr lang="en-GB" dirty="0" err="1" smtClean="0"/>
              <a:t>a,b,c</a:t>
            </a:r>
            <a:r>
              <a:rPr lang="en-GB" dirty="0" smtClean="0"/>
              <a:t>=t </a:t>
            </a:r>
          </a:p>
          <a:p>
            <a:pPr marL="76200" lvl="0" indent="0">
              <a:buNone/>
            </a:pPr>
            <a:r>
              <a:rPr lang="en-GB" dirty="0" smtClean="0"/>
              <a:t>print(a*3,b*5,c</a:t>
            </a:r>
            <a:r>
              <a:rPr lang="en-GB" dirty="0"/>
              <a:t>)</a:t>
            </a:r>
            <a:endParaRPr lang="en-IN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269144" y="1379759"/>
            <a:ext cx="294324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pPr marL="76200" lv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3 10 3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1244591" y="3462668"/>
            <a:ext cx="4989954" cy="1377082"/>
          </a:xfrm>
          <a:prstGeom prst="cloudCallout">
            <a:avLst>
              <a:gd name="adj1" fmla="val -41731"/>
              <a:gd name="adj2" fmla="val -1332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No. of variables must be equal to the no. of elements in the tuple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180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Checking </a:t>
            </a:r>
            <a:r>
              <a:rPr lang="en-GB" dirty="0"/>
              <a:t>for element in tuple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136073" y="1379759"/>
            <a:ext cx="358832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de-DE" dirty="0"/>
              <a:t>t=(1,2,3,4,5,6,7</a:t>
            </a:r>
            <a:r>
              <a:rPr lang="de-DE" dirty="0" smtClean="0"/>
              <a:t>)</a:t>
            </a:r>
          </a:p>
          <a:p>
            <a:pPr marL="76200" lvl="0" indent="0">
              <a:buNone/>
            </a:pPr>
            <a:r>
              <a:rPr lang="de-DE" dirty="0" smtClean="0"/>
              <a:t>print(3 </a:t>
            </a:r>
            <a:r>
              <a:rPr lang="de-DE" dirty="0"/>
              <a:t>in t) </a:t>
            </a:r>
            <a:endParaRPr lang="de-DE" dirty="0" smtClean="0"/>
          </a:p>
          <a:p>
            <a:pPr marL="76200" lvl="0" indent="0">
              <a:buNone/>
            </a:pPr>
            <a:r>
              <a:rPr lang="de-DE" dirty="0" smtClean="0"/>
              <a:t>print(8 </a:t>
            </a:r>
            <a:r>
              <a:rPr lang="de-DE" dirty="0"/>
              <a:t>in t)</a:t>
            </a:r>
            <a:endParaRPr lang="en-IN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269144" y="1379759"/>
            <a:ext cx="294324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pPr marL="76200" lv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True</a:t>
            </a:r>
          </a:p>
          <a:p>
            <a:pPr marL="76200" lv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84633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The Tuple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136073" y="1379758"/>
            <a:ext cx="3588327" cy="243024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GB" dirty="0"/>
              <a:t>t=('</a:t>
            </a:r>
            <a:r>
              <a:rPr lang="en-GB" dirty="0" err="1"/>
              <a:t>P','y','t','h','o','n</a:t>
            </a:r>
            <a:r>
              <a:rPr lang="en-GB" dirty="0" smtClean="0"/>
              <a:t>')</a:t>
            </a:r>
          </a:p>
          <a:p>
            <a:pPr marL="76200" lvl="0" indent="0">
              <a:buNone/>
            </a:pPr>
            <a:r>
              <a:rPr lang="en-GB" dirty="0" smtClean="0"/>
              <a:t>s=reversed(t)</a:t>
            </a:r>
          </a:p>
          <a:p>
            <a:pPr marL="76200" lvl="0" indent="0">
              <a:buNone/>
            </a:pPr>
            <a:r>
              <a:rPr lang="en-GB" dirty="0" smtClean="0"/>
              <a:t>print(s)</a:t>
            </a:r>
          </a:p>
          <a:p>
            <a:pPr marL="76200" lvl="0" indent="0">
              <a:buNone/>
            </a:pPr>
            <a:r>
              <a:rPr lang="en-GB" dirty="0" smtClean="0"/>
              <a:t>print(type(s))</a:t>
            </a:r>
          </a:p>
          <a:p>
            <a:pPr marL="76200" lvl="0" indent="0">
              <a:buNone/>
            </a:pPr>
            <a:r>
              <a:rPr lang="en-GB" dirty="0" smtClean="0"/>
              <a:t>print(tuple(s</a:t>
            </a:r>
            <a:r>
              <a:rPr lang="en-GB" dirty="0"/>
              <a:t>))</a:t>
            </a:r>
            <a:endParaRPr lang="en-IN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810974" y="1379759"/>
            <a:ext cx="3401418" cy="24302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pPr marL="76200" lvl="0" indent="0">
              <a:buNone/>
            </a:pPr>
            <a:r>
              <a:rPr lang="en-GB" dirty="0">
                <a:solidFill>
                  <a:schemeClr val="tx1"/>
                </a:solidFill>
              </a:rPr>
              <a:t>&lt;reversed object at 0x783878cc55d0</a:t>
            </a:r>
            <a:r>
              <a:rPr lang="en-GB" dirty="0" smtClean="0">
                <a:solidFill>
                  <a:schemeClr val="tx1"/>
                </a:solidFill>
              </a:rPr>
              <a:t>&gt;</a:t>
            </a:r>
          </a:p>
          <a:p>
            <a:pPr marL="76200" lv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&lt;</a:t>
            </a:r>
            <a:r>
              <a:rPr lang="en-GB" dirty="0">
                <a:solidFill>
                  <a:schemeClr val="tx1"/>
                </a:solidFill>
              </a:rPr>
              <a:t>class 'reversed</a:t>
            </a:r>
            <a:r>
              <a:rPr lang="en-GB" dirty="0" smtClean="0">
                <a:solidFill>
                  <a:schemeClr val="tx1"/>
                </a:solidFill>
              </a:rPr>
              <a:t>'&gt;</a:t>
            </a:r>
          </a:p>
          <a:p>
            <a:pPr marL="76200" lv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tx1"/>
                </a:solidFill>
              </a:rPr>
              <a:t>'n', 'o', 'h', 't', 'y', 'P')</a:t>
            </a:r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1B66-D372-4CE8-B827-D0A209955A03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22900" y="1410750"/>
            <a:ext cx="7247500" cy="3429000"/>
          </a:xfrm>
        </p:spPr>
        <p:txBody>
          <a:bodyPr/>
          <a:lstStyle/>
          <a:p>
            <a:pPr marL="76200" indent="0">
              <a:buNone/>
            </a:pPr>
            <a:r>
              <a:rPr lang="en-GB" dirty="0" smtClean="0"/>
              <a:t>By the end of this session, the learner will be able to:</a:t>
            </a:r>
          </a:p>
          <a:p>
            <a:r>
              <a:rPr lang="en-GB" dirty="0"/>
              <a:t>create a </a:t>
            </a:r>
            <a:r>
              <a:rPr lang="en-GB" dirty="0" smtClean="0"/>
              <a:t>tuple</a:t>
            </a:r>
            <a:endParaRPr lang="en-GB" dirty="0"/>
          </a:p>
          <a:p>
            <a:r>
              <a:rPr lang="en-GB" dirty="0"/>
              <a:t>apply multiple operations on </a:t>
            </a:r>
            <a:r>
              <a:rPr lang="en-GB" dirty="0" smtClean="0"/>
              <a:t>tuples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tuples </a:t>
            </a:r>
            <a:r>
              <a:rPr lang="en-GB" dirty="0"/>
              <a:t>in problem solving </a:t>
            </a:r>
          </a:p>
        </p:txBody>
      </p:sp>
    </p:spTree>
    <p:extLst>
      <p:ext uri="{BB962C8B-B14F-4D97-AF65-F5344CB8AC3E}">
        <p14:creationId xmlns:p14="http://schemas.microsoft.com/office/powerpoint/2010/main" val="152483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tuples as a swap function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136073" y="1379758"/>
            <a:ext cx="3588327" cy="277660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s-ES" dirty="0"/>
              <a:t>x=5 </a:t>
            </a:r>
            <a:endParaRPr lang="es-ES" dirty="0" smtClean="0"/>
          </a:p>
          <a:p>
            <a:pPr marL="76200" lvl="0" indent="0">
              <a:buNone/>
            </a:pPr>
            <a:r>
              <a:rPr lang="es-ES" dirty="0" smtClean="0"/>
              <a:t>y=10 </a:t>
            </a:r>
          </a:p>
          <a:p>
            <a:pPr marL="76200" lvl="0" indent="0">
              <a:buNone/>
            </a:pPr>
            <a:r>
              <a:rPr lang="es-ES" dirty="0" smtClean="0"/>
              <a:t>(</a:t>
            </a:r>
            <a:r>
              <a:rPr lang="es-ES" dirty="0" err="1"/>
              <a:t>x,y</a:t>
            </a:r>
            <a:r>
              <a:rPr lang="es-ES" dirty="0"/>
              <a:t>)=(</a:t>
            </a:r>
            <a:r>
              <a:rPr lang="es-ES" dirty="0" err="1"/>
              <a:t>y,x</a:t>
            </a:r>
            <a:r>
              <a:rPr lang="es-ES" dirty="0"/>
              <a:t>) </a:t>
            </a:r>
            <a:endParaRPr lang="es-ES" dirty="0" smtClean="0"/>
          </a:p>
          <a:p>
            <a:pPr marL="76200" lvl="0" indent="0">
              <a:buNone/>
            </a:pPr>
            <a:r>
              <a:rPr lang="es-ES" dirty="0" err="1" smtClean="0"/>
              <a:t>print</a:t>
            </a:r>
            <a:r>
              <a:rPr lang="es-ES" dirty="0" smtClean="0"/>
              <a:t>(y</a:t>
            </a:r>
            <a:r>
              <a:rPr lang="es-ES" dirty="0"/>
              <a:t>) </a:t>
            </a:r>
            <a:endParaRPr lang="es-ES" dirty="0" smtClean="0"/>
          </a:p>
          <a:p>
            <a:pPr marL="76200" lvl="0" indent="0">
              <a:buNone/>
            </a:pPr>
            <a:r>
              <a:rPr lang="es-ES" dirty="0" err="1" smtClean="0"/>
              <a:t>print</a:t>
            </a:r>
            <a:r>
              <a:rPr lang="es-ES" dirty="0" smtClean="0"/>
              <a:t>(x</a:t>
            </a:r>
            <a:r>
              <a:rPr lang="es-ES" dirty="0"/>
              <a:t>) </a:t>
            </a:r>
            <a:endParaRPr lang="es-ES" dirty="0" smtClean="0"/>
          </a:p>
          <a:p>
            <a:pPr marL="76200" lvl="0" indent="0">
              <a:buNone/>
            </a:pPr>
            <a:r>
              <a:rPr lang="es-ES" dirty="0" err="1" smtClean="0"/>
              <a:t>print</a:t>
            </a:r>
            <a:r>
              <a:rPr lang="es-ES" dirty="0"/>
              <a:t>((</a:t>
            </a:r>
            <a:r>
              <a:rPr lang="es-ES" dirty="0" err="1"/>
              <a:t>x,y</a:t>
            </a:r>
            <a:r>
              <a:rPr lang="es-ES" dirty="0"/>
              <a:t>))</a:t>
            </a:r>
            <a:endParaRPr lang="en-IN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269144" y="1379759"/>
            <a:ext cx="294324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pPr marL="76200" lv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5</a:t>
            </a:r>
          </a:p>
          <a:p>
            <a:pPr marL="76200" lv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10</a:t>
            </a:r>
          </a:p>
          <a:p>
            <a:pPr marL="76200" lv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(10,5)</a:t>
            </a:r>
          </a:p>
        </p:txBody>
      </p:sp>
    </p:spTree>
    <p:extLst>
      <p:ext uri="{BB962C8B-B14F-4D97-AF65-F5344CB8AC3E}">
        <p14:creationId xmlns:p14="http://schemas.microsoft.com/office/powerpoint/2010/main" val="122599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Tuple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136073" y="1379759"/>
            <a:ext cx="358832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GB" dirty="0"/>
              <a:t>t=(</a:t>
            </a:r>
            <a:r>
              <a:rPr lang="en-GB" dirty="0" smtClean="0"/>
              <a:t>1,2,3) </a:t>
            </a:r>
          </a:p>
          <a:p>
            <a:pPr marL="76200" lvl="0" indent="0">
              <a:buNone/>
            </a:pPr>
            <a:r>
              <a:rPr lang="en-GB" dirty="0" smtClean="0"/>
              <a:t>for </a:t>
            </a:r>
            <a:r>
              <a:rPr lang="en-GB" dirty="0" err="1"/>
              <a:t>i</a:t>
            </a:r>
            <a:r>
              <a:rPr lang="en-GB" dirty="0"/>
              <a:t> in t: </a:t>
            </a:r>
            <a:endParaRPr lang="en-GB" dirty="0" smtClean="0"/>
          </a:p>
          <a:p>
            <a:pPr marL="76200" lvl="0" indent="0">
              <a:buNone/>
            </a:pPr>
            <a:r>
              <a:rPr lang="en-GB" dirty="0"/>
              <a:t>	</a:t>
            </a:r>
            <a:r>
              <a:rPr lang="en-GB" dirty="0" smtClean="0"/>
              <a:t>print(2*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  <a:endParaRPr lang="en-IN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269144" y="1379759"/>
            <a:ext cx="294324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pPr marL="76200" lv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2</a:t>
            </a:r>
          </a:p>
          <a:p>
            <a:pPr marL="76200" lv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4</a:t>
            </a:r>
          </a:p>
          <a:p>
            <a:pPr marL="76200" lv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3300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Slicing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1B66-D372-4CE8-B827-D0A209955A03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22900" y="1410750"/>
            <a:ext cx="3603628" cy="3429000"/>
          </a:xfrm>
        </p:spPr>
        <p:txBody>
          <a:bodyPr/>
          <a:lstStyle/>
          <a:p>
            <a:r>
              <a:rPr lang="en-GB" dirty="0" smtClean="0"/>
              <a:t>Tuple slicing refers to accessing subparts of a tuple.</a:t>
            </a:r>
          </a:p>
          <a:p>
            <a:pPr marL="7620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Syntax:</a:t>
            </a:r>
          </a:p>
          <a:p>
            <a:pPr marL="76200" indent="0">
              <a:buNone/>
            </a:pPr>
            <a:r>
              <a:rPr lang="en-GB" dirty="0" err="1" smtClean="0"/>
              <a:t>tuplename</a:t>
            </a:r>
            <a:r>
              <a:rPr lang="en-GB" dirty="0" smtClean="0"/>
              <a:t>[</a:t>
            </a:r>
            <a:r>
              <a:rPr lang="en-GB" dirty="0" err="1" smtClean="0"/>
              <a:t>startindex</a:t>
            </a:r>
            <a:r>
              <a:rPr lang="en-GB" dirty="0" smtClean="0"/>
              <a:t>: end+1 </a:t>
            </a:r>
            <a:r>
              <a:rPr lang="en-GB" dirty="0" err="1" smtClean="0"/>
              <a:t>index:step</a:t>
            </a:r>
            <a:r>
              <a:rPr lang="en-GB" dirty="0" smtClean="0"/>
              <a:t>]</a:t>
            </a:r>
            <a:endParaRPr lang="en-IN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488874" y="644490"/>
            <a:ext cx="1849582" cy="25351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GB" sz="1800" b="1" dirty="0" smtClean="0">
                <a:solidFill>
                  <a:srgbClr val="FF0000"/>
                </a:solidFill>
              </a:rPr>
              <a:t>Example:</a:t>
            </a:r>
          </a:p>
          <a:p>
            <a:pPr marL="76200" indent="0">
              <a:buNone/>
            </a:pPr>
            <a:r>
              <a:rPr lang="en-GB" sz="1800" b="1" dirty="0" smtClean="0">
                <a:solidFill>
                  <a:schemeClr val="tx1"/>
                </a:solidFill>
              </a:rPr>
              <a:t>t1=(1,2,3,5,6,7</a:t>
            </a:r>
            <a:r>
              <a:rPr lang="en-GB" sz="1800" b="1" dirty="0">
                <a:solidFill>
                  <a:schemeClr val="tx1"/>
                </a:solidFill>
              </a:rPr>
              <a:t>)</a:t>
            </a:r>
          </a:p>
          <a:p>
            <a:pPr marL="76200" indent="0">
              <a:buNone/>
            </a:pPr>
            <a:r>
              <a:rPr lang="en-GB" sz="1800" b="1" dirty="0" smtClean="0">
                <a:solidFill>
                  <a:schemeClr val="tx1"/>
                </a:solidFill>
              </a:rPr>
              <a:t>print(t1[3:5</a:t>
            </a:r>
            <a:r>
              <a:rPr lang="en-GB" sz="1800" b="1" dirty="0">
                <a:solidFill>
                  <a:schemeClr val="tx1"/>
                </a:solidFill>
              </a:rPr>
              <a:t>])</a:t>
            </a:r>
          </a:p>
          <a:p>
            <a:pPr marL="76200" indent="0">
              <a:buNone/>
            </a:pPr>
            <a:r>
              <a:rPr lang="en-GB" sz="1800" b="1" dirty="0" smtClean="0">
                <a:solidFill>
                  <a:schemeClr val="tx1"/>
                </a:solidFill>
              </a:rPr>
              <a:t>print(t1</a:t>
            </a:r>
            <a:r>
              <a:rPr lang="en-GB" sz="1800" b="1" dirty="0">
                <a:solidFill>
                  <a:schemeClr val="tx1"/>
                </a:solidFill>
              </a:rPr>
              <a:t>[:4])</a:t>
            </a:r>
          </a:p>
          <a:p>
            <a:pPr marL="76200" indent="0">
              <a:buNone/>
            </a:pPr>
            <a:r>
              <a:rPr lang="en-GB" sz="1800" b="1" dirty="0" smtClean="0">
                <a:solidFill>
                  <a:schemeClr val="tx1"/>
                </a:solidFill>
              </a:rPr>
              <a:t>print(t1[2</a:t>
            </a:r>
            <a:r>
              <a:rPr lang="en-GB" sz="1800" b="1" dirty="0">
                <a:solidFill>
                  <a:schemeClr val="tx1"/>
                </a:solidFill>
              </a:rPr>
              <a:t>:])</a:t>
            </a:r>
          </a:p>
          <a:p>
            <a:pPr marL="76200" indent="0">
              <a:buNone/>
            </a:pPr>
            <a:r>
              <a:rPr lang="en-GB" sz="1800" b="1" dirty="0" smtClean="0">
                <a:solidFill>
                  <a:schemeClr val="tx1"/>
                </a:solidFill>
              </a:rPr>
              <a:t>print(t1[: :</a:t>
            </a:r>
            <a:r>
              <a:rPr lang="en-GB" sz="1800" b="1" dirty="0">
                <a:solidFill>
                  <a:schemeClr val="tx1"/>
                </a:solidFill>
              </a:rPr>
              <a:t>2])</a:t>
            </a:r>
          </a:p>
          <a:p>
            <a:pPr marL="76200" indent="0">
              <a:buNone/>
            </a:pPr>
            <a:r>
              <a:rPr lang="en-GB" sz="1800" b="1" dirty="0" smtClean="0">
                <a:solidFill>
                  <a:schemeClr val="tx1"/>
                </a:solidFill>
              </a:rPr>
              <a:t>print(t1[: :-</a:t>
            </a:r>
            <a:r>
              <a:rPr lang="en-GB" sz="1800" b="1" dirty="0">
                <a:solidFill>
                  <a:schemeClr val="tx1"/>
                </a:solidFill>
              </a:rPr>
              <a:t>1])</a:t>
            </a:r>
          </a:p>
          <a:p>
            <a:pPr marL="76200" indent="0">
              <a:buNone/>
            </a:pPr>
            <a:endParaRPr lang="en-GB" sz="1800" b="1" dirty="0" smtClean="0">
              <a:solidFill>
                <a:schemeClr val="tx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396159" y="644489"/>
            <a:ext cx="1816393" cy="25351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GB" sz="1800" b="1" dirty="0" smtClean="0">
                <a:solidFill>
                  <a:srgbClr val="FF0000"/>
                </a:solidFill>
              </a:rPr>
              <a:t>Output:</a:t>
            </a:r>
          </a:p>
          <a:p>
            <a:pPr marL="76200" indent="0">
              <a:buNone/>
            </a:pPr>
            <a:endParaRPr lang="en-GB" sz="1800" b="1" dirty="0" smtClean="0">
              <a:solidFill>
                <a:srgbClr val="FF0000"/>
              </a:solidFill>
            </a:endParaRPr>
          </a:p>
          <a:p>
            <a:pPr marL="76200" indent="0">
              <a:buNone/>
            </a:pPr>
            <a:r>
              <a:rPr lang="en-GB" sz="1800" b="1" dirty="0">
                <a:solidFill>
                  <a:schemeClr val="tx1"/>
                </a:solidFill>
              </a:rPr>
              <a:t>(</a:t>
            </a:r>
            <a:r>
              <a:rPr lang="en-GB" sz="1800" b="1" dirty="0" smtClean="0">
                <a:solidFill>
                  <a:schemeClr val="tx1"/>
                </a:solidFill>
              </a:rPr>
              <a:t>5</a:t>
            </a:r>
            <a:r>
              <a:rPr lang="en-GB" sz="1800" b="1" dirty="0">
                <a:solidFill>
                  <a:schemeClr val="tx1"/>
                </a:solidFill>
              </a:rPr>
              <a:t>, </a:t>
            </a:r>
            <a:r>
              <a:rPr lang="en-GB" sz="1800" b="1" dirty="0" smtClean="0">
                <a:solidFill>
                  <a:schemeClr val="tx1"/>
                </a:solidFill>
              </a:rPr>
              <a:t>6)</a:t>
            </a:r>
            <a:endParaRPr lang="en-GB" sz="1800" b="1" dirty="0">
              <a:solidFill>
                <a:schemeClr val="tx1"/>
              </a:solidFill>
            </a:endParaRPr>
          </a:p>
          <a:p>
            <a:pPr marL="76200" indent="0">
              <a:buNone/>
            </a:pPr>
            <a:r>
              <a:rPr lang="en-GB" sz="1800" b="1" dirty="0">
                <a:solidFill>
                  <a:schemeClr val="tx1"/>
                </a:solidFill>
              </a:rPr>
              <a:t>(</a:t>
            </a:r>
            <a:r>
              <a:rPr lang="en-GB" sz="1800" b="1" dirty="0" smtClean="0">
                <a:solidFill>
                  <a:schemeClr val="tx1"/>
                </a:solidFill>
              </a:rPr>
              <a:t>1</a:t>
            </a:r>
            <a:r>
              <a:rPr lang="en-GB" sz="1800" b="1" dirty="0">
                <a:solidFill>
                  <a:schemeClr val="tx1"/>
                </a:solidFill>
              </a:rPr>
              <a:t>, 2, 3, </a:t>
            </a:r>
            <a:r>
              <a:rPr lang="en-GB" sz="1800" b="1" dirty="0" smtClean="0">
                <a:solidFill>
                  <a:schemeClr val="tx1"/>
                </a:solidFill>
              </a:rPr>
              <a:t>5)</a:t>
            </a:r>
            <a:endParaRPr lang="en-GB" sz="1800" b="1" dirty="0">
              <a:solidFill>
                <a:schemeClr val="tx1"/>
              </a:solidFill>
            </a:endParaRPr>
          </a:p>
          <a:p>
            <a:pPr marL="76200" indent="0">
              <a:buNone/>
            </a:pPr>
            <a:r>
              <a:rPr lang="en-GB" sz="1800" b="1" dirty="0">
                <a:solidFill>
                  <a:schemeClr val="tx1"/>
                </a:solidFill>
              </a:rPr>
              <a:t>(</a:t>
            </a:r>
            <a:r>
              <a:rPr lang="en-GB" sz="1800" b="1" dirty="0" smtClean="0">
                <a:solidFill>
                  <a:schemeClr val="tx1"/>
                </a:solidFill>
              </a:rPr>
              <a:t>3</a:t>
            </a:r>
            <a:r>
              <a:rPr lang="en-GB" sz="1800" b="1" dirty="0">
                <a:solidFill>
                  <a:schemeClr val="tx1"/>
                </a:solidFill>
              </a:rPr>
              <a:t>, 5, 6, </a:t>
            </a:r>
            <a:r>
              <a:rPr lang="en-GB" sz="1800" b="1" dirty="0" smtClean="0">
                <a:solidFill>
                  <a:schemeClr val="tx1"/>
                </a:solidFill>
              </a:rPr>
              <a:t>7)</a:t>
            </a:r>
            <a:endParaRPr lang="en-GB" sz="1800" b="1" dirty="0">
              <a:solidFill>
                <a:schemeClr val="tx1"/>
              </a:solidFill>
            </a:endParaRPr>
          </a:p>
          <a:p>
            <a:pPr marL="76200" indent="0">
              <a:buNone/>
            </a:pPr>
            <a:r>
              <a:rPr lang="en-GB" sz="1800" b="1" dirty="0">
                <a:solidFill>
                  <a:schemeClr val="tx1"/>
                </a:solidFill>
              </a:rPr>
              <a:t>(</a:t>
            </a:r>
            <a:r>
              <a:rPr lang="en-GB" sz="1800" b="1" dirty="0" smtClean="0">
                <a:solidFill>
                  <a:schemeClr val="tx1"/>
                </a:solidFill>
              </a:rPr>
              <a:t>1</a:t>
            </a:r>
            <a:r>
              <a:rPr lang="en-GB" sz="1800" b="1" dirty="0">
                <a:solidFill>
                  <a:schemeClr val="tx1"/>
                </a:solidFill>
              </a:rPr>
              <a:t>, 3, </a:t>
            </a:r>
            <a:r>
              <a:rPr lang="en-GB" sz="1800" b="1" dirty="0" smtClean="0">
                <a:solidFill>
                  <a:schemeClr val="tx1"/>
                </a:solidFill>
              </a:rPr>
              <a:t>6)</a:t>
            </a:r>
            <a:endParaRPr lang="en-GB" sz="1800" b="1" dirty="0">
              <a:solidFill>
                <a:schemeClr val="tx1"/>
              </a:solidFill>
            </a:endParaRPr>
          </a:p>
          <a:p>
            <a:pPr marL="76200" indent="0">
              <a:buNone/>
            </a:pPr>
            <a:r>
              <a:rPr lang="en-GB" sz="1800" b="1" dirty="0">
                <a:solidFill>
                  <a:schemeClr val="tx1"/>
                </a:solidFill>
              </a:rPr>
              <a:t>(</a:t>
            </a:r>
            <a:r>
              <a:rPr lang="en-GB" sz="1800" b="1" dirty="0" smtClean="0">
                <a:solidFill>
                  <a:schemeClr val="tx1"/>
                </a:solidFill>
              </a:rPr>
              <a:t>7</a:t>
            </a:r>
            <a:r>
              <a:rPr lang="en-GB" sz="1800" b="1" dirty="0">
                <a:solidFill>
                  <a:schemeClr val="tx1"/>
                </a:solidFill>
              </a:rPr>
              <a:t>, 6, 5, 3, 2, </a:t>
            </a:r>
            <a:r>
              <a:rPr lang="en-GB" sz="1800" b="1" dirty="0" smtClean="0">
                <a:solidFill>
                  <a:schemeClr val="tx1"/>
                </a:solidFill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40270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Copying A Tuple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191527" y="1367136"/>
            <a:ext cx="3588327" cy="376359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fr-FR"/>
              <a:t>t = (1, 2, 3, 4, 5)</a:t>
            </a:r>
          </a:p>
          <a:p>
            <a:pPr marL="76200" lvl="0" indent="0">
              <a:buNone/>
            </a:pPr>
            <a:r>
              <a:rPr lang="fr-FR"/>
              <a:t>newt = t</a:t>
            </a:r>
          </a:p>
          <a:p>
            <a:pPr marL="76200" lvl="0" indent="0">
              <a:buNone/>
            </a:pPr>
            <a:r>
              <a:rPr lang="fr-FR"/>
              <a:t>a=newt</a:t>
            </a:r>
          </a:p>
          <a:p>
            <a:pPr marL="76200" lvl="0" indent="0">
              <a:buNone/>
            </a:pPr>
            <a:r>
              <a:rPr lang="fr-FR"/>
              <a:t>print(newt)</a:t>
            </a:r>
          </a:p>
          <a:p>
            <a:pPr marL="76200" lvl="0" indent="0">
              <a:buNone/>
            </a:pPr>
            <a:r>
              <a:rPr lang="fr-FR"/>
              <a:t>print(id(newt))</a:t>
            </a:r>
          </a:p>
          <a:p>
            <a:pPr marL="76200" lvl="0" indent="0">
              <a:buNone/>
            </a:pPr>
            <a:r>
              <a:rPr lang="fr-FR"/>
              <a:t>print(a)</a:t>
            </a:r>
          </a:p>
          <a:p>
            <a:pPr marL="76200" lvl="0" indent="0">
              <a:buNone/>
            </a:pPr>
            <a:r>
              <a:rPr lang="fr-FR"/>
              <a:t>print(id(a))</a:t>
            </a:r>
          </a:p>
          <a:p>
            <a:pPr marL="76200" lvl="0" indent="0">
              <a:buNone/>
            </a:pPr>
            <a:r>
              <a:rPr lang="fr-FR"/>
              <a:t>print(id(t))</a:t>
            </a:r>
            <a:endParaRPr lang="en-IN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269144" y="1379759"/>
            <a:ext cx="2943247" cy="27211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pPr marL="76200" lvl="0" indent="0">
              <a:buNone/>
            </a:pPr>
            <a:r>
              <a:rPr lang="en-IN" dirty="0">
                <a:solidFill>
                  <a:schemeClr val="tx1"/>
                </a:solidFill>
              </a:rPr>
              <a:t>(1, 2, 3, 4, 5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</a:p>
          <a:p>
            <a:pPr marL="76200" lv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132481731266096</a:t>
            </a:r>
          </a:p>
          <a:p>
            <a:pPr marL="76200" lv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(1</a:t>
            </a:r>
            <a:r>
              <a:rPr lang="en-IN" dirty="0">
                <a:solidFill>
                  <a:schemeClr val="tx1"/>
                </a:solidFill>
              </a:rPr>
              <a:t>, 2, 3, 4, 5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</a:p>
          <a:p>
            <a:pPr marL="76200" lv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132481731266096</a:t>
            </a:r>
          </a:p>
          <a:p>
            <a:pPr marL="76200" lv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132481731266096</a:t>
            </a:r>
          </a:p>
        </p:txBody>
      </p:sp>
    </p:spTree>
    <p:extLst>
      <p:ext uri="{BB962C8B-B14F-4D97-AF65-F5344CB8AC3E}">
        <p14:creationId xmlns:p14="http://schemas.microsoft.com/office/powerpoint/2010/main" val="11923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Mutability In Tuples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17419" y="1379758"/>
            <a:ext cx="4398818" cy="352475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GB" dirty="0"/>
              <a:t>Tuples are not fully immutable. </a:t>
            </a:r>
            <a:endParaRPr lang="en-GB" dirty="0" smtClean="0"/>
          </a:p>
          <a:p>
            <a:pPr marL="76200" lvl="0" indent="0">
              <a:buNone/>
            </a:pPr>
            <a:r>
              <a:rPr lang="en-GB" dirty="0" smtClean="0"/>
              <a:t>If </a:t>
            </a:r>
            <a:r>
              <a:rPr lang="en-GB" dirty="0"/>
              <a:t>a value within a tuple is mutable, then you can change it</a:t>
            </a:r>
            <a:r>
              <a:rPr lang="en-GB" dirty="0" smtClean="0"/>
              <a:t>.</a:t>
            </a:r>
          </a:p>
          <a:p>
            <a:pPr marL="7620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Example:</a:t>
            </a:r>
          </a:p>
          <a:p>
            <a:pPr marL="76200" indent="0">
              <a:buNone/>
            </a:pPr>
            <a:r>
              <a:rPr lang="fr-FR" dirty="0"/>
              <a:t>t = (1, 2, [3, 10]) </a:t>
            </a:r>
            <a:endParaRPr lang="fr-FR" dirty="0" smtClean="0"/>
          </a:p>
          <a:p>
            <a:pPr marL="76200" indent="0">
              <a:buNone/>
            </a:pPr>
            <a:r>
              <a:rPr lang="fr-FR" dirty="0" smtClean="0"/>
              <a:t>t[2</a:t>
            </a:r>
            <a:r>
              <a:rPr lang="fr-FR" dirty="0"/>
              <a:t>][1] = 9 </a:t>
            </a:r>
            <a:endParaRPr lang="fr-FR" dirty="0" smtClean="0"/>
          </a:p>
          <a:p>
            <a:pPr marL="76200" indent="0">
              <a:buNone/>
            </a:pPr>
            <a:r>
              <a:rPr lang="fr-FR" dirty="0" err="1" smtClean="0"/>
              <a:t>print</a:t>
            </a:r>
            <a:r>
              <a:rPr lang="fr-FR" dirty="0" smtClean="0"/>
              <a:t>(t</a:t>
            </a:r>
            <a:r>
              <a:rPr lang="fr-FR" dirty="0"/>
              <a:t>)</a:t>
            </a:r>
            <a:endParaRPr lang="en-IN" dirty="0">
              <a:solidFill>
                <a:srgbClr val="FF0000"/>
              </a:solidFill>
            </a:endParaRPr>
          </a:p>
          <a:p>
            <a:pPr marL="76200" lvl="0" indent="0">
              <a:buNone/>
            </a:pPr>
            <a:endParaRPr lang="en-IN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269144" y="1379759"/>
            <a:ext cx="2943247" cy="11486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pPr marL="76200" lvl="0" indent="0">
              <a:buNone/>
            </a:pPr>
            <a:r>
              <a:rPr lang="en-IN" dirty="0">
                <a:solidFill>
                  <a:schemeClr val="tx1"/>
                </a:solidFill>
              </a:rPr>
              <a:t>(1, 2, [3, 9])</a:t>
            </a:r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9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73" y="422102"/>
            <a:ext cx="7020900" cy="750300"/>
          </a:xfrm>
        </p:spPr>
        <p:txBody>
          <a:bodyPr/>
          <a:lstStyle/>
          <a:p>
            <a:r>
              <a:rPr lang="en-US" dirty="0" smtClean="0"/>
              <a:t>Figure Out The Output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78873" y="984904"/>
            <a:ext cx="7793182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GB" dirty="0"/>
              <a:t>employees = [("Alice", "Manager"), ("Bob", "Developer"), ("Charlie", "Designer")]</a:t>
            </a:r>
          </a:p>
          <a:p>
            <a:pPr marL="76200" lvl="0" indent="0">
              <a:buNone/>
            </a:pPr>
            <a:r>
              <a:rPr lang="en-GB" dirty="0" smtClean="0"/>
              <a:t>for </a:t>
            </a:r>
            <a:r>
              <a:rPr lang="en-GB" dirty="0"/>
              <a:t>name, role in employees:</a:t>
            </a:r>
          </a:p>
          <a:p>
            <a:pPr marL="76200" lvl="0" indent="0">
              <a:buNone/>
            </a:pPr>
            <a:r>
              <a:rPr lang="en-GB" dirty="0"/>
              <a:t>    print(f"{name} is a {role}.")</a:t>
            </a:r>
          </a:p>
          <a:p>
            <a:pPr marL="76200" lvl="0" indent="0">
              <a:buNone/>
            </a:pPr>
            <a:endParaRPr lang="en-GB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78873" y="2964872"/>
            <a:ext cx="7793182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pPr marL="76200" lvl="0" indent="0">
              <a:buNone/>
            </a:pPr>
            <a:r>
              <a:rPr lang="en-GB" dirty="0"/>
              <a:t>Alice is a </a:t>
            </a:r>
            <a:r>
              <a:rPr lang="en-GB" dirty="0" smtClean="0"/>
              <a:t>Manager.</a:t>
            </a:r>
          </a:p>
          <a:p>
            <a:pPr marL="76200" lvl="0" indent="0">
              <a:buNone/>
            </a:pPr>
            <a:r>
              <a:rPr lang="en-GB" dirty="0" smtClean="0"/>
              <a:t>Bob </a:t>
            </a:r>
            <a:r>
              <a:rPr lang="en-GB" dirty="0"/>
              <a:t>is a Developer.</a:t>
            </a:r>
          </a:p>
          <a:p>
            <a:pPr marL="76200" lvl="0" indent="0">
              <a:buNone/>
            </a:pPr>
            <a:r>
              <a:rPr lang="en-GB" dirty="0" smtClean="0"/>
              <a:t>Charlie </a:t>
            </a:r>
            <a:r>
              <a:rPr lang="en-GB" dirty="0"/>
              <a:t>is a Designer.</a:t>
            </a:r>
          </a:p>
          <a:p>
            <a:pPr marL="76200" lv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97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Out The Output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136073" y="1379759"/>
            <a:ext cx="6207702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GB" dirty="0"/>
              <a:t>names = ("Alice", "Bob", "Charlie")</a:t>
            </a:r>
          </a:p>
          <a:p>
            <a:pPr marL="76200" lvl="0" indent="0">
              <a:buNone/>
            </a:pPr>
            <a:r>
              <a:rPr lang="en-GB" dirty="0"/>
              <a:t>scores = (90, 85, 88)</a:t>
            </a:r>
          </a:p>
          <a:p>
            <a:pPr marL="76200" lvl="0" indent="0">
              <a:buNone/>
            </a:pPr>
            <a:r>
              <a:rPr lang="en-GB" dirty="0" smtClean="0"/>
              <a:t>combined </a:t>
            </a:r>
            <a:r>
              <a:rPr lang="en-GB" dirty="0"/>
              <a:t>= list(zip(names, scores))</a:t>
            </a:r>
          </a:p>
          <a:p>
            <a:pPr marL="76200" lvl="0" indent="0">
              <a:buNone/>
            </a:pPr>
            <a:r>
              <a:rPr lang="en-GB" dirty="0"/>
              <a:t>print(combined)  </a:t>
            </a:r>
            <a:endParaRPr lang="en-GB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136073" y="3359727"/>
            <a:ext cx="6207702" cy="112221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pPr marL="76200" indent="0">
              <a:buNone/>
            </a:pPr>
            <a:r>
              <a:rPr lang="en-GB" dirty="0"/>
              <a:t>[('Alice', 90), ('Bob', 85), ('Charlie', 88)]</a:t>
            </a:r>
          </a:p>
          <a:p>
            <a:pPr marL="76200" lv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500" y="1437426"/>
            <a:ext cx="4478464" cy="2706900"/>
          </a:xfrm>
        </p:spPr>
        <p:txBody>
          <a:bodyPr/>
          <a:lstStyle/>
          <a:p>
            <a:r>
              <a:rPr lang="en-GB" dirty="0"/>
              <a:t>In Python, a tuple is an immutable, ordered collection of elements enclosed in parentheses () and separated by commas. </a:t>
            </a:r>
            <a:endParaRPr lang="en-GB" dirty="0" smtClean="0"/>
          </a:p>
          <a:p>
            <a:r>
              <a:rPr lang="en-GB" dirty="0" smtClean="0"/>
              <a:t>Unlike </a:t>
            </a:r>
            <a:r>
              <a:rPr lang="en-GB" dirty="0"/>
              <a:t>lists, tuples cannot be modified after creation.  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527964" y="541559"/>
            <a:ext cx="294324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/>
              <a:t>tuple1</a:t>
            </a:r>
            <a:r>
              <a:rPr lang="en-IN" dirty="0" smtClean="0"/>
              <a:t>=( )</a:t>
            </a:r>
          </a:p>
          <a:p>
            <a:pPr marL="76200" lvl="0" indent="0">
              <a:buNone/>
            </a:pPr>
            <a:r>
              <a:rPr lang="en-IN" dirty="0" smtClean="0"/>
              <a:t>print(tuple1)</a:t>
            </a:r>
          </a:p>
          <a:p>
            <a:pPr marL="76200" lvl="0" indent="0"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len</a:t>
            </a:r>
            <a:r>
              <a:rPr lang="en-IN" dirty="0" smtClean="0"/>
              <a:t>(tuple1))</a:t>
            </a:r>
          </a:p>
          <a:p>
            <a:pPr marL="76200" lvl="0" indent="0">
              <a:buNone/>
            </a:pPr>
            <a:r>
              <a:rPr lang="en-IN" dirty="0" smtClean="0"/>
              <a:t>print(type(tuple1</a:t>
            </a:r>
            <a:r>
              <a:rPr lang="en-IN" dirty="0"/>
              <a:t>))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2325246" y="541559"/>
            <a:ext cx="2523845" cy="961286"/>
          </a:xfrm>
          <a:prstGeom prst="cloudCallout">
            <a:avLst>
              <a:gd name="adj1" fmla="val 79029"/>
              <a:gd name="adj2" fmla="val -1465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Creates an empty tuple</a:t>
            </a:r>
            <a:endParaRPr lang="en-GB" sz="2000" b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527964" y="2521527"/>
            <a:ext cx="294324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pPr marL="76200" lvl="0" indent="0">
              <a:buNone/>
            </a:pPr>
            <a:r>
              <a:rPr lang="en-IN" dirty="0" smtClean="0"/>
              <a:t>( )</a:t>
            </a:r>
          </a:p>
          <a:p>
            <a:pPr marL="76200" lvl="0" indent="0">
              <a:buNone/>
            </a:pPr>
            <a:r>
              <a:rPr lang="en-IN" dirty="0" smtClean="0"/>
              <a:t>0</a:t>
            </a:r>
          </a:p>
          <a:p>
            <a:pPr marL="76200" lvl="0" indent="0">
              <a:buNone/>
            </a:pPr>
            <a:r>
              <a:rPr lang="en-IN" dirty="0" smtClean="0"/>
              <a:t>&lt;class </a:t>
            </a:r>
            <a:r>
              <a:rPr lang="en-IN" dirty="0"/>
              <a:t>'tuple'&gt;</a:t>
            </a:r>
          </a:p>
        </p:txBody>
      </p:sp>
    </p:spTree>
    <p:extLst>
      <p:ext uri="{BB962C8B-B14F-4D97-AF65-F5344CB8AC3E}">
        <p14:creationId xmlns:p14="http://schemas.microsoft.com/office/powerpoint/2010/main" val="26853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Out The Output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136073" y="1379759"/>
            <a:ext cx="358832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/>
              <a:t>tuple1</a:t>
            </a:r>
            <a:r>
              <a:rPr lang="en-IN" dirty="0" smtClean="0"/>
              <a:t>=(1, True, “Hello” )</a:t>
            </a:r>
          </a:p>
          <a:p>
            <a:pPr marL="76200" lvl="0" indent="0">
              <a:buNone/>
            </a:pPr>
            <a:r>
              <a:rPr lang="en-IN" dirty="0" smtClean="0"/>
              <a:t>print(tuple1)</a:t>
            </a:r>
          </a:p>
          <a:p>
            <a:pPr marL="76200" lvl="0" indent="0"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len</a:t>
            </a:r>
            <a:r>
              <a:rPr lang="en-IN" dirty="0" smtClean="0"/>
              <a:t>(tuple1))</a:t>
            </a:r>
          </a:p>
          <a:p>
            <a:pPr marL="76200" lvl="0" indent="0">
              <a:buNone/>
            </a:pPr>
            <a:r>
              <a:rPr lang="en-IN" dirty="0" smtClean="0"/>
              <a:t>print(type(tuple1</a:t>
            </a:r>
            <a:r>
              <a:rPr lang="en-IN" dirty="0"/>
              <a:t>))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213726" y="1365904"/>
            <a:ext cx="294324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pPr marL="76200" lvl="0" indent="0">
              <a:buNone/>
            </a:pPr>
            <a:r>
              <a:rPr lang="en-GB" dirty="0"/>
              <a:t>(1, True, 'Hello</a:t>
            </a:r>
            <a:r>
              <a:rPr lang="en-GB" dirty="0" smtClean="0"/>
              <a:t>')</a:t>
            </a:r>
          </a:p>
          <a:p>
            <a:pPr marL="76200" lvl="0" indent="0">
              <a:buNone/>
            </a:pPr>
            <a:r>
              <a:rPr lang="en-GB" dirty="0" smtClean="0"/>
              <a:t>3</a:t>
            </a:r>
          </a:p>
          <a:p>
            <a:pPr marL="76200" lvl="0" indent="0">
              <a:buNone/>
            </a:pPr>
            <a:r>
              <a:rPr lang="en-GB" dirty="0" smtClean="0"/>
              <a:t>&lt;class </a:t>
            </a:r>
            <a:r>
              <a:rPr lang="en-GB" dirty="0"/>
              <a:t>'tuple'&gt;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95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Out The Output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136073" y="1379759"/>
            <a:ext cx="358832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/>
              <a:t>tuple1</a:t>
            </a:r>
            <a:r>
              <a:rPr lang="en-IN" dirty="0" smtClean="0"/>
              <a:t>=(1 )</a:t>
            </a:r>
          </a:p>
          <a:p>
            <a:pPr marL="76200" lvl="0" indent="0">
              <a:buNone/>
            </a:pPr>
            <a:r>
              <a:rPr lang="en-IN" dirty="0" smtClean="0"/>
              <a:t>print(tuple1)</a:t>
            </a:r>
          </a:p>
          <a:p>
            <a:pPr marL="76200" indent="0">
              <a:buNone/>
            </a:pPr>
            <a:r>
              <a:rPr lang="en-IN" dirty="0"/>
              <a:t>print(type(tuple1))</a:t>
            </a:r>
          </a:p>
          <a:p>
            <a:pPr marL="76200" lvl="0" indent="0"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len</a:t>
            </a:r>
            <a:r>
              <a:rPr lang="en-IN" dirty="0" smtClean="0"/>
              <a:t>(tuple1))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213726" y="1365904"/>
            <a:ext cx="294324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pPr marL="76200" lvl="0" indent="0">
              <a:buNone/>
            </a:pPr>
            <a:r>
              <a:rPr lang="en-GB" dirty="0" smtClean="0"/>
              <a:t>1</a:t>
            </a:r>
          </a:p>
          <a:p>
            <a:pPr marL="76200" lvl="0" indent="0">
              <a:buNone/>
            </a:pPr>
            <a:r>
              <a:rPr lang="en-GB" dirty="0" smtClean="0"/>
              <a:t>&lt;</a:t>
            </a:r>
            <a:r>
              <a:rPr lang="en-GB" dirty="0"/>
              <a:t>class '</a:t>
            </a:r>
            <a:r>
              <a:rPr lang="en-GB" dirty="0" err="1"/>
              <a:t>int</a:t>
            </a:r>
            <a:r>
              <a:rPr lang="en-GB" dirty="0" smtClean="0"/>
              <a:t>'&gt;</a:t>
            </a:r>
          </a:p>
          <a:p>
            <a:pPr marL="76200" lvl="0" indent="0">
              <a:buNone/>
            </a:pPr>
            <a:r>
              <a:rPr lang="en-GB" dirty="0" smtClean="0"/>
              <a:t>ERROR</a:t>
            </a:r>
            <a:r>
              <a:rPr lang="en-GB" dirty="0"/>
              <a:t>!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7922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Out The Output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136073" y="1379759"/>
            <a:ext cx="358832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/>
              <a:t>tuple1</a:t>
            </a:r>
            <a:r>
              <a:rPr lang="en-IN" dirty="0" smtClean="0"/>
              <a:t>=(1, )</a:t>
            </a:r>
          </a:p>
          <a:p>
            <a:pPr marL="76200" lvl="0" indent="0">
              <a:buNone/>
            </a:pPr>
            <a:r>
              <a:rPr lang="en-IN" dirty="0" smtClean="0"/>
              <a:t>print(tuple1)</a:t>
            </a:r>
          </a:p>
          <a:p>
            <a:pPr marL="76200" indent="0">
              <a:buNone/>
            </a:pPr>
            <a:r>
              <a:rPr lang="en-IN" dirty="0"/>
              <a:t>print(type(tuple1))</a:t>
            </a:r>
          </a:p>
          <a:p>
            <a:pPr marL="76200" lvl="0" indent="0"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len</a:t>
            </a:r>
            <a:r>
              <a:rPr lang="en-IN" dirty="0" smtClean="0"/>
              <a:t>(tuple1))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213726" y="1365904"/>
            <a:ext cx="294324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pPr marL="76200" lvl="0" indent="0">
              <a:buNone/>
            </a:pPr>
            <a:r>
              <a:rPr lang="en-GB" dirty="0"/>
              <a:t>(1</a:t>
            </a:r>
            <a:r>
              <a:rPr lang="en-GB" dirty="0" smtClean="0"/>
              <a:t>,)</a:t>
            </a:r>
          </a:p>
          <a:p>
            <a:pPr marL="76200" lvl="0" indent="0">
              <a:buNone/>
            </a:pPr>
            <a:r>
              <a:rPr lang="en-GB" dirty="0" smtClean="0"/>
              <a:t>&lt;</a:t>
            </a:r>
            <a:r>
              <a:rPr lang="en-GB" dirty="0"/>
              <a:t>class 'tuple</a:t>
            </a:r>
            <a:r>
              <a:rPr lang="en-GB" dirty="0" smtClean="0"/>
              <a:t>'&gt;</a:t>
            </a:r>
          </a:p>
          <a:p>
            <a:pPr marL="76200" lvl="0" indent="0">
              <a:buNone/>
            </a:pPr>
            <a:r>
              <a:rPr lang="en-GB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349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Out The Output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136073" y="1379759"/>
            <a:ext cx="358832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/>
              <a:t>tuple1</a:t>
            </a:r>
            <a:r>
              <a:rPr lang="en-IN" dirty="0" smtClean="0"/>
              <a:t>=(“Hello”)</a:t>
            </a:r>
          </a:p>
          <a:p>
            <a:pPr marL="76200" lvl="0" indent="0">
              <a:buNone/>
            </a:pPr>
            <a:r>
              <a:rPr lang="en-IN" dirty="0" smtClean="0"/>
              <a:t>print(tuple1)</a:t>
            </a:r>
          </a:p>
          <a:p>
            <a:pPr marL="76200" indent="0">
              <a:buNone/>
            </a:pPr>
            <a:r>
              <a:rPr lang="en-IN" dirty="0"/>
              <a:t>print(type(tuple1))</a:t>
            </a:r>
          </a:p>
          <a:p>
            <a:pPr marL="76200" lvl="0" indent="0"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len</a:t>
            </a:r>
            <a:r>
              <a:rPr lang="en-IN" dirty="0" smtClean="0"/>
              <a:t>(tuple1))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213726" y="1365904"/>
            <a:ext cx="294324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pPr marL="76200" lvl="0" indent="0">
              <a:buNone/>
            </a:pPr>
            <a:r>
              <a:rPr lang="en-GB" dirty="0" smtClean="0"/>
              <a:t>Hello</a:t>
            </a:r>
          </a:p>
          <a:p>
            <a:pPr marL="76200" lvl="0" indent="0">
              <a:buNone/>
            </a:pPr>
            <a:r>
              <a:rPr lang="en-GB" dirty="0" smtClean="0"/>
              <a:t>&lt;</a:t>
            </a:r>
            <a:r>
              <a:rPr lang="en-GB" dirty="0"/>
              <a:t>class '</a:t>
            </a:r>
            <a:r>
              <a:rPr lang="en-GB" dirty="0" err="1"/>
              <a:t>str</a:t>
            </a:r>
            <a:r>
              <a:rPr lang="en-GB" dirty="0" smtClean="0"/>
              <a:t>'&gt;</a:t>
            </a:r>
          </a:p>
          <a:p>
            <a:pPr marL="76200" lvl="0" indent="0">
              <a:buNone/>
            </a:pPr>
            <a:r>
              <a:rPr lang="en-GB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4788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Out The Output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136073" y="1379759"/>
            <a:ext cx="358832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/>
              <a:t>tuple1</a:t>
            </a:r>
            <a:r>
              <a:rPr lang="en-IN" dirty="0" smtClean="0"/>
              <a:t>=(“Hello”,)</a:t>
            </a:r>
          </a:p>
          <a:p>
            <a:pPr marL="76200" lvl="0" indent="0">
              <a:buNone/>
            </a:pPr>
            <a:r>
              <a:rPr lang="en-IN" dirty="0" smtClean="0"/>
              <a:t>print(tuple1)</a:t>
            </a:r>
          </a:p>
          <a:p>
            <a:pPr marL="76200" indent="0">
              <a:buNone/>
            </a:pPr>
            <a:r>
              <a:rPr lang="en-IN" dirty="0"/>
              <a:t>print(type(tuple1))</a:t>
            </a:r>
          </a:p>
          <a:p>
            <a:pPr marL="76200" lvl="0" indent="0"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len</a:t>
            </a:r>
            <a:r>
              <a:rPr lang="en-IN" dirty="0" smtClean="0"/>
              <a:t>(tuple1))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213726" y="1365904"/>
            <a:ext cx="294324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pPr marL="76200" lvl="0" indent="0">
              <a:buNone/>
            </a:pPr>
            <a:r>
              <a:rPr lang="en-GB" dirty="0" smtClean="0"/>
              <a:t>(‘Hello’,)</a:t>
            </a:r>
          </a:p>
          <a:p>
            <a:pPr marL="76200" lvl="0" indent="0">
              <a:buNone/>
            </a:pPr>
            <a:r>
              <a:rPr lang="en-GB" dirty="0" smtClean="0"/>
              <a:t>&lt;</a:t>
            </a:r>
            <a:r>
              <a:rPr lang="en-GB" dirty="0"/>
              <a:t>class </a:t>
            </a:r>
            <a:r>
              <a:rPr lang="en-GB" dirty="0" smtClean="0"/>
              <a:t>‘tuple'&gt;</a:t>
            </a:r>
          </a:p>
          <a:p>
            <a:pPr marL="76200" lvl="0" indent="0">
              <a:buNone/>
            </a:pPr>
            <a:r>
              <a:rPr lang="en-GB" dirty="0"/>
              <a:t>1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4507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Out The Output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136073" y="1379759"/>
            <a:ext cx="358832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/>
              <a:t>tuple1=(1,2,"Hello</a:t>
            </a:r>
            <a:r>
              <a:rPr lang="en-IN" dirty="0" smtClean="0"/>
              <a:t>")</a:t>
            </a:r>
          </a:p>
          <a:p>
            <a:pPr marL="76200" lvl="0" indent="0">
              <a:buNone/>
            </a:pPr>
            <a:r>
              <a:rPr lang="en-IN" dirty="0" smtClean="0"/>
              <a:t>print(tuple1)</a:t>
            </a:r>
          </a:p>
          <a:p>
            <a:pPr marL="76200" lvl="0" indent="0">
              <a:buNone/>
            </a:pPr>
            <a:r>
              <a:rPr lang="en-IN" dirty="0" smtClean="0"/>
              <a:t>print(type(tuple1[1]))</a:t>
            </a:r>
          </a:p>
          <a:p>
            <a:pPr marL="76200" lvl="0" indent="0"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len</a:t>
            </a:r>
            <a:r>
              <a:rPr lang="en-IN" dirty="0" smtClean="0"/>
              <a:t>(tuple1[2</a:t>
            </a:r>
            <a:r>
              <a:rPr lang="en-IN" dirty="0"/>
              <a:t>]))</a:t>
            </a:r>
            <a:endParaRPr lang="en-IN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213726" y="1365904"/>
            <a:ext cx="2943247" cy="19799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lv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pPr marL="76200" lvl="0" indent="0">
              <a:buNone/>
            </a:pPr>
            <a:r>
              <a:rPr lang="en-GB" dirty="0">
                <a:solidFill>
                  <a:schemeClr val="tx1"/>
                </a:solidFill>
              </a:rPr>
              <a:t>(1, 2, 'Hello</a:t>
            </a:r>
            <a:r>
              <a:rPr lang="en-GB" dirty="0" smtClean="0">
                <a:solidFill>
                  <a:schemeClr val="tx1"/>
                </a:solidFill>
              </a:rPr>
              <a:t>')</a:t>
            </a:r>
          </a:p>
          <a:p>
            <a:pPr marL="76200" lv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&lt;</a:t>
            </a:r>
            <a:r>
              <a:rPr lang="en-GB" dirty="0">
                <a:solidFill>
                  <a:schemeClr val="tx1"/>
                </a:solidFill>
              </a:rPr>
              <a:t>class '</a:t>
            </a:r>
            <a:r>
              <a:rPr lang="en-GB" dirty="0" err="1">
                <a:solidFill>
                  <a:schemeClr val="tx1"/>
                </a:solidFill>
              </a:rPr>
              <a:t>int</a:t>
            </a:r>
            <a:r>
              <a:rPr lang="en-GB" dirty="0" smtClean="0">
                <a:solidFill>
                  <a:schemeClr val="tx1"/>
                </a:solidFill>
              </a:rPr>
              <a:t>'&gt;</a:t>
            </a:r>
          </a:p>
          <a:p>
            <a:pPr marL="76200" lv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5</a:t>
            </a:r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3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434343"/>
      </a:dk1>
      <a:lt1>
        <a:srgbClr val="FFFFFF"/>
      </a:lt1>
      <a:dk2>
        <a:srgbClr val="7B8486"/>
      </a:dk2>
      <a:lt2>
        <a:srgbClr val="E3E9EB"/>
      </a:lt2>
      <a:accent1>
        <a:srgbClr val="2A95B7"/>
      </a:accent1>
      <a:accent2>
        <a:srgbClr val="80D5CC"/>
      </a:accent2>
      <a:accent3>
        <a:srgbClr val="E9CB74"/>
      </a:accent3>
      <a:accent4>
        <a:srgbClr val="D19E9E"/>
      </a:accent4>
      <a:accent5>
        <a:srgbClr val="E47474"/>
      </a:accent5>
      <a:accent6>
        <a:srgbClr val="9DAF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989</Words>
  <Application>Microsoft Office PowerPoint</Application>
  <PresentationFormat>On-screen Show (16:9)</PresentationFormat>
  <Paragraphs>260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Patrick Hand SC</vt:lpstr>
      <vt:lpstr>Sniglet</vt:lpstr>
      <vt:lpstr>Arial</vt:lpstr>
      <vt:lpstr>Seyton template</vt:lpstr>
      <vt:lpstr>Tuples in Python</vt:lpstr>
      <vt:lpstr>Learning Objective</vt:lpstr>
      <vt:lpstr>Tuples</vt:lpstr>
      <vt:lpstr>Figure Out The Output</vt:lpstr>
      <vt:lpstr>Figure Out The Output</vt:lpstr>
      <vt:lpstr>Figure Out The Output</vt:lpstr>
      <vt:lpstr>Figure Out The Output</vt:lpstr>
      <vt:lpstr>Figure Out The Output</vt:lpstr>
      <vt:lpstr>Figure Out The Output</vt:lpstr>
      <vt:lpstr>Figure Out The Output</vt:lpstr>
      <vt:lpstr>index</vt:lpstr>
      <vt:lpstr>count</vt:lpstr>
      <vt:lpstr>Converting Tuple To String</vt:lpstr>
      <vt:lpstr>Combining Tuples</vt:lpstr>
      <vt:lpstr>Converting Tuple To List</vt:lpstr>
      <vt:lpstr>Converting List To Tuple</vt:lpstr>
      <vt:lpstr>Unpacking A Tuple</vt:lpstr>
      <vt:lpstr>Checking for element in tuple</vt:lpstr>
      <vt:lpstr>Reversing The Tuple</vt:lpstr>
      <vt:lpstr>Use of tuples as a swap function</vt:lpstr>
      <vt:lpstr>Iterating Over A Tuple</vt:lpstr>
      <vt:lpstr>Tuple Slicing</vt:lpstr>
      <vt:lpstr>Reference Copying A Tuple</vt:lpstr>
      <vt:lpstr>Mutability In Tuples</vt:lpstr>
      <vt:lpstr>Figure Out The Output</vt:lpstr>
      <vt:lpstr>Figure Out The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Sini</dc:creator>
  <cp:lastModifiedBy>admin</cp:lastModifiedBy>
  <cp:revision>182</cp:revision>
  <dcterms:modified xsi:type="dcterms:W3CDTF">2025-05-11T06:42:35Z</dcterms:modified>
</cp:coreProperties>
</file>