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56"/>
  </p:notesMasterIdLst>
  <p:sldIdLst>
    <p:sldId id="335" r:id="rId2"/>
    <p:sldId id="435" r:id="rId3"/>
    <p:sldId id="437" r:id="rId4"/>
    <p:sldId id="463" r:id="rId5"/>
    <p:sldId id="464" r:id="rId6"/>
    <p:sldId id="438" r:id="rId7"/>
    <p:sldId id="466" r:id="rId8"/>
    <p:sldId id="439" r:id="rId9"/>
    <p:sldId id="440" r:id="rId10"/>
    <p:sldId id="441" r:id="rId11"/>
    <p:sldId id="442" r:id="rId12"/>
    <p:sldId id="465" r:id="rId13"/>
    <p:sldId id="443" r:id="rId14"/>
    <p:sldId id="444" r:id="rId15"/>
    <p:sldId id="445" r:id="rId16"/>
    <p:sldId id="493" r:id="rId17"/>
    <p:sldId id="494" r:id="rId18"/>
    <p:sldId id="497" r:id="rId19"/>
    <p:sldId id="496" r:id="rId20"/>
    <p:sldId id="446" r:id="rId21"/>
    <p:sldId id="498" r:id="rId22"/>
    <p:sldId id="447" r:id="rId23"/>
    <p:sldId id="483" r:id="rId24"/>
    <p:sldId id="468" r:id="rId25"/>
    <p:sldId id="467" r:id="rId26"/>
    <p:sldId id="469" r:id="rId27"/>
    <p:sldId id="470" r:id="rId28"/>
    <p:sldId id="471" r:id="rId29"/>
    <p:sldId id="484" r:id="rId30"/>
    <p:sldId id="485" r:id="rId31"/>
    <p:sldId id="472" r:id="rId32"/>
    <p:sldId id="473" r:id="rId33"/>
    <p:sldId id="474" r:id="rId34"/>
    <p:sldId id="475" r:id="rId35"/>
    <p:sldId id="476" r:id="rId36"/>
    <p:sldId id="477" r:id="rId37"/>
    <p:sldId id="495" r:id="rId38"/>
    <p:sldId id="478" r:id="rId39"/>
    <p:sldId id="479" r:id="rId40"/>
    <p:sldId id="480" r:id="rId41"/>
    <p:sldId id="481" r:id="rId42"/>
    <p:sldId id="482" r:id="rId43"/>
    <p:sldId id="488" r:id="rId44"/>
    <p:sldId id="489" r:id="rId45"/>
    <p:sldId id="490" r:id="rId46"/>
    <p:sldId id="491" r:id="rId47"/>
    <p:sldId id="492" r:id="rId48"/>
    <p:sldId id="486" r:id="rId49"/>
    <p:sldId id="449" r:id="rId50"/>
    <p:sldId id="450" r:id="rId51"/>
    <p:sldId id="459" r:id="rId52"/>
    <p:sldId id="460" r:id="rId53"/>
    <p:sldId id="487" r:id="rId54"/>
    <p:sldId id="462" r:id="rId55"/>
  </p:sldIdLst>
  <p:sldSz cx="9144000" cy="5143500" type="screen16x9"/>
  <p:notesSz cx="6858000" cy="9144000"/>
  <p:embeddedFontLst>
    <p:embeddedFont>
      <p:font typeface="Patrick Hand SC" panose="020B0604020202020204" charset="0"/>
      <p:regular r:id="rId57"/>
    </p:embeddedFont>
    <p:embeddedFont>
      <p:font typeface="Sniglet" panose="020B0604020202020204" charset="0"/>
      <p:regular r:id="rId58"/>
    </p:embeddedFont>
    <p:embeddedFont>
      <p:font typeface="Rockwell Extra Bold" panose="02060903040505020403" pitchFamily="18" charset="0"/>
      <p:bold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7FE69DF-D11E-49BA-B546-6195E4E87960}">
  <a:tblStyle styleId="{F7FE69DF-D11E-49BA-B546-6195E4E8796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D46E14-F3A6-45BD-AA53-69B63E3B44AA}"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01"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9848893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7812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a:xfrm>
            <a:off x="6172200" y="4643437"/>
            <a:ext cx="2476500" cy="357188"/>
          </a:xfrm>
          <a:prstGeom prst="rect">
            <a:avLst/>
          </a:prstGeom>
        </p:spPr>
        <p:txBody>
          <a:bodyPr/>
          <a:lstStyle/>
          <a:p>
            <a:fld id="{06EA9696-D413-43A4-A996-D9FB4AE4D4B0}" type="datetimeFigureOut">
              <a:rPr lang="en-US" smtClean="0"/>
              <a:t>7/29/2025</a:t>
            </a:fld>
            <a:endParaRPr lang="en-US"/>
          </a:p>
        </p:txBody>
      </p:sp>
      <p:sp>
        <p:nvSpPr>
          <p:cNvPr id="5" name="Footer Placeholder 4"/>
          <p:cNvSpPr>
            <a:spLocks noGrp="1"/>
          </p:cNvSpPr>
          <p:nvPr>
            <p:ph type="ftr" sz="quarter" idx="11"/>
          </p:nvPr>
        </p:nvSpPr>
        <p:spPr>
          <a:xfrm>
            <a:off x="914400" y="4629150"/>
            <a:ext cx="3962400" cy="342900"/>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7D691B66-D372-4CE8-B827-D0A209955A03}" type="slidenum">
              <a:rPr lang="en-US" smtClean="0"/>
              <a:t>‹#›</a:t>
            </a:fld>
            <a:endParaRPr lang="en-US"/>
          </a:p>
        </p:txBody>
      </p:sp>
      <p:sp>
        <p:nvSpPr>
          <p:cNvPr id="8" name="Content Placeholder 7"/>
          <p:cNvSpPr>
            <a:spLocks noGrp="1"/>
          </p:cNvSpPr>
          <p:nvPr>
            <p:ph sz="quarter" idx="1"/>
          </p:nvPr>
        </p:nvSpPr>
        <p:spPr>
          <a:xfrm>
            <a:off x="914400" y="1085850"/>
            <a:ext cx="7772400" cy="3429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49946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815525" y="1991825"/>
            <a:ext cx="5585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b="0"/>
            </a:lvl1pPr>
            <a:lvl2pPr lvl="1">
              <a:spcBef>
                <a:spcPts val="0"/>
              </a:spcBef>
              <a:spcAft>
                <a:spcPts val="0"/>
              </a:spcAft>
              <a:buSzPts val="6000"/>
              <a:buNone/>
              <a:defRPr sz="6000" b="0"/>
            </a:lvl2pPr>
            <a:lvl3pPr lvl="2">
              <a:spcBef>
                <a:spcPts val="0"/>
              </a:spcBef>
              <a:spcAft>
                <a:spcPts val="0"/>
              </a:spcAft>
              <a:buSzPts val="6000"/>
              <a:buNone/>
              <a:defRPr sz="6000" b="0"/>
            </a:lvl3pPr>
            <a:lvl4pPr lvl="3">
              <a:spcBef>
                <a:spcPts val="0"/>
              </a:spcBef>
              <a:spcAft>
                <a:spcPts val="0"/>
              </a:spcAft>
              <a:buSzPts val="6000"/>
              <a:buNone/>
              <a:defRPr sz="6000" b="0"/>
            </a:lvl4pPr>
            <a:lvl5pPr lvl="4">
              <a:spcBef>
                <a:spcPts val="0"/>
              </a:spcBef>
              <a:spcAft>
                <a:spcPts val="0"/>
              </a:spcAft>
              <a:buSzPts val="6000"/>
              <a:buNone/>
              <a:defRPr sz="6000" b="0"/>
            </a:lvl5pPr>
            <a:lvl6pPr lvl="5">
              <a:spcBef>
                <a:spcPts val="0"/>
              </a:spcBef>
              <a:spcAft>
                <a:spcPts val="0"/>
              </a:spcAft>
              <a:buSzPts val="6000"/>
              <a:buNone/>
              <a:defRPr sz="6000" b="0"/>
            </a:lvl6pPr>
            <a:lvl7pPr lvl="6">
              <a:spcBef>
                <a:spcPts val="0"/>
              </a:spcBef>
              <a:spcAft>
                <a:spcPts val="0"/>
              </a:spcAft>
              <a:buSzPts val="6000"/>
              <a:buNone/>
              <a:defRPr sz="6000" b="0"/>
            </a:lvl7pPr>
            <a:lvl8pPr lvl="7">
              <a:spcBef>
                <a:spcPts val="0"/>
              </a:spcBef>
              <a:spcAft>
                <a:spcPts val="0"/>
              </a:spcAft>
              <a:buSzPts val="6000"/>
              <a:buNone/>
              <a:defRPr sz="6000" b="0"/>
            </a:lvl8pPr>
            <a:lvl9pPr lvl="8">
              <a:spcBef>
                <a:spcPts val="0"/>
              </a:spcBef>
              <a:spcAft>
                <a:spcPts val="0"/>
              </a:spcAft>
              <a:buSzPts val="6000"/>
              <a:buNone/>
              <a:defRPr sz="6000" b="0"/>
            </a:lvl9pPr>
          </a:lstStyle>
          <a:p>
            <a:endParaRPr/>
          </a:p>
        </p:txBody>
      </p:sp>
    </p:spTree>
    <p:extLst>
      <p:ext uri="{BB962C8B-B14F-4D97-AF65-F5344CB8AC3E}">
        <p14:creationId xmlns:p14="http://schemas.microsoft.com/office/powerpoint/2010/main" val="7447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1049500" y="796175"/>
            <a:ext cx="7020900" cy="7503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1" name="Google Shape;21;p5"/>
          <p:cNvSpPr txBox="1">
            <a:spLocks noGrp="1"/>
          </p:cNvSpPr>
          <p:nvPr>
            <p:ph type="body" idx="1"/>
          </p:nvPr>
        </p:nvSpPr>
        <p:spPr>
          <a:xfrm>
            <a:off x="1049500" y="1437426"/>
            <a:ext cx="7020900" cy="27069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22" name="Google Shape;22;p5"/>
          <p:cNvSpPr txBox="1">
            <a:spLocks noGrp="1"/>
          </p:cNvSpPr>
          <p:nvPr>
            <p:ph type="sldNum" idx="12"/>
          </p:nvPr>
        </p:nvSpPr>
        <p:spPr>
          <a:xfrm>
            <a:off x="8595300" y="4839750"/>
            <a:ext cx="548700" cy="30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806385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49500" y="796175"/>
            <a:ext cx="7020900" cy="7503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1pPr>
            <a:lvl2pPr lvl="1">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2pPr>
            <a:lvl3pPr lvl="2">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3pPr>
            <a:lvl4pPr lvl="3">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4pPr>
            <a:lvl5pPr lvl="4">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5pPr>
            <a:lvl6pPr lvl="5">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6pPr>
            <a:lvl7pPr lvl="6">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7pPr>
            <a:lvl8pPr lvl="7">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8pPr>
            <a:lvl9pPr lvl="8">
              <a:spcBef>
                <a:spcPts val="0"/>
              </a:spcBef>
              <a:spcAft>
                <a:spcPts val="0"/>
              </a:spcAft>
              <a:buClr>
                <a:schemeClr val="accent1"/>
              </a:buClr>
              <a:buSzPts val="3000"/>
              <a:buFont typeface="Patrick Hand SC"/>
              <a:buNone/>
              <a:defRPr sz="3000" b="1">
                <a:solidFill>
                  <a:schemeClr val="accent1"/>
                </a:solidFill>
                <a:latin typeface="Patrick Hand SC"/>
                <a:ea typeface="Patrick Hand SC"/>
                <a:cs typeface="Patrick Hand SC"/>
                <a:sym typeface="Patrick Hand SC"/>
              </a:defRPr>
            </a:lvl9pPr>
          </a:lstStyle>
          <a:p>
            <a:endParaRPr/>
          </a:p>
        </p:txBody>
      </p:sp>
      <p:sp>
        <p:nvSpPr>
          <p:cNvPr id="7" name="Google Shape;7;p1"/>
          <p:cNvSpPr txBox="1">
            <a:spLocks noGrp="1"/>
          </p:cNvSpPr>
          <p:nvPr>
            <p:ph type="body" idx="1"/>
          </p:nvPr>
        </p:nvSpPr>
        <p:spPr>
          <a:xfrm>
            <a:off x="1049500" y="1437426"/>
            <a:ext cx="7020900" cy="27069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2A95B7"/>
              </a:buClr>
              <a:buSzPts val="2400"/>
              <a:buFont typeface="Sniglet"/>
              <a:buChar char="+"/>
              <a:defRPr sz="2400">
                <a:solidFill>
                  <a:srgbClr val="434343"/>
                </a:solidFill>
                <a:latin typeface="Sniglet"/>
                <a:ea typeface="Sniglet"/>
                <a:cs typeface="Sniglet"/>
                <a:sym typeface="Sniglet"/>
              </a:defRPr>
            </a:lvl1pPr>
            <a:lvl2pPr marL="914400" lvl="1"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2pPr>
            <a:lvl3pPr marL="1371600" lvl="2"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3pPr>
            <a:lvl4pPr marL="1828800" lvl="3"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4pPr>
            <a:lvl5pPr marL="2286000" lvl="4"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5pPr>
            <a:lvl6pPr marL="2743200" lvl="5"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6pPr>
            <a:lvl7pPr marL="3200400" lvl="6" indent="-381000">
              <a:spcBef>
                <a:spcPts val="0"/>
              </a:spcBef>
              <a:spcAft>
                <a:spcPts val="0"/>
              </a:spcAft>
              <a:buClr>
                <a:srgbClr val="2A95B7"/>
              </a:buClr>
              <a:buSzPts val="2400"/>
              <a:buFont typeface="Sniglet"/>
              <a:buChar char="+"/>
              <a:defRPr sz="2400">
                <a:solidFill>
                  <a:srgbClr val="434343"/>
                </a:solidFill>
                <a:latin typeface="Sniglet"/>
                <a:ea typeface="Sniglet"/>
                <a:cs typeface="Sniglet"/>
                <a:sym typeface="Sniglet"/>
              </a:defRPr>
            </a:lvl7pPr>
            <a:lvl8pPr marL="3657600" lvl="7"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8pPr>
            <a:lvl9pPr marL="4114800" lvl="8" indent="-381000">
              <a:spcBef>
                <a:spcPts val="0"/>
              </a:spcBef>
              <a:spcAft>
                <a:spcPts val="0"/>
              </a:spcAft>
              <a:buClr>
                <a:srgbClr val="434343"/>
              </a:buClr>
              <a:buSzPts val="2400"/>
              <a:buFont typeface="Sniglet"/>
              <a:buChar char="+"/>
              <a:defRPr sz="2400">
                <a:solidFill>
                  <a:srgbClr val="434343"/>
                </a:solidFill>
                <a:latin typeface="Sniglet"/>
                <a:ea typeface="Sniglet"/>
                <a:cs typeface="Sniglet"/>
                <a:sym typeface="Sniglet"/>
              </a:defRPr>
            </a:lvl9pPr>
          </a:lstStyle>
          <a:p>
            <a:endParaRPr/>
          </a:p>
        </p:txBody>
      </p:sp>
      <p:sp>
        <p:nvSpPr>
          <p:cNvPr id="8" name="Google Shape;8;p1"/>
          <p:cNvSpPr txBox="1">
            <a:spLocks noGrp="1"/>
          </p:cNvSpPr>
          <p:nvPr>
            <p:ph type="sldNum" idx="12"/>
          </p:nvPr>
        </p:nvSpPr>
        <p:spPr>
          <a:xfrm>
            <a:off x="8595300" y="4839750"/>
            <a:ext cx="548700" cy="303600"/>
          </a:xfrm>
          <a:prstGeom prst="rect">
            <a:avLst/>
          </a:prstGeom>
          <a:noFill/>
          <a:ln>
            <a:noFill/>
          </a:ln>
          <a:effectLst>
            <a:outerShdw blurRad="28575" dist="19050" dir="5400000" algn="bl" rotWithShape="0">
              <a:srgbClr val="000000">
                <a:alpha val="25000"/>
              </a:srgbClr>
            </a:outerShdw>
          </a:effectLst>
        </p:spPr>
        <p:txBody>
          <a:bodyPr spcFirstLastPara="1" wrap="square" lIns="91425" tIns="91425" rIns="91425" bIns="91425" anchor="t" anchorCtr="0">
            <a:noAutofit/>
          </a:bodyPr>
          <a:lstStyle>
            <a:lvl1pPr lvl="0" algn="r">
              <a:buNone/>
              <a:defRPr sz="1100">
                <a:solidFill>
                  <a:srgbClr val="FFFFFF"/>
                </a:solidFill>
                <a:latin typeface="Sniglet"/>
                <a:ea typeface="Sniglet"/>
                <a:cs typeface="Sniglet"/>
                <a:sym typeface="Sniglet"/>
              </a:defRPr>
            </a:lvl1pPr>
            <a:lvl2pPr lvl="1" algn="r">
              <a:buNone/>
              <a:defRPr sz="1100">
                <a:solidFill>
                  <a:srgbClr val="FFFFFF"/>
                </a:solidFill>
                <a:latin typeface="Sniglet"/>
                <a:ea typeface="Sniglet"/>
                <a:cs typeface="Sniglet"/>
                <a:sym typeface="Sniglet"/>
              </a:defRPr>
            </a:lvl2pPr>
            <a:lvl3pPr lvl="2" algn="r">
              <a:buNone/>
              <a:defRPr sz="1100">
                <a:solidFill>
                  <a:srgbClr val="FFFFFF"/>
                </a:solidFill>
                <a:latin typeface="Sniglet"/>
                <a:ea typeface="Sniglet"/>
                <a:cs typeface="Sniglet"/>
                <a:sym typeface="Sniglet"/>
              </a:defRPr>
            </a:lvl3pPr>
            <a:lvl4pPr lvl="3" algn="r">
              <a:buNone/>
              <a:defRPr sz="1100">
                <a:solidFill>
                  <a:srgbClr val="FFFFFF"/>
                </a:solidFill>
                <a:latin typeface="Sniglet"/>
                <a:ea typeface="Sniglet"/>
                <a:cs typeface="Sniglet"/>
                <a:sym typeface="Sniglet"/>
              </a:defRPr>
            </a:lvl4pPr>
            <a:lvl5pPr lvl="4" algn="r">
              <a:buNone/>
              <a:defRPr sz="1100">
                <a:solidFill>
                  <a:srgbClr val="FFFFFF"/>
                </a:solidFill>
                <a:latin typeface="Sniglet"/>
                <a:ea typeface="Sniglet"/>
                <a:cs typeface="Sniglet"/>
                <a:sym typeface="Sniglet"/>
              </a:defRPr>
            </a:lvl5pPr>
            <a:lvl6pPr lvl="5" algn="r">
              <a:buNone/>
              <a:defRPr sz="1100">
                <a:solidFill>
                  <a:srgbClr val="FFFFFF"/>
                </a:solidFill>
                <a:latin typeface="Sniglet"/>
                <a:ea typeface="Sniglet"/>
                <a:cs typeface="Sniglet"/>
                <a:sym typeface="Sniglet"/>
              </a:defRPr>
            </a:lvl6pPr>
            <a:lvl7pPr lvl="6" algn="r">
              <a:buNone/>
              <a:defRPr sz="1100">
                <a:solidFill>
                  <a:srgbClr val="FFFFFF"/>
                </a:solidFill>
                <a:latin typeface="Sniglet"/>
                <a:ea typeface="Sniglet"/>
                <a:cs typeface="Sniglet"/>
                <a:sym typeface="Sniglet"/>
              </a:defRPr>
            </a:lvl7pPr>
            <a:lvl8pPr lvl="7" algn="r">
              <a:buNone/>
              <a:defRPr sz="1100">
                <a:solidFill>
                  <a:srgbClr val="FFFFFF"/>
                </a:solidFill>
                <a:latin typeface="Sniglet"/>
                <a:ea typeface="Sniglet"/>
                <a:cs typeface="Sniglet"/>
                <a:sym typeface="Sniglet"/>
              </a:defRPr>
            </a:lvl8pPr>
            <a:lvl9pPr lvl="8" algn="r">
              <a:buNone/>
              <a:defRPr sz="1100">
                <a:solidFill>
                  <a:srgbClr val="FFFFFF"/>
                </a:solidFill>
                <a:latin typeface="Sniglet"/>
                <a:ea typeface="Sniglet"/>
                <a:cs typeface="Sniglet"/>
                <a:sym typeface="Snigle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12"/>
          <p:cNvSpPr txBox="1">
            <a:spLocks noGrp="1"/>
          </p:cNvSpPr>
          <p:nvPr>
            <p:ph type="ctrTitle"/>
          </p:nvPr>
        </p:nvSpPr>
        <p:spPr>
          <a:xfrm>
            <a:off x="942109" y="1235555"/>
            <a:ext cx="6479441"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Lists In Python</a:t>
            </a:r>
            <a:endParaRPr dirty="0"/>
          </a:p>
        </p:txBody>
      </p:sp>
      <p:sp>
        <p:nvSpPr>
          <p:cNvPr id="2" name="TextBox 1"/>
          <p:cNvSpPr txBox="1"/>
          <p:nvPr/>
        </p:nvSpPr>
        <p:spPr>
          <a:xfrm>
            <a:off x="4998261" y="3052584"/>
            <a:ext cx="3196963" cy="800219"/>
          </a:xfrm>
          <a:prstGeom prst="rect">
            <a:avLst/>
          </a:prstGeom>
          <a:noFill/>
        </p:spPr>
        <p:txBody>
          <a:bodyPr wrap="square" rtlCol="0">
            <a:spAutoFit/>
          </a:bodyPr>
          <a:lstStyle/>
          <a:p>
            <a:endParaRPr lang="en-US" dirty="0" smtClean="0"/>
          </a:p>
          <a:p>
            <a:r>
              <a:rPr lang="en-US" sz="1800" b="1" dirty="0" smtClean="0"/>
              <a:t>Dr. Sini </a:t>
            </a:r>
            <a:r>
              <a:rPr lang="en-US" sz="1800" b="1" dirty="0" err="1" smtClean="0"/>
              <a:t>Shibu</a:t>
            </a:r>
            <a:endParaRPr lang="en-US" sz="1800" b="1" dirty="0" smtClean="0"/>
          </a:p>
          <a:p>
            <a:r>
              <a:rPr lang="en-US" b="1" dirty="0" smtClean="0">
                <a:solidFill>
                  <a:schemeClr val="bg2">
                    <a:lumMod val="50000"/>
                  </a:schemeClr>
                </a:solidFill>
              </a:rPr>
              <a:t>BE (CSE), </a:t>
            </a:r>
            <a:r>
              <a:rPr lang="en-US" b="1" dirty="0" err="1" smtClean="0">
                <a:solidFill>
                  <a:schemeClr val="bg2">
                    <a:lumMod val="50000"/>
                  </a:schemeClr>
                </a:solidFill>
              </a:rPr>
              <a:t>M.Tech</a:t>
            </a:r>
            <a:r>
              <a:rPr lang="en-US" b="1" dirty="0" smtClean="0">
                <a:solidFill>
                  <a:schemeClr val="bg2">
                    <a:lumMod val="50000"/>
                  </a:schemeClr>
                </a:solidFill>
              </a:rPr>
              <a:t> (CTA),Ph.D.(CSE)</a:t>
            </a:r>
          </a:p>
        </p:txBody>
      </p:sp>
    </p:spTree>
    <p:extLst>
      <p:ext uri="{BB962C8B-B14F-4D97-AF65-F5344CB8AC3E}">
        <p14:creationId xmlns:p14="http://schemas.microsoft.com/office/powerpoint/2010/main" val="89927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10</a:t>
            </a:fld>
            <a:endParaRPr lang="en-US"/>
          </a:p>
        </p:txBody>
      </p:sp>
      <p:sp>
        <p:nvSpPr>
          <p:cNvPr id="4" name="Content Placeholder 3"/>
          <p:cNvSpPr>
            <a:spLocks noGrp="1"/>
          </p:cNvSpPr>
          <p:nvPr>
            <p:ph sz="quarter" idx="1"/>
          </p:nvPr>
        </p:nvSpPr>
        <p:spPr>
          <a:xfrm>
            <a:off x="822900" y="1410750"/>
            <a:ext cx="3485864" cy="3429000"/>
          </a:xfrm>
        </p:spPr>
        <p:txBody>
          <a:bodyPr/>
          <a:lstStyle/>
          <a:p>
            <a:r>
              <a:rPr lang="en-GB" sz="1800" dirty="0"/>
              <a:t>Create a list of integers by taking user input and find the greatest number. </a:t>
            </a:r>
            <a:endParaRPr lang="en-IN" sz="1800" dirty="0"/>
          </a:p>
        </p:txBody>
      </p:sp>
      <p:sp>
        <p:nvSpPr>
          <p:cNvPr id="5" name="Content Placeholder 3"/>
          <p:cNvSpPr txBox="1">
            <a:spLocks/>
          </p:cNvSpPr>
          <p:nvPr/>
        </p:nvSpPr>
        <p:spPr>
          <a:xfrm>
            <a:off x="4239491" y="518555"/>
            <a:ext cx="4106312" cy="3755571"/>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dirty="0"/>
              <a:t>l</a:t>
            </a:r>
            <a:r>
              <a:rPr lang="en-GB" sz="1800" dirty="0" smtClean="0"/>
              <a:t>=[ ] </a:t>
            </a:r>
          </a:p>
          <a:p>
            <a:pPr marL="76200" indent="0">
              <a:buNone/>
            </a:pPr>
            <a:r>
              <a:rPr lang="en-GB" sz="1800" dirty="0" smtClean="0"/>
              <a:t>n=</a:t>
            </a:r>
            <a:r>
              <a:rPr lang="en-GB" sz="1800" dirty="0" err="1" smtClean="0"/>
              <a:t>int</a:t>
            </a:r>
            <a:r>
              <a:rPr lang="en-GB" sz="1800" dirty="0" smtClean="0"/>
              <a:t>(input</a:t>
            </a:r>
            <a:r>
              <a:rPr lang="en-GB" sz="1800" dirty="0"/>
              <a:t>("Enter the number of integers:")) </a:t>
            </a:r>
            <a:endParaRPr lang="en-GB" sz="1800" dirty="0" smtClean="0"/>
          </a:p>
          <a:p>
            <a:pPr marL="76200" indent="0">
              <a:buNone/>
            </a:pPr>
            <a:r>
              <a:rPr lang="en-GB" sz="1800" dirty="0" smtClean="0"/>
              <a:t>for </a:t>
            </a:r>
            <a:r>
              <a:rPr lang="en-GB" sz="1800" dirty="0" err="1"/>
              <a:t>i</a:t>
            </a:r>
            <a:r>
              <a:rPr lang="en-GB" sz="1800" dirty="0"/>
              <a:t> in range(n):  </a:t>
            </a:r>
            <a:r>
              <a:rPr lang="en-GB" sz="1800" dirty="0" smtClean="0"/>
              <a:t>       </a:t>
            </a:r>
          </a:p>
          <a:p>
            <a:pPr marL="76200" indent="0">
              <a:buNone/>
            </a:pPr>
            <a:r>
              <a:rPr lang="en-GB" sz="1800" dirty="0"/>
              <a:t> </a:t>
            </a:r>
            <a:r>
              <a:rPr lang="en-GB" sz="1800" dirty="0" smtClean="0"/>
              <a:t>         </a:t>
            </a:r>
            <a:r>
              <a:rPr lang="en-GB" sz="1800" dirty="0" err="1" smtClean="0"/>
              <a:t>l.append</a:t>
            </a:r>
            <a:r>
              <a:rPr lang="en-GB" sz="1800" dirty="0" smtClean="0"/>
              <a:t>(</a:t>
            </a:r>
            <a:r>
              <a:rPr lang="en-GB" sz="1800" dirty="0" err="1" smtClean="0"/>
              <a:t>int</a:t>
            </a:r>
            <a:r>
              <a:rPr lang="en-GB" sz="1800" dirty="0" smtClean="0"/>
              <a:t>(input</a:t>
            </a:r>
            <a:r>
              <a:rPr lang="en-GB" sz="1800" dirty="0"/>
              <a:t>("Enter </a:t>
            </a:r>
            <a:r>
              <a:rPr lang="en-GB" sz="1800" dirty="0" smtClean="0"/>
              <a:t>n:"))) </a:t>
            </a:r>
          </a:p>
          <a:p>
            <a:pPr marL="76200" indent="0">
              <a:buNone/>
            </a:pPr>
            <a:r>
              <a:rPr lang="en-GB" sz="1800" dirty="0" smtClean="0"/>
              <a:t>max=………….….</a:t>
            </a:r>
          </a:p>
          <a:p>
            <a:pPr marL="76200" indent="0">
              <a:buNone/>
            </a:pPr>
            <a:r>
              <a:rPr lang="en-GB" sz="1800" dirty="0" smtClean="0"/>
              <a:t>for </a:t>
            </a:r>
            <a:r>
              <a:rPr lang="en-GB" sz="1800" dirty="0"/>
              <a:t>j in range(1,n): </a:t>
            </a:r>
            <a:endParaRPr lang="en-GB" sz="1800" dirty="0" smtClean="0"/>
          </a:p>
          <a:p>
            <a:pPr marL="76200" indent="0">
              <a:buNone/>
            </a:pPr>
            <a:r>
              <a:rPr lang="en-GB" sz="1800" dirty="0" smtClean="0"/>
              <a:t>          if ……………: </a:t>
            </a:r>
          </a:p>
          <a:p>
            <a:pPr marL="76200" indent="0">
              <a:buNone/>
            </a:pPr>
            <a:r>
              <a:rPr lang="en-GB" sz="1800" dirty="0"/>
              <a:t>	 </a:t>
            </a:r>
            <a:r>
              <a:rPr lang="en-GB" sz="1800" dirty="0" smtClean="0"/>
              <a:t>  max=l[j</a:t>
            </a:r>
            <a:r>
              <a:rPr lang="en-GB" sz="1800" dirty="0"/>
              <a:t>] </a:t>
            </a:r>
            <a:endParaRPr lang="en-GB" sz="1800" dirty="0" smtClean="0"/>
          </a:p>
          <a:p>
            <a:pPr marL="76200" indent="0">
              <a:buNone/>
            </a:pPr>
            <a:r>
              <a:rPr lang="en-GB" sz="1800" dirty="0" smtClean="0"/>
              <a:t>print</a:t>
            </a:r>
            <a:r>
              <a:rPr lang="en-GB" sz="1800" dirty="0"/>
              <a:t>("Greatest number</a:t>
            </a:r>
            <a:r>
              <a:rPr lang="en-GB" sz="1800" dirty="0" smtClean="0"/>
              <a:t>:", max</a:t>
            </a:r>
            <a:r>
              <a:rPr lang="en-GB" sz="1800" dirty="0"/>
              <a:t>)</a:t>
            </a:r>
            <a:endParaRPr lang="en-US" sz="1800" dirty="0">
              <a:latin typeface="Times New Roman" panose="02020603050405020304" pitchFamily="18" charset="0"/>
              <a:cs typeface="Times New Roman" panose="02020603050405020304" pitchFamily="18" charset="0"/>
            </a:endParaRPr>
          </a:p>
        </p:txBody>
      </p:sp>
      <p:sp>
        <p:nvSpPr>
          <p:cNvPr id="7" name="Rounded Rectangle 6"/>
          <p:cNvSpPr/>
          <p:nvPr/>
        </p:nvSpPr>
        <p:spPr>
          <a:xfrm>
            <a:off x="5038867" y="2319396"/>
            <a:ext cx="942110" cy="214745"/>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a:t>l</a:t>
            </a:r>
            <a:r>
              <a:rPr lang="en-GB" b="1" dirty="0" smtClean="0"/>
              <a:t>[0]</a:t>
            </a:r>
            <a:endParaRPr lang="en-GB" b="1" dirty="0"/>
          </a:p>
        </p:txBody>
      </p:sp>
      <p:sp>
        <p:nvSpPr>
          <p:cNvPr id="9" name="Rounded Rectangle 8"/>
          <p:cNvSpPr/>
          <p:nvPr/>
        </p:nvSpPr>
        <p:spPr>
          <a:xfrm>
            <a:off x="5179043" y="3017877"/>
            <a:ext cx="942110" cy="214745"/>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smtClean="0"/>
              <a:t>l[j]&gt;max</a:t>
            </a:r>
            <a:endParaRPr lang="en-GB" b="1" dirty="0"/>
          </a:p>
        </p:txBody>
      </p:sp>
    </p:spTree>
    <p:extLst>
      <p:ext uri="{BB962C8B-B14F-4D97-AF65-F5344CB8AC3E}">
        <p14:creationId xmlns:p14="http://schemas.microsoft.com/office/powerpoint/2010/main" val="273940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additive="base">
                                        <p:cTn id="47" dur="500" fill="hold"/>
                                        <p:tgtEl>
                                          <p:spTgt spid="7"/>
                                        </p:tgtEl>
                                        <p:attrNameLst>
                                          <p:attrName>ppt_x</p:attrName>
                                        </p:attrNameLst>
                                      </p:cBhvr>
                                      <p:tavLst>
                                        <p:tav tm="0">
                                          <p:val>
                                            <p:strVal val="#ppt_x"/>
                                          </p:val>
                                        </p:tav>
                                        <p:tav tm="100000">
                                          <p:val>
                                            <p:strVal val="#ppt_x"/>
                                          </p:val>
                                        </p:tav>
                                      </p:tavLst>
                                    </p:anim>
                                    <p:anim calcmode="lin" valueType="num">
                                      <p:cBhvr additive="base">
                                        <p:cTn id="4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Concatenation</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11</a:t>
            </a:fld>
            <a:endParaRPr lang="en-US"/>
          </a:p>
        </p:txBody>
      </p:sp>
      <p:sp>
        <p:nvSpPr>
          <p:cNvPr id="4" name="Content Placeholder 3"/>
          <p:cNvSpPr>
            <a:spLocks noGrp="1"/>
          </p:cNvSpPr>
          <p:nvPr>
            <p:ph sz="quarter" idx="1"/>
          </p:nvPr>
        </p:nvSpPr>
        <p:spPr>
          <a:xfrm>
            <a:off x="822900" y="1410750"/>
            <a:ext cx="3652118" cy="1124632"/>
          </a:xfrm>
        </p:spPr>
        <p:txBody>
          <a:bodyPr/>
          <a:lstStyle/>
          <a:p>
            <a:r>
              <a:rPr lang="en-GB" sz="2000" dirty="0" smtClean="0"/>
              <a:t>Lists can be concatenated using </a:t>
            </a:r>
            <a:r>
              <a:rPr lang="en-GB" sz="2000" dirty="0"/>
              <a:t>+ operator. </a:t>
            </a:r>
            <a:endParaRPr lang="en-IN" sz="2000" dirty="0"/>
          </a:p>
        </p:txBody>
      </p:sp>
      <p:sp>
        <p:nvSpPr>
          <p:cNvPr id="5" name="Content Placeholder 3"/>
          <p:cNvSpPr txBox="1">
            <a:spLocks/>
          </p:cNvSpPr>
          <p:nvPr/>
        </p:nvSpPr>
        <p:spPr>
          <a:xfrm>
            <a:off x="4559950" y="699909"/>
            <a:ext cx="3054927" cy="202943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dirty="0" smtClean="0"/>
              <a:t>l1</a:t>
            </a:r>
            <a:r>
              <a:rPr lang="en-GB" sz="1800" dirty="0"/>
              <a:t>=[3,6,9,12,15] </a:t>
            </a:r>
            <a:endParaRPr lang="en-GB" sz="1800" dirty="0" smtClean="0"/>
          </a:p>
          <a:p>
            <a:pPr marL="76200" indent="0">
              <a:buNone/>
            </a:pPr>
            <a:r>
              <a:rPr lang="en-GB" sz="1800" dirty="0" smtClean="0"/>
              <a:t>l2</a:t>
            </a:r>
            <a:r>
              <a:rPr lang="en-GB" sz="1800" dirty="0"/>
              <a:t>=[2,4,6,8,10] </a:t>
            </a:r>
            <a:endParaRPr lang="en-GB" sz="1800" dirty="0" smtClean="0"/>
          </a:p>
          <a:p>
            <a:pPr marL="76200" indent="0">
              <a:buNone/>
            </a:pPr>
            <a:r>
              <a:rPr lang="en-GB" sz="1800" dirty="0" smtClean="0"/>
              <a:t>l3=l2+l1</a:t>
            </a:r>
          </a:p>
          <a:p>
            <a:pPr marL="76200" indent="0">
              <a:buNone/>
            </a:pPr>
            <a:r>
              <a:rPr lang="en-GB" sz="1800" dirty="0" smtClean="0"/>
              <a:t>print(l3</a:t>
            </a:r>
            <a:r>
              <a:rPr lang="en-GB" sz="1800" dirty="0"/>
              <a:t>) </a:t>
            </a:r>
            <a:endParaRPr lang="en-US" sz="1800" dirty="0">
              <a:latin typeface="Times New Roman" panose="02020603050405020304" pitchFamily="18" charset="0"/>
              <a:cs typeface="Times New Roman" panose="02020603050405020304" pitchFamily="18" charset="0"/>
            </a:endParaRPr>
          </a:p>
        </p:txBody>
      </p:sp>
      <p:sp>
        <p:nvSpPr>
          <p:cNvPr id="6" name="Content Placeholder 3"/>
          <p:cNvSpPr txBox="1">
            <a:spLocks/>
          </p:cNvSpPr>
          <p:nvPr/>
        </p:nvSpPr>
        <p:spPr>
          <a:xfrm>
            <a:off x="4559949" y="2810314"/>
            <a:ext cx="3054927" cy="15330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a:solidFill>
                  <a:schemeClr val="tx1"/>
                </a:solidFill>
              </a:rPr>
              <a:t>[2, 4, 6, 8, 10, 3, 6, 9, 12, 15]</a:t>
            </a:r>
            <a:endParaRPr lang="en-GB" sz="1800" b="1" dirty="0" smtClean="0">
              <a:solidFill>
                <a:schemeClr val="tx1"/>
              </a:solidFill>
            </a:endParaRPr>
          </a:p>
        </p:txBody>
      </p:sp>
    </p:spTree>
    <p:extLst>
      <p:ext uri="{BB962C8B-B14F-4D97-AF65-F5344CB8AC3E}">
        <p14:creationId xmlns:p14="http://schemas.microsoft.com/office/powerpoint/2010/main" val="921403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173" y="539866"/>
            <a:ext cx="7020900" cy="750300"/>
          </a:xfrm>
        </p:spPr>
        <p:txBody>
          <a:bodyPr/>
          <a:lstStyle/>
          <a:p>
            <a:r>
              <a:rPr lang="en-US" dirty="0" smtClean="0"/>
              <a:t>Match The Correct Output</a:t>
            </a:r>
            <a:endParaRPr lang="en-IN" dirty="0"/>
          </a:p>
        </p:txBody>
      </p:sp>
      <p:sp>
        <p:nvSpPr>
          <p:cNvPr id="3" name="Text Placeholder 2"/>
          <p:cNvSpPr>
            <a:spLocks noGrp="1"/>
          </p:cNvSpPr>
          <p:nvPr>
            <p:ph type="body" idx="1"/>
          </p:nvPr>
        </p:nvSpPr>
        <p:spPr>
          <a:xfrm>
            <a:off x="1049501" y="1171325"/>
            <a:ext cx="2434917" cy="1945948"/>
          </a:xfrm>
        </p:spPr>
        <p:style>
          <a:lnRef idx="2">
            <a:schemeClr val="accent2"/>
          </a:lnRef>
          <a:fillRef idx="1">
            <a:schemeClr val="lt1"/>
          </a:fillRef>
          <a:effectRef idx="0">
            <a:schemeClr val="accent2"/>
          </a:effectRef>
          <a:fontRef idx="minor">
            <a:schemeClr val="dk1"/>
          </a:fontRef>
        </p:style>
        <p:txBody>
          <a:bodyPr/>
          <a:lstStyle/>
          <a:p>
            <a:pPr marL="76200" indent="0">
              <a:buNone/>
            </a:pPr>
            <a:r>
              <a:rPr lang="en-IN" dirty="0"/>
              <a:t>l1=[3,6,9,12,15] </a:t>
            </a:r>
          </a:p>
          <a:p>
            <a:pPr marL="76200" indent="0">
              <a:buNone/>
            </a:pPr>
            <a:r>
              <a:rPr lang="en-IN" dirty="0"/>
              <a:t>l2=[2,4,6,8,10] </a:t>
            </a:r>
          </a:p>
          <a:p>
            <a:pPr marL="76200" indent="0">
              <a:buNone/>
            </a:pPr>
            <a:r>
              <a:rPr lang="en-IN" dirty="0"/>
              <a:t>l1.append(l2)</a:t>
            </a:r>
          </a:p>
          <a:p>
            <a:pPr marL="76200" indent="0">
              <a:buNone/>
            </a:pPr>
            <a:r>
              <a:rPr lang="en-IN" dirty="0"/>
              <a:t>print(l1)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Text Placeholder 2"/>
          <p:cNvSpPr txBox="1">
            <a:spLocks/>
          </p:cNvSpPr>
          <p:nvPr/>
        </p:nvSpPr>
        <p:spPr>
          <a:xfrm>
            <a:off x="4447309" y="1126605"/>
            <a:ext cx="3906982" cy="1031549"/>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Font typeface="Sniglet"/>
              <a:buNone/>
            </a:pPr>
            <a:r>
              <a:rPr lang="en-IN" b="1" dirty="0" smtClean="0">
                <a:solidFill>
                  <a:srgbClr val="FF0000"/>
                </a:solidFill>
              </a:rPr>
              <a:t>Output1:</a:t>
            </a:r>
          </a:p>
          <a:p>
            <a:pPr marL="76200" indent="0">
              <a:buNone/>
            </a:pPr>
            <a:r>
              <a:rPr lang="en-GB" b="1" dirty="0" smtClean="0">
                <a:solidFill>
                  <a:schemeClr val="tx1"/>
                </a:solidFill>
              </a:rPr>
              <a:t>[3</a:t>
            </a:r>
            <a:r>
              <a:rPr lang="en-GB" b="1" dirty="0">
                <a:solidFill>
                  <a:schemeClr val="tx1"/>
                </a:solidFill>
              </a:rPr>
              <a:t>, 6, 9, 12, </a:t>
            </a:r>
            <a:r>
              <a:rPr lang="en-GB" b="1" dirty="0" smtClean="0">
                <a:solidFill>
                  <a:schemeClr val="tx1"/>
                </a:solidFill>
              </a:rPr>
              <a:t>15,</a:t>
            </a:r>
            <a:r>
              <a:rPr lang="en-GB" b="1" dirty="0">
                <a:solidFill>
                  <a:schemeClr val="tx1"/>
                </a:solidFill>
              </a:rPr>
              <a:t> 2, 4, 6, 8, </a:t>
            </a:r>
            <a:r>
              <a:rPr lang="en-GB" b="1" dirty="0" smtClean="0">
                <a:solidFill>
                  <a:schemeClr val="tx1"/>
                </a:solidFill>
              </a:rPr>
              <a:t>10 ]</a:t>
            </a:r>
            <a:endParaRPr lang="en-GB" b="1" dirty="0">
              <a:solidFill>
                <a:schemeClr val="tx1"/>
              </a:solidFill>
            </a:endParaRPr>
          </a:p>
          <a:p>
            <a:pPr marL="76200" indent="0">
              <a:buFont typeface="Sniglet"/>
              <a:buNone/>
            </a:pPr>
            <a:endParaRPr lang="en-IN" dirty="0"/>
          </a:p>
        </p:txBody>
      </p:sp>
      <p:sp>
        <p:nvSpPr>
          <p:cNvPr id="7" name="TextBox 6"/>
          <p:cNvSpPr txBox="1"/>
          <p:nvPr/>
        </p:nvSpPr>
        <p:spPr>
          <a:xfrm>
            <a:off x="5292436" y="748145"/>
            <a:ext cx="568037" cy="307777"/>
          </a:xfrm>
          <a:prstGeom prst="rect">
            <a:avLst/>
          </a:prstGeom>
          <a:noFill/>
        </p:spPr>
        <p:txBody>
          <a:bodyPr wrap="square" rtlCol="0">
            <a:spAutoFit/>
          </a:bodyPr>
          <a:lstStyle/>
          <a:p>
            <a:r>
              <a:rPr lang="en-GB" smtClean="0"/>
              <a:t>   </a:t>
            </a:r>
            <a:endParaRPr lang="en-GB" dirty="0"/>
          </a:p>
        </p:txBody>
      </p:sp>
      <p:sp>
        <p:nvSpPr>
          <p:cNvPr id="13" name="Text Placeholder 2"/>
          <p:cNvSpPr txBox="1">
            <a:spLocks/>
          </p:cNvSpPr>
          <p:nvPr/>
        </p:nvSpPr>
        <p:spPr>
          <a:xfrm>
            <a:off x="4447309" y="2229118"/>
            <a:ext cx="3906982" cy="1031549"/>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Font typeface="Sniglet"/>
              <a:buNone/>
            </a:pPr>
            <a:r>
              <a:rPr lang="en-IN" b="1" dirty="0" smtClean="0">
                <a:solidFill>
                  <a:srgbClr val="FF0000"/>
                </a:solidFill>
              </a:rPr>
              <a:t>Output2:</a:t>
            </a:r>
          </a:p>
          <a:p>
            <a:pPr marL="76200" indent="0">
              <a:buNone/>
            </a:pPr>
            <a:r>
              <a:rPr lang="en-GB" b="1" dirty="0" smtClean="0">
                <a:solidFill>
                  <a:schemeClr val="tx1"/>
                </a:solidFill>
              </a:rPr>
              <a:t>[3</a:t>
            </a:r>
            <a:r>
              <a:rPr lang="en-GB" b="1" dirty="0">
                <a:solidFill>
                  <a:schemeClr val="tx1"/>
                </a:solidFill>
              </a:rPr>
              <a:t>, 6, 9, 12, </a:t>
            </a:r>
            <a:r>
              <a:rPr lang="en-GB" b="1" dirty="0" smtClean="0">
                <a:solidFill>
                  <a:schemeClr val="tx1"/>
                </a:solidFill>
              </a:rPr>
              <a:t>15,</a:t>
            </a:r>
            <a:r>
              <a:rPr lang="en-GB" b="1" dirty="0">
                <a:solidFill>
                  <a:schemeClr val="tx1"/>
                </a:solidFill>
              </a:rPr>
              <a:t> </a:t>
            </a:r>
            <a:r>
              <a:rPr lang="en-GB" b="1" dirty="0" smtClean="0">
                <a:solidFill>
                  <a:schemeClr val="tx1"/>
                </a:solidFill>
              </a:rPr>
              <a:t>[2</a:t>
            </a:r>
            <a:r>
              <a:rPr lang="en-GB" b="1" dirty="0">
                <a:solidFill>
                  <a:schemeClr val="tx1"/>
                </a:solidFill>
              </a:rPr>
              <a:t>, 4, 6, 8, </a:t>
            </a:r>
            <a:r>
              <a:rPr lang="en-GB" b="1" dirty="0" smtClean="0">
                <a:solidFill>
                  <a:schemeClr val="tx1"/>
                </a:solidFill>
              </a:rPr>
              <a:t>10] ]</a:t>
            </a:r>
            <a:endParaRPr lang="en-GB" b="1" dirty="0">
              <a:solidFill>
                <a:schemeClr val="tx1"/>
              </a:solidFill>
            </a:endParaRPr>
          </a:p>
          <a:p>
            <a:pPr marL="76200" indent="0">
              <a:buFont typeface="Sniglet"/>
              <a:buNone/>
            </a:pPr>
            <a:endParaRPr lang="en-IN" dirty="0"/>
          </a:p>
        </p:txBody>
      </p:sp>
      <p:sp>
        <p:nvSpPr>
          <p:cNvPr id="14" name="TextBox 13"/>
          <p:cNvSpPr txBox="1"/>
          <p:nvPr/>
        </p:nvSpPr>
        <p:spPr>
          <a:xfrm>
            <a:off x="5354782" y="3539836"/>
            <a:ext cx="803564" cy="307777"/>
          </a:xfrm>
          <a:prstGeom prst="rect">
            <a:avLst/>
          </a:prstGeom>
          <a:noFill/>
        </p:spPr>
        <p:txBody>
          <a:bodyPr wrap="square" rtlCol="0">
            <a:spAutoFit/>
          </a:bodyPr>
          <a:lstStyle/>
          <a:p>
            <a:r>
              <a:rPr lang="en-GB" smtClean="0"/>
              <a:t>  </a:t>
            </a:r>
            <a:endParaRPr lang="en-GB" dirty="0"/>
          </a:p>
        </p:txBody>
      </p:sp>
      <p:sp>
        <p:nvSpPr>
          <p:cNvPr id="15" name="TextBox 14"/>
          <p:cNvSpPr txBox="1"/>
          <p:nvPr/>
        </p:nvSpPr>
        <p:spPr>
          <a:xfrm>
            <a:off x="3941618" y="3429000"/>
            <a:ext cx="803564" cy="307777"/>
          </a:xfrm>
          <a:prstGeom prst="rect">
            <a:avLst/>
          </a:prstGeom>
          <a:noFill/>
        </p:spPr>
        <p:txBody>
          <a:bodyPr wrap="square" rtlCol="0">
            <a:spAutoFit/>
          </a:bodyPr>
          <a:lstStyle/>
          <a:p>
            <a:r>
              <a:rPr lang="en-GB" dirty="0" smtClean="0"/>
              <a:t>  </a:t>
            </a:r>
            <a:endParaRPr lang="en-GB" dirty="0"/>
          </a:p>
        </p:txBody>
      </p:sp>
      <p:sp>
        <p:nvSpPr>
          <p:cNvPr id="8" name="Right Arrow 7"/>
          <p:cNvSpPr/>
          <p:nvPr/>
        </p:nvSpPr>
        <p:spPr>
          <a:xfrm>
            <a:off x="3525982" y="2376055"/>
            <a:ext cx="872836" cy="4087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18942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animBg="1"/>
      <p:bldP spid="13" grpId="0" animBg="1"/>
      <p:bldP spid="14" grpId="0"/>
      <p:bldP spid="15" grpId="0"/>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13</a:t>
            </a:fld>
            <a:endParaRPr lang="en-US"/>
          </a:p>
        </p:txBody>
      </p:sp>
      <p:sp>
        <p:nvSpPr>
          <p:cNvPr id="4" name="Content Placeholder 3"/>
          <p:cNvSpPr>
            <a:spLocks noGrp="1"/>
          </p:cNvSpPr>
          <p:nvPr>
            <p:ph sz="quarter" idx="1"/>
          </p:nvPr>
        </p:nvSpPr>
        <p:spPr>
          <a:xfrm>
            <a:off x="822900" y="1410750"/>
            <a:ext cx="3485864" cy="3429000"/>
          </a:xfrm>
        </p:spPr>
        <p:txBody>
          <a:bodyPr/>
          <a:lstStyle/>
          <a:p>
            <a:r>
              <a:rPr lang="en-GB" dirty="0" smtClean="0"/>
              <a:t>extend: Used for extending a list</a:t>
            </a:r>
            <a:endParaRPr lang="en-IN" dirty="0"/>
          </a:p>
          <a:p>
            <a:r>
              <a:rPr lang="en-GB" dirty="0"/>
              <a:t>Syntax: </a:t>
            </a:r>
            <a:r>
              <a:rPr lang="en-GB" dirty="0" smtClean="0"/>
              <a:t>list1.extend(list2)</a:t>
            </a:r>
            <a:endParaRPr lang="en-IN" dirty="0"/>
          </a:p>
        </p:txBody>
      </p:sp>
      <p:sp>
        <p:nvSpPr>
          <p:cNvPr id="5" name="Content Placeholder 3"/>
          <p:cNvSpPr txBox="1">
            <a:spLocks/>
          </p:cNvSpPr>
          <p:nvPr/>
        </p:nvSpPr>
        <p:spPr>
          <a:xfrm>
            <a:off x="4308764" y="1481448"/>
            <a:ext cx="4106312"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a:t>a=[1,2,3] </a:t>
            </a:r>
            <a:endParaRPr lang="en-GB" dirty="0" smtClean="0"/>
          </a:p>
          <a:p>
            <a:pPr marL="76200" indent="0">
              <a:buNone/>
            </a:pPr>
            <a:r>
              <a:rPr lang="en-GB" dirty="0" smtClean="0"/>
              <a:t>b</a:t>
            </a:r>
            <a:r>
              <a:rPr lang="en-GB" dirty="0"/>
              <a:t>=[4,5,6] </a:t>
            </a:r>
            <a:endParaRPr lang="en-GB" dirty="0" smtClean="0"/>
          </a:p>
          <a:p>
            <a:pPr marL="76200" indent="0">
              <a:buNone/>
            </a:pPr>
            <a:r>
              <a:rPr lang="en-GB" dirty="0" err="1" smtClean="0"/>
              <a:t>b.extend</a:t>
            </a:r>
            <a:r>
              <a:rPr lang="en-GB" dirty="0" smtClean="0"/>
              <a:t>(a</a:t>
            </a:r>
            <a:r>
              <a:rPr lang="en-GB" dirty="0"/>
              <a:t>) </a:t>
            </a:r>
            <a:endParaRPr lang="en-GB" dirty="0" smtClean="0"/>
          </a:p>
          <a:p>
            <a:pPr marL="76200" indent="0">
              <a:buNone/>
            </a:pPr>
            <a:r>
              <a:rPr lang="en-GB" dirty="0" smtClean="0"/>
              <a:t>print(</a:t>
            </a:r>
            <a:r>
              <a:rPr lang="en-GB" dirty="0" err="1" smtClean="0"/>
              <a:t>a,b</a:t>
            </a:r>
            <a:r>
              <a:rPr lang="en-GB" dirty="0"/>
              <a:t>)</a:t>
            </a:r>
            <a:endParaRPr lang="en-US" dirty="0">
              <a:latin typeface="Times New Roman" panose="02020603050405020304" pitchFamily="18" charset="0"/>
              <a:cs typeface="Times New Roman" panose="02020603050405020304" pitchFamily="18" charset="0"/>
            </a:endParaRPr>
          </a:p>
        </p:txBody>
      </p:sp>
      <p:sp>
        <p:nvSpPr>
          <p:cNvPr id="7" name="Cloud Callout 6"/>
          <p:cNvSpPr/>
          <p:nvPr/>
        </p:nvSpPr>
        <p:spPr>
          <a:xfrm>
            <a:off x="5539141" y="3562224"/>
            <a:ext cx="2635040" cy="1641763"/>
          </a:xfrm>
          <a:prstGeom prst="cloudCallout">
            <a:avLst>
              <a:gd name="adj1" fmla="val -46740"/>
              <a:gd name="adj2" fmla="val -787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
        <p:nvSpPr>
          <p:cNvPr id="8" name="Content Placeholder 3"/>
          <p:cNvSpPr txBox="1">
            <a:spLocks/>
          </p:cNvSpPr>
          <p:nvPr/>
        </p:nvSpPr>
        <p:spPr>
          <a:xfrm>
            <a:off x="4308764" y="1481448"/>
            <a:ext cx="4106312"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a:t>a=[1,2,3] </a:t>
            </a:r>
            <a:endParaRPr lang="en-GB" dirty="0" smtClean="0"/>
          </a:p>
          <a:p>
            <a:pPr marL="76200" indent="0">
              <a:buNone/>
            </a:pPr>
            <a:r>
              <a:rPr lang="en-GB" dirty="0" smtClean="0"/>
              <a:t>b=7 </a:t>
            </a:r>
          </a:p>
          <a:p>
            <a:pPr marL="76200" indent="0">
              <a:buNone/>
            </a:pPr>
            <a:r>
              <a:rPr lang="en-GB" dirty="0" err="1" smtClean="0"/>
              <a:t>a.extend</a:t>
            </a:r>
            <a:r>
              <a:rPr lang="en-GB" dirty="0" smtClean="0"/>
              <a:t>(b)</a:t>
            </a:r>
          </a:p>
          <a:p>
            <a:pPr marL="76200" indent="0">
              <a:buNone/>
            </a:pPr>
            <a:r>
              <a:rPr lang="en-GB" dirty="0" smtClean="0"/>
              <a:t>print(a</a:t>
            </a:r>
            <a:r>
              <a:rPr lang="en-GB" dirty="0"/>
              <a:t>) </a:t>
            </a:r>
            <a:endParaRPr lang="en-US" dirty="0">
              <a:latin typeface="Times New Roman" panose="02020603050405020304" pitchFamily="18" charset="0"/>
              <a:cs typeface="Times New Roman" panose="02020603050405020304" pitchFamily="18" charset="0"/>
            </a:endParaRPr>
          </a:p>
        </p:txBody>
      </p:sp>
      <p:sp>
        <p:nvSpPr>
          <p:cNvPr id="9" name="Cloud Callout 8"/>
          <p:cNvSpPr/>
          <p:nvPr/>
        </p:nvSpPr>
        <p:spPr>
          <a:xfrm>
            <a:off x="5539141" y="3562224"/>
            <a:ext cx="2635040" cy="1641763"/>
          </a:xfrm>
          <a:prstGeom prst="cloudCallout">
            <a:avLst>
              <a:gd name="adj1" fmla="val -46740"/>
              <a:gd name="adj2" fmla="val -787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
        <p:nvSpPr>
          <p:cNvPr id="10" name="Cloud Callout 9"/>
          <p:cNvSpPr/>
          <p:nvPr/>
        </p:nvSpPr>
        <p:spPr>
          <a:xfrm>
            <a:off x="5539141" y="3562224"/>
            <a:ext cx="2635040" cy="1641763"/>
          </a:xfrm>
          <a:prstGeom prst="cloudCallout">
            <a:avLst>
              <a:gd name="adj1" fmla="val -46740"/>
              <a:gd name="adj2" fmla="val -787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solidFill>
                  <a:srgbClr val="FF0000"/>
                </a:solidFill>
              </a:rPr>
              <a:t>ERROR!!!</a:t>
            </a:r>
          </a:p>
          <a:p>
            <a:pPr algn="ctr"/>
            <a:r>
              <a:rPr lang="en-GB" sz="2000" b="1" dirty="0" smtClean="0">
                <a:solidFill>
                  <a:srgbClr val="FF0000"/>
                </a:solidFill>
              </a:rPr>
              <a:t>Only lists can be extended</a:t>
            </a:r>
            <a:endParaRPr lang="en-GB" sz="2000" b="1" dirty="0">
              <a:solidFill>
                <a:srgbClr val="FF0000"/>
              </a:solidFill>
            </a:endParaRPr>
          </a:p>
        </p:txBody>
      </p:sp>
    </p:spTree>
    <p:extLst>
      <p:ext uri="{BB962C8B-B14F-4D97-AF65-F5344CB8AC3E}">
        <p14:creationId xmlns:p14="http://schemas.microsoft.com/office/powerpoint/2010/main" val="913029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9"/>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P spid="8" grpId="0" animBg="1"/>
      <p:bldP spid="9" grpId="0" animBg="1"/>
      <p:bldP spid="9" grpId="1" animBg="1"/>
      <p:bldP spid="10" grpId="0" animBg="1"/>
      <p:bldP spid="10"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Lists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14</a:t>
            </a:fld>
            <a:endParaRPr lang="en-US"/>
          </a:p>
        </p:txBody>
      </p:sp>
      <p:sp>
        <p:nvSpPr>
          <p:cNvPr id="4" name="Content Placeholder 3"/>
          <p:cNvSpPr>
            <a:spLocks noGrp="1"/>
          </p:cNvSpPr>
          <p:nvPr>
            <p:ph sz="quarter" idx="1"/>
          </p:nvPr>
        </p:nvSpPr>
        <p:spPr>
          <a:xfrm>
            <a:off x="822900" y="1410750"/>
            <a:ext cx="3485864" cy="3429000"/>
          </a:xfrm>
        </p:spPr>
        <p:txBody>
          <a:bodyPr/>
          <a:lstStyle/>
          <a:p>
            <a:r>
              <a:rPr lang="en-GB" sz="2000" dirty="0" smtClean="0"/>
              <a:t>Lists within lists are known as nested lists</a:t>
            </a:r>
            <a:endParaRPr lang="en-IN" sz="2000" dirty="0"/>
          </a:p>
        </p:txBody>
      </p:sp>
      <p:sp>
        <p:nvSpPr>
          <p:cNvPr id="5" name="Content Placeholder 3"/>
          <p:cNvSpPr txBox="1">
            <a:spLocks/>
          </p:cNvSpPr>
          <p:nvPr/>
        </p:nvSpPr>
        <p:spPr>
          <a:xfrm>
            <a:off x="4821381" y="1546475"/>
            <a:ext cx="3054927" cy="2762289"/>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nb-NO" sz="1800" dirty="0"/>
              <a:t>l=[1,2,[4,3]] #nested </a:t>
            </a:r>
            <a:r>
              <a:rPr lang="nb-NO" sz="1800" dirty="0" smtClean="0"/>
              <a:t>list</a:t>
            </a:r>
          </a:p>
          <a:p>
            <a:pPr marL="76200" indent="0">
              <a:buNone/>
            </a:pPr>
            <a:r>
              <a:rPr lang="nb-NO" sz="1800" dirty="0" smtClean="0"/>
              <a:t>x</a:t>
            </a:r>
            <a:r>
              <a:rPr lang="nb-NO" sz="1800" dirty="0"/>
              <a:t>=[4,[3,5]] #nested list l.extend(x) </a:t>
            </a:r>
            <a:endParaRPr lang="nb-NO" sz="1800" dirty="0" smtClean="0"/>
          </a:p>
          <a:p>
            <a:pPr marL="76200" indent="0">
              <a:buNone/>
            </a:pPr>
            <a:r>
              <a:rPr lang="nb-NO" sz="1800" dirty="0" smtClean="0"/>
              <a:t>print(l</a:t>
            </a:r>
            <a:r>
              <a:rPr lang="nb-NO" sz="1800" dirty="0"/>
              <a:t>) </a:t>
            </a:r>
            <a:endParaRPr lang="nb-NO" sz="1800" dirty="0" smtClean="0"/>
          </a:p>
          <a:p>
            <a:pPr marL="76200" indent="0">
              <a:buNone/>
            </a:pPr>
            <a:r>
              <a:rPr lang="nb-NO" sz="1800" dirty="0" smtClean="0"/>
              <a:t>print(type(l[1</a:t>
            </a:r>
            <a:r>
              <a:rPr lang="nb-NO" sz="1800" dirty="0"/>
              <a:t>])) </a:t>
            </a:r>
            <a:endParaRPr lang="nb-NO" sz="1800" dirty="0" smtClean="0"/>
          </a:p>
          <a:p>
            <a:pPr marL="76200" indent="0">
              <a:buNone/>
            </a:pPr>
            <a:r>
              <a:rPr lang="nb-NO" sz="1800" dirty="0" smtClean="0"/>
              <a:t>print(len(l))</a:t>
            </a:r>
            <a:endParaRPr lang="en-US" sz="1800" dirty="0">
              <a:latin typeface="Times New Roman" panose="02020603050405020304" pitchFamily="18" charset="0"/>
              <a:cs typeface="Times New Roman" panose="02020603050405020304" pitchFamily="18" charset="0"/>
            </a:endParaRPr>
          </a:p>
          <a:p>
            <a:pPr marL="76200" indent="0">
              <a:buNone/>
            </a:pPr>
            <a:r>
              <a:rPr lang="en-US" sz="1800" dirty="0"/>
              <a:t>print(l[2][1])</a:t>
            </a:r>
            <a:endParaRPr lang="nb-NO" sz="1800" dirty="0"/>
          </a:p>
        </p:txBody>
      </p:sp>
      <p:sp>
        <p:nvSpPr>
          <p:cNvPr id="6" name="Cloud Callout 5"/>
          <p:cNvSpPr/>
          <p:nvPr/>
        </p:nvSpPr>
        <p:spPr>
          <a:xfrm>
            <a:off x="1576741" y="2481569"/>
            <a:ext cx="2635040" cy="1641763"/>
          </a:xfrm>
          <a:prstGeom prst="cloudCallout">
            <a:avLst>
              <a:gd name="adj1" fmla="val 74190"/>
              <a:gd name="adj2" fmla="val 2291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
        <p:nvSpPr>
          <p:cNvPr id="7" name="Content Placeholder 3"/>
          <p:cNvSpPr txBox="1">
            <a:spLocks/>
          </p:cNvSpPr>
          <p:nvPr/>
        </p:nvSpPr>
        <p:spPr>
          <a:xfrm>
            <a:off x="1253837" y="2287693"/>
            <a:ext cx="3054927" cy="209034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2000" b="1" dirty="0" smtClean="0">
                <a:solidFill>
                  <a:srgbClr val="FF0000"/>
                </a:solidFill>
              </a:rPr>
              <a:t>Output:</a:t>
            </a:r>
          </a:p>
          <a:p>
            <a:pPr marL="76200" indent="0">
              <a:buNone/>
            </a:pPr>
            <a:r>
              <a:rPr lang="en-GB" sz="2000" dirty="0"/>
              <a:t>[1, 2, [4, 3], 4, [3, 5</a:t>
            </a:r>
            <a:r>
              <a:rPr lang="en-GB" sz="2000" dirty="0" smtClean="0"/>
              <a:t>]]</a:t>
            </a:r>
          </a:p>
          <a:p>
            <a:pPr marL="76200" indent="0">
              <a:buNone/>
            </a:pPr>
            <a:r>
              <a:rPr lang="en-GB" sz="2000" dirty="0" smtClean="0"/>
              <a:t>&lt;</a:t>
            </a:r>
            <a:r>
              <a:rPr lang="en-GB" sz="2000" dirty="0"/>
              <a:t>class '</a:t>
            </a:r>
            <a:r>
              <a:rPr lang="en-GB" sz="2000" dirty="0" err="1"/>
              <a:t>int</a:t>
            </a:r>
            <a:r>
              <a:rPr lang="en-GB" sz="2000" dirty="0" smtClean="0"/>
              <a:t>'&gt;</a:t>
            </a:r>
          </a:p>
          <a:p>
            <a:pPr marL="76200" indent="0">
              <a:buNone/>
            </a:pPr>
            <a:r>
              <a:rPr lang="en-GB" sz="2000" dirty="0" smtClean="0"/>
              <a:t>5</a:t>
            </a:r>
          </a:p>
          <a:p>
            <a:pPr marL="76200" indent="0">
              <a:buNone/>
            </a:pPr>
            <a:r>
              <a:rPr lang="en-GB" sz="2000" dirty="0" smtClean="0"/>
              <a:t>3</a:t>
            </a:r>
            <a:endParaRPr lang="nb-NO" sz="2000" dirty="0"/>
          </a:p>
        </p:txBody>
      </p:sp>
    </p:spTree>
    <p:extLst>
      <p:ext uri="{BB962C8B-B14F-4D97-AF65-F5344CB8AC3E}">
        <p14:creationId xmlns:p14="http://schemas.microsoft.com/office/powerpoint/2010/main" val="27473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15</a:t>
            </a:fld>
            <a:endParaRPr lang="en-US"/>
          </a:p>
        </p:txBody>
      </p:sp>
      <p:sp>
        <p:nvSpPr>
          <p:cNvPr id="4" name="Content Placeholder 3"/>
          <p:cNvSpPr>
            <a:spLocks noGrp="1"/>
          </p:cNvSpPr>
          <p:nvPr>
            <p:ph sz="quarter" idx="1"/>
          </p:nvPr>
        </p:nvSpPr>
        <p:spPr>
          <a:xfrm>
            <a:off x="822900" y="1410750"/>
            <a:ext cx="2869336" cy="3429000"/>
          </a:xfrm>
        </p:spPr>
        <p:txBody>
          <a:bodyPr/>
          <a:lstStyle/>
          <a:p>
            <a:r>
              <a:rPr lang="en-GB" sz="1800" dirty="0" smtClean="0"/>
              <a:t>Create a 3x3 array of integers and find the sum of its diagonal elements.</a:t>
            </a:r>
            <a:endParaRPr lang="en-IN" sz="1800" dirty="0"/>
          </a:p>
        </p:txBody>
      </p:sp>
      <p:sp>
        <p:nvSpPr>
          <p:cNvPr id="6" name="Cloud Callout 5"/>
          <p:cNvSpPr/>
          <p:nvPr/>
        </p:nvSpPr>
        <p:spPr>
          <a:xfrm>
            <a:off x="4378036" y="961042"/>
            <a:ext cx="2460476" cy="2107740"/>
          </a:xfrm>
          <a:prstGeom prst="cloudCallout">
            <a:avLst>
              <a:gd name="adj1" fmla="val -86551"/>
              <a:gd name="adj2" fmla="val 8982"/>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800" b="1" dirty="0" smtClean="0"/>
              <a:t>How can you create a 3x3 array of integers </a:t>
            </a:r>
            <a:r>
              <a:rPr lang="en-GB" sz="1800" b="1" smtClean="0"/>
              <a:t>in Python?</a:t>
            </a:r>
            <a:endParaRPr lang="en-GB" sz="1800" b="1" dirty="0"/>
          </a:p>
        </p:txBody>
      </p:sp>
    </p:spTree>
    <p:extLst>
      <p:ext uri="{BB962C8B-B14F-4D97-AF65-F5344CB8AC3E}">
        <p14:creationId xmlns:p14="http://schemas.microsoft.com/office/powerpoint/2010/main" val="242858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373" y="450373"/>
            <a:ext cx="7020900" cy="750300"/>
          </a:xfrm>
        </p:spPr>
        <p:txBody>
          <a:bodyPr/>
          <a:lstStyle/>
          <a:p>
            <a:r>
              <a:rPr lang="en-US" dirty="0" smtClean="0"/>
              <a:t>Two Dimensional Array (Matrix)</a:t>
            </a:r>
            <a:endParaRPr lang="en-IN" dirty="0"/>
          </a:p>
        </p:txBody>
      </p:sp>
      <p:sp>
        <p:nvSpPr>
          <p:cNvPr id="3" name="Content Placeholder 2"/>
          <p:cNvSpPr>
            <a:spLocks noGrp="1"/>
          </p:cNvSpPr>
          <p:nvPr>
            <p:ph idx="1"/>
          </p:nvPr>
        </p:nvSpPr>
        <p:spPr>
          <a:xfrm>
            <a:off x="1028700" y="1130841"/>
            <a:ext cx="7200900" cy="1823936"/>
          </a:xfrm>
        </p:spPr>
        <p:txBody>
          <a:bodyPr>
            <a:normAutofit/>
          </a:bodyPr>
          <a:lstStyle/>
          <a:p>
            <a:r>
              <a:rPr lang="en-US" sz="1800" dirty="0"/>
              <a:t>Collection of elements placed in m rows and n columns in continuous memory locations</a:t>
            </a:r>
          </a:p>
          <a:p>
            <a:pPr marL="76200" indent="0">
              <a:buNone/>
            </a:pPr>
            <a:endParaRPr lang="en-US" sz="1800" dirty="0"/>
          </a:p>
        </p:txBody>
      </p:sp>
      <p:graphicFrame>
        <p:nvGraphicFramePr>
          <p:cNvPr id="6" name="Table 5"/>
          <p:cNvGraphicFramePr>
            <a:graphicFrameLocks noGrp="1"/>
          </p:cNvGraphicFramePr>
          <p:nvPr>
            <p:extLst>
              <p:ext uri="{D42A27DB-BD31-4B8C-83A1-F6EECF244321}">
                <p14:modId xmlns:p14="http://schemas.microsoft.com/office/powerpoint/2010/main" val="624431102"/>
              </p:ext>
            </p:extLst>
          </p:nvPr>
        </p:nvGraphicFramePr>
        <p:xfrm>
          <a:off x="2797442" y="2096941"/>
          <a:ext cx="3539319" cy="1538304"/>
        </p:xfrm>
        <a:graphic>
          <a:graphicData uri="http://schemas.openxmlformats.org/drawingml/2006/table">
            <a:tbl>
              <a:tblPr firstRow="1" bandRow="1">
                <a:tableStyleId>{5C22544A-7EE6-4342-B048-85BDC9FD1C3A}</a:tableStyleId>
              </a:tblPr>
              <a:tblGrid>
                <a:gridCol w="1179773">
                  <a:extLst>
                    <a:ext uri="{9D8B030D-6E8A-4147-A177-3AD203B41FA5}">
                      <a16:colId xmlns:a16="http://schemas.microsoft.com/office/drawing/2014/main" val="20000"/>
                    </a:ext>
                  </a:extLst>
                </a:gridCol>
                <a:gridCol w="1179773">
                  <a:extLst>
                    <a:ext uri="{9D8B030D-6E8A-4147-A177-3AD203B41FA5}">
                      <a16:colId xmlns:a16="http://schemas.microsoft.com/office/drawing/2014/main" val="20001"/>
                    </a:ext>
                  </a:extLst>
                </a:gridCol>
                <a:gridCol w="1179773">
                  <a:extLst>
                    <a:ext uri="{9D8B030D-6E8A-4147-A177-3AD203B41FA5}">
                      <a16:colId xmlns:a16="http://schemas.microsoft.com/office/drawing/2014/main" val="20002"/>
                    </a:ext>
                  </a:extLst>
                </a:gridCol>
              </a:tblGrid>
              <a:tr h="512768">
                <a:tc>
                  <a:txBody>
                    <a:bodyPr/>
                    <a:lstStyle/>
                    <a:p>
                      <a:pPr algn="ctr"/>
                      <a:r>
                        <a:rPr lang="en-US" sz="1400" b="1" dirty="0" smtClean="0">
                          <a:solidFill>
                            <a:schemeClr val="tx1"/>
                          </a:solidFill>
                        </a:rPr>
                        <a:t>2</a:t>
                      </a:r>
                      <a:endParaRPr lang="en-IN" sz="1400" b="1" dirty="0">
                        <a:solidFill>
                          <a:schemeClr val="tx1"/>
                        </a:solidFill>
                      </a:endParaRPr>
                    </a:p>
                  </a:txBody>
                  <a:tcPr marL="68580" marR="68580" marT="34290" marB="34290">
                    <a:solidFill>
                      <a:schemeClr val="accent3">
                        <a:lumMod val="20000"/>
                        <a:lumOff val="80000"/>
                      </a:schemeClr>
                    </a:solidFill>
                  </a:tcPr>
                </a:tc>
                <a:tc>
                  <a:txBody>
                    <a:bodyPr/>
                    <a:lstStyle/>
                    <a:p>
                      <a:pPr algn="ctr"/>
                      <a:r>
                        <a:rPr lang="en-US" sz="1400" b="1" dirty="0" smtClean="0">
                          <a:solidFill>
                            <a:schemeClr val="tx1"/>
                          </a:solidFill>
                        </a:rPr>
                        <a:t>3</a:t>
                      </a:r>
                      <a:endParaRPr lang="en-IN" sz="1400" b="1" dirty="0">
                        <a:solidFill>
                          <a:schemeClr val="tx1"/>
                        </a:solidFill>
                      </a:endParaRPr>
                    </a:p>
                  </a:txBody>
                  <a:tcPr marL="68580" marR="68580" marT="34290" marB="34290">
                    <a:solidFill>
                      <a:schemeClr val="accent3">
                        <a:lumMod val="20000"/>
                        <a:lumOff val="80000"/>
                      </a:schemeClr>
                    </a:solidFill>
                  </a:tcPr>
                </a:tc>
                <a:tc>
                  <a:txBody>
                    <a:bodyPr/>
                    <a:lstStyle/>
                    <a:p>
                      <a:pPr algn="ctr"/>
                      <a:r>
                        <a:rPr lang="en-US" sz="1400" b="1" dirty="0" smtClean="0">
                          <a:solidFill>
                            <a:schemeClr val="tx1"/>
                          </a:solidFill>
                        </a:rPr>
                        <a:t>5</a:t>
                      </a:r>
                      <a:endParaRPr lang="en-IN" sz="1400" b="1" dirty="0">
                        <a:solidFill>
                          <a:schemeClr val="tx1"/>
                        </a:solidFill>
                      </a:endParaRPr>
                    </a:p>
                  </a:txBody>
                  <a:tcPr marL="68580" marR="68580" marT="34290" marB="34290">
                    <a:solidFill>
                      <a:schemeClr val="accent3">
                        <a:lumMod val="20000"/>
                        <a:lumOff val="80000"/>
                      </a:schemeClr>
                    </a:solidFill>
                  </a:tcPr>
                </a:tc>
                <a:extLst>
                  <a:ext uri="{0D108BD9-81ED-4DB2-BD59-A6C34878D82A}">
                    <a16:rowId xmlns:a16="http://schemas.microsoft.com/office/drawing/2014/main" val="10000"/>
                  </a:ext>
                </a:extLst>
              </a:tr>
              <a:tr h="512768">
                <a:tc>
                  <a:txBody>
                    <a:bodyPr/>
                    <a:lstStyle/>
                    <a:p>
                      <a:pPr algn="ctr"/>
                      <a:r>
                        <a:rPr lang="en-US" sz="1400" b="1" dirty="0" smtClean="0">
                          <a:solidFill>
                            <a:schemeClr val="tx1"/>
                          </a:solidFill>
                        </a:rPr>
                        <a:t>5</a:t>
                      </a:r>
                      <a:endParaRPr lang="en-IN" sz="1400" b="1" dirty="0">
                        <a:solidFill>
                          <a:schemeClr val="tx1"/>
                        </a:solidFill>
                      </a:endParaRPr>
                    </a:p>
                  </a:txBody>
                  <a:tcPr marL="68580" marR="68580" marT="34290" marB="34290">
                    <a:solidFill>
                      <a:schemeClr val="accent3">
                        <a:lumMod val="20000"/>
                        <a:lumOff val="80000"/>
                      </a:schemeClr>
                    </a:solidFill>
                  </a:tcPr>
                </a:tc>
                <a:tc>
                  <a:txBody>
                    <a:bodyPr/>
                    <a:lstStyle/>
                    <a:p>
                      <a:pPr algn="ctr"/>
                      <a:r>
                        <a:rPr lang="en-US" sz="1400" b="1" dirty="0" smtClean="0">
                          <a:solidFill>
                            <a:schemeClr val="tx1"/>
                          </a:solidFill>
                        </a:rPr>
                        <a:t>4</a:t>
                      </a:r>
                      <a:endParaRPr lang="en-IN" sz="1400" b="1" dirty="0">
                        <a:solidFill>
                          <a:schemeClr val="tx1"/>
                        </a:solidFill>
                      </a:endParaRPr>
                    </a:p>
                  </a:txBody>
                  <a:tcPr marL="68580" marR="68580" marT="34290" marB="34290">
                    <a:solidFill>
                      <a:schemeClr val="accent3">
                        <a:lumMod val="20000"/>
                        <a:lumOff val="80000"/>
                      </a:schemeClr>
                    </a:solidFill>
                  </a:tcPr>
                </a:tc>
                <a:tc>
                  <a:txBody>
                    <a:bodyPr/>
                    <a:lstStyle/>
                    <a:p>
                      <a:pPr algn="ctr"/>
                      <a:r>
                        <a:rPr lang="en-US" sz="1400" b="1" dirty="0" smtClean="0">
                          <a:solidFill>
                            <a:schemeClr val="tx1"/>
                          </a:solidFill>
                        </a:rPr>
                        <a:t>9</a:t>
                      </a:r>
                      <a:endParaRPr lang="en-IN" sz="1400" b="1" dirty="0">
                        <a:solidFill>
                          <a:schemeClr val="tx1"/>
                        </a:solidFill>
                      </a:endParaRPr>
                    </a:p>
                  </a:txBody>
                  <a:tcPr marL="68580" marR="68580" marT="34290" marB="34290">
                    <a:solidFill>
                      <a:schemeClr val="accent3">
                        <a:lumMod val="20000"/>
                        <a:lumOff val="80000"/>
                      </a:schemeClr>
                    </a:solidFill>
                  </a:tcPr>
                </a:tc>
                <a:extLst>
                  <a:ext uri="{0D108BD9-81ED-4DB2-BD59-A6C34878D82A}">
                    <a16:rowId xmlns:a16="http://schemas.microsoft.com/office/drawing/2014/main" val="10001"/>
                  </a:ext>
                </a:extLst>
              </a:tr>
              <a:tr h="512768">
                <a:tc>
                  <a:txBody>
                    <a:bodyPr/>
                    <a:lstStyle/>
                    <a:p>
                      <a:pPr algn="ctr"/>
                      <a:r>
                        <a:rPr lang="en-US" sz="1400" b="1" dirty="0" smtClean="0">
                          <a:solidFill>
                            <a:schemeClr val="tx1"/>
                          </a:solidFill>
                        </a:rPr>
                        <a:t>1</a:t>
                      </a:r>
                      <a:endParaRPr lang="en-IN" sz="1400" b="1" dirty="0">
                        <a:solidFill>
                          <a:schemeClr val="tx1"/>
                        </a:solidFill>
                      </a:endParaRPr>
                    </a:p>
                  </a:txBody>
                  <a:tcPr marL="68580" marR="68580" marT="34290" marB="34290">
                    <a:solidFill>
                      <a:schemeClr val="accent3">
                        <a:lumMod val="20000"/>
                        <a:lumOff val="80000"/>
                      </a:schemeClr>
                    </a:solidFill>
                  </a:tcPr>
                </a:tc>
                <a:tc>
                  <a:txBody>
                    <a:bodyPr/>
                    <a:lstStyle/>
                    <a:p>
                      <a:pPr algn="ctr"/>
                      <a:r>
                        <a:rPr lang="en-US" sz="1400" b="1" dirty="0" smtClean="0">
                          <a:solidFill>
                            <a:schemeClr val="tx1"/>
                          </a:solidFill>
                        </a:rPr>
                        <a:t>2</a:t>
                      </a:r>
                      <a:endParaRPr lang="en-IN" sz="1400" b="1" dirty="0">
                        <a:solidFill>
                          <a:schemeClr val="tx1"/>
                        </a:solidFill>
                      </a:endParaRPr>
                    </a:p>
                  </a:txBody>
                  <a:tcPr marL="68580" marR="68580" marT="34290" marB="34290">
                    <a:solidFill>
                      <a:schemeClr val="accent3">
                        <a:lumMod val="20000"/>
                        <a:lumOff val="80000"/>
                      </a:schemeClr>
                    </a:solidFill>
                  </a:tcPr>
                </a:tc>
                <a:tc>
                  <a:txBody>
                    <a:bodyPr/>
                    <a:lstStyle/>
                    <a:p>
                      <a:pPr algn="ctr"/>
                      <a:r>
                        <a:rPr lang="en-US" sz="1400" b="1" dirty="0" smtClean="0">
                          <a:solidFill>
                            <a:schemeClr val="tx1"/>
                          </a:solidFill>
                        </a:rPr>
                        <a:t>6</a:t>
                      </a:r>
                      <a:endParaRPr lang="en-IN" sz="1400" b="1" dirty="0">
                        <a:solidFill>
                          <a:schemeClr val="tx1"/>
                        </a:solidFill>
                      </a:endParaRPr>
                    </a:p>
                  </a:txBody>
                  <a:tcPr marL="68580" marR="68580" marT="34290" marB="34290">
                    <a:solidFill>
                      <a:schemeClr val="accent3">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074364870"/>
              </p:ext>
            </p:extLst>
          </p:nvPr>
        </p:nvGraphicFramePr>
        <p:xfrm>
          <a:off x="2797441" y="2071226"/>
          <a:ext cx="3539319" cy="1589733"/>
        </p:xfrm>
        <a:graphic>
          <a:graphicData uri="http://schemas.openxmlformats.org/drawingml/2006/table">
            <a:tbl>
              <a:tblPr firstRow="1" bandRow="1">
                <a:tableStyleId>{00A15C55-8517-42AA-B614-E9B94910E393}</a:tableStyleId>
              </a:tblPr>
              <a:tblGrid>
                <a:gridCol w="1179773">
                  <a:extLst>
                    <a:ext uri="{9D8B030D-6E8A-4147-A177-3AD203B41FA5}">
                      <a16:colId xmlns:a16="http://schemas.microsoft.com/office/drawing/2014/main" val="20000"/>
                    </a:ext>
                  </a:extLst>
                </a:gridCol>
                <a:gridCol w="1179773">
                  <a:extLst>
                    <a:ext uri="{9D8B030D-6E8A-4147-A177-3AD203B41FA5}">
                      <a16:colId xmlns:a16="http://schemas.microsoft.com/office/drawing/2014/main" val="20001"/>
                    </a:ext>
                  </a:extLst>
                </a:gridCol>
                <a:gridCol w="1179773">
                  <a:extLst>
                    <a:ext uri="{9D8B030D-6E8A-4147-A177-3AD203B41FA5}">
                      <a16:colId xmlns:a16="http://schemas.microsoft.com/office/drawing/2014/main" val="20002"/>
                    </a:ext>
                  </a:extLst>
                </a:gridCol>
              </a:tblGrid>
              <a:tr h="564197">
                <a:tc>
                  <a:txBody>
                    <a:bodyPr/>
                    <a:lstStyle/>
                    <a:p>
                      <a:pPr algn="ctr"/>
                      <a:endParaRPr lang="en-US" sz="1100" b="1" dirty="0" smtClean="0">
                        <a:solidFill>
                          <a:srgbClr val="FF0000"/>
                        </a:solidFill>
                      </a:endParaRPr>
                    </a:p>
                    <a:p>
                      <a:pPr algn="ctr"/>
                      <a:r>
                        <a:rPr lang="en-US" sz="1400" b="1" dirty="0" smtClean="0">
                          <a:solidFill>
                            <a:srgbClr val="FF0000"/>
                          </a:solidFill>
                        </a:rPr>
                        <a:t>0,0</a:t>
                      </a:r>
                      <a:endParaRPr lang="en-IN" sz="1400" b="1" dirty="0">
                        <a:solidFill>
                          <a:srgbClr val="FF0000"/>
                        </a:solidFill>
                      </a:endParaRPr>
                    </a:p>
                  </a:txBody>
                  <a:tcPr marL="68580" marR="68580" marT="34290" marB="34290">
                    <a:solidFill>
                      <a:schemeClr val="tx2">
                        <a:alpha val="0"/>
                      </a:schemeClr>
                    </a:solidFill>
                  </a:tcPr>
                </a:tc>
                <a:tc>
                  <a:txBody>
                    <a:bodyPr/>
                    <a:lstStyle/>
                    <a:p>
                      <a:pPr algn="ctr"/>
                      <a:endParaRPr lang="en-US" sz="1100" b="1" dirty="0" smtClean="0">
                        <a:solidFill>
                          <a:srgbClr val="FF000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rPr>
                        <a:t>0,1</a:t>
                      </a:r>
                      <a:endParaRPr lang="en-IN" sz="1400" b="1" dirty="0" smtClean="0">
                        <a:solidFill>
                          <a:srgbClr val="FF0000"/>
                        </a:solidFill>
                      </a:endParaRPr>
                    </a:p>
                  </a:txBody>
                  <a:tcPr marL="68580" marR="68580" marT="34290" marB="34290">
                    <a:solidFill>
                      <a:schemeClr val="tx2">
                        <a:alpha val="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smtClean="0">
                        <a:solidFill>
                          <a:srgbClr val="FF000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rPr>
                        <a:t>0,2</a:t>
                      </a:r>
                      <a:endParaRPr lang="en-IN" sz="1400" b="1" dirty="0" smtClean="0">
                        <a:solidFill>
                          <a:srgbClr val="FF0000"/>
                        </a:solidFill>
                      </a:endParaRPr>
                    </a:p>
                  </a:txBody>
                  <a:tcPr marL="68580" marR="68580" marT="34290" marB="34290">
                    <a:solidFill>
                      <a:schemeClr val="tx2">
                        <a:alpha val="0"/>
                      </a:schemeClr>
                    </a:solidFill>
                  </a:tcPr>
                </a:tc>
                <a:extLst>
                  <a:ext uri="{0D108BD9-81ED-4DB2-BD59-A6C34878D82A}">
                    <a16:rowId xmlns:a16="http://schemas.microsoft.com/office/drawing/2014/main" val="10000"/>
                  </a:ext>
                </a:extLst>
              </a:tr>
              <a:tr h="512768">
                <a:tc>
                  <a:txBody>
                    <a:bodyPr/>
                    <a:lstStyle/>
                    <a:p>
                      <a:pPr algn="ctr"/>
                      <a:endParaRPr lang="en-US" sz="1100" b="1" dirty="0" smtClean="0">
                        <a:solidFill>
                          <a:srgbClr val="FF0000"/>
                        </a:solidFill>
                      </a:endParaRPr>
                    </a:p>
                    <a:p>
                      <a:pPr algn="ctr"/>
                      <a:r>
                        <a:rPr lang="en-US" sz="1400" b="1" dirty="0" smtClean="0">
                          <a:solidFill>
                            <a:srgbClr val="FF0000"/>
                          </a:solidFill>
                        </a:rPr>
                        <a:t>1,0</a:t>
                      </a:r>
                      <a:endParaRPr lang="en-IN" sz="1400" b="1" dirty="0">
                        <a:solidFill>
                          <a:srgbClr val="FF0000"/>
                        </a:solidFill>
                      </a:endParaRPr>
                    </a:p>
                  </a:txBody>
                  <a:tcPr marL="68580" marR="68580" marT="34290" marB="34290">
                    <a:solidFill>
                      <a:schemeClr val="tx2">
                        <a:alpha val="0"/>
                      </a:schemeClr>
                    </a:solidFill>
                  </a:tcPr>
                </a:tc>
                <a:tc>
                  <a:txBody>
                    <a:bodyPr/>
                    <a:lstStyle/>
                    <a:p>
                      <a:pPr algn="ctr"/>
                      <a:endParaRPr lang="en-US" sz="1100" b="1" dirty="0" smtClean="0">
                        <a:solidFill>
                          <a:srgbClr val="FF000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rPr>
                        <a:t>1,1</a:t>
                      </a:r>
                      <a:endParaRPr lang="en-IN" sz="1400" b="1" dirty="0" smtClean="0">
                        <a:solidFill>
                          <a:srgbClr val="FF0000"/>
                        </a:solidFill>
                      </a:endParaRPr>
                    </a:p>
                  </a:txBody>
                  <a:tcPr marL="68580" marR="68580" marT="34290" marB="34290">
                    <a:solidFill>
                      <a:schemeClr val="tx2">
                        <a:alpha val="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smtClean="0">
                        <a:solidFill>
                          <a:srgbClr val="FF000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rPr>
                        <a:t>1,2</a:t>
                      </a:r>
                      <a:endParaRPr lang="en-IN" sz="1400" b="1" dirty="0" smtClean="0">
                        <a:solidFill>
                          <a:srgbClr val="FF0000"/>
                        </a:solidFill>
                      </a:endParaRPr>
                    </a:p>
                  </a:txBody>
                  <a:tcPr marL="68580" marR="68580" marT="34290" marB="34290">
                    <a:solidFill>
                      <a:schemeClr val="tx2">
                        <a:alpha val="0"/>
                      </a:schemeClr>
                    </a:solidFill>
                  </a:tcPr>
                </a:tc>
                <a:extLst>
                  <a:ext uri="{0D108BD9-81ED-4DB2-BD59-A6C34878D82A}">
                    <a16:rowId xmlns:a16="http://schemas.microsoft.com/office/drawing/2014/main" val="10001"/>
                  </a:ext>
                </a:extLst>
              </a:tr>
              <a:tr h="512768">
                <a:tc>
                  <a:txBody>
                    <a:bodyPr/>
                    <a:lstStyle/>
                    <a:p>
                      <a:pPr algn="ctr"/>
                      <a:endParaRPr lang="en-US" sz="1100" b="1" dirty="0" smtClean="0">
                        <a:solidFill>
                          <a:srgbClr val="FF0000"/>
                        </a:solidFill>
                      </a:endParaRPr>
                    </a:p>
                    <a:p>
                      <a:pPr algn="ctr"/>
                      <a:r>
                        <a:rPr lang="en-US" sz="1400" b="1" dirty="0" smtClean="0">
                          <a:solidFill>
                            <a:srgbClr val="FF0000"/>
                          </a:solidFill>
                        </a:rPr>
                        <a:t>2,0</a:t>
                      </a:r>
                      <a:endParaRPr lang="en-IN" sz="1400" b="1" dirty="0">
                        <a:solidFill>
                          <a:srgbClr val="FF0000"/>
                        </a:solidFill>
                      </a:endParaRPr>
                    </a:p>
                  </a:txBody>
                  <a:tcPr marL="68580" marR="68580" marT="34290" marB="34290">
                    <a:solidFill>
                      <a:schemeClr val="tx2">
                        <a:alpha val="0"/>
                      </a:schemeClr>
                    </a:solidFill>
                  </a:tcPr>
                </a:tc>
                <a:tc>
                  <a:txBody>
                    <a:bodyPr/>
                    <a:lstStyle/>
                    <a:p>
                      <a:pPr algn="ctr"/>
                      <a:endParaRPr lang="en-US" sz="1100" b="1" dirty="0" smtClean="0">
                        <a:solidFill>
                          <a:srgbClr val="FF000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rPr>
                        <a:t>2,1</a:t>
                      </a:r>
                      <a:endParaRPr lang="en-IN" sz="1400" b="1" dirty="0" smtClean="0">
                        <a:solidFill>
                          <a:srgbClr val="FF0000"/>
                        </a:solidFill>
                      </a:endParaRPr>
                    </a:p>
                  </a:txBody>
                  <a:tcPr marL="68580" marR="68580" marT="34290" marB="34290">
                    <a:solidFill>
                      <a:schemeClr val="tx2">
                        <a:alpha val="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400" b="1" dirty="0" smtClean="0">
                        <a:solidFill>
                          <a:srgbClr val="FF000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smtClean="0">
                          <a:solidFill>
                            <a:srgbClr val="FF0000"/>
                          </a:solidFill>
                        </a:rPr>
                        <a:t>2,2</a:t>
                      </a:r>
                      <a:endParaRPr lang="en-IN" sz="1400" b="1" dirty="0" smtClean="0">
                        <a:solidFill>
                          <a:srgbClr val="FF0000"/>
                        </a:solidFill>
                      </a:endParaRPr>
                    </a:p>
                  </a:txBody>
                  <a:tcPr marL="68580" marR="68580" marT="34290" marB="34290">
                    <a:solidFill>
                      <a:schemeClr val="tx2">
                        <a:alpha val="0"/>
                      </a:schemeClr>
                    </a:solidFill>
                  </a:tcPr>
                </a:tc>
                <a:extLst>
                  <a:ext uri="{0D108BD9-81ED-4DB2-BD59-A6C34878D82A}">
                    <a16:rowId xmlns:a16="http://schemas.microsoft.com/office/drawing/2014/main" val="10002"/>
                  </a:ext>
                </a:extLst>
              </a:tr>
            </a:tbl>
          </a:graphicData>
        </a:graphic>
      </p:graphicFrame>
      <p:sp>
        <p:nvSpPr>
          <p:cNvPr id="9" name="Cloud Callout 8"/>
          <p:cNvSpPr/>
          <p:nvPr/>
        </p:nvSpPr>
        <p:spPr>
          <a:xfrm>
            <a:off x="180109" y="2221135"/>
            <a:ext cx="2460476" cy="1467284"/>
          </a:xfrm>
          <a:prstGeom prst="cloudCallout">
            <a:avLst>
              <a:gd name="adj1" fmla="val 70549"/>
              <a:gd name="adj2" fmla="val -4031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800" b="1" dirty="0" smtClean="0"/>
              <a:t>Which are the diagonal elements in this array?</a:t>
            </a:r>
            <a:endParaRPr lang="en-GB" sz="1800" b="1" dirty="0"/>
          </a:p>
        </p:txBody>
      </p:sp>
      <p:sp>
        <p:nvSpPr>
          <p:cNvPr id="10" name="Cloud Callout 9"/>
          <p:cNvSpPr/>
          <p:nvPr/>
        </p:nvSpPr>
        <p:spPr>
          <a:xfrm>
            <a:off x="180109" y="2207951"/>
            <a:ext cx="2460476" cy="2107740"/>
          </a:xfrm>
          <a:prstGeom prst="cloudCallout">
            <a:avLst>
              <a:gd name="adj1" fmla="val 70549"/>
              <a:gd name="adj2" fmla="val -4031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800" b="1" dirty="0" smtClean="0"/>
              <a:t>What is special about the indices of diagonal elements?</a:t>
            </a:r>
            <a:endParaRPr lang="en-GB" sz="1800" b="1" dirty="0"/>
          </a:p>
        </p:txBody>
      </p:sp>
    </p:spTree>
    <p:extLst>
      <p:ext uri="{BB962C8B-B14F-4D97-AF65-F5344CB8AC3E}">
        <p14:creationId xmlns:p14="http://schemas.microsoft.com/office/powerpoint/2010/main" val="3172471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animBg="1"/>
      <p:bldP spid="9" grpId="1" animBg="1"/>
      <p:bldP spid="10" grpId="0" animBg="1"/>
      <p:bldP spid="10"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17</a:t>
            </a:fld>
            <a:endParaRPr lang="en-US"/>
          </a:p>
        </p:txBody>
      </p:sp>
      <p:sp>
        <p:nvSpPr>
          <p:cNvPr id="4" name="Content Placeholder 3"/>
          <p:cNvSpPr>
            <a:spLocks noGrp="1"/>
          </p:cNvSpPr>
          <p:nvPr>
            <p:ph sz="quarter" idx="1"/>
          </p:nvPr>
        </p:nvSpPr>
        <p:spPr>
          <a:xfrm>
            <a:off x="822900" y="1410750"/>
            <a:ext cx="2869336" cy="3429000"/>
          </a:xfrm>
        </p:spPr>
        <p:txBody>
          <a:bodyPr/>
          <a:lstStyle/>
          <a:p>
            <a:r>
              <a:rPr lang="en-GB" sz="1800" dirty="0" smtClean="0"/>
              <a:t>Create a 3x3 array of integers and find the sum of its diagonal elements.</a:t>
            </a:r>
            <a:endParaRPr lang="en-IN" sz="1800" dirty="0"/>
          </a:p>
        </p:txBody>
      </p:sp>
      <p:sp>
        <p:nvSpPr>
          <p:cNvPr id="5" name="Content Placeholder 3"/>
          <p:cNvSpPr txBox="1">
            <a:spLocks/>
          </p:cNvSpPr>
          <p:nvPr/>
        </p:nvSpPr>
        <p:spPr>
          <a:xfrm>
            <a:off x="3816991" y="484448"/>
            <a:ext cx="4128653" cy="444084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dirty="0"/>
              <a:t>l</a:t>
            </a:r>
            <a:r>
              <a:rPr lang="en-GB" sz="1800" dirty="0" smtClean="0"/>
              <a:t>=[ ]</a:t>
            </a:r>
            <a:endParaRPr lang="en-GB" sz="1800" dirty="0"/>
          </a:p>
          <a:p>
            <a:pPr marL="76200" indent="0">
              <a:buNone/>
            </a:pPr>
            <a:r>
              <a:rPr lang="en-GB" sz="1800" dirty="0"/>
              <a:t>for </a:t>
            </a:r>
            <a:r>
              <a:rPr lang="en-GB" sz="1800" dirty="0" err="1"/>
              <a:t>i</a:t>
            </a:r>
            <a:r>
              <a:rPr lang="en-GB" sz="1800" dirty="0"/>
              <a:t> in range(3):</a:t>
            </a:r>
          </a:p>
          <a:p>
            <a:pPr marL="76200" indent="0">
              <a:buNone/>
            </a:pPr>
            <a:r>
              <a:rPr lang="en-GB" sz="1800" dirty="0"/>
              <a:t>    l1</a:t>
            </a:r>
            <a:r>
              <a:rPr lang="en-GB" sz="1800" dirty="0" smtClean="0"/>
              <a:t>=[ ]</a:t>
            </a:r>
            <a:endParaRPr lang="en-GB" sz="1800" dirty="0"/>
          </a:p>
          <a:p>
            <a:pPr marL="76200" indent="0">
              <a:buNone/>
            </a:pPr>
            <a:r>
              <a:rPr lang="en-GB" sz="1800" dirty="0"/>
              <a:t>    for j in range(3):</a:t>
            </a:r>
          </a:p>
          <a:p>
            <a:pPr marL="76200" indent="0">
              <a:buNone/>
            </a:pPr>
            <a:r>
              <a:rPr lang="en-GB" sz="1800" dirty="0"/>
              <a:t>        l1.append(</a:t>
            </a:r>
            <a:r>
              <a:rPr lang="en-GB" sz="1800" dirty="0" err="1"/>
              <a:t>int</a:t>
            </a:r>
            <a:r>
              <a:rPr lang="en-GB" sz="1800" dirty="0"/>
              <a:t>(input("Enter no.")))</a:t>
            </a:r>
          </a:p>
          <a:p>
            <a:pPr marL="76200" indent="0">
              <a:buNone/>
            </a:pPr>
            <a:r>
              <a:rPr lang="en-GB" sz="1800" dirty="0"/>
              <a:t>    </a:t>
            </a:r>
            <a:r>
              <a:rPr lang="en-GB" sz="1800" dirty="0" err="1"/>
              <a:t>l.append</a:t>
            </a:r>
            <a:r>
              <a:rPr lang="en-GB" sz="1800" dirty="0"/>
              <a:t>(l1)</a:t>
            </a:r>
          </a:p>
          <a:p>
            <a:pPr marL="76200" indent="0">
              <a:buNone/>
            </a:pPr>
            <a:r>
              <a:rPr lang="en-GB" sz="1800" dirty="0"/>
              <a:t>s=0</a:t>
            </a:r>
          </a:p>
          <a:p>
            <a:pPr marL="76200" indent="0">
              <a:buNone/>
            </a:pPr>
            <a:r>
              <a:rPr lang="en-GB" sz="1800" dirty="0"/>
              <a:t>for </a:t>
            </a:r>
            <a:r>
              <a:rPr lang="en-GB" sz="1800" dirty="0" err="1"/>
              <a:t>i</a:t>
            </a:r>
            <a:r>
              <a:rPr lang="en-GB" sz="1800" dirty="0"/>
              <a:t> in range(3):</a:t>
            </a:r>
          </a:p>
          <a:p>
            <a:pPr marL="76200" indent="0">
              <a:buNone/>
            </a:pPr>
            <a:r>
              <a:rPr lang="en-GB" sz="1800" dirty="0"/>
              <a:t>    for j in range(3):</a:t>
            </a:r>
          </a:p>
          <a:p>
            <a:pPr marL="76200" indent="0">
              <a:buNone/>
            </a:pPr>
            <a:r>
              <a:rPr lang="en-GB" sz="1800" dirty="0"/>
              <a:t>        if </a:t>
            </a:r>
            <a:r>
              <a:rPr lang="en-GB" sz="1800" dirty="0" err="1"/>
              <a:t>i</a:t>
            </a:r>
            <a:r>
              <a:rPr lang="en-GB" sz="1800" dirty="0"/>
              <a:t>==j:</a:t>
            </a:r>
          </a:p>
          <a:p>
            <a:pPr marL="76200" indent="0">
              <a:buNone/>
            </a:pPr>
            <a:r>
              <a:rPr lang="en-GB" sz="1800" dirty="0"/>
              <a:t>            s+=l[</a:t>
            </a:r>
            <a:r>
              <a:rPr lang="en-GB" sz="1800" dirty="0" err="1"/>
              <a:t>i</a:t>
            </a:r>
            <a:r>
              <a:rPr lang="en-GB" sz="1800" dirty="0"/>
              <a:t>][j]</a:t>
            </a:r>
          </a:p>
          <a:p>
            <a:pPr marL="76200" indent="0">
              <a:buNone/>
            </a:pPr>
            <a:r>
              <a:rPr lang="en-GB" sz="1800" dirty="0"/>
              <a:t>print(s)</a:t>
            </a:r>
            <a:endParaRPr lang="nb-NO" sz="1800" dirty="0"/>
          </a:p>
        </p:txBody>
      </p:sp>
    </p:spTree>
    <p:extLst>
      <p:ext uri="{BB962C8B-B14F-4D97-AF65-F5344CB8AC3E}">
        <p14:creationId xmlns:p14="http://schemas.microsoft.com/office/powerpoint/2010/main" val="1047758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18</a:t>
            </a:fld>
            <a:endParaRPr lang="en-US"/>
          </a:p>
        </p:txBody>
      </p:sp>
      <p:sp>
        <p:nvSpPr>
          <p:cNvPr id="6" name="Content Placeholder 5"/>
          <p:cNvSpPr>
            <a:spLocks noGrp="1"/>
          </p:cNvSpPr>
          <p:nvPr>
            <p:ph sz="quarter" idx="1"/>
          </p:nvPr>
        </p:nvSpPr>
        <p:spPr>
          <a:xfrm>
            <a:off x="1673007" y="3290455"/>
            <a:ext cx="7772400" cy="1626176"/>
          </a:xfrm>
        </p:spPr>
        <p:txBody>
          <a:bodyPr/>
          <a:lstStyle/>
          <a:p>
            <a:pPr marL="76200" indent="0">
              <a:buNone/>
            </a:pPr>
            <a:r>
              <a:rPr lang="en-GB" dirty="0" smtClean="0"/>
              <a:t>Friends=[‘Maria’, ‘Bob’, ‘Peter’]</a:t>
            </a:r>
            <a:endParaRPr lang="en-GB" dirty="0"/>
          </a:p>
        </p:txBody>
      </p:sp>
      <p:sp>
        <p:nvSpPr>
          <p:cNvPr id="8" name="Rectangle 7"/>
          <p:cNvSpPr/>
          <p:nvPr/>
        </p:nvSpPr>
        <p:spPr>
          <a:xfrm>
            <a:off x="2874818" y="3021156"/>
            <a:ext cx="311727" cy="26929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2000" b="1" dirty="0" smtClean="0"/>
              <a:t>0</a:t>
            </a:r>
            <a:endParaRPr lang="en-GB" sz="2000" b="1" dirty="0"/>
          </a:p>
        </p:txBody>
      </p:sp>
      <p:sp>
        <p:nvSpPr>
          <p:cNvPr id="10" name="Rectangle 9"/>
          <p:cNvSpPr/>
          <p:nvPr/>
        </p:nvSpPr>
        <p:spPr>
          <a:xfrm>
            <a:off x="3688771" y="3021156"/>
            <a:ext cx="311727" cy="26929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2000" b="1" dirty="0"/>
              <a:t>1</a:t>
            </a:r>
            <a:endParaRPr lang="en-GB" sz="2000" b="1" dirty="0"/>
          </a:p>
        </p:txBody>
      </p:sp>
      <p:sp>
        <p:nvSpPr>
          <p:cNvPr id="12" name="Rectangle 11"/>
          <p:cNvSpPr/>
          <p:nvPr/>
        </p:nvSpPr>
        <p:spPr>
          <a:xfrm>
            <a:off x="4404086" y="3021156"/>
            <a:ext cx="311727" cy="26929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2000" b="1" dirty="0" smtClean="0"/>
              <a:t>2</a:t>
            </a:r>
            <a:endParaRPr lang="en-GB" sz="2000" b="1" dirty="0"/>
          </a:p>
        </p:txBody>
      </p:sp>
      <p:pic>
        <p:nvPicPr>
          <p:cNvPr id="4" name="Picture 3"/>
          <p:cNvPicPr>
            <a:picLocks noChangeAspect="1"/>
          </p:cNvPicPr>
          <p:nvPr/>
        </p:nvPicPr>
        <p:blipFill>
          <a:blip r:embed="rId2"/>
          <a:stretch>
            <a:fillRect/>
          </a:stretch>
        </p:blipFill>
        <p:spPr>
          <a:xfrm>
            <a:off x="2381250" y="896909"/>
            <a:ext cx="1730085" cy="1989598"/>
          </a:xfrm>
          <a:prstGeom prst="rect">
            <a:avLst/>
          </a:prstGeom>
        </p:spPr>
      </p:pic>
      <p:pic>
        <p:nvPicPr>
          <p:cNvPr id="5" name="Picture 4"/>
          <p:cNvPicPr>
            <a:picLocks noChangeAspect="1"/>
          </p:cNvPicPr>
          <p:nvPr/>
        </p:nvPicPr>
        <p:blipFill>
          <a:blip r:embed="rId3"/>
          <a:stretch>
            <a:fillRect/>
          </a:stretch>
        </p:blipFill>
        <p:spPr>
          <a:xfrm>
            <a:off x="4111335" y="844516"/>
            <a:ext cx="1130011" cy="1974666"/>
          </a:xfrm>
          <a:prstGeom prst="rect">
            <a:avLst/>
          </a:prstGeom>
        </p:spPr>
      </p:pic>
      <p:sp>
        <p:nvSpPr>
          <p:cNvPr id="9" name="Cloud Callout 8"/>
          <p:cNvSpPr/>
          <p:nvPr/>
        </p:nvSpPr>
        <p:spPr>
          <a:xfrm>
            <a:off x="6470073" y="896909"/>
            <a:ext cx="1530927" cy="1839364"/>
          </a:xfrm>
          <a:prstGeom prst="cloudCallout">
            <a:avLst>
              <a:gd name="adj1" fmla="val -144815"/>
              <a:gd name="adj2" fmla="val 51578"/>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b="1" dirty="0" smtClean="0"/>
              <a:t>Insert ‘Alice’ at position 2 </a:t>
            </a:r>
            <a:endParaRPr lang="en-GB" b="1" dirty="0"/>
          </a:p>
        </p:txBody>
      </p:sp>
      <p:sp>
        <p:nvSpPr>
          <p:cNvPr id="14" name="Rectangle 13"/>
          <p:cNvSpPr/>
          <p:nvPr/>
        </p:nvSpPr>
        <p:spPr>
          <a:xfrm>
            <a:off x="1814946" y="3900920"/>
            <a:ext cx="4378036" cy="42169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GB" sz="2000" b="1" dirty="0" err="1" smtClean="0"/>
              <a:t>Friends.insert</a:t>
            </a:r>
            <a:r>
              <a:rPr lang="en-GB" sz="2000" b="1" dirty="0" smtClean="0"/>
              <a:t>(2, ‘Alice’)</a:t>
            </a:r>
            <a:endParaRPr lang="en-GB" sz="2000" b="1" dirty="0"/>
          </a:p>
        </p:txBody>
      </p:sp>
    </p:spTree>
    <p:extLst>
      <p:ext uri="{BB962C8B-B14F-4D97-AF65-F5344CB8AC3E}">
        <p14:creationId xmlns:p14="http://schemas.microsoft.com/office/powerpoint/2010/main" val="1793043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9"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19</a:t>
            </a:fld>
            <a:endParaRPr lang="en-US"/>
          </a:p>
        </p:txBody>
      </p:sp>
      <p:sp>
        <p:nvSpPr>
          <p:cNvPr id="6" name="Content Placeholder 5"/>
          <p:cNvSpPr>
            <a:spLocks noGrp="1"/>
          </p:cNvSpPr>
          <p:nvPr>
            <p:ph sz="quarter" idx="1"/>
          </p:nvPr>
        </p:nvSpPr>
        <p:spPr>
          <a:xfrm>
            <a:off x="1673007" y="3290455"/>
            <a:ext cx="7772400" cy="1626176"/>
          </a:xfrm>
        </p:spPr>
        <p:txBody>
          <a:bodyPr/>
          <a:lstStyle/>
          <a:p>
            <a:pPr marL="76200" indent="0">
              <a:buNone/>
            </a:pPr>
            <a:r>
              <a:rPr lang="en-GB" dirty="0" smtClean="0"/>
              <a:t>Friends=[‘Maria’, ‘Bob’, ‘Alice’, ‘Peter’]</a:t>
            </a:r>
            <a:endParaRPr lang="en-GB" dirty="0"/>
          </a:p>
        </p:txBody>
      </p:sp>
      <p:pic>
        <p:nvPicPr>
          <p:cNvPr id="7" name="Picture 6"/>
          <p:cNvPicPr>
            <a:picLocks noChangeAspect="1"/>
          </p:cNvPicPr>
          <p:nvPr/>
        </p:nvPicPr>
        <p:blipFill>
          <a:blip r:embed="rId2"/>
          <a:stretch>
            <a:fillRect/>
          </a:stretch>
        </p:blipFill>
        <p:spPr>
          <a:xfrm>
            <a:off x="2178663" y="1336963"/>
            <a:ext cx="4506155" cy="1684193"/>
          </a:xfrm>
          <a:prstGeom prst="rect">
            <a:avLst/>
          </a:prstGeom>
        </p:spPr>
      </p:pic>
      <p:sp>
        <p:nvSpPr>
          <p:cNvPr id="8" name="Rectangle 7"/>
          <p:cNvSpPr/>
          <p:nvPr/>
        </p:nvSpPr>
        <p:spPr>
          <a:xfrm>
            <a:off x="2777854" y="3021156"/>
            <a:ext cx="311727" cy="26929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2000" b="1" dirty="0" smtClean="0"/>
              <a:t>0</a:t>
            </a:r>
            <a:endParaRPr lang="en-GB" sz="2000" b="1" dirty="0"/>
          </a:p>
        </p:txBody>
      </p:sp>
      <p:sp>
        <p:nvSpPr>
          <p:cNvPr id="10" name="Rectangle 9"/>
          <p:cNvSpPr/>
          <p:nvPr/>
        </p:nvSpPr>
        <p:spPr>
          <a:xfrm>
            <a:off x="3688771" y="3021156"/>
            <a:ext cx="311727" cy="26929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2000" b="1" dirty="0"/>
              <a:t>1</a:t>
            </a:r>
            <a:endParaRPr lang="en-GB" sz="2000" b="1" dirty="0"/>
          </a:p>
        </p:txBody>
      </p:sp>
      <p:sp>
        <p:nvSpPr>
          <p:cNvPr id="12" name="Rectangle 11"/>
          <p:cNvSpPr/>
          <p:nvPr/>
        </p:nvSpPr>
        <p:spPr>
          <a:xfrm>
            <a:off x="4655991" y="3031979"/>
            <a:ext cx="311727" cy="26929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2000" b="1" dirty="0" smtClean="0"/>
              <a:t>2</a:t>
            </a:r>
            <a:endParaRPr lang="en-GB" sz="2000" b="1" dirty="0"/>
          </a:p>
        </p:txBody>
      </p:sp>
      <p:sp>
        <p:nvSpPr>
          <p:cNvPr id="13" name="Rectangle 12"/>
          <p:cNvSpPr/>
          <p:nvPr/>
        </p:nvSpPr>
        <p:spPr>
          <a:xfrm>
            <a:off x="5623212" y="3063736"/>
            <a:ext cx="311727" cy="26929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2000" b="1" dirty="0" smtClean="0"/>
              <a:t>3</a:t>
            </a:r>
            <a:endParaRPr lang="en-GB" sz="2000" b="1" dirty="0"/>
          </a:p>
        </p:txBody>
      </p:sp>
    </p:spTree>
    <p:extLst>
      <p:ext uri="{BB962C8B-B14F-4D97-AF65-F5344CB8AC3E}">
        <p14:creationId xmlns:p14="http://schemas.microsoft.com/office/powerpoint/2010/main" val="152013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Learning Objective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a:t>
            </a:fld>
            <a:endParaRPr lang="en-US"/>
          </a:p>
        </p:txBody>
      </p:sp>
      <p:sp>
        <p:nvSpPr>
          <p:cNvPr id="4" name="Content Placeholder 3"/>
          <p:cNvSpPr>
            <a:spLocks noGrp="1"/>
          </p:cNvSpPr>
          <p:nvPr>
            <p:ph sz="quarter" idx="1"/>
          </p:nvPr>
        </p:nvSpPr>
        <p:spPr>
          <a:xfrm>
            <a:off x="822900" y="1410750"/>
            <a:ext cx="7247500" cy="3429000"/>
          </a:xfrm>
        </p:spPr>
        <p:txBody>
          <a:bodyPr/>
          <a:lstStyle/>
          <a:p>
            <a:pPr marL="76200" indent="0">
              <a:buNone/>
            </a:pPr>
            <a:r>
              <a:rPr lang="en-GB" dirty="0" smtClean="0"/>
              <a:t>By the end of this session, the learner will be able to:</a:t>
            </a:r>
          </a:p>
          <a:p>
            <a:r>
              <a:rPr lang="en-GB" dirty="0" smtClean="0"/>
              <a:t>create a list</a:t>
            </a:r>
          </a:p>
          <a:p>
            <a:r>
              <a:rPr lang="en-GB" dirty="0" smtClean="0"/>
              <a:t>apply multiple operations on lists</a:t>
            </a:r>
          </a:p>
          <a:p>
            <a:r>
              <a:rPr lang="en-GB" dirty="0" smtClean="0"/>
              <a:t>use list in problem solving </a:t>
            </a:r>
          </a:p>
          <a:p>
            <a:endParaRPr lang="en-GB" dirty="0" smtClean="0"/>
          </a:p>
          <a:p>
            <a:endParaRPr lang="en-IN" dirty="0"/>
          </a:p>
        </p:txBody>
      </p:sp>
    </p:spTree>
    <p:extLst>
      <p:ext uri="{BB962C8B-B14F-4D97-AF65-F5344CB8AC3E}">
        <p14:creationId xmlns:p14="http://schemas.microsoft.com/office/powerpoint/2010/main" val="152483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20</a:t>
            </a:fld>
            <a:endParaRPr lang="en-US"/>
          </a:p>
        </p:txBody>
      </p:sp>
      <p:sp>
        <p:nvSpPr>
          <p:cNvPr id="4" name="Content Placeholder 3"/>
          <p:cNvSpPr>
            <a:spLocks noGrp="1"/>
          </p:cNvSpPr>
          <p:nvPr>
            <p:ph sz="quarter" idx="1"/>
          </p:nvPr>
        </p:nvSpPr>
        <p:spPr>
          <a:xfrm>
            <a:off x="822900" y="1410750"/>
            <a:ext cx="3603628" cy="3429000"/>
          </a:xfrm>
        </p:spPr>
        <p:txBody>
          <a:bodyPr/>
          <a:lstStyle/>
          <a:p>
            <a:r>
              <a:rPr lang="en-GB" dirty="0"/>
              <a:t>insert : Inserts a value at an index location </a:t>
            </a:r>
            <a:endParaRPr lang="en-GB" dirty="0" smtClean="0"/>
          </a:p>
          <a:p>
            <a:r>
              <a:rPr lang="en-GB" dirty="0" smtClean="0"/>
              <a:t>Syntax</a:t>
            </a:r>
            <a:r>
              <a:rPr lang="en-GB" dirty="0"/>
              <a:t>: </a:t>
            </a:r>
            <a:r>
              <a:rPr lang="en-GB" dirty="0" err="1" smtClean="0"/>
              <a:t>list.insert</a:t>
            </a:r>
            <a:r>
              <a:rPr lang="en-GB" dirty="0" smtClean="0"/>
              <a:t>(</a:t>
            </a:r>
            <a:r>
              <a:rPr lang="en-GB" dirty="0" err="1" smtClean="0"/>
              <a:t>index,value</a:t>
            </a:r>
            <a:r>
              <a:rPr lang="en-GB" dirty="0"/>
              <a:t>)</a:t>
            </a:r>
            <a:endParaRPr lang="en-IN" dirty="0"/>
          </a:p>
        </p:txBody>
      </p:sp>
      <p:sp>
        <p:nvSpPr>
          <p:cNvPr id="5" name="Content Placeholder 3"/>
          <p:cNvSpPr txBox="1">
            <a:spLocks/>
          </p:cNvSpPr>
          <p:nvPr/>
        </p:nvSpPr>
        <p:spPr>
          <a:xfrm>
            <a:off x="4559950" y="1315193"/>
            <a:ext cx="3737050" cy="195448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a:t>l=[4,'str',True</a:t>
            </a:r>
            <a:r>
              <a:rPr lang="en-GB" dirty="0" smtClean="0"/>
              <a:t>]</a:t>
            </a:r>
          </a:p>
          <a:p>
            <a:pPr marL="76200" indent="0">
              <a:buNone/>
            </a:pPr>
            <a:r>
              <a:rPr lang="en-GB" dirty="0" err="1" smtClean="0"/>
              <a:t>l.insert</a:t>
            </a:r>
            <a:r>
              <a:rPr lang="en-GB" dirty="0" smtClean="0"/>
              <a:t>(2,32</a:t>
            </a:r>
            <a:r>
              <a:rPr lang="en-GB" dirty="0"/>
              <a:t>) </a:t>
            </a:r>
            <a:endParaRPr lang="en-GB" dirty="0" smtClean="0"/>
          </a:p>
          <a:p>
            <a:pPr marL="76200" indent="0">
              <a:buNone/>
            </a:pPr>
            <a:r>
              <a:rPr lang="en-GB" dirty="0" smtClean="0"/>
              <a:t>print(l</a:t>
            </a:r>
            <a:r>
              <a:rPr lang="en-GB" dirty="0"/>
              <a:t>) </a:t>
            </a:r>
            <a:endParaRPr lang="en-US" dirty="0">
              <a:latin typeface="Times New Roman" panose="02020603050405020304" pitchFamily="18" charset="0"/>
              <a:cs typeface="Times New Roman" panose="02020603050405020304" pitchFamily="18" charset="0"/>
            </a:endParaRPr>
          </a:p>
        </p:txBody>
      </p:sp>
      <p:sp>
        <p:nvSpPr>
          <p:cNvPr id="11" name="Cloud Callout 10"/>
          <p:cNvSpPr/>
          <p:nvPr/>
        </p:nvSpPr>
        <p:spPr>
          <a:xfrm>
            <a:off x="1576741" y="3103418"/>
            <a:ext cx="2635040" cy="1019914"/>
          </a:xfrm>
          <a:prstGeom prst="cloudCallout">
            <a:avLst>
              <a:gd name="adj1" fmla="val 78133"/>
              <a:gd name="adj2" fmla="val -5723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Tree>
    <p:extLst>
      <p:ext uri="{BB962C8B-B14F-4D97-AF65-F5344CB8AC3E}">
        <p14:creationId xmlns:p14="http://schemas.microsoft.com/office/powerpoint/2010/main" val="1338489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21</a:t>
            </a:fld>
            <a:endParaRPr lang="en-US"/>
          </a:p>
        </p:txBody>
      </p:sp>
      <p:sp>
        <p:nvSpPr>
          <p:cNvPr id="6" name="Content Placeholder 5"/>
          <p:cNvSpPr>
            <a:spLocks noGrp="1"/>
          </p:cNvSpPr>
          <p:nvPr>
            <p:ph sz="quarter" idx="1"/>
          </p:nvPr>
        </p:nvSpPr>
        <p:spPr>
          <a:xfrm>
            <a:off x="1673007" y="3290455"/>
            <a:ext cx="7772400" cy="1626176"/>
          </a:xfrm>
        </p:spPr>
        <p:txBody>
          <a:bodyPr/>
          <a:lstStyle/>
          <a:p>
            <a:pPr marL="76200" indent="0">
              <a:buNone/>
            </a:pPr>
            <a:r>
              <a:rPr lang="en-GB" dirty="0" smtClean="0"/>
              <a:t>Friends=[‘Maria’, ‘Bob’, ‘Alice’, ‘Peter’]</a:t>
            </a:r>
            <a:endParaRPr lang="en-GB" dirty="0"/>
          </a:p>
        </p:txBody>
      </p:sp>
      <p:pic>
        <p:nvPicPr>
          <p:cNvPr id="7" name="Picture 6"/>
          <p:cNvPicPr>
            <a:picLocks noChangeAspect="1"/>
          </p:cNvPicPr>
          <p:nvPr/>
        </p:nvPicPr>
        <p:blipFill>
          <a:blip r:embed="rId2"/>
          <a:stretch>
            <a:fillRect/>
          </a:stretch>
        </p:blipFill>
        <p:spPr>
          <a:xfrm>
            <a:off x="2178663" y="1336963"/>
            <a:ext cx="4506155" cy="1684193"/>
          </a:xfrm>
          <a:prstGeom prst="rect">
            <a:avLst/>
          </a:prstGeom>
        </p:spPr>
      </p:pic>
      <p:sp>
        <p:nvSpPr>
          <p:cNvPr id="8" name="Rectangle 7"/>
          <p:cNvSpPr/>
          <p:nvPr/>
        </p:nvSpPr>
        <p:spPr>
          <a:xfrm>
            <a:off x="2777854" y="3021156"/>
            <a:ext cx="311727" cy="26929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2000" b="1" dirty="0" smtClean="0"/>
              <a:t>0</a:t>
            </a:r>
            <a:endParaRPr lang="en-GB" sz="2000" b="1" dirty="0"/>
          </a:p>
        </p:txBody>
      </p:sp>
      <p:sp>
        <p:nvSpPr>
          <p:cNvPr id="10" name="Rectangle 9"/>
          <p:cNvSpPr/>
          <p:nvPr/>
        </p:nvSpPr>
        <p:spPr>
          <a:xfrm>
            <a:off x="3688771" y="3021156"/>
            <a:ext cx="311727" cy="26929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2000" b="1" dirty="0"/>
              <a:t>1</a:t>
            </a:r>
            <a:endParaRPr lang="en-GB" sz="2000" b="1" dirty="0"/>
          </a:p>
        </p:txBody>
      </p:sp>
      <p:sp>
        <p:nvSpPr>
          <p:cNvPr id="12" name="Rectangle 11"/>
          <p:cNvSpPr/>
          <p:nvPr/>
        </p:nvSpPr>
        <p:spPr>
          <a:xfrm>
            <a:off x="4655991" y="3031979"/>
            <a:ext cx="311727" cy="26929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2000" b="1" dirty="0" smtClean="0"/>
              <a:t>2</a:t>
            </a:r>
            <a:endParaRPr lang="en-GB" sz="2000" b="1" dirty="0"/>
          </a:p>
        </p:txBody>
      </p:sp>
      <p:sp>
        <p:nvSpPr>
          <p:cNvPr id="13" name="Rectangle 12"/>
          <p:cNvSpPr/>
          <p:nvPr/>
        </p:nvSpPr>
        <p:spPr>
          <a:xfrm>
            <a:off x="5623212" y="3063736"/>
            <a:ext cx="311727" cy="269299"/>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sz="2000" b="1" dirty="0" smtClean="0"/>
              <a:t>3</a:t>
            </a:r>
            <a:endParaRPr lang="en-GB" sz="2000" b="1" dirty="0"/>
          </a:p>
        </p:txBody>
      </p:sp>
      <p:sp>
        <p:nvSpPr>
          <p:cNvPr id="11" name="Rectangle 10"/>
          <p:cNvSpPr/>
          <p:nvPr/>
        </p:nvSpPr>
        <p:spPr>
          <a:xfrm>
            <a:off x="1814946" y="3900920"/>
            <a:ext cx="4378036" cy="421698"/>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r>
              <a:rPr lang="en-GB" sz="2000" b="1" dirty="0" smtClean="0"/>
              <a:t>print(</a:t>
            </a:r>
            <a:r>
              <a:rPr lang="en-GB" sz="2000" b="1" dirty="0" err="1" smtClean="0"/>
              <a:t>Friends.index</a:t>
            </a:r>
            <a:r>
              <a:rPr lang="en-GB" sz="2000" b="1" dirty="0" smtClean="0"/>
              <a:t>(‘Peter’))</a:t>
            </a:r>
            <a:endParaRPr lang="en-GB" sz="2000" b="1" dirty="0"/>
          </a:p>
        </p:txBody>
      </p:sp>
      <p:sp>
        <p:nvSpPr>
          <p:cNvPr id="14" name="Cloud Callout 13"/>
          <p:cNvSpPr/>
          <p:nvPr/>
        </p:nvSpPr>
        <p:spPr>
          <a:xfrm>
            <a:off x="6470073" y="896909"/>
            <a:ext cx="1530927" cy="1839364"/>
          </a:xfrm>
          <a:prstGeom prst="cloudCallout">
            <a:avLst>
              <a:gd name="adj1" fmla="val -73421"/>
              <a:gd name="adj2" fmla="val 32159"/>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GB" b="1" dirty="0" smtClean="0"/>
              <a:t>What is Peter’s position? </a:t>
            </a:r>
            <a:endParaRPr lang="en-GB" b="1" dirty="0"/>
          </a:p>
        </p:txBody>
      </p:sp>
    </p:spTree>
    <p:extLst>
      <p:ext uri="{BB962C8B-B14F-4D97-AF65-F5344CB8AC3E}">
        <p14:creationId xmlns:p14="http://schemas.microsoft.com/office/powerpoint/2010/main" val="1893260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3" grpId="0" animBg="1"/>
      <p:bldP spid="11"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22</a:t>
            </a:fld>
            <a:endParaRPr lang="en-US"/>
          </a:p>
        </p:txBody>
      </p:sp>
      <p:sp>
        <p:nvSpPr>
          <p:cNvPr id="4" name="Content Placeholder 3"/>
          <p:cNvSpPr>
            <a:spLocks noGrp="1"/>
          </p:cNvSpPr>
          <p:nvPr>
            <p:ph sz="quarter" idx="1"/>
          </p:nvPr>
        </p:nvSpPr>
        <p:spPr>
          <a:xfrm>
            <a:off x="822900" y="1410750"/>
            <a:ext cx="3603628" cy="3429000"/>
          </a:xfrm>
        </p:spPr>
        <p:txBody>
          <a:bodyPr/>
          <a:lstStyle/>
          <a:p>
            <a:r>
              <a:rPr lang="en-GB" dirty="0" smtClean="0"/>
              <a:t>index </a:t>
            </a:r>
            <a:r>
              <a:rPr lang="en-GB" dirty="0"/>
              <a:t>: Gets index of an element in the list</a:t>
            </a:r>
            <a:endParaRPr lang="en-GB" dirty="0" smtClean="0"/>
          </a:p>
          <a:p>
            <a:r>
              <a:rPr lang="en-GB" dirty="0" smtClean="0"/>
              <a:t>Syntax</a:t>
            </a:r>
            <a:r>
              <a:rPr lang="en-GB" dirty="0"/>
              <a:t>: </a:t>
            </a:r>
            <a:r>
              <a:rPr lang="en-GB" dirty="0" err="1" smtClean="0"/>
              <a:t>list.index</a:t>
            </a:r>
            <a:r>
              <a:rPr lang="en-GB" dirty="0" smtClean="0"/>
              <a:t>(value</a:t>
            </a:r>
            <a:r>
              <a:rPr lang="en-GB" dirty="0"/>
              <a:t>)</a:t>
            </a:r>
            <a:endParaRPr lang="en-IN" dirty="0"/>
          </a:p>
        </p:txBody>
      </p:sp>
      <p:sp>
        <p:nvSpPr>
          <p:cNvPr id="5" name="Content Placeholder 3"/>
          <p:cNvSpPr txBox="1">
            <a:spLocks/>
          </p:cNvSpPr>
          <p:nvPr/>
        </p:nvSpPr>
        <p:spPr>
          <a:xfrm>
            <a:off x="4559950" y="1315193"/>
            <a:ext cx="3737050" cy="1483425"/>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a:t>l=[4,'str',True</a:t>
            </a:r>
            <a:r>
              <a:rPr lang="en-GB" dirty="0" smtClean="0"/>
              <a:t>]</a:t>
            </a:r>
          </a:p>
          <a:p>
            <a:pPr marL="76200" indent="0">
              <a:buNone/>
            </a:pPr>
            <a:r>
              <a:rPr lang="en-GB" dirty="0"/>
              <a:t>p</a:t>
            </a:r>
            <a:r>
              <a:rPr lang="en-GB" dirty="0" smtClean="0"/>
              <a:t>rint(</a:t>
            </a:r>
            <a:r>
              <a:rPr lang="en-GB" dirty="0" err="1" smtClean="0"/>
              <a:t>l.index</a:t>
            </a:r>
            <a:r>
              <a:rPr lang="en-GB" dirty="0" smtClean="0"/>
              <a:t>(‘</a:t>
            </a:r>
            <a:r>
              <a:rPr lang="en-GB" dirty="0" err="1" smtClean="0"/>
              <a:t>str</a:t>
            </a:r>
            <a:r>
              <a:rPr lang="en-GB" dirty="0" smtClean="0"/>
              <a:t>’) )</a:t>
            </a:r>
          </a:p>
          <a:p>
            <a:pPr marL="76200" indent="0">
              <a:buNone/>
            </a:pPr>
            <a:endParaRPr lang="en-US" dirty="0">
              <a:latin typeface="Times New Roman" panose="02020603050405020304" pitchFamily="18" charset="0"/>
              <a:cs typeface="Times New Roman" panose="02020603050405020304" pitchFamily="18" charset="0"/>
            </a:endParaRPr>
          </a:p>
        </p:txBody>
      </p:sp>
      <p:sp>
        <p:nvSpPr>
          <p:cNvPr id="11" name="Cloud Callout 10"/>
          <p:cNvSpPr/>
          <p:nvPr/>
        </p:nvSpPr>
        <p:spPr>
          <a:xfrm>
            <a:off x="1576741" y="3103418"/>
            <a:ext cx="2635040" cy="1019914"/>
          </a:xfrm>
          <a:prstGeom prst="cloudCallout">
            <a:avLst>
              <a:gd name="adj1" fmla="val 83391"/>
              <a:gd name="adj2" fmla="val -10002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Tree>
    <p:extLst>
      <p:ext uri="{BB962C8B-B14F-4D97-AF65-F5344CB8AC3E}">
        <p14:creationId xmlns:p14="http://schemas.microsoft.com/office/powerpoint/2010/main" val="354559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23</a:t>
            </a:fld>
            <a:endParaRPr lang="en-US"/>
          </a:p>
        </p:txBody>
      </p:sp>
      <p:sp>
        <p:nvSpPr>
          <p:cNvPr id="4" name="Content Placeholder 3"/>
          <p:cNvSpPr>
            <a:spLocks noGrp="1"/>
          </p:cNvSpPr>
          <p:nvPr>
            <p:ph sz="quarter" idx="1"/>
          </p:nvPr>
        </p:nvSpPr>
        <p:spPr>
          <a:xfrm>
            <a:off x="822899" y="1410750"/>
            <a:ext cx="4123173" cy="3429000"/>
          </a:xfrm>
        </p:spPr>
        <p:txBody>
          <a:bodyPr/>
          <a:lstStyle/>
          <a:p>
            <a:r>
              <a:rPr lang="en-GB" dirty="0"/>
              <a:t>count : Counts the number of times an element occurs in a list </a:t>
            </a:r>
            <a:endParaRPr lang="en-GB" dirty="0" smtClean="0"/>
          </a:p>
          <a:p>
            <a:r>
              <a:rPr lang="en-GB" dirty="0" smtClean="0"/>
              <a:t>Syntax </a:t>
            </a:r>
            <a:r>
              <a:rPr lang="en-GB" dirty="0"/>
              <a:t>: </a:t>
            </a:r>
            <a:r>
              <a:rPr lang="en-GB" dirty="0" err="1" smtClean="0"/>
              <a:t>listname.count</a:t>
            </a:r>
            <a:r>
              <a:rPr lang="en-GB" dirty="0" smtClean="0"/>
              <a:t>(element</a:t>
            </a:r>
            <a:r>
              <a:rPr lang="en-GB" dirty="0"/>
              <a:t>)</a:t>
            </a:r>
            <a:endParaRPr lang="en-IN" dirty="0"/>
          </a:p>
        </p:txBody>
      </p:sp>
      <p:sp>
        <p:nvSpPr>
          <p:cNvPr id="7" name="Content Placeholder 3"/>
          <p:cNvSpPr txBox="1">
            <a:spLocks/>
          </p:cNvSpPr>
          <p:nvPr/>
        </p:nvSpPr>
        <p:spPr>
          <a:xfrm>
            <a:off x="5410200" y="644491"/>
            <a:ext cx="2886800" cy="1336709"/>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dirty="0"/>
              <a:t>l=[1,5,8,5] </a:t>
            </a:r>
            <a:endParaRPr lang="en-GB" sz="1800" dirty="0" smtClean="0"/>
          </a:p>
          <a:p>
            <a:pPr marL="76200" indent="0">
              <a:buNone/>
            </a:pPr>
            <a:r>
              <a:rPr lang="en-GB" sz="1800" dirty="0" smtClean="0"/>
              <a:t>print(</a:t>
            </a:r>
            <a:r>
              <a:rPr lang="en-GB" sz="1800" dirty="0" err="1" smtClean="0"/>
              <a:t>l.count</a:t>
            </a:r>
            <a:r>
              <a:rPr lang="en-GB" sz="1800" dirty="0" smtClean="0"/>
              <a:t>(5))</a:t>
            </a:r>
            <a:endParaRPr lang="en-GB" sz="1800" b="1" dirty="0" smtClean="0">
              <a:solidFill>
                <a:srgbClr val="FF0000"/>
              </a:solidFill>
            </a:endParaRPr>
          </a:p>
        </p:txBody>
      </p:sp>
      <p:sp>
        <p:nvSpPr>
          <p:cNvPr id="8" name="Content Placeholder 3"/>
          <p:cNvSpPr txBox="1">
            <a:spLocks/>
          </p:cNvSpPr>
          <p:nvPr/>
        </p:nvSpPr>
        <p:spPr>
          <a:xfrm>
            <a:off x="5410200" y="2094751"/>
            <a:ext cx="2886800" cy="15330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smtClean="0">
                <a:solidFill>
                  <a:schemeClr val="tx1"/>
                </a:solidFill>
              </a:rPr>
              <a:t>2</a:t>
            </a:r>
          </a:p>
        </p:txBody>
      </p:sp>
    </p:spTree>
    <p:extLst>
      <p:ext uri="{BB962C8B-B14F-4D97-AF65-F5344CB8AC3E}">
        <p14:creationId xmlns:p14="http://schemas.microsoft.com/office/powerpoint/2010/main" val="327249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Elements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24</a:t>
            </a:fld>
            <a:endParaRPr lang="en-US"/>
          </a:p>
        </p:txBody>
      </p:sp>
      <p:sp>
        <p:nvSpPr>
          <p:cNvPr id="4" name="Content Placeholder 3"/>
          <p:cNvSpPr>
            <a:spLocks noGrp="1"/>
          </p:cNvSpPr>
          <p:nvPr>
            <p:ph sz="quarter" idx="1"/>
          </p:nvPr>
        </p:nvSpPr>
        <p:spPr>
          <a:xfrm>
            <a:off x="822900" y="1410750"/>
            <a:ext cx="3603628" cy="3429000"/>
          </a:xfrm>
        </p:spPr>
        <p:txBody>
          <a:bodyPr/>
          <a:lstStyle/>
          <a:p>
            <a:r>
              <a:rPr lang="en-GB" dirty="0"/>
              <a:t>p</a:t>
            </a:r>
            <a:r>
              <a:rPr lang="en-GB" dirty="0" smtClean="0"/>
              <a:t>op( ) </a:t>
            </a:r>
            <a:r>
              <a:rPr lang="en-GB" dirty="0"/>
              <a:t>: </a:t>
            </a:r>
            <a:r>
              <a:rPr lang="en-GB" dirty="0" smtClean="0"/>
              <a:t>Returns the last element of the list and also removes it from the list</a:t>
            </a:r>
          </a:p>
          <a:p>
            <a:r>
              <a:rPr lang="en-GB" dirty="0" smtClean="0"/>
              <a:t>Syntax</a:t>
            </a:r>
            <a:r>
              <a:rPr lang="en-GB" dirty="0"/>
              <a:t>: </a:t>
            </a:r>
            <a:endParaRPr lang="en-GB" dirty="0" smtClean="0"/>
          </a:p>
          <a:p>
            <a:pPr marL="76200" indent="0">
              <a:buNone/>
            </a:pPr>
            <a:r>
              <a:rPr lang="en-GB" dirty="0"/>
              <a:t>	</a:t>
            </a:r>
            <a:r>
              <a:rPr lang="en-GB" dirty="0" err="1" smtClean="0"/>
              <a:t>list.pop</a:t>
            </a:r>
            <a:r>
              <a:rPr lang="en-GB" dirty="0" smtClean="0"/>
              <a:t>( )</a:t>
            </a:r>
            <a:endParaRPr lang="en-IN" dirty="0"/>
          </a:p>
        </p:txBody>
      </p:sp>
      <p:sp>
        <p:nvSpPr>
          <p:cNvPr id="7" name="Content Placeholder 3"/>
          <p:cNvSpPr txBox="1">
            <a:spLocks/>
          </p:cNvSpPr>
          <p:nvPr/>
        </p:nvSpPr>
        <p:spPr>
          <a:xfrm>
            <a:off x="4568680" y="644491"/>
            <a:ext cx="3728320" cy="202943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b="1" dirty="0">
                <a:solidFill>
                  <a:schemeClr val="tx1"/>
                </a:solidFill>
              </a:rPr>
              <a:t>fruits=["</a:t>
            </a:r>
            <a:r>
              <a:rPr lang="en-GB" sz="1800" b="1" dirty="0" err="1">
                <a:solidFill>
                  <a:schemeClr val="tx1"/>
                </a:solidFill>
              </a:rPr>
              <a:t>Apple","Orange","Mango</a:t>
            </a:r>
            <a:r>
              <a:rPr lang="en-GB" sz="1800" b="1" dirty="0">
                <a:solidFill>
                  <a:schemeClr val="tx1"/>
                </a:solidFill>
              </a:rPr>
              <a:t>"] </a:t>
            </a:r>
          </a:p>
          <a:p>
            <a:pPr marL="76200" indent="0">
              <a:buNone/>
            </a:pPr>
            <a:r>
              <a:rPr lang="en-GB" sz="1800" b="1" dirty="0">
                <a:solidFill>
                  <a:schemeClr val="tx1"/>
                </a:solidFill>
              </a:rPr>
              <a:t>item=</a:t>
            </a:r>
            <a:r>
              <a:rPr lang="en-GB" sz="1800" b="1" dirty="0" err="1">
                <a:solidFill>
                  <a:schemeClr val="tx1"/>
                </a:solidFill>
              </a:rPr>
              <a:t>fruits.pop</a:t>
            </a:r>
            <a:r>
              <a:rPr lang="en-GB" sz="1800" b="1" dirty="0">
                <a:solidFill>
                  <a:schemeClr val="tx1"/>
                </a:solidFill>
              </a:rPr>
              <a:t>()</a:t>
            </a:r>
          </a:p>
          <a:p>
            <a:pPr marL="76200" indent="0">
              <a:buNone/>
            </a:pPr>
            <a:r>
              <a:rPr lang="en-GB" sz="1800" b="1" dirty="0">
                <a:solidFill>
                  <a:schemeClr val="tx1"/>
                </a:solidFill>
              </a:rPr>
              <a:t>print(item)</a:t>
            </a:r>
          </a:p>
          <a:p>
            <a:pPr marL="76200" indent="0">
              <a:buNone/>
            </a:pPr>
            <a:r>
              <a:rPr lang="en-GB" sz="1800" b="1" dirty="0">
                <a:solidFill>
                  <a:schemeClr val="tx1"/>
                </a:solidFill>
              </a:rPr>
              <a:t>print(fruits)</a:t>
            </a:r>
            <a:endParaRPr lang="en-GB" sz="1800" b="1" dirty="0" smtClean="0">
              <a:solidFill>
                <a:schemeClr val="tx1"/>
              </a:solidFill>
            </a:endParaRPr>
          </a:p>
        </p:txBody>
      </p:sp>
      <p:sp>
        <p:nvSpPr>
          <p:cNvPr id="8" name="Content Placeholder 3"/>
          <p:cNvSpPr txBox="1">
            <a:spLocks/>
          </p:cNvSpPr>
          <p:nvPr/>
        </p:nvSpPr>
        <p:spPr>
          <a:xfrm>
            <a:off x="4568680" y="2787478"/>
            <a:ext cx="3728320" cy="15330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a:solidFill>
                  <a:schemeClr val="tx1"/>
                </a:solidFill>
              </a:rPr>
              <a:t>Mango</a:t>
            </a:r>
          </a:p>
          <a:p>
            <a:pPr marL="76200" indent="0">
              <a:buNone/>
            </a:pPr>
            <a:r>
              <a:rPr lang="en-GB" sz="1800" b="1" dirty="0">
                <a:solidFill>
                  <a:schemeClr val="tx1"/>
                </a:solidFill>
              </a:rPr>
              <a:t>['Apple', 'Orange']</a:t>
            </a:r>
            <a:endParaRPr lang="en-GB" sz="1800" b="1" dirty="0" smtClean="0">
              <a:solidFill>
                <a:schemeClr val="tx1"/>
              </a:solidFill>
            </a:endParaRPr>
          </a:p>
        </p:txBody>
      </p:sp>
    </p:spTree>
    <p:extLst>
      <p:ext uri="{BB962C8B-B14F-4D97-AF65-F5344CB8AC3E}">
        <p14:creationId xmlns:p14="http://schemas.microsoft.com/office/powerpoint/2010/main" val="4011166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Elements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25</a:t>
            </a:fld>
            <a:endParaRPr lang="en-US"/>
          </a:p>
        </p:txBody>
      </p:sp>
      <p:sp>
        <p:nvSpPr>
          <p:cNvPr id="4" name="Content Placeholder 3"/>
          <p:cNvSpPr>
            <a:spLocks noGrp="1"/>
          </p:cNvSpPr>
          <p:nvPr>
            <p:ph sz="quarter" idx="1"/>
          </p:nvPr>
        </p:nvSpPr>
        <p:spPr>
          <a:xfrm>
            <a:off x="822900" y="1410750"/>
            <a:ext cx="3603628" cy="3429000"/>
          </a:xfrm>
        </p:spPr>
        <p:txBody>
          <a:bodyPr/>
          <a:lstStyle/>
          <a:p>
            <a:r>
              <a:rPr lang="en-GB" dirty="0" smtClean="0"/>
              <a:t>pop(index) </a:t>
            </a:r>
            <a:r>
              <a:rPr lang="en-GB" dirty="0"/>
              <a:t>: </a:t>
            </a:r>
            <a:r>
              <a:rPr lang="en-GB" dirty="0" smtClean="0"/>
              <a:t>Returns the element at index from the list and also removes it from the list</a:t>
            </a:r>
          </a:p>
          <a:p>
            <a:r>
              <a:rPr lang="en-GB" dirty="0" smtClean="0"/>
              <a:t>Syntax</a:t>
            </a:r>
            <a:r>
              <a:rPr lang="en-GB" dirty="0"/>
              <a:t>: </a:t>
            </a:r>
            <a:endParaRPr lang="en-GB" dirty="0" smtClean="0"/>
          </a:p>
          <a:p>
            <a:pPr marL="76200" indent="0">
              <a:buNone/>
            </a:pPr>
            <a:r>
              <a:rPr lang="en-GB" dirty="0"/>
              <a:t>	</a:t>
            </a:r>
            <a:r>
              <a:rPr lang="en-GB" dirty="0" err="1" smtClean="0"/>
              <a:t>list.pop</a:t>
            </a:r>
            <a:r>
              <a:rPr lang="en-GB" dirty="0" smtClean="0"/>
              <a:t>(index )</a:t>
            </a:r>
            <a:endParaRPr lang="en-IN" dirty="0"/>
          </a:p>
        </p:txBody>
      </p:sp>
      <p:sp>
        <p:nvSpPr>
          <p:cNvPr id="7" name="Content Placeholder 3"/>
          <p:cNvSpPr txBox="1">
            <a:spLocks/>
          </p:cNvSpPr>
          <p:nvPr/>
        </p:nvSpPr>
        <p:spPr>
          <a:xfrm>
            <a:off x="4568680" y="644491"/>
            <a:ext cx="3728320" cy="202943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b="1" dirty="0">
                <a:solidFill>
                  <a:schemeClr val="tx1"/>
                </a:solidFill>
              </a:rPr>
              <a:t>fruits=["</a:t>
            </a:r>
            <a:r>
              <a:rPr lang="en-GB" sz="1800" b="1" dirty="0" err="1">
                <a:solidFill>
                  <a:schemeClr val="tx1"/>
                </a:solidFill>
              </a:rPr>
              <a:t>Apple","Orange","Mango</a:t>
            </a:r>
            <a:r>
              <a:rPr lang="en-GB" sz="1800" b="1" dirty="0">
                <a:solidFill>
                  <a:schemeClr val="tx1"/>
                </a:solidFill>
              </a:rPr>
              <a:t>"] </a:t>
            </a:r>
          </a:p>
          <a:p>
            <a:pPr marL="76200" indent="0">
              <a:buNone/>
            </a:pPr>
            <a:r>
              <a:rPr lang="en-GB" sz="1800" b="1" dirty="0">
                <a:solidFill>
                  <a:schemeClr val="tx1"/>
                </a:solidFill>
              </a:rPr>
              <a:t>item=</a:t>
            </a:r>
            <a:r>
              <a:rPr lang="en-GB" sz="1800" b="1" dirty="0" err="1">
                <a:solidFill>
                  <a:schemeClr val="tx1"/>
                </a:solidFill>
              </a:rPr>
              <a:t>fruits.pop</a:t>
            </a:r>
            <a:r>
              <a:rPr lang="en-GB" sz="1800" b="1" dirty="0">
                <a:solidFill>
                  <a:schemeClr val="tx1"/>
                </a:solidFill>
              </a:rPr>
              <a:t>(1)</a:t>
            </a:r>
          </a:p>
          <a:p>
            <a:pPr marL="76200" indent="0">
              <a:buNone/>
            </a:pPr>
            <a:r>
              <a:rPr lang="en-GB" sz="1800" b="1" dirty="0">
                <a:solidFill>
                  <a:schemeClr val="tx1"/>
                </a:solidFill>
              </a:rPr>
              <a:t>print(item)</a:t>
            </a:r>
          </a:p>
          <a:p>
            <a:pPr marL="76200" indent="0">
              <a:buNone/>
            </a:pPr>
            <a:r>
              <a:rPr lang="en-GB" sz="1800" b="1" dirty="0">
                <a:solidFill>
                  <a:schemeClr val="tx1"/>
                </a:solidFill>
              </a:rPr>
              <a:t>print(fruits)</a:t>
            </a:r>
          </a:p>
          <a:p>
            <a:pPr marL="76200" indent="0">
              <a:buNone/>
            </a:pPr>
            <a:endParaRPr lang="en-GB" sz="1800" b="1" dirty="0" smtClean="0">
              <a:solidFill>
                <a:srgbClr val="FF0000"/>
              </a:solidFill>
            </a:endParaRPr>
          </a:p>
        </p:txBody>
      </p:sp>
      <p:sp>
        <p:nvSpPr>
          <p:cNvPr id="8" name="Content Placeholder 3"/>
          <p:cNvSpPr txBox="1">
            <a:spLocks/>
          </p:cNvSpPr>
          <p:nvPr/>
        </p:nvSpPr>
        <p:spPr>
          <a:xfrm>
            <a:off x="4568680" y="2787478"/>
            <a:ext cx="3728320" cy="15330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a:solidFill>
                  <a:schemeClr val="tx1"/>
                </a:solidFill>
              </a:rPr>
              <a:t>Orange</a:t>
            </a:r>
          </a:p>
          <a:p>
            <a:pPr marL="76200" indent="0">
              <a:buNone/>
            </a:pPr>
            <a:r>
              <a:rPr lang="en-GB" sz="1800" b="1" dirty="0">
                <a:solidFill>
                  <a:schemeClr val="tx1"/>
                </a:solidFill>
              </a:rPr>
              <a:t>['Apple', 'Mango']</a:t>
            </a:r>
            <a:endParaRPr lang="en-GB" sz="1800" b="1" dirty="0" smtClean="0">
              <a:solidFill>
                <a:schemeClr val="tx1"/>
              </a:solidFill>
            </a:endParaRPr>
          </a:p>
        </p:txBody>
      </p:sp>
    </p:spTree>
    <p:extLst>
      <p:ext uri="{BB962C8B-B14F-4D97-AF65-F5344CB8AC3E}">
        <p14:creationId xmlns:p14="http://schemas.microsoft.com/office/powerpoint/2010/main" val="281277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Elements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26</a:t>
            </a:fld>
            <a:endParaRPr lang="en-US"/>
          </a:p>
        </p:txBody>
      </p:sp>
      <p:sp>
        <p:nvSpPr>
          <p:cNvPr id="4" name="Content Placeholder 3"/>
          <p:cNvSpPr>
            <a:spLocks noGrp="1"/>
          </p:cNvSpPr>
          <p:nvPr>
            <p:ph sz="quarter" idx="1"/>
          </p:nvPr>
        </p:nvSpPr>
        <p:spPr>
          <a:xfrm>
            <a:off x="822900" y="1410750"/>
            <a:ext cx="3603628" cy="3429000"/>
          </a:xfrm>
        </p:spPr>
        <p:txBody>
          <a:bodyPr/>
          <a:lstStyle/>
          <a:p>
            <a:r>
              <a:rPr lang="en-GB" dirty="0" smtClean="0"/>
              <a:t>remove(element ) </a:t>
            </a:r>
            <a:r>
              <a:rPr lang="en-GB" dirty="0"/>
              <a:t>: </a:t>
            </a:r>
            <a:r>
              <a:rPr lang="en-GB" dirty="0" smtClean="0"/>
              <a:t>Removes the specified element from the list</a:t>
            </a:r>
          </a:p>
          <a:p>
            <a:r>
              <a:rPr lang="en-GB" dirty="0" smtClean="0"/>
              <a:t>Syntax</a:t>
            </a:r>
            <a:r>
              <a:rPr lang="en-GB" dirty="0"/>
              <a:t>: </a:t>
            </a:r>
            <a:endParaRPr lang="en-GB" dirty="0" smtClean="0"/>
          </a:p>
          <a:p>
            <a:pPr marL="76200" indent="0">
              <a:buNone/>
            </a:pPr>
            <a:r>
              <a:rPr lang="en-GB" dirty="0" smtClean="0"/>
              <a:t>      </a:t>
            </a:r>
            <a:r>
              <a:rPr lang="en-GB" dirty="0" err="1" smtClean="0"/>
              <a:t>list.remove</a:t>
            </a:r>
            <a:r>
              <a:rPr lang="en-GB" dirty="0" smtClean="0"/>
              <a:t>(element )</a:t>
            </a:r>
            <a:endParaRPr lang="en-IN" dirty="0"/>
          </a:p>
        </p:txBody>
      </p:sp>
      <p:sp>
        <p:nvSpPr>
          <p:cNvPr id="7" name="Content Placeholder 3"/>
          <p:cNvSpPr txBox="1">
            <a:spLocks/>
          </p:cNvSpPr>
          <p:nvPr/>
        </p:nvSpPr>
        <p:spPr>
          <a:xfrm>
            <a:off x="4568680" y="644491"/>
            <a:ext cx="3728320" cy="202943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b="1" dirty="0">
                <a:solidFill>
                  <a:schemeClr val="tx1"/>
                </a:solidFill>
              </a:rPr>
              <a:t>fruits=["</a:t>
            </a:r>
            <a:r>
              <a:rPr lang="en-GB" sz="1800" b="1" dirty="0" err="1">
                <a:solidFill>
                  <a:schemeClr val="tx1"/>
                </a:solidFill>
              </a:rPr>
              <a:t>Apple","Orange","Mango</a:t>
            </a:r>
            <a:r>
              <a:rPr lang="en-GB" sz="1800" b="1" dirty="0">
                <a:solidFill>
                  <a:schemeClr val="tx1"/>
                </a:solidFill>
              </a:rPr>
              <a:t>"] </a:t>
            </a:r>
          </a:p>
          <a:p>
            <a:pPr marL="76200" indent="0">
              <a:buNone/>
            </a:pPr>
            <a:r>
              <a:rPr lang="en-GB" sz="1800" b="1" dirty="0" err="1">
                <a:solidFill>
                  <a:schemeClr val="tx1"/>
                </a:solidFill>
              </a:rPr>
              <a:t>fruits.remove</a:t>
            </a:r>
            <a:r>
              <a:rPr lang="en-GB" sz="1800" b="1" dirty="0">
                <a:solidFill>
                  <a:schemeClr val="tx1"/>
                </a:solidFill>
              </a:rPr>
              <a:t>("Orange")</a:t>
            </a:r>
          </a:p>
          <a:p>
            <a:pPr marL="76200" indent="0">
              <a:buNone/>
            </a:pPr>
            <a:r>
              <a:rPr lang="en-GB" sz="1800" b="1" dirty="0">
                <a:solidFill>
                  <a:schemeClr val="tx1"/>
                </a:solidFill>
              </a:rPr>
              <a:t>print(fruits)</a:t>
            </a:r>
            <a:endParaRPr lang="en-GB" sz="1800" b="1" dirty="0" smtClean="0">
              <a:solidFill>
                <a:schemeClr val="tx1"/>
              </a:solidFill>
            </a:endParaRPr>
          </a:p>
        </p:txBody>
      </p:sp>
      <p:sp>
        <p:nvSpPr>
          <p:cNvPr id="8" name="Content Placeholder 3"/>
          <p:cNvSpPr txBox="1">
            <a:spLocks/>
          </p:cNvSpPr>
          <p:nvPr/>
        </p:nvSpPr>
        <p:spPr>
          <a:xfrm>
            <a:off x="4568680" y="2787478"/>
            <a:ext cx="3728320" cy="15330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smtClean="0">
                <a:solidFill>
                  <a:schemeClr val="tx1"/>
                </a:solidFill>
              </a:rPr>
              <a:t>[</a:t>
            </a:r>
            <a:r>
              <a:rPr lang="en-GB" sz="1800" b="1" dirty="0">
                <a:solidFill>
                  <a:schemeClr val="tx1"/>
                </a:solidFill>
              </a:rPr>
              <a:t>'Apple', '</a:t>
            </a:r>
            <a:r>
              <a:rPr lang="en-GB" sz="1800" b="1" dirty="0" smtClean="0">
                <a:solidFill>
                  <a:schemeClr val="tx1"/>
                </a:solidFill>
              </a:rPr>
              <a:t>Mango']</a:t>
            </a:r>
          </a:p>
        </p:txBody>
      </p:sp>
      <p:sp>
        <p:nvSpPr>
          <p:cNvPr id="9" name="Cloud Callout 8"/>
          <p:cNvSpPr/>
          <p:nvPr/>
        </p:nvSpPr>
        <p:spPr>
          <a:xfrm>
            <a:off x="1112614" y="2173198"/>
            <a:ext cx="2635040" cy="1019914"/>
          </a:xfrm>
          <a:prstGeom prst="cloudCallout">
            <a:avLst>
              <a:gd name="adj1" fmla="val 83391"/>
              <a:gd name="adj2" fmla="val -10002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smtClean="0"/>
              <a:t>Note that it does not return any value</a:t>
            </a:r>
            <a:endParaRPr lang="en-GB" sz="1600" b="1" dirty="0"/>
          </a:p>
        </p:txBody>
      </p:sp>
    </p:spTree>
    <p:extLst>
      <p:ext uri="{BB962C8B-B14F-4D97-AF65-F5344CB8AC3E}">
        <p14:creationId xmlns:p14="http://schemas.microsoft.com/office/powerpoint/2010/main" val="278731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Removing All Elements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27</a:t>
            </a:fld>
            <a:endParaRPr lang="en-US"/>
          </a:p>
        </p:txBody>
      </p:sp>
      <p:sp>
        <p:nvSpPr>
          <p:cNvPr id="4" name="Content Placeholder 3"/>
          <p:cNvSpPr>
            <a:spLocks noGrp="1"/>
          </p:cNvSpPr>
          <p:nvPr>
            <p:ph sz="quarter" idx="1"/>
          </p:nvPr>
        </p:nvSpPr>
        <p:spPr>
          <a:xfrm>
            <a:off x="822900" y="1410750"/>
            <a:ext cx="3603628" cy="3429000"/>
          </a:xfrm>
        </p:spPr>
        <p:txBody>
          <a:bodyPr/>
          <a:lstStyle/>
          <a:p>
            <a:r>
              <a:rPr lang="en-GB" dirty="0" smtClean="0"/>
              <a:t>clear( ): Removes all elements from the list</a:t>
            </a:r>
          </a:p>
          <a:p>
            <a:r>
              <a:rPr lang="en-GB" dirty="0" smtClean="0"/>
              <a:t>Syntax</a:t>
            </a:r>
            <a:r>
              <a:rPr lang="en-GB" dirty="0"/>
              <a:t>: </a:t>
            </a:r>
            <a:endParaRPr lang="en-GB" dirty="0" smtClean="0"/>
          </a:p>
          <a:p>
            <a:pPr marL="76200" indent="0">
              <a:buNone/>
            </a:pPr>
            <a:r>
              <a:rPr lang="en-GB" dirty="0" smtClean="0"/>
              <a:t>      </a:t>
            </a:r>
            <a:r>
              <a:rPr lang="en-GB" dirty="0" err="1" smtClean="0"/>
              <a:t>list.clear</a:t>
            </a:r>
            <a:r>
              <a:rPr lang="en-GB" dirty="0" smtClean="0"/>
              <a:t>( )</a:t>
            </a:r>
            <a:endParaRPr lang="en-IN" dirty="0"/>
          </a:p>
        </p:txBody>
      </p:sp>
      <p:sp>
        <p:nvSpPr>
          <p:cNvPr id="7" name="Content Placeholder 3"/>
          <p:cNvSpPr txBox="1">
            <a:spLocks/>
          </p:cNvSpPr>
          <p:nvPr/>
        </p:nvSpPr>
        <p:spPr>
          <a:xfrm>
            <a:off x="4568680" y="644491"/>
            <a:ext cx="3728320" cy="202943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b="1" dirty="0">
                <a:solidFill>
                  <a:schemeClr val="tx1"/>
                </a:solidFill>
              </a:rPr>
              <a:t>fruits=["</a:t>
            </a:r>
            <a:r>
              <a:rPr lang="en-GB" sz="1800" b="1" dirty="0" err="1">
                <a:solidFill>
                  <a:schemeClr val="tx1"/>
                </a:solidFill>
              </a:rPr>
              <a:t>Apple","Orange","Mango</a:t>
            </a:r>
            <a:r>
              <a:rPr lang="en-GB" sz="1800" b="1" dirty="0">
                <a:solidFill>
                  <a:schemeClr val="tx1"/>
                </a:solidFill>
              </a:rPr>
              <a:t>"] </a:t>
            </a:r>
          </a:p>
          <a:p>
            <a:pPr marL="76200" indent="0">
              <a:buNone/>
            </a:pPr>
            <a:r>
              <a:rPr lang="en-GB" sz="1800" b="1" dirty="0" err="1" smtClean="0">
                <a:solidFill>
                  <a:schemeClr val="tx1"/>
                </a:solidFill>
              </a:rPr>
              <a:t>fruits.clear</a:t>
            </a:r>
            <a:r>
              <a:rPr lang="en-GB" sz="1800" b="1" dirty="0" smtClean="0">
                <a:solidFill>
                  <a:schemeClr val="tx1"/>
                </a:solidFill>
              </a:rPr>
              <a:t>()</a:t>
            </a:r>
            <a:endParaRPr lang="en-GB" sz="1800" b="1" dirty="0">
              <a:solidFill>
                <a:schemeClr val="tx1"/>
              </a:solidFill>
            </a:endParaRPr>
          </a:p>
          <a:p>
            <a:pPr marL="76200" indent="0">
              <a:buNone/>
            </a:pPr>
            <a:r>
              <a:rPr lang="en-GB" sz="1800" b="1" dirty="0">
                <a:solidFill>
                  <a:schemeClr val="tx1"/>
                </a:solidFill>
              </a:rPr>
              <a:t>print(fruits)</a:t>
            </a:r>
            <a:endParaRPr lang="en-GB" sz="1800" b="1" dirty="0" smtClean="0">
              <a:solidFill>
                <a:schemeClr val="tx1"/>
              </a:solidFill>
            </a:endParaRPr>
          </a:p>
        </p:txBody>
      </p:sp>
      <p:sp>
        <p:nvSpPr>
          <p:cNvPr id="8" name="Content Placeholder 3"/>
          <p:cNvSpPr txBox="1">
            <a:spLocks/>
          </p:cNvSpPr>
          <p:nvPr/>
        </p:nvSpPr>
        <p:spPr>
          <a:xfrm>
            <a:off x="4568680" y="2787478"/>
            <a:ext cx="3728320" cy="15330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smtClean="0">
                <a:solidFill>
                  <a:schemeClr val="tx1"/>
                </a:solidFill>
              </a:rPr>
              <a:t>[ ]</a:t>
            </a:r>
          </a:p>
        </p:txBody>
      </p:sp>
    </p:spTree>
    <p:extLst>
      <p:ext uri="{BB962C8B-B14F-4D97-AF65-F5344CB8AC3E}">
        <p14:creationId xmlns:p14="http://schemas.microsoft.com/office/powerpoint/2010/main" val="23518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Reversing A List</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28</a:t>
            </a:fld>
            <a:endParaRPr lang="en-US"/>
          </a:p>
        </p:txBody>
      </p:sp>
      <p:sp>
        <p:nvSpPr>
          <p:cNvPr id="4" name="Content Placeholder 3"/>
          <p:cNvSpPr>
            <a:spLocks noGrp="1"/>
          </p:cNvSpPr>
          <p:nvPr>
            <p:ph sz="quarter" idx="1"/>
          </p:nvPr>
        </p:nvSpPr>
        <p:spPr>
          <a:xfrm>
            <a:off x="822900" y="1410750"/>
            <a:ext cx="3603628" cy="3429000"/>
          </a:xfrm>
        </p:spPr>
        <p:txBody>
          <a:bodyPr/>
          <a:lstStyle/>
          <a:p>
            <a:r>
              <a:rPr lang="en-GB" dirty="0"/>
              <a:t>r</a:t>
            </a:r>
            <a:r>
              <a:rPr lang="en-GB" dirty="0" smtClean="0"/>
              <a:t>everse( ): Reverses all elements in the list</a:t>
            </a:r>
          </a:p>
          <a:p>
            <a:r>
              <a:rPr lang="en-GB" dirty="0" smtClean="0"/>
              <a:t>Syntax</a:t>
            </a:r>
            <a:r>
              <a:rPr lang="en-GB" dirty="0"/>
              <a:t>: </a:t>
            </a:r>
            <a:endParaRPr lang="en-GB" dirty="0" smtClean="0"/>
          </a:p>
          <a:p>
            <a:pPr marL="76200" indent="0">
              <a:buNone/>
            </a:pPr>
            <a:r>
              <a:rPr lang="en-GB" dirty="0" smtClean="0"/>
              <a:t>      </a:t>
            </a:r>
            <a:r>
              <a:rPr lang="en-GB" dirty="0" err="1" smtClean="0"/>
              <a:t>list.reverse</a:t>
            </a:r>
            <a:r>
              <a:rPr lang="en-GB" dirty="0" smtClean="0"/>
              <a:t>( )</a:t>
            </a:r>
            <a:endParaRPr lang="en-IN" dirty="0"/>
          </a:p>
        </p:txBody>
      </p:sp>
      <p:sp>
        <p:nvSpPr>
          <p:cNvPr id="7" name="Content Placeholder 3"/>
          <p:cNvSpPr txBox="1">
            <a:spLocks/>
          </p:cNvSpPr>
          <p:nvPr/>
        </p:nvSpPr>
        <p:spPr>
          <a:xfrm>
            <a:off x="4568680" y="644491"/>
            <a:ext cx="3728320" cy="202943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fr-FR" sz="1800" b="1" dirty="0">
                <a:solidFill>
                  <a:schemeClr val="tx1"/>
                </a:solidFill>
              </a:rPr>
              <a:t>fruits=["</a:t>
            </a:r>
            <a:r>
              <a:rPr lang="fr-FR" sz="1800" b="1" dirty="0" err="1">
                <a:solidFill>
                  <a:schemeClr val="tx1"/>
                </a:solidFill>
              </a:rPr>
              <a:t>Apple","Orange","Mango</a:t>
            </a:r>
            <a:r>
              <a:rPr lang="fr-FR" sz="1800" b="1" dirty="0">
                <a:solidFill>
                  <a:schemeClr val="tx1"/>
                </a:solidFill>
              </a:rPr>
              <a:t>"] </a:t>
            </a:r>
          </a:p>
          <a:p>
            <a:pPr marL="76200" indent="0">
              <a:buNone/>
            </a:pPr>
            <a:r>
              <a:rPr lang="fr-FR" sz="1800" b="1" dirty="0" err="1">
                <a:solidFill>
                  <a:schemeClr val="tx1"/>
                </a:solidFill>
              </a:rPr>
              <a:t>fruits.reverse</a:t>
            </a:r>
            <a:r>
              <a:rPr lang="fr-FR" sz="1800" b="1" dirty="0">
                <a:solidFill>
                  <a:schemeClr val="tx1"/>
                </a:solidFill>
              </a:rPr>
              <a:t>()</a:t>
            </a:r>
          </a:p>
          <a:p>
            <a:pPr marL="76200" indent="0">
              <a:buNone/>
            </a:pPr>
            <a:r>
              <a:rPr lang="fr-FR" sz="1800" b="1" dirty="0" err="1">
                <a:solidFill>
                  <a:schemeClr val="tx1"/>
                </a:solidFill>
              </a:rPr>
              <a:t>print</a:t>
            </a:r>
            <a:r>
              <a:rPr lang="fr-FR" sz="1800" b="1" dirty="0">
                <a:solidFill>
                  <a:schemeClr val="tx1"/>
                </a:solidFill>
              </a:rPr>
              <a:t>(fruits)</a:t>
            </a:r>
          </a:p>
        </p:txBody>
      </p:sp>
      <p:sp>
        <p:nvSpPr>
          <p:cNvPr id="8" name="Content Placeholder 3"/>
          <p:cNvSpPr txBox="1">
            <a:spLocks/>
          </p:cNvSpPr>
          <p:nvPr/>
        </p:nvSpPr>
        <p:spPr>
          <a:xfrm>
            <a:off x="4568680" y="2787478"/>
            <a:ext cx="3728320" cy="15330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a:solidFill>
                  <a:schemeClr val="tx1"/>
                </a:solidFill>
              </a:rPr>
              <a:t>['Mango', 'Orange', 'Apple']</a:t>
            </a:r>
            <a:endParaRPr lang="en-GB" sz="1800" b="1" dirty="0" smtClean="0">
              <a:solidFill>
                <a:schemeClr val="tx1"/>
              </a:solidFill>
            </a:endParaRPr>
          </a:p>
        </p:txBody>
      </p:sp>
    </p:spTree>
    <p:extLst>
      <p:ext uri="{BB962C8B-B14F-4D97-AF65-F5344CB8AC3E}">
        <p14:creationId xmlns:p14="http://schemas.microsoft.com/office/powerpoint/2010/main" val="240472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078" y="429030"/>
            <a:ext cx="7020900" cy="750300"/>
          </a:xfrm>
        </p:spPr>
        <p:txBody>
          <a:bodyPr/>
          <a:lstStyle/>
          <a:p>
            <a:r>
              <a:rPr lang="en-US" dirty="0" smtClean="0"/>
              <a:t>More List Functions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29</a:t>
            </a:fld>
            <a:endParaRPr lang="en-US"/>
          </a:p>
        </p:txBody>
      </p:sp>
      <p:sp>
        <p:nvSpPr>
          <p:cNvPr id="4" name="Content Placeholder 3"/>
          <p:cNvSpPr>
            <a:spLocks noGrp="1"/>
          </p:cNvSpPr>
          <p:nvPr>
            <p:ph sz="quarter" idx="1"/>
          </p:nvPr>
        </p:nvSpPr>
        <p:spPr>
          <a:xfrm>
            <a:off x="857532" y="804180"/>
            <a:ext cx="3603628" cy="3429000"/>
          </a:xfrm>
        </p:spPr>
        <p:txBody>
          <a:bodyPr/>
          <a:lstStyle/>
          <a:p>
            <a:r>
              <a:rPr lang="en-GB" dirty="0" smtClean="0"/>
              <a:t>sum( list): Returns sum of all elements in a list</a:t>
            </a:r>
          </a:p>
          <a:p>
            <a:r>
              <a:rPr lang="en-GB" dirty="0" smtClean="0"/>
              <a:t>max(list</a:t>
            </a:r>
            <a:r>
              <a:rPr lang="en-GB" dirty="0"/>
              <a:t>): Returns maximum of all elements in a list</a:t>
            </a:r>
          </a:p>
          <a:p>
            <a:r>
              <a:rPr lang="en-GB" dirty="0" smtClean="0"/>
              <a:t>min(list</a:t>
            </a:r>
            <a:r>
              <a:rPr lang="en-GB" dirty="0"/>
              <a:t>): Returns </a:t>
            </a:r>
            <a:r>
              <a:rPr lang="en-GB" dirty="0" smtClean="0"/>
              <a:t>minimum </a:t>
            </a:r>
            <a:r>
              <a:rPr lang="en-GB" dirty="0"/>
              <a:t>of all elements in a list</a:t>
            </a:r>
          </a:p>
          <a:p>
            <a:endParaRPr lang="en-GB" dirty="0" smtClean="0"/>
          </a:p>
        </p:txBody>
      </p:sp>
      <p:sp>
        <p:nvSpPr>
          <p:cNvPr id="7" name="Content Placeholder 3"/>
          <p:cNvSpPr txBox="1">
            <a:spLocks/>
          </p:cNvSpPr>
          <p:nvPr/>
        </p:nvSpPr>
        <p:spPr>
          <a:xfrm>
            <a:off x="4384965" y="533658"/>
            <a:ext cx="4059380" cy="2253819"/>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pt-BR" sz="1800" b="1" dirty="0">
                <a:solidFill>
                  <a:schemeClr val="tx1"/>
                </a:solidFill>
              </a:rPr>
              <a:t>num=[2,4,7,8,23]</a:t>
            </a:r>
          </a:p>
          <a:p>
            <a:pPr marL="76200" indent="0">
              <a:buNone/>
            </a:pPr>
            <a:r>
              <a:rPr lang="pt-BR" sz="1800" b="1" dirty="0">
                <a:solidFill>
                  <a:schemeClr val="tx1"/>
                </a:solidFill>
              </a:rPr>
              <a:t>print("Sum=",sum(num))</a:t>
            </a:r>
          </a:p>
          <a:p>
            <a:pPr marL="76200" indent="0">
              <a:buNone/>
            </a:pPr>
            <a:r>
              <a:rPr lang="pt-BR" sz="1800" b="1" dirty="0">
                <a:solidFill>
                  <a:schemeClr val="tx1"/>
                </a:solidFill>
              </a:rPr>
              <a:t>print("Maximum=",max(num))</a:t>
            </a:r>
          </a:p>
          <a:p>
            <a:pPr marL="76200" indent="0">
              <a:buNone/>
            </a:pPr>
            <a:r>
              <a:rPr lang="pt-BR" sz="1800" b="1" dirty="0">
                <a:solidFill>
                  <a:schemeClr val="tx1"/>
                </a:solidFill>
              </a:rPr>
              <a:t>print("Minimum=",min(num))</a:t>
            </a:r>
          </a:p>
          <a:p>
            <a:pPr marL="76200" indent="0">
              <a:buNone/>
            </a:pPr>
            <a:r>
              <a:rPr lang="pt-BR" sz="1800" b="1" dirty="0">
                <a:solidFill>
                  <a:schemeClr val="tx1"/>
                </a:solidFill>
              </a:rPr>
              <a:t>print("Average=",sum(num)/len(num))</a:t>
            </a:r>
            <a:endParaRPr lang="en-GB" sz="1800" b="1" dirty="0" smtClean="0">
              <a:solidFill>
                <a:schemeClr val="tx1"/>
              </a:solidFill>
            </a:endParaRPr>
          </a:p>
        </p:txBody>
      </p:sp>
      <p:sp>
        <p:nvSpPr>
          <p:cNvPr id="8" name="Content Placeholder 3"/>
          <p:cNvSpPr txBox="1">
            <a:spLocks/>
          </p:cNvSpPr>
          <p:nvPr/>
        </p:nvSpPr>
        <p:spPr>
          <a:xfrm>
            <a:off x="4384965" y="2787477"/>
            <a:ext cx="4059380" cy="1929995"/>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a:solidFill>
                  <a:schemeClr val="tx1"/>
                </a:solidFill>
              </a:rPr>
              <a:t>Sum= 44</a:t>
            </a:r>
          </a:p>
          <a:p>
            <a:pPr marL="76200" indent="0">
              <a:buNone/>
            </a:pPr>
            <a:r>
              <a:rPr lang="en-GB" sz="1800" b="1" dirty="0">
                <a:solidFill>
                  <a:schemeClr val="tx1"/>
                </a:solidFill>
              </a:rPr>
              <a:t>Maximum= 23</a:t>
            </a:r>
          </a:p>
          <a:p>
            <a:pPr marL="76200" indent="0">
              <a:buNone/>
            </a:pPr>
            <a:r>
              <a:rPr lang="en-GB" sz="1800" b="1" dirty="0">
                <a:solidFill>
                  <a:schemeClr val="tx1"/>
                </a:solidFill>
              </a:rPr>
              <a:t>Minimum= 2</a:t>
            </a:r>
          </a:p>
          <a:p>
            <a:pPr marL="76200" indent="0">
              <a:buNone/>
            </a:pPr>
            <a:r>
              <a:rPr lang="en-GB" sz="1800" b="1" dirty="0">
                <a:solidFill>
                  <a:schemeClr val="tx1"/>
                </a:solidFill>
              </a:rPr>
              <a:t>Average= 8.8</a:t>
            </a:r>
            <a:endParaRPr lang="en-GB" sz="1800" b="1" dirty="0" smtClean="0">
              <a:solidFill>
                <a:schemeClr val="tx1"/>
              </a:solidFill>
            </a:endParaRPr>
          </a:p>
        </p:txBody>
      </p:sp>
    </p:spTree>
    <p:extLst>
      <p:ext uri="{BB962C8B-B14F-4D97-AF65-F5344CB8AC3E}">
        <p14:creationId xmlns:p14="http://schemas.microsoft.com/office/powerpoint/2010/main" val="3649345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a:t>
            </a:fld>
            <a:endParaRPr lang="en-US"/>
          </a:p>
        </p:txBody>
      </p:sp>
      <p:sp>
        <p:nvSpPr>
          <p:cNvPr id="4" name="Content Placeholder 3"/>
          <p:cNvSpPr>
            <a:spLocks noGrp="1"/>
          </p:cNvSpPr>
          <p:nvPr>
            <p:ph sz="quarter" idx="1"/>
          </p:nvPr>
        </p:nvSpPr>
        <p:spPr>
          <a:xfrm>
            <a:off x="673750" y="1289088"/>
            <a:ext cx="3524894" cy="3429000"/>
          </a:xfrm>
        </p:spPr>
        <p:txBody>
          <a:bodyPr/>
          <a:lstStyle/>
          <a:p>
            <a:r>
              <a:rPr lang="en-GB" sz="2000" dirty="0"/>
              <a:t>Lists are used to store multiple items in a single variable</a:t>
            </a:r>
            <a:r>
              <a:rPr lang="en-GB" sz="2000" dirty="0" smtClean="0"/>
              <a:t>.</a:t>
            </a:r>
          </a:p>
          <a:p>
            <a:r>
              <a:rPr lang="en-GB" sz="2000" dirty="0" smtClean="0"/>
              <a:t>It is ordered, mutable and allows duplicate values</a:t>
            </a:r>
          </a:p>
          <a:p>
            <a:r>
              <a:rPr lang="en-GB" sz="2000" dirty="0" smtClean="0"/>
              <a:t>List elements are indexed from 0 to n-1 where n is the length of the list</a:t>
            </a:r>
          </a:p>
        </p:txBody>
      </p:sp>
      <p:sp>
        <p:nvSpPr>
          <p:cNvPr id="5" name="Content Placeholder 3"/>
          <p:cNvSpPr txBox="1">
            <a:spLocks/>
          </p:cNvSpPr>
          <p:nvPr/>
        </p:nvSpPr>
        <p:spPr>
          <a:xfrm>
            <a:off x="4302681" y="1171325"/>
            <a:ext cx="3663683"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a:t>l=[ ] </a:t>
            </a:r>
          </a:p>
          <a:p>
            <a:pPr marL="76200" lvl="0" indent="0">
              <a:buNone/>
            </a:pPr>
            <a:r>
              <a:rPr lang="en-GB" dirty="0"/>
              <a:t>print(l) </a:t>
            </a:r>
          </a:p>
          <a:p>
            <a:pPr marL="76200" lvl="0" indent="0">
              <a:buNone/>
            </a:pPr>
            <a:r>
              <a:rPr lang="en-GB" dirty="0"/>
              <a:t>print(</a:t>
            </a:r>
            <a:r>
              <a:rPr lang="en-GB" dirty="0" err="1"/>
              <a:t>len</a:t>
            </a:r>
            <a:r>
              <a:rPr lang="en-GB" dirty="0"/>
              <a:t>(l)) </a:t>
            </a:r>
            <a:endParaRPr lang="en-IN" dirty="0"/>
          </a:p>
        </p:txBody>
      </p:sp>
      <p:sp>
        <p:nvSpPr>
          <p:cNvPr id="6" name="Cloud Callout 5"/>
          <p:cNvSpPr/>
          <p:nvPr/>
        </p:nvSpPr>
        <p:spPr>
          <a:xfrm>
            <a:off x="538012" y="2737879"/>
            <a:ext cx="3532186" cy="1641763"/>
          </a:xfrm>
          <a:prstGeom prst="cloudCallout">
            <a:avLst>
              <a:gd name="adj1" fmla="val 58875"/>
              <a:gd name="adj2" fmla="val -11885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This is an empty list</a:t>
            </a:r>
            <a:endParaRPr lang="en-GB" sz="2000" b="1" dirty="0"/>
          </a:p>
        </p:txBody>
      </p:sp>
      <p:sp>
        <p:nvSpPr>
          <p:cNvPr id="7" name="Content Placeholder 3"/>
          <p:cNvSpPr txBox="1">
            <a:spLocks/>
          </p:cNvSpPr>
          <p:nvPr/>
        </p:nvSpPr>
        <p:spPr>
          <a:xfrm>
            <a:off x="4302680" y="1171325"/>
            <a:ext cx="3663683"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a:t>l=[1,2,3] </a:t>
            </a:r>
            <a:endParaRPr lang="en-GB" dirty="0" smtClean="0"/>
          </a:p>
          <a:p>
            <a:pPr marL="76200" lvl="0" indent="0">
              <a:buNone/>
            </a:pPr>
            <a:r>
              <a:rPr lang="en-GB" dirty="0" smtClean="0"/>
              <a:t>print(l</a:t>
            </a:r>
            <a:r>
              <a:rPr lang="en-GB" dirty="0"/>
              <a:t>) </a:t>
            </a:r>
            <a:endParaRPr lang="en-GB" dirty="0" smtClean="0"/>
          </a:p>
          <a:p>
            <a:pPr marL="76200" lvl="0" indent="0">
              <a:buNone/>
            </a:pPr>
            <a:r>
              <a:rPr lang="en-GB" dirty="0" smtClean="0"/>
              <a:t>print(</a:t>
            </a:r>
            <a:r>
              <a:rPr lang="en-GB" dirty="0" err="1" smtClean="0"/>
              <a:t>len</a:t>
            </a:r>
            <a:r>
              <a:rPr lang="en-GB" dirty="0" smtClean="0"/>
              <a:t>(l</a:t>
            </a:r>
            <a:r>
              <a:rPr lang="en-GB" dirty="0"/>
              <a:t>)) </a:t>
            </a:r>
            <a:endParaRPr lang="en-GB" dirty="0" smtClean="0"/>
          </a:p>
          <a:p>
            <a:pPr marL="76200" lvl="0" indent="0">
              <a:buNone/>
            </a:pPr>
            <a:r>
              <a:rPr lang="en-GB" dirty="0" smtClean="0"/>
              <a:t>print(type(l</a:t>
            </a:r>
            <a:r>
              <a:rPr lang="en-GB" dirty="0"/>
              <a:t>))</a:t>
            </a:r>
            <a:endParaRPr lang="en-IN" dirty="0"/>
          </a:p>
        </p:txBody>
      </p:sp>
      <p:sp>
        <p:nvSpPr>
          <p:cNvPr id="8" name="Cloud Callout 7"/>
          <p:cNvSpPr/>
          <p:nvPr/>
        </p:nvSpPr>
        <p:spPr>
          <a:xfrm>
            <a:off x="538012" y="2737879"/>
            <a:ext cx="3532186" cy="1641763"/>
          </a:xfrm>
          <a:prstGeom prst="cloudCallout">
            <a:avLst>
              <a:gd name="adj1" fmla="val 58483"/>
              <a:gd name="adj2" fmla="val -12181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This is a list of integers</a:t>
            </a:r>
            <a:endParaRPr lang="en-GB" sz="2000" b="1" dirty="0"/>
          </a:p>
        </p:txBody>
      </p:sp>
      <p:sp>
        <p:nvSpPr>
          <p:cNvPr id="9" name="Content Placeholder 3"/>
          <p:cNvSpPr txBox="1">
            <a:spLocks/>
          </p:cNvSpPr>
          <p:nvPr/>
        </p:nvSpPr>
        <p:spPr>
          <a:xfrm>
            <a:off x="4302679" y="1171941"/>
            <a:ext cx="3663683"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a:t>l=[4,'str',True] </a:t>
            </a:r>
            <a:endParaRPr lang="en-GB" dirty="0" smtClean="0"/>
          </a:p>
          <a:p>
            <a:pPr marL="76200" lvl="0" indent="0">
              <a:buNone/>
            </a:pPr>
            <a:r>
              <a:rPr lang="en-GB" dirty="0" smtClean="0"/>
              <a:t>print(l</a:t>
            </a:r>
            <a:r>
              <a:rPr lang="en-GB" dirty="0"/>
              <a:t>) </a:t>
            </a:r>
            <a:endParaRPr lang="en-GB" dirty="0" smtClean="0"/>
          </a:p>
          <a:p>
            <a:pPr marL="76200" lvl="0" indent="0">
              <a:buNone/>
            </a:pPr>
            <a:r>
              <a:rPr lang="en-GB" dirty="0" smtClean="0"/>
              <a:t>print(type(l[2</a:t>
            </a:r>
            <a:r>
              <a:rPr lang="en-GB" dirty="0"/>
              <a:t>])) </a:t>
            </a:r>
            <a:endParaRPr lang="en-IN" dirty="0"/>
          </a:p>
        </p:txBody>
      </p:sp>
      <p:sp>
        <p:nvSpPr>
          <p:cNvPr id="10" name="Cloud Callout 9"/>
          <p:cNvSpPr/>
          <p:nvPr/>
        </p:nvSpPr>
        <p:spPr>
          <a:xfrm>
            <a:off x="538012" y="2737879"/>
            <a:ext cx="3532186" cy="1641763"/>
          </a:xfrm>
          <a:prstGeom prst="cloudCallout">
            <a:avLst>
              <a:gd name="adj1" fmla="val 55933"/>
              <a:gd name="adj2" fmla="val -11928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This is a list of multiple data types</a:t>
            </a:r>
            <a:endParaRPr lang="en-GB" sz="2000" b="1" dirty="0"/>
          </a:p>
        </p:txBody>
      </p:sp>
      <p:sp>
        <p:nvSpPr>
          <p:cNvPr id="11" name="Cloud Callout 10"/>
          <p:cNvSpPr/>
          <p:nvPr/>
        </p:nvSpPr>
        <p:spPr>
          <a:xfrm>
            <a:off x="538010" y="2737878"/>
            <a:ext cx="3532186" cy="1641763"/>
          </a:xfrm>
          <a:prstGeom prst="cloudCallout">
            <a:avLst>
              <a:gd name="adj1" fmla="val 59267"/>
              <a:gd name="adj2" fmla="val -66537"/>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err="1"/>
              <a:t>l</a:t>
            </a:r>
            <a:r>
              <a:rPr lang="en-GB" sz="2000" b="1" dirty="0" err="1" smtClean="0"/>
              <a:t>en</a:t>
            </a:r>
            <a:r>
              <a:rPr lang="en-GB" sz="2000" b="1" dirty="0" smtClean="0"/>
              <a:t>(list) returns the number of elements in the list</a:t>
            </a:r>
            <a:endParaRPr lang="en-GB" sz="2000" b="1" dirty="0"/>
          </a:p>
        </p:txBody>
      </p:sp>
    </p:spTree>
    <p:extLst>
      <p:ext uri="{BB962C8B-B14F-4D97-AF65-F5344CB8AC3E}">
        <p14:creationId xmlns:p14="http://schemas.microsoft.com/office/powerpoint/2010/main" val="245621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8"/>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P spid="7" grpId="0" animBg="1"/>
      <p:bldP spid="8" grpId="0" animBg="1"/>
      <p:bldP spid="8" grpId="1" animBg="1"/>
      <p:bldP spid="9" grpId="0" animBg="1"/>
      <p:bldP spid="10" grpId="0" animBg="1"/>
      <p:bldP spid="10" grpId="1" animBg="1"/>
      <p:bldP spid="11" grpId="0" animBg="1"/>
      <p:bldP spid="11"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6078" y="429030"/>
            <a:ext cx="7020900" cy="750300"/>
          </a:xfrm>
        </p:spPr>
        <p:txBody>
          <a:bodyPr/>
          <a:lstStyle/>
          <a:p>
            <a:r>
              <a:rPr lang="en-US" dirty="0" smtClean="0"/>
              <a:t>More List Functions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30</a:t>
            </a:fld>
            <a:endParaRPr lang="en-US"/>
          </a:p>
        </p:txBody>
      </p:sp>
      <p:sp>
        <p:nvSpPr>
          <p:cNvPr id="4" name="Content Placeholder 3"/>
          <p:cNvSpPr>
            <a:spLocks noGrp="1"/>
          </p:cNvSpPr>
          <p:nvPr>
            <p:ph sz="quarter" idx="1"/>
          </p:nvPr>
        </p:nvSpPr>
        <p:spPr>
          <a:xfrm>
            <a:off x="857532" y="804180"/>
            <a:ext cx="3527433" cy="3429000"/>
          </a:xfrm>
        </p:spPr>
        <p:txBody>
          <a:bodyPr/>
          <a:lstStyle/>
          <a:p>
            <a:r>
              <a:rPr lang="en-GB" dirty="0" smtClean="0"/>
              <a:t>max(list) and min(list) can be used with list containing String elements also.</a:t>
            </a:r>
          </a:p>
        </p:txBody>
      </p:sp>
      <p:sp>
        <p:nvSpPr>
          <p:cNvPr id="7" name="Content Placeholder 3"/>
          <p:cNvSpPr txBox="1">
            <a:spLocks/>
          </p:cNvSpPr>
          <p:nvPr/>
        </p:nvSpPr>
        <p:spPr>
          <a:xfrm>
            <a:off x="4384965" y="533659"/>
            <a:ext cx="4059380" cy="165536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fr-FR" sz="1800" b="1" dirty="0">
                <a:solidFill>
                  <a:schemeClr val="tx1"/>
                </a:solidFill>
              </a:rPr>
              <a:t>fruits=["</a:t>
            </a:r>
            <a:r>
              <a:rPr lang="fr-FR" sz="1800" b="1" dirty="0" err="1">
                <a:solidFill>
                  <a:schemeClr val="tx1"/>
                </a:solidFill>
              </a:rPr>
              <a:t>Apple","Banana","Mango</a:t>
            </a:r>
            <a:r>
              <a:rPr lang="fr-FR" sz="1800" b="1" dirty="0">
                <a:solidFill>
                  <a:schemeClr val="tx1"/>
                </a:solidFill>
              </a:rPr>
              <a:t>"]</a:t>
            </a:r>
          </a:p>
          <a:p>
            <a:pPr marL="76200" indent="0">
              <a:buNone/>
            </a:pPr>
            <a:r>
              <a:rPr lang="fr-FR" sz="1800" b="1" dirty="0" err="1">
                <a:solidFill>
                  <a:schemeClr val="tx1"/>
                </a:solidFill>
              </a:rPr>
              <a:t>print</a:t>
            </a:r>
            <a:r>
              <a:rPr lang="fr-FR" sz="1800" b="1" dirty="0">
                <a:solidFill>
                  <a:schemeClr val="tx1"/>
                </a:solidFill>
              </a:rPr>
              <a:t>(max(fruits))</a:t>
            </a:r>
          </a:p>
          <a:p>
            <a:pPr marL="76200" indent="0">
              <a:buNone/>
            </a:pPr>
            <a:r>
              <a:rPr lang="fr-FR" sz="1800" b="1" dirty="0" err="1">
                <a:solidFill>
                  <a:schemeClr val="tx1"/>
                </a:solidFill>
              </a:rPr>
              <a:t>print</a:t>
            </a:r>
            <a:r>
              <a:rPr lang="fr-FR" sz="1800" b="1" dirty="0">
                <a:solidFill>
                  <a:schemeClr val="tx1"/>
                </a:solidFill>
              </a:rPr>
              <a:t>(min(fruits))</a:t>
            </a:r>
            <a:endParaRPr lang="en-GB" sz="1800" b="1" dirty="0" smtClean="0">
              <a:solidFill>
                <a:schemeClr val="tx1"/>
              </a:solidFill>
            </a:endParaRPr>
          </a:p>
        </p:txBody>
      </p:sp>
      <p:sp>
        <p:nvSpPr>
          <p:cNvPr id="8" name="Content Placeholder 3"/>
          <p:cNvSpPr txBox="1">
            <a:spLocks/>
          </p:cNvSpPr>
          <p:nvPr/>
        </p:nvSpPr>
        <p:spPr>
          <a:xfrm>
            <a:off x="4384965" y="2459540"/>
            <a:ext cx="4059380" cy="132967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smtClean="0">
                <a:solidFill>
                  <a:schemeClr val="tx1"/>
                </a:solidFill>
              </a:rPr>
              <a:t>Mango</a:t>
            </a:r>
          </a:p>
          <a:p>
            <a:pPr marL="76200" indent="0">
              <a:buNone/>
            </a:pPr>
            <a:r>
              <a:rPr lang="en-GB" sz="1800" b="1" dirty="0" smtClean="0">
                <a:solidFill>
                  <a:schemeClr val="tx1"/>
                </a:solidFill>
              </a:rPr>
              <a:t>Apple</a:t>
            </a:r>
          </a:p>
        </p:txBody>
      </p:sp>
    </p:spTree>
    <p:extLst>
      <p:ext uri="{BB962C8B-B14F-4D97-AF65-F5344CB8AC3E}">
        <p14:creationId xmlns:p14="http://schemas.microsoft.com/office/powerpoint/2010/main" val="1597191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 List</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31</a:t>
            </a:fld>
            <a:endParaRPr lang="en-US"/>
          </a:p>
        </p:txBody>
      </p:sp>
      <p:sp>
        <p:nvSpPr>
          <p:cNvPr id="4" name="Content Placeholder 3"/>
          <p:cNvSpPr>
            <a:spLocks noGrp="1"/>
          </p:cNvSpPr>
          <p:nvPr>
            <p:ph sz="quarter" idx="1"/>
          </p:nvPr>
        </p:nvSpPr>
        <p:spPr>
          <a:xfrm>
            <a:off x="822900" y="1410750"/>
            <a:ext cx="3603628" cy="3429000"/>
          </a:xfrm>
        </p:spPr>
        <p:txBody>
          <a:bodyPr/>
          <a:lstStyle/>
          <a:p>
            <a:r>
              <a:rPr lang="en-GB" dirty="0" smtClean="0"/>
              <a:t>sort( ): Sorts all elements in the list</a:t>
            </a:r>
          </a:p>
          <a:p>
            <a:r>
              <a:rPr lang="en-GB" dirty="0" smtClean="0"/>
              <a:t>Syntax</a:t>
            </a:r>
            <a:r>
              <a:rPr lang="en-GB" dirty="0"/>
              <a:t>: </a:t>
            </a:r>
            <a:endParaRPr lang="en-GB" dirty="0" smtClean="0"/>
          </a:p>
          <a:p>
            <a:pPr marL="76200" indent="0">
              <a:buNone/>
            </a:pPr>
            <a:r>
              <a:rPr lang="en-GB" dirty="0" smtClean="0"/>
              <a:t>      </a:t>
            </a:r>
            <a:r>
              <a:rPr lang="en-GB" dirty="0" err="1" smtClean="0"/>
              <a:t>list.sort</a:t>
            </a:r>
            <a:r>
              <a:rPr lang="en-GB" dirty="0" smtClean="0"/>
              <a:t>( )</a:t>
            </a:r>
            <a:endParaRPr lang="en-IN" dirty="0"/>
          </a:p>
        </p:txBody>
      </p:sp>
      <p:sp>
        <p:nvSpPr>
          <p:cNvPr id="7" name="Content Placeholder 3"/>
          <p:cNvSpPr txBox="1">
            <a:spLocks/>
          </p:cNvSpPr>
          <p:nvPr/>
        </p:nvSpPr>
        <p:spPr>
          <a:xfrm>
            <a:off x="4568680" y="644491"/>
            <a:ext cx="3728320" cy="202943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fr-FR" sz="1800" b="1" dirty="0">
                <a:solidFill>
                  <a:schemeClr val="tx1"/>
                </a:solidFill>
              </a:rPr>
              <a:t>fruits=["</a:t>
            </a:r>
            <a:r>
              <a:rPr lang="fr-FR" sz="1800" b="1" dirty="0" err="1">
                <a:solidFill>
                  <a:schemeClr val="tx1"/>
                </a:solidFill>
              </a:rPr>
              <a:t>Apple","Orange","Mango</a:t>
            </a:r>
            <a:r>
              <a:rPr lang="fr-FR" sz="1800" b="1" dirty="0">
                <a:solidFill>
                  <a:schemeClr val="tx1"/>
                </a:solidFill>
              </a:rPr>
              <a:t>"] </a:t>
            </a:r>
          </a:p>
          <a:p>
            <a:pPr marL="76200" indent="0">
              <a:buNone/>
            </a:pPr>
            <a:r>
              <a:rPr lang="fr-FR" sz="1800" b="1" dirty="0" err="1">
                <a:solidFill>
                  <a:schemeClr val="tx1"/>
                </a:solidFill>
              </a:rPr>
              <a:t>fruits.sort</a:t>
            </a:r>
            <a:r>
              <a:rPr lang="fr-FR" sz="1800" b="1" dirty="0">
                <a:solidFill>
                  <a:schemeClr val="tx1"/>
                </a:solidFill>
              </a:rPr>
              <a:t>()</a:t>
            </a:r>
          </a:p>
          <a:p>
            <a:pPr marL="76200" indent="0">
              <a:buNone/>
            </a:pPr>
            <a:r>
              <a:rPr lang="fr-FR" sz="1800" b="1" dirty="0" err="1">
                <a:solidFill>
                  <a:schemeClr val="tx1"/>
                </a:solidFill>
              </a:rPr>
              <a:t>print</a:t>
            </a:r>
            <a:r>
              <a:rPr lang="fr-FR" sz="1800" b="1" dirty="0">
                <a:solidFill>
                  <a:schemeClr val="tx1"/>
                </a:solidFill>
              </a:rPr>
              <a:t>(fruits)</a:t>
            </a:r>
          </a:p>
        </p:txBody>
      </p:sp>
      <p:sp>
        <p:nvSpPr>
          <p:cNvPr id="8" name="Content Placeholder 3"/>
          <p:cNvSpPr txBox="1">
            <a:spLocks/>
          </p:cNvSpPr>
          <p:nvPr/>
        </p:nvSpPr>
        <p:spPr>
          <a:xfrm>
            <a:off x="4568680" y="2787478"/>
            <a:ext cx="3728320" cy="15330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a:solidFill>
                  <a:schemeClr val="tx1"/>
                </a:solidFill>
              </a:rPr>
              <a:t>['Apple', 'Mango', 'Orange']</a:t>
            </a:r>
            <a:endParaRPr lang="en-GB" sz="1800" b="1" dirty="0" smtClean="0">
              <a:solidFill>
                <a:schemeClr val="tx1"/>
              </a:solidFill>
            </a:endParaRPr>
          </a:p>
        </p:txBody>
      </p:sp>
      <p:sp>
        <p:nvSpPr>
          <p:cNvPr id="9" name="Cloud Callout 8"/>
          <p:cNvSpPr/>
          <p:nvPr/>
        </p:nvSpPr>
        <p:spPr>
          <a:xfrm>
            <a:off x="980995" y="3300650"/>
            <a:ext cx="3258495" cy="1019914"/>
          </a:xfrm>
          <a:prstGeom prst="cloudCallout">
            <a:avLst>
              <a:gd name="adj1" fmla="val 65746"/>
              <a:gd name="adj2" fmla="val -1987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smtClean="0"/>
              <a:t>Note that Strings are sorted in Alphabetical order</a:t>
            </a:r>
            <a:endParaRPr lang="en-GB" sz="1600" b="1" dirty="0"/>
          </a:p>
        </p:txBody>
      </p:sp>
    </p:spTree>
    <p:extLst>
      <p:ext uri="{BB962C8B-B14F-4D97-AF65-F5344CB8AC3E}">
        <p14:creationId xmlns:p14="http://schemas.microsoft.com/office/powerpoint/2010/main" val="4196377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 List</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32</a:t>
            </a:fld>
            <a:endParaRPr lang="en-US"/>
          </a:p>
        </p:txBody>
      </p:sp>
      <p:sp>
        <p:nvSpPr>
          <p:cNvPr id="4" name="Content Placeholder 3"/>
          <p:cNvSpPr>
            <a:spLocks noGrp="1"/>
          </p:cNvSpPr>
          <p:nvPr>
            <p:ph sz="quarter" idx="1"/>
          </p:nvPr>
        </p:nvSpPr>
        <p:spPr>
          <a:xfrm>
            <a:off x="822900" y="1410750"/>
            <a:ext cx="3603628" cy="3429000"/>
          </a:xfrm>
        </p:spPr>
        <p:txBody>
          <a:bodyPr/>
          <a:lstStyle/>
          <a:p>
            <a:r>
              <a:rPr lang="en-GB" dirty="0" smtClean="0"/>
              <a:t>If the list contains numerical data, then it will be sorted in ascending order.</a:t>
            </a:r>
            <a:endParaRPr lang="en-IN" dirty="0"/>
          </a:p>
        </p:txBody>
      </p:sp>
      <p:sp>
        <p:nvSpPr>
          <p:cNvPr id="7" name="Content Placeholder 3"/>
          <p:cNvSpPr txBox="1">
            <a:spLocks/>
          </p:cNvSpPr>
          <p:nvPr/>
        </p:nvSpPr>
        <p:spPr>
          <a:xfrm>
            <a:off x="4568680" y="644491"/>
            <a:ext cx="3728320" cy="202943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fr-FR" sz="1800" b="1" dirty="0">
                <a:solidFill>
                  <a:schemeClr val="tx1"/>
                </a:solidFill>
              </a:rPr>
              <a:t>marks=[53,45.5,72,83,65]</a:t>
            </a:r>
          </a:p>
          <a:p>
            <a:pPr marL="76200" indent="0">
              <a:buNone/>
            </a:pPr>
            <a:r>
              <a:rPr lang="fr-FR" sz="1800" b="1" dirty="0" err="1">
                <a:solidFill>
                  <a:schemeClr val="tx1"/>
                </a:solidFill>
              </a:rPr>
              <a:t>marks.sort</a:t>
            </a:r>
            <a:r>
              <a:rPr lang="fr-FR" sz="1800" b="1" dirty="0">
                <a:solidFill>
                  <a:schemeClr val="tx1"/>
                </a:solidFill>
              </a:rPr>
              <a:t>()</a:t>
            </a:r>
          </a:p>
          <a:p>
            <a:pPr marL="76200" indent="0">
              <a:buNone/>
            </a:pPr>
            <a:r>
              <a:rPr lang="fr-FR" sz="1800" b="1" dirty="0" err="1">
                <a:solidFill>
                  <a:schemeClr val="tx1"/>
                </a:solidFill>
              </a:rPr>
              <a:t>print</a:t>
            </a:r>
            <a:r>
              <a:rPr lang="fr-FR" sz="1800" b="1" dirty="0">
                <a:solidFill>
                  <a:schemeClr val="tx1"/>
                </a:solidFill>
              </a:rPr>
              <a:t>(marks)</a:t>
            </a:r>
          </a:p>
        </p:txBody>
      </p:sp>
      <p:sp>
        <p:nvSpPr>
          <p:cNvPr id="8" name="Content Placeholder 3"/>
          <p:cNvSpPr txBox="1">
            <a:spLocks/>
          </p:cNvSpPr>
          <p:nvPr/>
        </p:nvSpPr>
        <p:spPr>
          <a:xfrm>
            <a:off x="4568680" y="2787478"/>
            <a:ext cx="3728320" cy="15330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a:solidFill>
                  <a:schemeClr val="tx1"/>
                </a:solidFill>
              </a:rPr>
              <a:t>[45.5, 53, 65, 72, 83]</a:t>
            </a:r>
          </a:p>
        </p:txBody>
      </p:sp>
    </p:spTree>
    <p:extLst>
      <p:ext uri="{BB962C8B-B14F-4D97-AF65-F5344CB8AC3E}">
        <p14:creationId xmlns:p14="http://schemas.microsoft.com/office/powerpoint/2010/main" val="1335384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 List</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33</a:t>
            </a:fld>
            <a:endParaRPr lang="en-US"/>
          </a:p>
        </p:txBody>
      </p:sp>
      <p:sp>
        <p:nvSpPr>
          <p:cNvPr id="4" name="Content Placeholder 3"/>
          <p:cNvSpPr>
            <a:spLocks noGrp="1"/>
          </p:cNvSpPr>
          <p:nvPr>
            <p:ph sz="quarter" idx="1"/>
          </p:nvPr>
        </p:nvSpPr>
        <p:spPr>
          <a:xfrm>
            <a:off x="822900" y="1410750"/>
            <a:ext cx="3603628" cy="3429000"/>
          </a:xfrm>
        </p:spPr>
        <p:txBody>
          <a:bodyPr/>
          <a:lstStyle/>
          <a:p>
            <a:r>
              <a:rPr lang="en-GB" dirty="0" smtClean="0"/>
              <a:t>To sort the list containing numerical data in descending order:</a:t>
            </a:r>
          </a:p>
          <a:p>
            <a:pPr marL="76200" indent="0">
              <a:buNone/>
            </a:pPr>
            <a:r>
              <a:rPr lang="en-GB" dirty="0" err="1" smtClean="0"/>
              <a:t>list.sort</a:t>
            </a:r>
            <a:r>
              <a:rPr lang="en-GB" dirty="0" smtClean="0"/>
              <a:t>(reverse=True)</a:t>
            </a:r>
            <a:endParaRPr lang="en-IN" dirty="0"/>
          </a:p>
        </p:txBody>
      </p:sp>
      <p:sp>
        <p:nvSpPr>
          <p:cNvPr id="7" name="Content Placeholder 3"/>
          <p:cNvSpPr txBox="1">
            <a:spLocks/>
          </p:cNvSpPr>
          <p:nvPr/>
        </p:nvSpPr>
        <p:spPr>
          <a:xfrm>
            <a:off x="4568680" y="644491"/>
            <a:ext cx="3728320" cy="202943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fr-FR" sz="1800" b="1" dirty="0">
                <a:solidFill>
                  <a:schemeClr val="tx1"/>
                </a:solidFill>
              </a:rPr>
              <a:t>marks=[53,45.5,72,83,65]</a:t>
            </a:r>
          </a:p>
          <a:p>
            <a:pPr marL="76200" indent="0">
              <a:buNone/>
            </a:pPr>
            <a:r>
              <a:rPr lang="fr-FR" sz="1800" b="1" dirty="0" err="1">
                <a:solidFill>
                  <a:schemeClr val="tx1"/>
                </a:solidFill>
              </a:rPr>
              <a:t>marks.sort</a:t>
            </a:r>
            <a:r>
              <a:rPr lang="fr-FR" sz="1800" b="1" dirty="0">
                <a:solidFill>
                  <a:schemeClr val="tx1"/>
                </a:solidFill>
              </a:rPr>
              <a:t>(reverse=</a:t>
            </a:r>
            <a:r>
              <a:rPr lang="fr-FR" sz="1800" b="1" dirty="0" err="1">
                <a:solidFill>
                  <a:schemeClr val="tx1"/>
                </a:solidFill>
              </a:rPr>
              <a:t>True</a:t>
            </a:r>
            <a:r>
              <a:rPr lang="fr-FR" sz="1800" b="1" dirty="0">
                <a:solidFill>
                  <a:schemeClr val="tx1"/>
                </a:solidFill>
              </a:rPr>
              <a:t>)</a:t>
            </a:r>
          </a:p>
          <a:p>
            <a:pPr marL="76200" indent="0">
              <a:buNone/>
            </a:pPr>
            <a:r>
              <a:rPr lang="fr-FR" sz="1800" b="1" dirty="0" err="1">
                <a:solidFill>
                  <a:schemeClr val="tx1"/>
                </a:solidFill>
              </a:rPr>
              <a:t>print</a:t>
            </a:r>
            <a:r>
              <a:rPr lang="fr-FR" sz="1800" b="1" dirty="0">
                <a:solidFill>
                  <a:schemeClr val="tx1"/>
                </a:solidFill>
              </a:rPr>
              <a:t>(marks)</a:t>
            </a:r>
          </a:p>
        </p:txBody>
      </p:sp>
      <p:sp>
        <p:nvSpPr>
          <p:cNvPr id="8" name="Content Placeholder 3"/>
          <p:cNvSpPr txBox="1">
            <a:spLocks/>
          </p:cNvSpPr>
          <p:nvPr/>
        </p:nvSpPr>
        <p:spPr>
          <a:xfrm>
            <a:off x="4568680" y="2787478"/>
            <a:ext cx="3728320" cy="15330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a:solidFill>
                  <a:schemeClr val="tx1"/>
                </a:solidFill>
              </a:rPr>
              <a:t>[83, 72, 65, 53, 45.5]</a:t>
            </a:r>
          </a:p>
          <a:p>
            <a:pPr marL="76200" indent="0">
              <a:buNone/>
            </a:pPr>
            <a:endParaRPr lang="en-GB" sz="1800" b="1" dirty="0" smtClean="0">
              <a:solidFill>
                <a:srgbClr val="FF0000"/>
              </a:solidFill>
            </a:endParaRPr>
          </a:p>
        </p:txBody>
      </p:sp>
      <p:sp>
        <p:nvSpPr>
          <p:cNvPr id="9" name="Cloud Callout 8"/>
          <p:cNvSpPr/>
          <p:nvPr/>
        </p:nvSpPr>
        <p:spPr>
          <a:xfrm>
            <a:off x="995466" y="3473832"/>
            <a:ext cx="3258495" cy="1019914"/>
          </a:xfrm>
          <a:prstGeom prst="cloudCallout">
            <a:avLst>
              <a:gd name="adj1" fmla="val 70423"/>
              <a:gd name="adj2" fmla="val -40931"/>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smtClean="0"/>
              <a:t>This is in-place sorting. Original list gets altered. </a:t>
            </a:r>
            <a:endParaRPr lang="en-GB" sz="1600" b="1" dirty="0"/>
          </a:p>
        </p:txBody>
      </p:sp>
    </p:spTree>
    <p:extLst>
      <p:ext uri="{BB962C8B-B14F-4D97-AF65-F5344CB8AC3E}">
        <p14:creationId xmlns:p14="http://schemas.microsoft.com/office/powerpoint/2010/main" val="236353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Sorting A List</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34</a:t>
            </a:fld>
            <a:endParaRPr lang="en-US"/>
          </a:p>
        </p:txBody>
      </p:sp>
      <p:sp>
        <p:nvSpPr>
          <p:cNvPr id="4" name="Content Placeholder 3"/>
          <p:cNvSpPr>
            <a:spLocks noGrp="1"/>
          </p:cNvSpPr>
          <p:nvPr>
            <p:ph sz="quarter" idx="1"/>
          </p:nvPr>
        </p:nvSpPr>
        <p:spPr>
          <a:xfrm>
            <a:off x="822900" y="1410750"/>
            <a:ext cx="3603628" cy="3429000"/>
          </a:xfrm>
        </p:spPr>
        <p:txBody>
          <a:bodyPr/>
          <a:lstStyle/>
          <a:p>
            <a:r>
              <a:rPr lang="en-GB" dirty="0" smtClean="0"/>
              <a:t>To keep the original list unaltered after sorting:</a:t>
            </a:r>
          </a:p>
          <a:p>
            <a:pPr marL="76200" indent="0">
              <a:buNone/>
            </a:pPr>
            <a:r>
              <a:rPr lang="en-GB" dirty="0" err="1" smtClean="0"/>
              <a:t>newlist</a:t>
            </a:r>
            <a:r>
              <a:rPr lang="en-GB" dirty="0" smtClean="0"/>
              <a:t>=sorted(</a:t>
            </a:r>
            <a:r>
              <a:rPr lang="en-GB" dirty="0" err="1" smtClean="0"/>
              <a:t>oldlist</a:t>
            </a:r>
            <a:r>
              <a:rPr lang="en-GB" dirty="0" smtClean="0"/>
              <a:t>)</a:t>
            </a:r>
            <a:endParaRPr lang="en-IN" dirty="0"/>
          </a:p>
        </p:txBody>
      </p:sp>
      <p:sp>
        <p:nvSpPr>
          <p:cNvPr id="7" name="Content Placeholder 3"/>
          <p:cNvSpPr txBox="1">
            <a:spLocks/>
          </p:cNvSpPr>
          <p:nvPr/>
        </p:nvSpPr>
        <p:spPr>
          <a:xfrm>
            <a:off x="4568680" y="644491"/>
            <a:ext cx="3728320" cy="202943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b="1" dirty="0">
                <a:solidFill>
                  <a:schemeClr val="tx1"/>
                </a:solidFill>
              </a:rPr>
              <a:t>marks=[53,45.5,72,83,65]</a:t>
            </a:r>
          </a:p>
          <a:p>
            <a:pPr marL="76200" indent="0">
              <a:buNone/>
            </a:pPr>
            <a:r>
              <a:rPr lang="en-GB" sz="1800" b="1" dirty="0" err="1" smtClean="0">
                <a:solidFill>
                  <a:schemeClr val="tx1"/>
                </a:solidFill>
              </a:rPr>
              <a:t>newlist</a:t>
            </a:r>
            <a:r>
              <a:rPr lang="en-GB" sz="1800" b="1" dirty="0" smtClean="0">
                <a:solidFill>
                  <a:schemeClr val="tx1"/>
                </a:solidFill>
              </a:rPr>
              <a:t>=sorted(marks</a:t>
            </a:r>
            <a:r>
              <a:rPr lang="en-GB" sz="1800" b="1" dirty="0">
                <a:solidFill>
                  <a:schemeClr val="tx1"/>
                </a:solidFill>
              </a:rPr>
              <a:t>)</a:t>
            </a:r>
          </a:p>
          <a:p>
            <a:pPr marL="76200" indent="0">
              <a:buNone/>
            </a:pPr>
            <a:r>
              <a:rPr lang="en-GB" sz="1800" b="1" dirty="0">
                <a:solidFill>
                  <a:schemeClr val="tx1"/>
                </a:solidFill>
              </a:rPr>
              <a:t>print(marks)</a:t>
            </a:r>
          </a:p>
          <a:p>
            <a:pPr marL="76200" indent="0">
              <a:buNone/>
            </a:pPr>
            <a:r>
              <a:rPr lang="en-GB" sz="1800" b="1" dirty="0" smtClean="0">
                <a:solidFill>
                  <a:schemeClr val="tx1"/>
                </a:solidFill>
              </a:rPr>
              <a:t>print(</a:t>
            </a:r>
            <a:r>
              <a:rPr lang="en-GB" sz="1800" b="1" dirty="0" err="1" smtClean="0">
                <a:solidFill>
                  <a:schemeClr val="tx1"/>
                </a:solidFill>
              </a:rPr>
              <a:t>newlist</a:t>
            </a:r>
            <a:r>
              <a:rPr lang="en-GB" sz="1800" b="1" dirty="0">
                <a:solidFill>
                  <a:schemeClr val="tx1"/>
                </a:solidFill>
              </a:rPr>
              <a:t>)</a:t>
            </a:r>
            <a:endParaRPr lang="fr-FR" sz="1800" b="1" dirty="0">
              <a:solidFill>
                <a:schemeClr val="tx1"/>
              </a:solidFill>
            </a:endParaRPr>
          </a:p>
        </p:txBody>
      </p:sp>
      <p:sp>
        <p:nvSpPr>
          <p:cNvPr id="8" name="Content Placeholder 3"/>
          <p:cNvSpPr txBox="1">
            <a:spLocks/>
          </p:cNvSpPr>
          <p:nvPr/>
        </p:nvSpPr>
        <p:spPr>
          <a:xfrm>
            <a:off x="4568680" y="2787478"/>
            <a:ext cx="3728320" cy="15330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a:solidFill>
                  <a:schemeClr val="tx1"/>
                </a:solidFill>
              </a:rPr>
              <a:t>[53, 45.5, 72, 83, 65]</a:t>
            </a:r>
          </a:p>
          <a:p>
            <a:pPr marL="76200" indent="0">
              <a:buNone/>
            </a:pPr>
            <a:r>
              <a:rPr lang="en-GB" sz="1800" b="1" dirty="0">
                <a:solidFill>
                  <a:schemeClr val="tx1"/>
                </a:solidFill>
              </a:rPr>
              <a:t>[45.5, 53, 65, 72, 83]</a:t>
            </a:r>
            <a:endParaRPr lang="en-GB" sz="1800" b="1" dirty="0" smtClean="0">
              <a:solidFill>
                <a:schemeClr val="tx1"/>
              </a:solidFill>
            </a:endParaRPr>
          </a:p>
        </p:txBody>
      </p:sp>
    </p:spTree>
    <p:extLst>
      <p:ext uri="{BB962C8B-B14F-4D97-AF65-F5344CB8AC3E}">
        <p14:creationId xmlns:p14="http://schemas.microsoft.com/office/powerpoint/2010/main" val="712960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00" y="546898"/>
            <a:ext cx="3603628" cy="977101"/>
          </a:xfrm>
        </p:spPr>
        <p:txBody>
          <a:bodyPr/>
          <a:lstStyle/>
          <a:p>
            <a:r>
              <a:rPr lang="en-US" dirty="0" smtClean="0"/>
              <a:t>Creating A List With </a:t>
            </a:r>
            <a:br>
              <a:rPr lang="en-US" dirty="0" smtClean="0"/>
            </a:br>
            <a:r>
              <a:rPr lang="en-US" dirty="0" smtClean="0"/>
              <a:t>Same Elements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35</a:t>
            </a:fld>
            <a:endParaRPr lang="en-US"/>
          </a:p>
        </p:txBody>
      </p:sp>
      <p:sp>
        <p:nvSpPr>
          <p:cNvPr id="4" name="Content Placeholder 3"/>
          <p:cNvSpPr>
            <a:spLocks noGrp="1"/>
          </p:cNvSpPr>
          <p:nvPr>
            <p:ph sz="quarter" idx="1"/>
          </p:nvPr>
        </p:nvSpPr>
        <p:spPr>
          <a:xfrm>
            <a:off x="767481" y="1714500"/>
            <a:ext cx="3603628" cy="3429000"/>
          </a:xfrm>
        </p:spPr>
        <p:txBody>
          <a:bodyPr/>
          <a:lstStyle/>
          <a:p>
            <a:pPr marL="76200" indent="0">
              <a:buNone/>
            </a:pPr>
            <a:r>
              <a:rPr lang="en-GB" sz="2000" dirty="0" err="1"/>
              <a:t>l</a:t>
            </a:r>
            <a:r>
              <a:rPr lang="en-GB" sz="2000" dirty="0" err="1" smtClean="0"/>
              <a:t>istname</a:t>
            </a:r>
            <a:r>
              <a:rPr lang="en-GB" sz="2000" dirty="0" smtClean="0"/>
              <a:t>= [element]*integer</a:t>
            </a:r>
            <a:endParaRPr lang="en-IN" sz="2000" dirty="0"/>
          </a:p>
        </p:txBody>
      </p:sp>
      <p:sp>
        <p:nvSpPr>
          <p:cNvPr id="7" name="Content Placeholder 3"/>
          <p:cNvSpPr txBox="1">
            <a:spLocks/>
          </p:cNvSpPr>
          <p:nvPr/>
        </p:nvSpPr>
        <p:spPr>
          <a:xfrm>
            <a:off x="4568680" y="644491"/>
            <a:ext cx="3728320" cy="202943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b="1" dirty="0">
                <a:solidFill>
                  <a:schemeClr val="tx1"/>
                </a:solidFill>
              </a:rPr>
              <a:t>list1=[5]*4</a:t>
            </a:r>
          </a:p>
          <a:p>
            <a:pPr marL="76200" indent="0">
              <a:buNone/>
            </a:pPr>
            <a:r>
              <a:rPr lang="en-GB" sz="1800" b="1" dirty="0">
                <a:solidFill>
                  <a:schemeClr val="tx1"/>
                </a:solidFill>
              </a:rPr>
              <a:t>print(list1)</a:t>
            </a:r>
            <a:endParaRPr lang="fr-FR" sz="1800" b="1" dirty="0">
              <a:solidFill>
                <a:schemeClr val="tx1"/>
              </a:solidFill>
            </a:endParaRPr>
          </a:p>
        </p:txBody>
      </p:sp>
      <p:sp>
        <p:nvSpPr>
          <p:cNvPr id="8" name="Content Placeholder 3"/>
          <p:cNvSpPr txBox="1">
            <a:spLocks/>
          </p:cNvSpPr>
          <p:nvPr/>
        </p:nvSpPr>
        <p:spPr>
          <a:xfrm>
            <a:off x="4568680" y="2787478"/>
            <a:ext cx="3728320" cy="153308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smtClean="0">
                <a:solidFill>
                  <a:schemeClr val="tx1"/>
                </a:solidFill>
              </a:rPr>
              <a:t>[5,5,5,5]</a:t>
            </a:r>
            <a:endParaRPr lang="en-GB" sz="1800" b="1" dirty="0">
              <a:solidFill>
                <a:schemeClr val="tx1"/>
              </a:solidFill>
            </a:endParaRPr>
          </a:p>
        </p:txBody>
      </p:sp>
    </p:spTree>
    <p:extLst>
      <p:ext uri="{BB962C8B-B14F-4D97-AF65-F5344CB8AC3E}">
        <p14:creationId xmlns:p14="http://schemas.microsoft.com/office/powerpoint/2010/main" val="263143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List Slicing</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36</a:t>
            </a:fld>
            <a:endParaRPr lang="en-US"/>
          </a:p>
        </p:txBody>
      </p:sp>
      <p:sp>
        <p:nvSpPr>
          <p:cNvPr id="4" name="Content Placeholder 3"/>
          <p:cNvSpPr>
            <a:spLocks noGrp="1"/>
          </p:cNvSpPr>
          <p:nvPr>
            <p:ph sz="quarter" idx="1"/>
          </p:nvPr>
        </p:nvSpPr>
        <p:spPr>
          <a:xfrm>
            <a:off x="822900" y="1410750"/>
            <a:ext cx="3603628" cy="3429000"/>
          </a:xfrm>
        </p:spPr>
        <p:txBody>
          <a:bodyPr/>
          <a:lstStyle/>
          <a:p>
            <a:r>
              <a:rPr lang="en-GB" dirty="0" smtClean="0"/>
              <a:t>List slicing refers to accessing subparts of a list.</a:t>
            </a:r>
          </a:p>
          <a:p>
            <a:pPr marL="76200" indent="0">
              <a:buNone/>
            </a:pPr>
            <a:r>
              <a:rPr lang="en-GB" dirty="0" smtClean="0"/>
              <a:t>Syntax:</a:t>
            </a:r>
          </a:p>
          <a:p>
            <a:pPr marL="76200" indent="0">
              <a:buNone/>
            </a:pPr>
            <a:r>
              <a:rPr lang="en-GB" dirty="0" err="1" smtClean="0"/>
              <a:t>listname</a:t>
            </a:r>
            <a:r>
              <a:rPr lang="en-GB" dirty="0" smtClean="0"/>
              <a:t>[startindex:end+1 </a:t>
            </a:r>
            <a:r>
              <a:rPr lang="en-GB" dirty="0" err="1" smtClean="0"/>
              <a:t>index:step</a:t>
            </a:r>
            <a:r>
              <a:rPr lang="en-GB" dirty="0" smtClean="0"/>
              <a:t>]</a:t>
            </a:r>
            <a:endParaRPr lang="en-IN" dirty="0"/>
          </a:p>
        </p:txBody>
      </p:sp>
      <p:sp>
        <p:nvSpPr>
          <p:cNvPr id="7" name="Content Placeholder 3"/>
          <p:cNvSpPr txBox="1">
            <a:spLocks/>
          </p:cNvSpPr>
          <p:nvPr/>
        </p:nvSpPr>
        <p:spPr>
          <a:xfrm>
            <a:off x="4488874" y="644490"/>
            <a:ext cx="1849582" cy="2535127"/>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b="1" dirty="0">
                <a:solidFill>
                  <a:schemeClr val="tx1"/>
                </a:solidFill>
              </a:rPr>
              <a:t>list1=[1,2,3,5,6,7]</a:t>
            </a:r>
          </a:p>
          <a:p>
            <a:pPr marL="76200" indent="0">
              <a:buNone/>
            </a:pPr>
            <a:r>
              <a:rPr lang="en-GB" sz="1800" b="1" dirty="0">
                <a:solidFill>
                  <a:schemeClr val="tx1"/>
                </a:solidFill>
              </a:rPr>
              <a:t>print(list1[3:5])</a:t>
            </a:r>
          </a:p>
          <a:p>
            <a:pPr marL="76200" indent="0">
              <a:buNone/>
            </a:pPr>
            <a:r>
              <a:rPr lang="en-GB" sz="1800" b="1" dirty="0">
                <a:solidFill>
                  <a:schemeClr val="tx1"/>
                </a:solidFill>
              </a:rPr>
              <a:t>print(list1[:4])</a:t>
            </a:r>
          </a:p>
          <a:p>
            <a:pPr marL="76200" indent="0">
              <a:buNone/>
            </a:pPr>
            <a:r>
              <a:rPr lang="en-GB" sz="1800" b="1" dirty="0">
                <a:solidFill>
                  <a:schemeClr val="tx1"/>
                </a:solidFill>
              </a:rPr>
              <a:t>print(list1[2:])</a:t>
            </a:r>
          </a:p>
          <a:p>
            <a:pPr marL="76200" indent="0">
              <a:buNone/>
            </a:pPr>
            <a:r>
              <a:rPr lang="en-GB" sz="1800" b="1" dirty="0">
                <a:solidFill>
                  <a:schemeClr val="tx1"/>
                </a:solidFill>
              </a:rPr>
              <a:t>print(list1</a:t>
            </a:r>
            <a:r>
              <a:rPr lang="en-GB" sz="1800" b="1" dirty="0" smtClean="0">
                <a:solidFill>
                  <a:schemeClr val="tx1"/>
                </a:solidFill>
              </a:rPr>
              <a:t>[: :</a:t>
            </a:r>
            <a:r>
              <a:rPr lang="en-GB" sz="1800" b="1" dirty="0">
                <a:solidFill>
                  <a:schemeClr val="tx1"/>
                </a:solidFill>
              </a:rPr>
              <a:t>2])</a:t>
            </a:r>
          </a:p>
          <a:p>
            <a:pPr marL="76200" indent="0">
              <a:buNone/>
            </a:pPr>
            <a:r>
              <a:rPr lang="en-GB" sz="1800" b="1" dirty="0">
                <a:solidFill>
                  <a:schemeClr val="tx1"/>
                </a:solidFill>
              </a:rPr>
              <a:t>print(list1</a:t>
            </a:r>
            <a:r>
              <a:rPr lang="en-GB" sz="1800" b="1" dirty="0" smtClean="0">
                <a:solidFill>
                  <a:schemeClr val="tx1"/>
                </a:solidFill>
              </a:rPr>
              <a:t>[: :-</a:t>
            </a:r>
            <a:r>
              <a:rPr lang="en-GB" sz="1800" b="1" dirty="0">
                <a:solidFill>
                  <a:schemeClr val="tx1"/>
                </a:solidFill>
              </a:rPr>
              <a:t>1])</a:t>
            </a:r>
          </a:p>
          <a:p>
            <a:pPr marL="76200" indent="0">
              <a:buNone/>
            </a:pPr>
            <a:endParaRPr lang="en-GB" sz="1800" b="1" dirty="0" smtClean="0">
              <a:solidFill>
                <a:schemeClr val="tx1"/>
              </a:solidFill>
            </a:endParaRPr>
          </a:p>
        </p:txBody>
      </p:sp>
      <p:sp>
        <p:nvSpPr>
          <p:cNvPr id="8" name="Content Placeholder 3"/>
          <p:cNvSpPr txBox="1">
            <a:spLocks/>
          </p:cNvSpPr>
          <p:nvPr/>
        </p:nvSpPr>
        <p:spPr>
          <a:xfrm>
            <a:off x="6396159" y="644489"/>
            <a:ext cx="1816393" cy="2535127"/>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endParaRPr lang="en-GB" sz="1800" b="1" dirty="0" smtClean="0">
              <a:solidFill>
                <a:srgbClr val="FF0000"/>
              </a:solidFill>
            </a:endParaRPr>
          </a:p>
          <a:p>
            <a:pPr marL="76200" indent="0">
              <a:buNone/>
            </a:pPr>
            <a:r>
              <a:rPr lang="en-GB" sz="1800" b="1" dirty="0">
                <a:solidFill>
                  <a:schemeClr val="tx1"/>
                </a:solidFill>
              </a:rPr>
              <a:t>[5, 6]</a:t>
            </a:r>
          </a:p>
          <a:p>
            <a:pPr marL="76200" indent="0">
              <a:buNone/>
            </a:pPr>
            <a:r>
              <a:rPr lang="en-GB" sz="1800" b="1" dirty="0">
                <a:solidFill>
                  <a:schemeClr val="tx1"/>
                </a:solidFill>
              </a:rPr>
              <a:t>[1, 2, 3, 5]</a:t>
            </a:r>
          </a:p>
          <a:p>
            <a:pPr marL="76200" indent="0">
              <a:buNone/>
            </a:pPr>
            <a:r>
              <a:rPr lang="en-GB" sz="1800" b="1" dirty="0">
                <a:solidFill>
                  <a:schemeClr val="tx1"/>
                </a:solidFill>
              </a:rPr>
              <a:t>[3, 5, 6, 7]</a:t>
            </a:r>
          </a:p>
          <a:p>
            <a:pPr marL="76200" indent="0">
              <a:buNone/>
            </a:pPr>
            <a:r>
              <a:rPr lang="en-GB" sz="1800" b="1" dirty="0">
                <a:solidFill>
                  <a:schemeClr val="tx1"/>
                </a:solidFill>
              </a:rPr>
              <a:t>[1, 3, 6]</a:t>
            </a:r>
          </a:p>
          <a:p>
            <a:pPr marL="76200" indent="0">
              <a:buNone/>
            </a:pPr>
            <a:r>
              <a:rPr lang="en-GB" sz="1800" b="1" dirty="0">
                <a:solidFill>
                  <a:schemeClr val="tx1"/>
                </a:solidFill>
              </a:rPr>
              <a:t>[7, 6, 5, 3, 2, 1]</a:t>
            </a:r>
            <a:endParaRPr lang="en-GB" sz="1800" b="1" dirty="0" smtClean="0">
              <a:solidFill>
                <a:schemeClr val="tx1"/>
              </a:solidFill>
            </a:endParaRPr>
          </a:p>
        </p:txBody>
      </p:sp>
      <p:sp>
        <p:nvSpPr>
          <p:cNvPr id="9" name="Cloud Callout 8"/>
          <p:cNvSpPr/>
          <p:nvPr/>
        </p:nvSpPr>
        <p:spPr>
          <a:xfrm>
            <a:off x="907348" y="526561"/>
            <a:ext cx="3066336" cy="1019914"/>
          </a:xfrm>
          <a:prstGeom prst="cloudCallout">
            <a:avLst>
              <a:gd name="adj1" fmla="val 70211"/>
              <a:gd name="adj2" fmla="val 568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err="1" smtClean="0"/>
              <a:t>Start_index</a:t>
            </a:r>
            <a:r>
              <a:rPr lang="en-GB" sz="1600" b="1" dirty="0" smtClean="0"/>
              <a:t>=3</a:t>
            </a:r>
          </a:p>
          <a:p>
            <a:pPr algn="ctr"/>
            <a:r>
              <a:rPr lang="en-GB" sz="1600" b="1" dirty="0" err="1" smtClean="0"/>
              <a:t>End_index</a:t>
            </a:r>
            <a:r>
              <a:rPr lang="en-GB" sz="1600" b="1" dirty="0" smtClean="0"/>
              <a:t>=4</a:t>
            </a:r>
            <a:endParaRPr lang="en-GB" sz="1600" b="1" dirty="0"/>
          </a:p>
        </p:txBody>
      </p:sp>
      <p:sp>
        <p:nvSpPr>
          <p:cNvPr id="10" name="Cloud Callout 9"/>
          <p:cNvSpPr/>
          <p:nvPr/>
        </p:nvSpPr>
        <p:spPr>
          <a:xfrm>
            <a:off x="907348" y="499801"/>
            <a:ext cx="3066336" cy="1019914"/>
          </a:xfrm>
          <a:prstGeom prst="cloudCallout">
            <a:avLst>
              <a:gd name="adj1" fmla="val 69985"/>
              <a:gd name="adj2" fmla="val 96268"/>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err="1" smtClean="0"/>
              <a:t>Start_index</a:t>
            </a:r>
            <a:r>
              <a:rPr lang="en-GB" sz="1600" b="1" dirty="0" smtClean="0"/>
              <a:t>=0</a:t>
            </a:r>
          </a:p>
          <a:p>
            <a:pPr algn="ctr"/>
            <a:r>
              <a:rPr lang="en-GB" sz="1600" b="1" dirty="0" err="1" smtClean="0"/>
              <a:t>End_index</a:t>
            </a:r>
            <a:r>
              <a:rPr lang="en-GB" sz="1600" b="1" dirty="0" smtClean="0"/>
              <a:t>=3</a:t>
            </a:r>
            <a:endParaRPr lang="en-GB" sz="1600" b="1" dirty="0"/>
          </a:p>
        </p:txBody>
      </p:sp>
      <p:sp>
        <p:nvSpPr>
          <p:cNvPr id="11" name="Cloud Callout 10"/>
          <p:cNvSpPr/>
          <p:nvPr/>
        </p:nvSpPr>
        <p:spPr>
          <a:xfrm>
            <a:off x="936200" y="499801"/>
            <a:ext cx="3066336" cy="1019914"/>
          </a:xfrm>
          <a:prstGeom prst="cloudCallout">
            <a:avLst>
              <a:gd name="adj1" fmla="val 68629"/>
              <a:gd name="adj2" fmla="val 132266"/>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err="1" smtClean="0"/>
              <a:t>Start_index</a:t>
            </a:r>
            <a:r>
              <a:rPr lang="en-GB" sz="1600" b="1" dirty="0" smtClean="0"/>
              <a:t>=2</a:t>
            </a:r>
          </a:p>
          <a:p>
            <a:pPr algn="ctr"/>
            <a:r>
              <a:rPr lang="en-GB" sz="1600" b="1" dirty="0" err="1" smtClean="0"/>
              <a:t>End_index</a:t>
            </a:r>
            <a:r>
              <a:rPr lang="en-GB" sz="1600" b="1" dirty="0" smtClean="0"/>
              <a:t>=5</a:t>
            </a:r>
            <a:endParaRPr lang="en-GB" sz="1600" b="1" dirty="0"/>
          </a:p>
        </p:txBody>
      </p:sp>
      <p:sp>
        <p:nvSpPr>
          <p:cNvPr id="12" name="Cloud Callout 11"/>
          <p:cNvSpPr/>
          <p:nvPr/>
        </p:nvSpPr>
        <p:spPr>
          <a:xfrm>
            <a:off x="907348" y="473041"/>
            <a:ext cx="3066336" cy="1019914"/>
          </a:xfrm>
          <a:prstGeom prst="cloudCallout">
            <a:avLst>
              <a:gd name="adj1" fmla="val 70436"/>
              <a:gd name="adj2" fmla="val 16894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err="1" smtClean="0"/>
              <a:t>Start_index</a:t>
            </a:r>
            <a:r>
              <a:rPr lang="en-GB" sz="1600" b="1" dirty="0" smtClean="0"/>
              <a:t>=0</a:t>
            </a:r>
          </a:p>
          <a:p>
            <a:pPr algn="ctr"/>
            <a:r>
              <a:rPr lang="en-GB" sz="1600" b="1" dirty="0" err="1" smtClean="0"/>
              <a:t>End_index</a:t>
            </a:r>
            <a:r>
              <a:rPr lang="en-GB" sz="1600" b="1" dirty="0" smtClean="0"/>
              <a:t>=5</a:t>
            </a:r>
          </a:p>
          <a:p>
            <a:pPr algn="ctr"/>
            <a:r>
              <a:rPr lang="en-GB" sz="1600" b="1" dirty="0" smtClean="0"/>
              <a:t>Step=2</a:t>
            </a:r>
            <a:endParaRPr lang="en-GB" sz="1600" b="1" dirty="0"/>
          </a:p>
        </p:txBody>
      </p:sp>
      <p:sp>
        <p:nvSpPr>
          <p:cNvPr id="13" name="Cloud Callout 12"/>
          <p:cNvSpPr/>
          <p:nvPr/>
        </p:nvSpPr>
        <p:spPr>
          <a:xfrm>
            <a:off x="921774" y="473041"/>
            <a:ext cx="3066336" cy="1019914"/>
          </a:xfrm>
          <a:prstGeom prst="cloudCallout">
            <a:avLst>
              <a:gd name="adj1" fmla="val 70436"/>
              <a:gd name="adj2" fmla="val 20629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err="1" smtClean="0"/>
              <a:t>Start_index</a:t>
            </a:r>
            <a:r>
              <a:rPr lang="en-GB" sz="1600" b="1" dirty="0" smtClean="0"/>
              <a:t>=0</a:t>
            </a:r>
          </a:p>
          <a:p>
            <a:pPr algn="ctr"/>
            <a:r>
              <a:rPr lang="en-GB" sz="1600" b="1" dirty="0" err="1" smtClean="0"/>
              <a:t>End_index</a:t>
            </a:r>
            <a:r>
              <a:rPr lang="en-GB" sz="1600" b="1" dirty="0" smtClean="0"/>
              <a:t>=5</a:t>
            </a:r>
          </a:p>
          <a:p>
            <a:pPr algn="ctr"/>
            <a:r>
              <a:rPr lang="en-GB" sz="1600" b="1" dirty="0" smtClean="0"/>
              <a:t>Step=-1</a:t>
            </a:r>
            <a:endParaRPr lang="en-GB" sz="1600" b="1" dirty="0"/>
          </a:p>
        </p:txBody>
      </p:sp>
      <p:sp>
        <p:nvSpPr>
          <p:cNvPr id="14" name="Cloud Callout 13"/>
          <p:cNvSpPr/>
          <p:nvPr/>
        </p:nvSpPr>
        <p:spPr>
          <a:xfrm>
            <a:off x="4499765" y="3538836"/>
            <a:ext cx="3066336" cy="1019914"/>
          </a:xfrm>
          <a:prstGeom prst="cloudCallout">
            <a:avLst>
              <a:gd name="adj1" fmla="val -22415"/>
              <a:gd name="adj2" fmla="val -884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smtClean="0"/>
              <a:t>Note that this is same as reversing a list</a:t>
            </a:r>
            <a:endParaRPr lang="en-GB" sz="1600" b="1" dirty="0"/>
          </a:p>
        </p:txBody>
      </p:sp>
      <p:sp>
        <p:nvSpPr>
          <p:cNvPr id="15" name="Cloud Callout 14"/>
          <p:cNvSpPr/>
          <p:nvPr/>
        </p:nvSpPr>
        <p:spPr>
          <a:xfrm>
            <a:off x="2347329" y="3937604"/>
            <a:ext cx="2079199" cy="1070814"/>
          </a:xfrm>
          <a:prstGeom prst="cloudCallout">
            <a:avLst>
              <a:gd name="adj1" fmla="val -22415"/>
              <a:gd name="adj2" fmla="val -884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smtClean="0"/>
              <a:t>Default value 0</a:t>
            </a:r>
            <a:endParaRPr lang="en-GB" sz="1600" b="1" dirty="0"/>
          </a:p>
        </p:txBody>
      </p:sp>
      <p:sp>
        <p:nvSpPr>
          <p:cNvPr id="16" name="Cloud Callout 15"/>
          <p:cNvSpPr/>
          <p:nvPr/>
        </p:nvSpPr>
        <p:spPr>
          <a:xfrm>
            <a:off x="2140527" y="3920736"/>
            <a:ext cx="2348347" cy="1070814"/>
          </a:xfrm>
          <a:prstGeom prst="cloudCallout">
            <a:avLst>
              <a:gd name="adj1" fmla="val 23562"/>
              <a:gd name="adj2" fmla="val -8718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smtClean="0"/>
              <a:t>Default value end_index+1</a:t>
            </a:r>
            <a:endParaRPr lang="en-GB" sz="1600" b="1" dirty="0"/>
          </a:p>
        </p:txBody>
      </p:sp>
      <p:sp>
        <p:nvSpPr>
          <p:cNvPr id="17" name="Cloud Callout 16"/>
          <p:cNvSpPr/>
          <p:nvPr/>
        </p:nvSpPr>
        <p:spPr>
          <a:xfrm>
            <a:off x="2409675" y="4023343"/>
            <a:ext cx="2079199" cy="1070814"/>
          </a:xfrm>
          <a:prstGeom prst="cloudCallout">
            <a:avLst>
              <a:gd name="adj1" fmla="val -48735"/>
              <a:gd name="adj2" fmla="val -6518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smtClean="0"/>
              <a:t>Default value 1</a:t>
            </a:r>
            <a:endParaRPr lang="en-GB" sz="1600" b="1" dirty="0"/>
          </a:p>
        </p:txBody>
      </p:sp>
    </p:spTree>
    <p:extLst>
      <p:ext uri="{BB962C8B-B14F-4D97-AF65-F5344CB8AC3E}">
        <p14:creationId xmlns:p14="http://schemas.microsoft.com/office/powerpoint/2010/main" val="2769755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7"/>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9"/>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0"/>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1"/>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12"/>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xit" presetSubtype="0" fill="hold" grpId="1" nodeType="clickEffect">
                                  <p:stCondLst>
                                    <p:cond delay="0"/>
                                  </p:stCondLst>
                                  <p:childTnLst>
                                    <p:set>
                                      <p:cBhvr>
                                        <p:cTn id="13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a:xfrm>
            <a:off x="973836" y="408702"/>
            <a:ext cx="7020900" cy="750300"/>
          </a:xfrm>
        </p:spPr>
        <p:txBody>
          <a:bodyPr/>
          <a:lstStyle/>
          <a:p>
            <a:r>
              <a:rPr lang="en-US" altLang="en-US" dirty="0" smtClean="0"/>
              <a:t>Exercise</a:t>
            </a:r>
            <a:endParaRPr lang="en-US" altLang="en-US" dirty="0"/>
          </a:p>
        </p:txBody>
      </p:sp>
      <p:sp>
        <p:nvSpPr>
          <p:cNvPr id="145411" name="Rectangle 3"/>
          <p:cNvSpPr>
            <a:spLocks noGrp="1" noChangeArrowheads="1"/>
          </p:cNvSpPr>
          <p:nvPr>
            <p:ph type="body" idx="1"/>
          </p:nvPr>
        </p:nvSpPr>
        <p:spPr>
          <a:xfrm>
            <a:off x="918907" y="1087582"/>
            <a:ext cx="3472983" cy="3525876"/>
          </a:xfrm>
        </p:spPr>
        <p:style>
          <a:lnRef idx="2">
            <a:schemeClr val="accent2"/>
          </a:lnRef>
          <a:fillRef idx="1">
            <a:schemeClr val="lt1"/>
          </a:fillRef>
          <a:effectRef idx="0">
            <a:schemeClr val="accent2"/>
          </a:effectRef>
          <a:fontRef idx="minor">
            <a:schemeClr val="dk1"/>
          </a:fontRef>
        </p:style>
        <p:txBody>
          <a:bodyPr>
            <a:normAutofit fontScale="85000" lnSpcReduction="20000"/>
          </a:bodyPr>
          <a:lstStyle/>
          <a:p>
            <a:pPr marL="0" indent="0">
              <a:spcBef>
                <a:spcPct val="80000"/>
              </a:spcBef>
              <a:buNone/>
            </a:pPr>
            <a:r>
              <a:rPr lang="en-GB" altLang="en-US" sz="2300" dirty="0"/>
              <a:t>Find the reverse of a </a:t>
            </a:r>
            <a:r>
              <a:rPr lang="en-GB" altLang="en-US" sz="2300" dirty="0" smtClean="0"/>
              <a:t>list.</a:t>
            </a:r>
          </a:p>
          <a:p>
            <a:pPr marL="0" indent="0">
              <a:spcBef>
                <a:spcPct val="80000"/>
              </a:spcBef>
              <a:buNone/>
            </a:pPr>
            <a:r>
              <a:rPr lang="en-GB" altLang="en-US" sz="2300" dirty="0" smtClean="0"/>
              <a:t>l</a:t>
            </a:r>
            <a:r>
              <a:rPr lang="en-GB" altLang="en-US" sz="2300" dirty="0"/>
              <a:t>=[1,2,3,4]</a:t>
            </a:r>
          </a:p>
          <a:p>
            <a:pPr marL="0" indent="0">
              <a:spcBef>
                <a:spcPct val="80000"/>
              </a:spcBef>
              <a:buNone/>
            </a:pPr>
            <a:r>
              <a:rPr lang="en-GB" altLang="en-US" sz="2300" dirty="0" err="1"/>
              <a:t>rev</a:t>
            </a:r>
            <a:r>
              <a:rPr lang="en-GB" altLang="en-US" sz="2300" dirty="0" err="1">
                <a:latin typeface="Rockwell Extra Bold" panose="02060903040505020403" pitchFamily="18" charset="0"/>
              </a:rPr>
              <a:t>_</a:t>
            </a:r>
            <a:r>
              <a:rPr lang="en-GB" altLang="en-US" sz="2300" dirty="0" err="1"/>
              <a:t>l</a:t>
            </a:r>
            <a:r>
              <a:rPr lang="en-GB" altLang="en-US" sz="2300" dirty="0"/>
              <a:t>=[]</a:t>
            </a:r>
          </a:p>
          <a:p>
            <a:pPr marL="0" indent="0">
              <a:spcBef>
                <a:spcPct val="80000"/>
              </a:spcBef>
              <a:buNone/>
            </a:pPr>
            <a:r>
              <a:rPr lang="en-GB" altLang="en-US" sz="2300" dirty="0"/>
              <a:t>for </a:t>
            </a:r>
            <a:r>
              <a:rPr lang="en-GB" altLang="en-US" sz="2300" dirty="0" err="1"/>
              <a:t>i</a:t>
            </a:r>
            <a:r>
              <a:rPr lang="en-GB" altLang="en-US" sz="2300" dirty="0"/>
              <a:t> in range(</a:t>
            </a:r>
            <a:r>
              <a:rPr lang="en-GB" altLang="en-US" sz="2300" dirty="0" err="1"/>
              <a:t>len</a:t>
            </a:r>
            <a:r>
              <a:rPr lang="en-GB" altLang="en-US" sz="2300" dirty="0"/>
              <a:t>(l)-1,-1,-1):</a:t>
            </a:r>
          </a:p>
          <a:p>
            <a:pPr marL="0" indent="0">
              <a:spcBef>
                <a:spcPct val="80000"/>
              </a:spcBef>
              <a:buNone/>
            </a:pPr>
            <a:r>
              <a:rPr lang="en-GB" altLang="en-US" sz="2300" dirty="0"/>
              <a:t>    </a:t>
            </a:r>
            <a:r>
              <a:rPr lang="en-GB" altLang="en-US" sz="2300" dirty="0" err="1" smtClean="0"/>
              <a:t>rev</a:t>
            </a:r>
            <a:r>
              <a:rPr lang="en-GB" altLang="en-US" sz="2300" dirty="0" err="1">
                <a:latin typeface="Rockwell Extra Bold" panose="02060903040505020403" pitchFamily="18" charset="0"/>
              </a:rPr>
              <a:t>_</a:t>
            </a:r>
            <a:r>
              <a:rPr lang="en-GB" altLang="en-US" sz="2300" dirty="0" err="1" smtClean="0"/>
              <a:t>l.append</a:t>
            </a:r>
            <a:r>
              <a:rPr lang="en-GB" altLang="en-US" sz="2300" dirty="0" smtClean="0"/>
              <a:t>(l[</a:t>
            </a:r>
            <a:r>
              <a:rPr lang="en-GB" altLang="en-US" sz="2300" dirty="0" err="1" smtClean="0"/>
              <a:t>i</a:t>
            </a:r>
            <a:r>
              <a:rPr lang="en-GB" altLang="en-US" sz="2300" dirty="0"/>
              <a:t>])</a:t>
            </a:r>
          </a:p>
          <a:p>
            <a:pPr marL="0" indent="0">
              <a:spcBef>
                <a:spcPct val="80000"/>
              </a:spcBef>
              <a:buNone/>
            </a:pPr>
            <a:r>
              <a:rPr lang="en-GB" altLang="en-US" sz="2300" dirty="0" smtClean="0"/>
              <a:t>print(</a:t>
            </a:r>
            <a:r>
              <a:rPr lang="en-GB" altLang="en-US" sz="2300" dirty="0" err="1" smtClean="0"/>
              <a:t>rev</a:t>
            </a:r>
            <a:r>
              <a:rPr lang="en-GB" altLang="en-US" sz="2300" dirty="0" err="1">
                <a:latin typeface="Rockwell Extra Bold" panose="02060903040505020403" pitchFamily="18" charset="0"/>
              </a:rPr>
              <a:t>_</a:t>
            </a:r>
            <a:r>
              <a:rPr lang="en-GB" altLang="en-US" sz="2300" dirty="0" err="1" smtClean="0"/>
              <a:t>l</a:t>
            </a:r>
            <a:r>
              <a:rPr lang="en-GB" altLang="en-US" sz="2300" dirty="0" smtClean="0"/>
              <a:t>)</a:t>
            </a:r>
            <a:endParaRPr lang="en-GB" altLang="en-US" sz="2000" dirty="0"/>
          </a:p>
          <a:p>
            <a:pPr marL="0" indent="0">
              <a:spcBef>
                <a:spcPct val="80000"/>
              </a:spcBef>
              <a:buNone/>
            </a:pPr>
            <a:r>
              <a:rPr lang="en-GB" altLang="en-US" sz="2000" dirty="0" smtClean="0"/>
              <a:t>.</a:t>
            </a:r>
          </a:p>
        </p:txBody>
      </p:sp>
      <p:sp>
        <p:nvSpPr>
          <p:cNvPr id="4" name="Rectangle 3"/>
          <p:cNvSpPr txBox="1">
            <a:spLocks noChangeArrowheads="1"/>
          </p:cNvSpPr>
          <p:nvPr/>
        </p:nvSpPr>
        <p:spPr>
          <a:xfrm>
            <a:off x="4484287" y="1087582"/>
            <a:ext cx="4015478" cy="3525876"/>
          </a:xfrm>
          <a:prstGeom prst="rect">
            <a:avLst/>
          </a:prstGeom>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0" indent="0">
              <a:spcBef>
                <a:spcPct val="80000"/>
              </a:spcBef>
              <a:buFont typeface="Sniglet"/>
              <a:buNone/>
            </a:pPr>
            <a:r>
              <a:rPr lang="en-GB" altLang="en-US" sz="2000" dirty="0" smtClean="0"/>
              <a:t>Find the reverse of a list without using extra space.</a:t>
            </a:r>
          </a:p>
          <a:p>
            <a:pPr marL="0" indent="0">
              <a:spcBef>
                <a:spcPct val="80000"/>
              </a:spcBef>
              <a:buNone/>
            </a:pPr>
            <a:r>
              <a:rPr lang="en-GB" altLang="en-US" sz="2000" dirty="0" smtClean="0"/>
              <a:t>l</a:t>
            </a:r>
            <a:r>
              <a:rPr lang="en-GB" altLang="en-US" sz="2000" dirty="0"/>
              <a:t>=[1,2,3,4]</a:t>
            </a:r>
          </a:p>
          <a:p>
            <a:pPr marL="0" indent="0">
              <a:spcBef>
                <a:spcPct val="80000"/>
              </a:spcBef>
              <a:buNone/>
            </a:pPr>
            <a:r>
              <a:rPr lang="en-GB" altLang="en-US" sz="2000" dirty="0"/>
              <a:t>print(l</a:t>
            </a:r>
            <a:r>
              <a:rPr lang="en-GB" altLang="en-US" sz="2000" dirty="0" smtClean="0"/>
              <a:t>[  :   : -</a:t>
            </a:r>
            <a:r>
              <a:rPr lang="en-GB" altLang="en-US" sz="2000" dirty="0"/>
              <a:t>1])</a:t>
            </a:r>
            <a:endParaRPr lang="en-GB" altLang="en-US" sz="2000" dirty="0" smtClean="0"/>
          </a:p>
        </p:txBody>
      </p:sp>
    </p:spTree>
    <p:extLst>
      <p:ext uri="{BB962C8B-B14F-4D97-AF65-F5344CB8AC3E}">
        <p14:creationId xmlns:p14="http://schemas.microsoft.com/office/powerpoint/2010/main" val="3483375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5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4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411">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541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541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541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54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00" y="546898"/>
            <a:ext cx="3603628" cy="977101"/>
          </a:xfrm>
        </p:spPr>
        <p:txBody>
          <a:bodyPr/>
          <a:lstStyle/>
          <a:p>
            <a:r>
              <a:rPr lang="en-US" dirty="0" smtClean="0"/>
              <a:t>Copying A List</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38</a:t>
            </a:fld>
            <a:endParaRPr lang="en-US"/>
          </a:p>
        </p:txBody>
      </p:sp>
      <p:sp>
        <p:nvSpPr>
          <p:cNvPr id="4" name="Content Placeholder 3"/>
          <p:cNvSpPr>
            <a:spLocks noGrp="1"/>
          </p:cNvSpPr>
          <p:nvPr>
            <p:ph sz="quarter" idx="1"/>
          </p:nvPr>
        </p:nvSpPr>
        <p:spPr>
          <a:xfrm>
            <a:off x="753627" y="1072978"/>
            <a:ext cx="3084082" cy="3429000"/>
          </a:xfrm>
        </p:spPr>
        <p:txBody>
          <a:bodyPr/>
          <a:lstStyle/>
          <a:p>
            <a:pPr marL="76200" indent="0">
              <a:buNone/>
            </a:pPr>
            <a:r>
              <a:rPr lang="en-GB" sz="2000" dirty="0" smtClean="0"/>
              <a:t>A </a:t>
            </a:r>
            <a:r>
              <a:rPr lang="en-GB" sz="2000" dirty="0" err="1" smtClean="0"/>
              <a:t>newlist</a:t>
            </a:r>
            <a:r>
              <a:rPr lang="en-GB" sz="2000" dirty="0" smtClean="0"/>
              <a:t> can be created with an assignment (=) operator.</a:t>
            </a:r>
          </a:p>
          <a:p>
            <a:pPr marL="76200" indent="0">
              <a:buNone/>
            </a:pPr>
            <a:r>
              <a:rPr lang="en-GB" sz="2000" dirty="0" smtClean="0"/>
              <a:t>Syntax:</a:t>
            </a:r>
          </a:p>
          <a:p>
            <a:pPr marL="76200" indent="0">
              <a:buNone/>
            </a:pPr>
            <a:r>
              <a:rPr lang="en-GB" sz="2000" dirty="0" err="1" smtClean="0"/>
              <a:t>newlist</a:t>
            </a:r>
            <a:r>
              <a:rPr lang="en-GB" sz="2000" dirty="0" smtClean="0"/>
              <a:t>=</a:t>
            </a:r>
            <a:r>
              <a:rPr lang="en-GB" sz="2000" dirty="0" err="1" smtClean="0"/>
              <a:t>oldlist</a:t>
            </a:r>
            <a:endParaRPr lang="en-IN" sz="2000" dirty="0"/>
          </a:p>
        </p:txBody>
      </p:sp>
      <p:sp>
        <p:nvSpPr>
          <p:cNvPr id="7" name="Content Placeholder 3"/>
          <p:cNvSpPr txBox="1">
            <a:spLocks/>
          </p:cNvSpPr>
          <p:nvPr/>
        </p:nvSpPr>
        <p:spPr>
          <a:xfrm>
            <a:off x="4038601" y="644490"/>
            <a:ext cx="4258400" cy="236887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b="1" dirty="0" err="1">
                <a:solidFill>
                  <a:schemeClr val="tx1"/>
                </a:solidFill>
                <a:latin typeface="Times New Roman" panose="02020603050405020304" pitchFamily="18" charset="0"/>
                <a:cs typeface="Times New Roman" panose="02020603050405020304" pitchFamily="18" charset="0"/>
              </a:rPr>
              <a:t>org_list</a:t>
            </a:r>
            <a:r>
              <a:rPr lang="en-GB" sz="1800" b="1" dirty="0">
                <a:solidFill>
                  <a:schemeClr val="tx1"/>
                </a:solidFill>
                <a:latin typeface="Times New Roman" panose="02020603050405020304" pitchFamily="18" charset="0"/>
                <a:cs typeface="Times New Roman" panose="02020603050405020304" pitchFamily="18" charset="0"/>
              </a:rPr>
              <a:t>=["</a:t>
            </a:r>
            <a:r>
              <a:rPr lang="en-GB" sz="1800" b="1" dirty="0" err="1">
                <a:solidFill>
                  <a:schemeClr val="tx1"/>
                </a:solidFill>
                <a:latin typeface="Times New Roman" panose="02020603050405020304" pitchFamily="18" charset="0"/>
                <a:cs typeface="Times New Roman" panose="02020603050405020304" pitchFamily="18" charset="0"/>
              </a:rPr>
              <a:t>Apple","Mango","Orange</a:t>
            </a:r>
            <a:r>
              <a:rPr lang="en-GB" sz="1800" b="1" dirty="0">
                <a:solidFill>
                  <a:schemeClr val="tx1"/>
                </a:solidFill>
                <a:latin typeface="Times New Roman" panose="02020603050405020304" pitchFamily="18" charset="0"/>
                <a:cs typeface="Times New Roman" panose="02020603050405020304" pitchFamily="18" charset="0"/>
              </a:rPr>
              <a:t>"]</a:t>
            </a:r>
          </a:p>
          <a:p>
            <a:pPr marL="76200" indent="0">
              <a:buNone/>
            </a:pPr>
            <a:r>
              <a:rPr lang="en-GB" sz="1800" b="1" dirty="0" err="1" smtClean="0">
                <a:solidFill>
                  <a:schemeClr val="tx1"/>
                </a:solidFill>
                <a:latin typeface="Times New Roman" panose="02020603050405020304" pitchFamily="18" charset="0"/>
                <a:cs typeface="Times New Roman" panose="02020603050405020304" pitchFamily="18" charset="0"/>
              </a:rPr>
              <a:t>new_list</a:t>
            </a:r>
            <a:r>
              <a:rPr lang="en-GB" sz="1800" b="1" dirty="0" smtClean="0">
                <a:solidFill>
                  <a:schemeClr val="tx1"/>
                </a:solidFill>
                <a:latin typeface="Times New Roman" panose="02020603050405020304" pitchFamily="18" charset="0"/>
                <a:cs typeface="Times New Roman" panose="02020603050405020304" pitchFamily="18" charset="0"/>
              </a:rPr>
              <a:t>=</a:t>
            </a:r>
            <a:r>
              <a:rPr lang="en-GB" sz="1800" b="1" dirty="0" err="1" smtClean="0">
                <a:solidFill>
                  <a:schemeClr val="tx1"/>
                </a:solidFill>
                <a:latin typeface="Times New Roman" panose="02020603050405020304" pitchFamily="18" charset="0"/>
                <a:cs typeface="Times New Roman" panose="02020603050405020304" pitchFamily="18" charset="0"/>
              </a:rPr>
              <a:t>org_list</a:t>
            </a:r>
            <a:endParaRPr lang="en-GB" sz="1800" b="1" dirty="0">
              <a:solidFill>
                <a:schemeClr val="tx1"/>
              </a:solidFill>
              <a:latin typeface="Times New Roman" panose="02020603050405020304" pitchFamily="18" charset="0"/>
              <a:cs typeface="Times New Roman" panose="02020603050405020304" pitchFamily="18" charset="0"/>
            </a:endParaRPr>
          </a:p>
          <a:p>
            <a:pPr marL="76200" indent="0">
              <a:buNone/>
            </a:pPr>
            <a:r>
              <a:rPr lang="en-GB" sz="1800" b="1" dirty="0" err="1">
                <a:solidFill>
                  <a:schemeClr val="tx1"/>
                </a:solidFill>
                <a:latin typeface="Times New Roman" panose="02020603050405020304" pitchFamily="18" charset="0"/>
                <a:cs typeface="Times New Roman" panose="02020603050405020304" pitchFamily="18" charset="0"/>
              </a:rPr>
              <a:t>new_list.append</a:t>
            </a:r>
            <a:r>
              <a:rPr lang="en-GB" sz="1800" b="1" dirty="0">
                <a:solidFill>
                  <a:schemeClr val="tx1"/>
                </a:solidFill>
                <a:latin typeface="Times New Roman" panose="02020603050405020304" pitchFamily="18" charset="0"/>
                <a:cs typeface="Times New Roman" panose="02020603050405020304" pitchFamily="18" charset="0"/>
              </a:rPr>
              <a:t>("Lemon")</a:t>
            </a:r>
          </a:p>
          <a:p>
            <a:pPr marL="76200" indent="0">
              <a:buNone/>
            </a:pPr>
            <a:r>
              <a:rPr lang="en-GB" sz="1800" b="1" dirty="0">
                <a:solidFill>
                  <a:schemeClr val="tx1"/>
                </a:solidFill>
                <a:latin typeface="Times New Roman" panose="02020603050405020304" pitchFamily="18" charset="0"/>
                <a:cs typeface="Times New Roman" panose="02020603050405020304" pitchFamily="18" charset="0"/>
              </a:rPr>
              <a:t>print(</a:t>
            </a:r>
            <a:r>
              <a:rPr lang="en-GB" sz="1800" b="1" dirty="0" err="1">
                <a:solidFill>
                  <a:schemeClr val="tx1"/>
                </a:solidFill>
                <a:latin typeface="Times New Roman" panose="02020603050405020304" pitchFamily="18" charset="0"/>
                <a:cs typeface="Times New Roman" panose="02020603050405020304" pitchFamily="18" charset="0"/>
              </a:rPr>
              <a:t>org_list</a:t>
            </a:r>
            <a:r>
              <a:rPr lang="en-GB" sz="1800" b="1" dirty="0">
                <a:solidFill>
                  <a:schemeClr val="tx1"/>
                </a:solidFill>
                <a:latin typeface="Times New Roman" panose="02020603050405020304" pitchFamily="18" charset="0"/>
                <a:cs typeface="Times New Roman" panose="02020603050405020304" pitchFamily="18" charset="0"/>
              </a:rPr>
              <a:t>)</a:t>
            </a:r>
          </a:p>
          <a:p>
            <a:pPr marL="76200" indent="0">
              <a:buNone/>
            </a:pPr>
            <a:r>
              <a:rPr lang="en-GB" sz="1800" b="1" dirty="0">
                <a:solidFill>
                  <a:schemeClr val="tx1"/>
                </a:solidFill>
                <a:latin typeface="Times New Roman" panose="02020603050405020304" pitchFamily="18" charset="0"/>
                <a:cs typeface="Times New Roman" panose="02020603050405020304" pitchFamily="18" charset="0"/>
              </a:rPr>
              <a:t>print(</a:t>
            </a:r>
            <a:r>
              <a:rPr lang="en-GB" sz="1800" b="1" dirty="0" err="1">
                <a:solidFill>
                  <a:schemeClr val="tx1"/>
                </a:solidFill>
                <a:latin typeface="Times New Roman" panose="02020603050405020304" pitchFamily="18" charset="0"/>
                <a:cs typeface="Times New Roman" panose="02020603050405020304" pitchFamily="18" charset="0"/>
              </a:rPr>
              <a:t>new_list</a:t>
            </a:r>
            <a:r>
              <a:rPr lang="en-GB" sz="1800" b="1" dirty="0">
                <a:solidFill>
                  <a:schemeClr val="tx1"/>
                </a:solidFill>
                <a:latin typeface="Times New Roman" panose="02020603050405020304" pitchFamily="18" charset="0"/>
                <a:cs typeface="Times New Roman" panose="02020603050405020304" pitchFamily="18" charset="0"/>
              </a:rPr>
              <a:t>)</a:t>
            </a:r>
            <a:endParaRPr lang="fr-FR" sz="1800" b="1"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3"/>
          <p:cNvSpPr txBox="1">
            <a:spLocks/>
          </p:cNvSpPr>
          <p:nvPr/>
        </p:nvSpPr>
        <p:spPr>
          <a:xfrm>
            <a:off x="4038601" y="3110955"/>
            <a:ext cx="4258400" cy="139102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a:solidFill>
                  <a:schemeClr val="tx1"/>
                </a:solidFill>
                <a:latin typeface="Times New Roman" panose="02020603050405020304" pitchFamily="18" charset="0"/>
                <a:cs typeface="Times New Roman" panose="02020603050405020304" pitchFamily="18" charset="0"/>
              </a:rPr>
              <a:t>['Apple', 'Mango', 'Orange', 'Lemon']</a:t>
            </a:r>
          </a:p>
          <a:p>
            <a:pPr marL="76200" indent="0">
              <a:buNone/>
            </a:pPr>
            <a:r>
              <a:rPr lang="en-GB" sz="1800" b="1" dirty="0">
                <a:solidFill>
                  <a:schemeClr val="tx1"/>
                </a:solidFill>
                <a:latin typeface="Times New Roman" panose="02020603050405020304" pitchFamily="18" charset="0"/>
                <a:cs typeface="Times New Roman" panose="02020603050405020304" pitchFamily="18" charset="0"/>
              </a:rPr>
              <a:t>['Apple', 'Mango', 'Orange', 'Lemon']</a:t>
            </a:r>
          </a:p>
        </p:txBody>
      </p:sp>
      <p:sp>
        <p:nvSpPr>
          <p:cNvPr id="9" name="Cloud Callout 8"/>
          <p:cNvSpPr/>
          <p:nvPr/>
        </p:nvSpPr>
        <p:spPr>
          <a:xfrm>
            <a:off x="822899" y="2819399"/>
            <a:ext cx="3284973" cy="1891145"/>
          </a:xfrm>
          <a:prstGeom prst="cloudCallout">
            <a:avLst>
              <a:gd name="adj1" fmla="val 50524"/>
              <a:gd name="adj2" fmla="val -8679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smtClean="0"/>
              <a:t>Note that any change in the </a:t>
            </a:r>
            <a:r>
              <a:rPr lang="en-GB" sz="1600" b="1" dirty="0" err="1" smtClean="0"/>
              <a:t>newlist</a:t>
            </a:r>
            <a:r>
              <a:rPr lang="en-GB" sz="1600" b="1" dirty="0" smtClean="0"/>
              <a:t> will be reflected in the original list and vice-versa</a:t>
            </a:r>
            <a:endParaRPr lang="en-GB" sz="1600" b="1" dirty="0"/>
          </a:p>
        </p:txBody>
      </p:sp>
    </p:spTree>
    <p:extLst>
      <p:ext uri="{BB962C8B-B14F-4D97-AF65-F5344CB8AC3E}">
        <p14:creationId xmlns:p14="http://schemas.microsoft.com/office/powerpoint/2010/main" val="2158799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00" y="546898"/>
            <a:ext cx="3603628" cy="977101"/>
          </a:xfrm>
        </p:spPr>
        <p:txBody>
          <a:bodyPr/>
          <a:lstStyle/>
          <a:p>
            <a:r>
              <a:rPr lang="en-US" dirty="0" smtClean="0"/>
              <a:t>Copying A List</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39</a:t>
            </a:fld>
            <a:endParaRPr lang="en-US"/>
          </a:p>
        </p:txBody>
      </p:sp>
      <p:sp>
        <p:nvSpPr>
          <p:cNvPr id="4" name="Content Placeholder 3"/>
          <p:cNvSpPr>
            <a:spLocks noGrp="1"/>
          </p:cNvSpPr>
          <p:nvPr>
            <p:ph sz="quarter" idx="1"/>
          </p:nvPr>
        </p:nvSpPr>
        <p:spPr>
          <a:xfrm>
            <a:off x="753627" y="1072978"/>
            <a:ext cx="3084082" cy="3429000"/>
          </a:xfrm>
        </p:spPr>
        <p:txBody>
          <a:bodyPr/>
          <a:lstStyle/>
          <a:p>
            <a:pPr marL="76200" indent="0">
              <a:buNone/>
            </a:pPr>
            <a:r>
              <a:rPr lang="en-GB" sz="2000" dirty="0" smtClean="0"/>
              <a:t>A </a:t>
            </a:r>
            <a:r>
              <a:rPr lang="en-GB" sz="2000" dirty="0" err="1" smtClean="0"/>
              <a:t>newlist</a:t>
            </a:r>
            <a:r>
              <a:rPr lang="en-GB" sz="2000" dirty="0" smtClean="0"/>
              <a:t> can be created by copy( ) function.</a:t>
            </a:r>
          </a:p>
          <a:p>
            <a:pPr marL="76200" indent="0">
              <a:buNone/>
            </a:pPr>
            <a:r>
              <a:rPr lang="en-GB" sz="2000" dirty="0" smtClean="0"/>
              <a:t>Syntax:</a:t>
            </a:r>
          </a:p>
          <a:p>
            <a:pPr marL="76200" indent="0">
              <a:buNone/>
            </a:pPr>
            <a:r>
              <a:rPr lang="en-GB" sz="2000" dirty="0" err="1" smtClean="0"/>
              <a:t>newlist</a:t>
            </a:r>
            <a:r>
              <a:rPr lang="en-GB" sz="2000" dirty="0" smtClean="0"/>
              <a:t>=</a:t>
            </a:r>
            <a:r>
              <a:rPr lang="en-GB" sz="2000" dirty="0" err="1" smtClean="0"/>
              <a:t>oldlist.copy</a:t>
            </a:r>
            <a:r>
              <a:rPr lang="en-GB" sz="2000" dirty="0" smtClean="0"/>
              <a:t>( )</a:t>
            </a:r>
            <a:endParaRPr lang="en-IN" sz="2000" dirty="0"/>
          </a:p>
        </p:txBody>
      </p:sp>
      <p:sp>
        <p:nvSpPr>
          <p:cNvPr id="7" name="Content Placeholder 3"/>
          <p:cNvSpPr txBox="1">
            <a:spLocks/>
          </p:cNvSpPr>
          <p:nvPr/>
        </p:nvSpPr>
        <p:spPr>
          <a:xfrm>
            <a:off x="4038601" y="644490"/>
            <a:ext cx="4258400" cy="236887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b="1" dirty="0" err="1">
                <a:solidFill>
                  <a:schemeClr val="tx1"/>
                </a:solidFill>
                <a:latin typeface="Times New Roman" panose="02020603050405020304" pitchFamily="18" charset="0"/>
                <a:cs typeface="Times New Roman" panose="02020603050405020304" pitchFamily="18" charset="0"/>
              </a:rPr>
              <a:t>org_list</a:t>
            </a:r>
            <a:r>
              <a:rPr lang="en-GB" sz="1800" b="1" dirty="0">
                <a:solidFill>
                  <a:schemeClr val="tx1"/>
                </a:solidFill>
                <a:latin typeface="Times New Roman" panose="02020603050405020304" pitchFamily="18" charset="0"/>
                <a:cs typeface="Times New Roman" panose="02020603050405020304" pitchFamily="18" charset="0"/>
              </a:rPr>
              <a:t>=["</a:t>
            </a:r>
            <a:r>
              <a:rPr lang="en-GB" sz="1800" b="1" dirty="0" err="1">
                <a:solidFill>
                  <a:schemeClr val="tx1"/>
                </a:solidFill>
                <a:latin typeface="Times New Roman" panose="02020603050405020304" pitchFamily="18" charset="0"/>
                <a:cs typeface="Times New Roman" panose="02020603050405020304" pitchFamily="18" charset="0"/>
              </a:rPr>
              <a:t>Apple","Mango","Orange</a:t>
            </a:r>
            <a:r>
              <a:rPr lang="en-GB" sz="1800" b="1" dirty="0">
                <a:solidFill>
                  <a:schemeClr val="tx1"/>
                </a:solidFill>
                <a:latin typeface="Times New Roman" panose="02020603050405020304" pitchFamily="18" charset="0"/>
                <a:cs typeface="Times New Roman" panose="02020603050405020304" pitchFamily="18" charset="0"/>
              </a:rPr>
              <a:t>"]</a:t>
            </a:r>
          </a:p>
          <a:p>
            <a:pPr marL="76200" indent="0">
              <a:buNone/>
            </a:pPr>
            <a:r>
              <a:rPr lang="en-GB" sz="1800" b="1" dirty="0" err="1">
                <a:solidFill>
                  <a:schemeClr val="tx1"/>
                </a:solidFill>
                <a:latin typeface="Times New Roman" panose="02020603050405020304" pitchFamily="18" charset="0"/>
                <a:cs typeface="Times New Roman" panose="02020603050405020304" pitchFamily="18" charset="0"/>
              </a:rPr>
              <a:t>new_list</a:t>
            </a:r>
            <a:r>
              <a:rPr lang="en-GB" sz="1800" b="1" dirty="0">
                <a:solidFill>
                  <a:schemeClr val="tx1"/>
                </a:solidFill>
                <a:latin typeface="Times New Roman" panose="02020603050405020304" pitchFamily="18" charset="0"/>
                <a:cs typeface="Times New Roman" panose="02020603050405020304" pitchFamily="18" charset="0"/>
              </a:rPr>
              <a:t>=</a:t>
            </a:r>
            <a:r>
              <a:rPr lang="en-GB" sz="1800" b="1" dirty="0" err="1">
                <a:solidFill>
                  <a:schemeClr val="tx1"/>
                </a:solidFill>
                <a:latin typeface="Times New Roman" panose="02020603050405020304" pitchFamily="18" charset="0"/>
                <a:cs typeface="Times New Roman" panose="02020603050405020304" pitchFamily="18" charset="0"/>
              </a:rPr>
              <a:t>org_list.copy</a:t>
            </a:r>
            <a:r>
              <a:rPr lang="en-GB" sz="1800" b="1" dirty="0">
                <a:solidFill>
                  <a:schemeClr val="tx1"/>
                </a:solidFill>
                <a:latin typeface="Times New Roman" panose="02020603050405020304" pitchFamily="18" charset="0"/>
                <a:cs typeface="Times New Roman" panose="02020603050405020304" pitchFamily="18" charset="0"/>
              </a:rPr>
              <a:t>()</a:t>
            </a:r>
          </a:p>
          <a:p>
            <a:pPr marL="76200" indent="0">
              <a:buNone/>
            </a:pPr>
            <a:r>
              <a:rPr lang="en-GB" sz="1800" b="1" dirty="0" err="1">
                <a:solidFill>
                  <a:schemeClr val="tx1"/>
                </a:solidFill>
                <a:latin typeface="Times New Roman" panose="02020603050405020304" pitchFamily="18" charset="0"/>
                <a:cs typeface="Times New Roman" panose="02020603050405020304" pitchFamily="18" charset="0"/>
              </a:rPr>
              <a:t>new_list.append</a:t>
            </a:r>
            <a:r>
              <a:rPr lang="en-GB" sz="1800" b="1" dirty="0">
                <a:solidFill>
                  <a:schemeClr val="tx1"/>
                </a:solidFill>
                <a:latin typeface="Times New Roman" panose="02020603050405020304" pitchFamily="18" charset="0"/>
                <a:cs typeface="Times New Roman" panose="02020603050405020304" pitchFamily="18" charset="0"/>
              </a:rPr>
              <a:t>("Lemon")</a:t>
            </a:r>
          </a:p>
          <a:p>
            <a:pPr marL="76200" indent="0">
              <a:buNone/>
            </a:pPr>
            <a:r>
              <a:rPr lang="en-GB" sz="1800" b="1" dirty="0">
                <a:solidFill>
                  <a:schemeClr val="tx1"/>
                </a:solidFill>
                <a:latin typeface="Times New Roman" panose="02020603050405020304" pitchFamily="18" charset="0"/>
                <a:cs typeface="Times New Roman" panose="02020603050405020304" pitchFamily="18" charset="0"/>
              </a:rPr>
              <a:t>print(</a:t>
            </a:r>
            <a:r>
              <a:rPr lang="en-GB" sz="1800" b="1" dirty="0" err="1">
                <a:solidFill>
                  <a:schemeClr val="tx1"/>
                </a:solidFill>
                <a:latin typeface="Times New Roman" panose="02020603050405020304" pitchFamily="18" charset="0"/>
                <a:cs typeface="Times New Roman" panose="02020603050405020304" pitchFamily="18" charset="0"/>
              </a:rPr>
              <a:t>org_list</a:t>
            </a:r>
            <a:r>
              <a:rPr lang="en-GB" sz="1800" b="1" dirty="0">
                <a:solidFill>
                  <a:schemeClr val="tx1"/>
                </a:solidFill>
                <a:latin typeface="Times New Roman" panose="02020603050405020304" pitchFamily="18" charset="0"/>
                <a:cs typeface="Times New Roman" panose="02020603050405020304" pitchFamily="18" charset="0"/>
              </a:rPr>
              <a:t>)</a:t>
            </a:r>
          </a:p>
          <a:p>
            <a:pPr marL="76200" indent="0">
              <a:buNone/>
            </a:pPr>
            <a:r>
              <a:rPr lang="en-GB" sz="1800" b="1" dirty="0">
                <a:solidFill>
                  <a:schemeClr val="tx1"/>
                </a:solidFill>
                <a:latin typeface="Times New Roman" panose="02020603050405020304" pitchFamily="18" charset="0"/>
                <a:cs typeface="Times New Roman" panose="02020603050405020304" pitchFamily="18" charset="0"/>
              </a:rPr>
              <a:t>print(</a:t>
            </a:r>
            <a:r>
              <a:rPr lang="en-GB" sz="1800" b="1" dirty="0" err="1">
                <a:solidFill>
                  <a:schemeClr val="tx1"/>
                </a:solidFill>
                <a:latin typeface="Times New Roman" panose="02020603050405020304" pitchFamily="18" charset="0"/>
                <a:cs typeface="Times New Roman" panose="02020603050405020304" pitchFamily="18" charset="0"/>
              </a:rPr>
              <a:t>new_list</a:t>
            </a:r>
            <a:r>
              <a:rPr lang="en-GB" sz="1800" b="1" dirty="0">
                <a:solidFill>
                  <a:schemeClr val="tx1"/>
                </a:solidFill>
                <a:latin typeface="Times New Roman" panose="02020603050405020304" pitchFamily="18" charset="0"/>
                <a:cs typeface="Times New Roman" panose="02020603050405020304" pitchFamily="18" charset="0"/>
              </a:rPr>
              <a:t>)</a:t>
            </a:r>
            <a:endParaRPr lang="fr-FR" sz="1800" b="1"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3"/>
          <p:cNvSpPr txBox="1">
            <a:spLocks/>
          </p:cNvSpPr>
          <p:nvPr/>
        </p:nvSpPr>
        <p:spPr>
          <a:xfrm>
            <a:off x="4038601" y="3110955"/>
            <a:ext cx="4258400" cy="139102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a:solidFill>
                  <a:schemeClr val="tx1"/>
                </a:solidFill>
                <a:latin typeface="Times New Roman" panose="02020603050405020304" pitchFamily="18" charset="0"/>
                <a:cs typeface="Times New Roman" panose="02020603050405020304" pitchFamily="18" charset="0"/>
              </a:rPr>
              <a:t>['Apple', 'Mango', 'Orange']</a:t>
            </a:r>
          </a:p>
          <a:p>
            <a:pPr marL="76200" indent="0">
              <a:buNone/>
            </a:pPr>
            <a:r>
              <a:rPr lang="en-GB" sz="1800" b="1" dirty="0">
                <a:solidFill>
                  <a:schemeClr val="tx1"/>
                </a:solidFill>
                <a:latin typeface="Times New Roman" panose="02020603050405020304" pitchFamily="18" charset="0"/>
                <a:cs typeface="Times New Roman" panose="02020603050405020304" pitchFamily="18" charset="0"/>
              </a:rPr>
              <a:t>['Apple', 'Mango', 'Orange', 'Lemon']</a:t>
            </a:r>
          </a:p>
        </p:txBody>
      </p:sp>
      <p:sp>
        <p:nvSpPr>
          <p:cNvPr id="9" name="Cloud Callout 8"/>
          <p:cNvSpPr/>
          <p:nvPr/>
        </p:nvSpPr>
        <p:spPr>
          <a:xfrm>
            <a:off x="822899" y="2563091"/>
            <a:ext cx="3284973" cy="1877895"/>
          </a:xfrm>
          <a:prstGeom prst="cloudCallout">
            <a:avLst>
              <a:gd name="adj1" fmla="val 51367"/>
              <a:gd name="adj2" fmla="val -7826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smtClean="0"/>
              <a:t>Note that any change in the new list will not be reflected in the original list and vice-versa</a:t>
            </a:r>
            <a:endParaRPr lang="en-GB" sz="1600" b="1" dirty="0"/>
          </a:p>
        </p:txBody>
      </p:sp>
    </p:spTree>
    <p:extLst>
      <p:ext uri="{BB962C8B-B14F-4D97-AF65-F5344CB8AC3E}">
        <p14:creationId xmlns:p14="http://schemas.microsoft.com/office/powerpoint/2010/main" val="225892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Empty Lists</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4</a:t>
            </a:fld>
            <a:endParaRPr lang="en-US"/>
          </a:p>
        </p:txBody>
      </p:sp>
      <p:sp>
        <p:nvSpPr>
          <p:cNvPr id="5" name="Content Placeholder 3"/>
          <p:cNvSpPr txBox="1">
            <a:spLocks/>
          </p:cNvSpPr>
          <p:nvPr/>
        </p:nvSpPr>
        <p:spPr>
          <a:xfrm>
            <a:off x="1470272" y="1415472"/>
            <a:ext cx="2125828" cy="148012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a:t>l=[ ] </a:t>
            </a:r>
          </a:p>
          <a:p>
            <a:pPr marL="76200" lvl="0" indent="0">
              <a:buNone/>
            </a:pPr>
            <a:r>
              <a:rPr lang="en-GB" dirty="0"/>
              <a:t>print(l) </a:t>
            </a:r>
          </a:p>
          <a:p>
            <a:pPr marL="76200" lvl="0" indent="0">
              <a:buNone/>
            </a:pPr>
            <a:r>
              <a:rPr lang="en-GB" dirty="0"/>
              <a:t>print(</a:t>
            </a:r>
            <a:r>
              <a:rPr lang="en-GB" dirty="0" err="1"/>
              <a:t>len</a:t>
            </a:r>
            <a:r>
              <a:rPr lang="en-GB" dirty="0"/>
              <a:t>(l)) </a:t>
            </a:r>
            <a:endParaRPr lang="en-IN" dirty="0"/>
          </a:p>
        </p:txBody>
      </p:sp>
      <p:sp>
        <p:nvSpPr>
          <p:cNvPr id="11" name="Content Placeholder 3"/>
          <p:cNvSpPr txBox="1">
            <a:spLocks/>
          </p:cNvSpPr>
          <p:nvPr/>
        </p:nvSpPr>
        <p:spPr>
          <a:xfrm>
            <a:off x="4829154" y="1452417"/>
            <a:ext cx="2125828" cy="144318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lvl="0" indent="0">
              <a:buNone/>
            </a:pPr>
            <a:r>
              <a:rPr lang="en-GB" dirty="0" smtClean="0"/>
              <a:t>l=list( )</a:t>
            </a:r>
            <a:endParaRPr lang="en-GB" dirty="0"/>
          </a:p>
          <a:p>
            <a:pPr marL="76200" lvl="0" indent="0">
              <a:buNone/>
            </a:pPr>
            <a:r>
              <a:rPr lang="en-GB" dirty="0"/>
              <a:t>print(l) </a:t>
            </a:r>
          </a:p>
          <a:p>
            <a:pPr marL="76200" lvl="0" indent="0">
              <a:buNone/>
            </a:pPr>
            <a:r>
              <a:rPr lang="en-GB" dirty="0"/>
              <a:t>print(</a:t>
            </a:r>
            <a:r>
              <a:rPr lang="en-GB" dirty="0" err="1"/>
              <a:t>len</a:t>
            </a:r>
            <a:r>
              <a:rPr lang="en-GB" dirty="0"/>
              <a:t>(l)) </a:t>
            </a:r>
            <a:endParaRPr lang="en-IN" dirty="0"/>
          </a:p>
        </p:txBody>
      </p:sp>
    </p:spTree>
    <p:extLst>
      <p:ext uri="{BB962C8B-B14F-4D97-AF65-F5344CB8AC3E}">
        <p14:creationId xmlns:p14="http://schemas.microsoft.com/office/powerpoint/2010/main" val="108894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00" y="546898"/>
            <a:ext cx="3603628" cy="977101"/>
          </a:xfrm>
        </p:spPr>
        <p:txBody>
          <a:bodyPr/>
          <a:lstStyle/>
          <a:p>
            <a:r>
              <a:rPr lang="en-US" dirty="0" smtClean="0"/>
              <a:t>Copying A List</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40</a:t>
            </a:fld>
            <a:endParaRPr lang="en-US"/>
          </a:p>
        </p:txBody>
      </p:sp>
      <p:sp>
        <p:nvSpPr>
          <p:cNvPr id="4" name="Content Placeholder 3"/>
          <p:cNvSpPr>
            <a:spLocks noGrp="1"/>
          </p:cNvSpPr>
          <p:nvPr>
            <p:ph sz="quarter" idx="1"/>
          </p:nvPr>
        </p:nvSpPr>
        <p:spPr>
          <a:xfrm>
            <a:off x="753627" y="1072978"/>
            <a:ext cx="3084082" cy="3429000"/>
          </a:xfrm>
        </p:spPr>
        <p:txBody>
          <a:bodyPr/>
          <a:lstStyle/>
          <a:p>
            <a:pPr marL="76200" indent="0">
              <a:buNone/>
            </a:pPr>
            <a:r>
              <a:rPr lang="en-GB" sz="2000" dirty="0" smtClean="0"/>
              <a:t>A </a:t>
            </a:r>
            <a:r>
              <a:rPr lang="en-GB" sz="2000" dirty="0" err="1" smtClean="0"/>
              <a:t>newlist</a:t>
            </a:r>
            <a:r>
              <a:rPr lang="en-GB" sz="2000" dirty="0" smtClean="0"/>
              <a:t> can be created by list( ) function.</a:t>
            </a:r>
          </a:p>
          <a:p>
            <a:pPr marL="76200" indent="0">
              <a:buNone/>
            </a:pPr>
            <a:r>
              <a:rPr lang="en-GB" sz="2000" dirty="0" smtClean="0"/>
              <a:t>Syntax:</a:t>
            </a:r>
          </a:p>
          <a:p>
            <a:pPr marL="76200" indent="0">
              <a:buNone/>
            </a:pPr>
            <a:r>
              <a:rPr lang="en-GB" sz="2000" dirty="0" err="1" smtClean="0"/>
              <a:t>newlist</a:t>
            </a:r>
            <a:r>
              <a:rPr lang="en-GB" sz="2000" dirty="0" smtClean="0"/>
              <a:t>=list(</a:t>
            </a:r>
            <a:r>
              <a:rPr lang="en-GB" sz="2000" dirty="0" err="1" smtClean="0"/>
              <a:t>oldlist</a:t>
            </a:r>
            <a:r>
              <a:rPr lang="en-GB" sz="2000" dirty="0" smtClean="0"/>
              <a:t> )</a:t>
            </a:r>
            <a:endParaRPr lang="en-IN" sz="2000" dirty="0"/>
          </a:p>
        </p:txBody>
      </p:sp>
      <p:sp>
        <p:nvSpPr>
          <p:cNvPr id="7" name="Content Placeholder 3"/>
          <p:cNvSpPr txBox="1">
            <a:spLocks/>
          </p:cNvSpPr>
          <p:nvPr/>
        </p:nvSpPr>
        <p:spPr>
          <a:xfrm>
            <a:off x="4038601" y="644490"/>
            <a:ext cx="4258400" cy="236887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b="1" dirty="0" err="1">
                <a:solidFill>
                  <a:schemeClr val="tx1"/>
                </a:solidFill>
                <a:latin typeface="Times New Roman" panose="02020603050405020304" pitchFamily="18" charset="0"/>
                <a:cs typeface="Times New Roman" panose="02020603050405020304" pitchFamily="18" charset="0"/>
              </a:rPr>
              <a:t>org_list</a:t>
            </a:r>
            <a:r>
              <a:rPr lang="en-GB" sz="1800" b="1" dirty="0">
                <a:solidFill>
                  <a:schemeClr val="tx1"/>
                </a:solidFill>
                <a:latin typeface="Times New Roman" panose="02020603050405020304" pitchFamily="18" charset="0"/>
                <a:cs typeface="Times New Roman" panose="02020603050405020304" pitchFamily="18" charset="0"/>
              </a:rPr>
              <a:t>=["</a:t>
            </a:r>
            <a:r>
              <a:rPr lang="en-GB" sz="1800" b="1" dirty="0" err="1">
                <a:solidFill>
                  <a:schemeClr val="tx1"/>
                </a:solidFill>
                <a:latin typeface="Times New Roman" panose="02020603050405020304" pitchFamily="18" charset="0"/>
                <a:cs typeface="Times New Roman" panose="02020603050405020304" pitchFamily="18" charset="0"/>
              </a:rPr>
              <a:t>Apple","Mango","Orange</a:t>
            </a:r>
            <a:r>
              <a:rPr lang="en-GB" sz="1800" b="1" dirty="0">
                <a:solidFill>
                  <a:schemeClr val="tx1"/>
                </a:solidFill>
                <a:latin typeface="Times New Roman" panose="02020603050405020304" pitchFamily="18" charset="0"/>
                <a:cs typeface="Times New Roman" panose="02020603050405020304" pitchFamily="18" charset="0"/>
              </a:rPr>
              <a:t>"]</a:t>
            </a:r>
          </a:p>
          <a:p>
            <a:pPr marL="76200" indent="0">
              <a:buNone/>
            </a:pPr>
            <a:r>
              <a:rPr lang="en-GB" sz="1800" b="1" dirty="0" err="1" smtClean="0">
                <a:solidFill>
                  <a:schemeClr val="tx1"/>
                </a:solidFill>
                <a:latin typeface="Times New Roman" panose="02020603050405020304" pitchFamily="18" charset="0"/>
                <a:cs typeface="Times New Roman" panose="02020603050405020304" pitchFamily="18" charset="0"/>
              </a:rPr>
              <a:t>new_list</a:t>
            </a:r>
            <a:r>
              <a:rPr lang="en-GB" sz="1800" b="1" dirty="0" smtClean="0">
                <a:solidFill>
                  <a:schemeClr val="tx1"/>
                </a:solidFill>
                <a:latin typeface="Times New Roman" panose="02020603050405020304" pitchFamily="18" charset="0"/>
                <a:cs typeface="Times New Roman" panose="02020603050405020304" pitchFamily="18" charset="0"/>
              </a:rPr>
              <a:t>=list(</a:t>
            </a:r>
            <a:r>
              <a:rPr lang="en-GB" sz="1800" b="1" dirty="0" err="1" smtClean="0">
                <a:solidFill>
                  <a:schemeClr val="tx1"/>
                </a:solidFill>
                <a:latin typeface="Times New Roman" panose="02020603050405020304" pitchFamily="18" charset="0"/>
                <a:cs typeface="Times New Roman" panose="02020603050405020304" pitchFamily="18" charset="0"/>
              </a:rPr>
              <a:t>org_list</a:t>
            </a:r>
            <a:r>
              <a:rPr lang="en-GB" sz="1800" b="1" dirty="0" smtClean="0">
                <a:solidFill>
                  <a:schemeClr val="tx1"/>
                </a:solidFill>
                <a:latin typeface="Times New Roman" panose="02020603050405020304" pitchFamily="18" charset="0"/>
                <a:cs typeface="Times New Roman" panose="02020603050405020304" pitchFamily="18" charset="0"/>
              </a:rPr>
              <a:t>)</a:t>
            </a:r>
            <a:endParaRPr lang="en-GB" sz="1800" b="1" dirty="0">
              <a:solidFill>
                <a:schemeClr val="tx1"/>
              </a:solidFill>
              <a:latin typeface="Times New Roman" panose="02020603050405020304" pitchFamily="18" charset="0"/>
              <a:cs typeface="Times New Roman" panose="02020603050405020304" pitchFamily="18" charset="0"/>
            </a:endParaRPr>
          </a:p>
          <a:p>
            <a:pPr marL="76200" indent="0">
              <a:buNone/>
            </a:pPr>
            <a:r>
              <a:rPr lang="en-GB" sz="1800" b="1" dirty="0" err="1">
                <a:solidFill>
                  <a:schemeClr val="tx1"/>
                </a:solidFill>
                <a:latin typeface="Times New Roman" panose="02020603050405020304" pitchFamily="18" charset="0"/>
                <a:cs typeface="Times New Roman" panose="02020603050405020304" pitchFamily="18" charset="0"/>
              </a:rPr>
              <a:t>new_list.append</a:t>
            </a:r>
            <a:r>
              <a:rPr lang="en-GB" sz="1800" b="1" dirty="0">
                <a:solidFill>
                  <a:schemeClr val="tx1"/>
                </a:solidFill>
                <a:latin typeface="Times New Roman" panose="02020603050405020304" pitchFamily="18" charset="0"/>
                <a:cs typeface="Times New Roman" panose="02020603050405020304" pitchFamily="18" charset="0"/>
              </a:rPr>
              <a:t>("Lemon")</a:t>
            </a:r>
          </a:p>
          <a:p>
            <a:pPr marL="76200" indent="0">
              <a:buNone/>
            </a:pPr>
            <a:r>
              <a:rPr lang="en-GB" sz="1800" b="1" dirty="0">
                <a:solidFill>
                  <a:schemeClr val="tx1"/>
                </a:solidFill>
                <a:latin typeface="Times New Roman" panose="02020603050405020304" pitchFamily="18" charset="0"/>
                <a:cs typeface="Times New Roman" panose="02020603050405020304" pitchFamily="18" charset="0"/>
              </a:rPr>
              <a:t>print(</a:t>
            </a:r>
            <a:r>
              <a:rPr lang="en-GB" sz="1800" b="1" dirty="0" err="1">
                <a:solidFill>
                  <a:schemeClr val="tx1"/>
                </a:solidFill>
                <a:latin typeface="Times New Roman" panose="02020603050405020304" pitchFamily="18" charset="0"/>
                <a:cs typeface="Times New Roman" panose="02020603050405020304" pitchFamily="18" charset="0"/>
              </a:rPr>
              <a:t>org_list</a:t>
            </a:r>
            <a:r>
              <a:rPr lang="en-GB" sz="1800" b="1" dirty="0">
                <a:solidFill>
                  <a:schemeClr val="tx1"/>
                </a:solidFill>
                <a:latin typeface="Times New Roman" panose="02020603050405020304" pitchFamily="18" charset="0"/>
                <a:cs typeface="Times New Roman" panose="02020603050405020304" pitchFamily="18" charset="0"/>
              </a:rPr>
              <a:t>)</a:t>
            </a:r>
          </a:p>
          <a:p>
            <a:pPr marL="76200" indent="0">
              <a:buNone/>
            </a:pPr>
            <a:r>
              <a:rPr lang="en-GB" sz="1800" b="1" dirty="0">
                <a:solidFill>
                  <a:schemeClr val="tx1"/>
                </a:solidFill>
                <a:latin typeface="Times New Roman" panose="02020603050405020304" pitchFamily="18" charset="0"/>
                <a:cs typeface="Times New Roman" panose="02020603050405020304" pitchFamily="18" charset="0"/>
              </a:rPr>
              <a:t>print(</a:t>
            </a:r>
            <a:r>
              <a:rPr lang="en-GB" sz="1800" b="1" dirty="0" err="1">
                <a:solidFill>
                  <a:schemeClr val="tx1"/>
                </a:solidFill>
                <a:latin typeface="Times New Roman" panose="02020603050405020304" pitchFamily="18" charset="0"/>
                <a:cs typeface="Times New Roman" panose="02020603050405020304" pitchFamily="18" charset="0"/>
              </a:rPr>
              <a:t>new_list</a:t>
            </a:r>
            <a:r>
              <a:rPr lang="en-GB" sz="1800" b="1" dirty="0">
                <a:solidFill>
                  <a:schemeClr val="tx1"/>
                </a:solidFill>
                <a:latin typeface="Times New Roman" panose="02020603050405020304" pitchFamily="18" charset="0"/>
                <a:cs typeface="Times New Roman" panose="02020603050405020304" pitchFamily="18" charset="0"/>
              </a:rPr>
              <a:t>)</a:t>
            </a:r>
            <a:endParaRPr lang="fr-FR" sz="1800" b="1"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3"/>
          <p:cNvSpPr txBox="1">
            <a:spLocks/>
          </p:cNvSpPr>
          <p:nvPr/>
        </p:nvSpPr>
        <p:spPr>
          <a:xfrm>
            <a:off x="4038601" y="3110955"/>
            <a:ext cx="4258400" cy="139102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a:solidFill>
                  <a:schemeClr val="tx1"/>
                </a:solidFill>
                <a:latin typeface="Times New Roman" panose="02020603050405020304" pitchFamily="18" charset="0"/>
                <a:cs typeface="Times New Roman" panose="02020603050405020304" pitchFamily="18" charset="0"/>
              </a:rPr>
              <a:t>['Apple', 'Mango', 'Orange']</a:t>
            </a:r>
          </a:p>
          <a:p>
            <a:pPr marL="76200" indent="0">
              <a:buNone/>
            </a:pPr>
            <a:r>
              <a:rPr lang="en-GB" sz="1800" b="1" dirty="0">
                <a:solidFill>
                  <a:schemeClr val="tx1"/>
                </a:solidFill>
                <a:latin typeface="Times New Roman" panose="02020603050405020304" pitchFamily="18" charset="0"/>
                <a:cs typeface="Times New Roman" panose="02020603050405020304" pitchFamily="18" charset="0"/>
              </a:rPr>
              <a:t>['Apple', 'Mango', 'Orange', 'Lemon']</a:t>
            </a:r>
          </a:p>
        </p:txBody>
      </p:sp>
      <p:sp>
        <p:nvSpPr>
          <p:cNvPr id="9" name="Cloud Callout 8"/>
          <p:cNvSpPr/>
          <p:nvPr/>
        </p:nvSpPr>
        <p:spPr>
          <a:xfrm>
            <a:off x="822899" y="2563091"/>
            <a:ext cx="3284973" cy="1877895"/>
          </a:xfrm>
          <a:prstGeom prst="cloudCallout">
            <a:avLst>
              <a:gd name="adj1" fmla="val 51367"/>
              <a:gd name="adj2" fmla="val -7826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smtClean="0"/>
              <a:t>Note that any change in the new list will not be reflected in the original list and vice-versa</a:t>
            </a:r>
            <a:endParaRPr lang="en-GB" sz="1600" b="1" dirty="0"/>
          </a:p>
        </p:txBody>
      </p:sp>
    </p:spTree>
    <p:extLst>
      <p:ext uri="{BB962C8B-B14F-4D97-AF65-F5344CB8AC3E}">
        <p14:creationId xmlns:p14="http://schemas.microsoft.com/office/powerpoint/2010/main" val="70447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00" y="546898"/>
            <a:ext cx="3603628" cy="977101"/>
          </a:xfrm>
        </p:spPr>
        <p:txBody>
          <a:bodyPr/>
          <a:lstStyle/>
          <a:p>
            <a:r>
              <a:rPr lang="en-US" dirty="0" smtClean="0"/>
              <a:t>Copying A List</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41</a:t>
            </a:fld>
            <a:endParaRPr lang="en-US"/>
          </a:p>
        </p:txBody>
      </p:sp>
      <p:sp>
        <p:nvSpPr>
          <p:cNvPr id="4" name="Content Placeholder 3"/>
          <p:cNvSpPr>
            <a:spLocks noGrp="1"/>
          </p:cNvSpPr>
          <p:nvPr>
            <p:ph sz="quarter" idx="1"/>
          </p:nvPr>
        </p:nvSpPr>
        <p:spPr>
          <a:xfrm>
            <a:off x="753627" y="1072978"/>
            <a:ext cx="3084082" cy="3429000"/>
          </a:xfrm>
        </p:spPr>
        <p:txBody>
          <a:bodyPr/>
          <a:lstStyle/>
          <a:p>
            <a:pPr marL="76200" indent="0">
              <a:buNone/>
            </a:pPr>
            <a:r>
              <a:rPr lang="en-GB" sz="2000" dirty="0" smtClean="0"/>
              <a:t>A </a:t>
            </a:r>
            <a:r>
              <a:rPr lang="en-GB" sz="2000" dirty="0" err="1" smtClean="0"/>
              <a:t>newlist</a:t>
            </a:r>
            <a:r>
              <a:rPr lang="en-GB" sz="2000" dirty="0" smtClean="0"/>
              <a:t> can be created by list slicing.</a:t>
            </a:r>
          </a:p>
          <a:p>
            <a:pPr marL="76200" indent="0">
              <a:buNone/>
            </a:pPr>
            <a:r>
              <a:rPr lang="en-GB" sz="2000" dirty="0" smtClean="0"/>
              <a:t>Syntax:</a:t>
            </a:r>
          </a:p>
          <a:p>
            <a:pPr marL="76200" indent="0">
              <a:buNone/>
            </a:pPr>
            <a:r>
              <a:rPr lang="en-GB" sz="2000" dirty="0" err="1" smtClean="0"/>
              <a:t>newlist</a:t>
            </a:r>
            <a:r>
              <a:rPr lang="en-GB" sz="2000" dirty="0" smtClean="0"/>
              <a:t>=</a:t>
            </a:r>
            <a:r>
              <a:rPr lang="en-GB" sz="2000" dirty="0" err="1" smtClean="0"/>
              <a:t>oldlist</a:t>
            </a:r>
            <a:r>
              <a:rPr lang="en-GB" sz="2000" dirty="0" smtClean="0"/>
              <a:t>[:]</a:t>
            </a:r>
            <a:endParaRPr lang="en-IN" sz="2000" dirty="0"/>
          </a:p>
        </p:txBody>
      </p:sp>
      <p:sp>
        <p:nvSpPr>
          <p:cNvPr id="7" name="Content Placeholder 3"/>
          <p:cNvSpPr txBox="1">
            <a:spLocks/>
          </p:cNvSpPr>
          <p:nvPr/>
        </p:nvSpPr>
        <p:spPr>
          <a:xfrm>
            <a:off x="4038601" y="644490"/>
            <a:ext cx="4258400" cy="236887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b="1" dirty="0" err="1">
                <a:solidFill>
                  <a:schemeClr val="tx1"/>
                </a:solidFill>
                <a:latin typeface="Times New Roman" panose="02020603050405020304" pitchFamily="18" charset="0"/>
                <a:cs typeface="Times New Roman" panose="02020603050405020304" pitchFamily="18" charset="0"/>
              </a:rPr>
              <a:t>org_list</a:t>
            </a:r>
            <a:r>
              <a:rPr lang="en-GB" sz="1800" b="1" dirty="0">
                <a:solidFill>
                  <a:schemeClr val="tx1"/>
                </a:solidFill>
                <a:latin typeface="Times New Roman" panose="02020603050405020304" pitchFamily="18" charset="0"/>
                <a:cs typeface="Times New Roman" panose="02020603050405020304" pitchFamily="18" charset="0"/>
              </a:rPr>
              <a:t>=["</a:t>
            </a:r>
            <a:r>
              <a:rPr lang="en-GB" sz="1800" b="1" dirty="0" err="1" smtClean="0">
                <a:solidFill>
                  <a:schemeClr val="tx1"/>
                </a:solidFill>
                <a:latin typeface="Times New Roman" panose="02020603050405020304" pitchFamily="18" charset="0"/>
                <a:cs typeface="Times New Roman" panose="02020603050405020304" pitchFamily="18" charset="0"/>
              </a:rPr>
              <a:t>Apple","</a:t>
            </a:r>
            <a:r>
              <a:rPr lang="en-GB" sz="1800" b="1" dirty="0" err="1">
                <a:solidFill>
                  <a:schemeClr val="tx1"/>
                </a:solidFill>
                <a:latin typeface="Times New Roman" panose="02020603050405020304" pitchFamily="18" charset="0"/>
                <a:cs typeface="Times New Roman" panose="02020603050405020304" pitchFamily="18" charset="0"/>
              </a:rPr>
              <a:t>Mango","Orange</a:t>
            </a:r>
            <a:r>
              <a:rPr lang="en-GB" sz="1800" b="1" dirty="0">
                <a:solidFill>
                  <a:schemeClr val="tx1"/>
                </a:solidFill>
                <a:latin typeface="Times New Roman" panose="02020603050405020304" pitchFamily="18" charset="0"/>
                <a:cs typeface="Times New Roman" panose="02020603050405020304" pitchFamily="18" charset="0"/>
              </a:rPr>
              <a:t>"]</a:t>
            </a:r>
          </a:p>
          <a:p>
            <a:pPr marL="76200" indent="0">
              <a:buNone/>
            </a:pPr>
            <a:r>
              <a:rPr lang="en-GB" sz="1800" b="1" dirty="0" err="1" smtClean="0">
                <a:solidFill>
                  <a:schemeClr val="tx1"/>
                </a:solidFill>
                <a:latin typeface="Times New Roman" panose="02020603050405020304" pitchFamily="18" charset="0"/>
                <a:cs typeface="Times New Roman" panose="02020603050405020304" pitchFamily="18" charset="0"/>
              </a:rPr>
              <a:t>new_list</a:t>
            </a:r>
            <a:r>
              <a:rPr lang="en-GB" sz="1800" b="1" dirty="0" smtClean="0">
                <a:solidFill>
                  <a:schemeClr val="tx1"/>
                </a:solidFill>
                <a:latin typeface="Times New Roman" panose="02020603050405020304" pitchFamily="18" charset="0"/>
                <a:cs typeface="Times New Roman" panose="02020603050405020304" pitchFamily="18" charset="0"/>
              </a:rPr>
              <a:t>=</a:t>
            </a:r>
            <a:r>
              <a:rPr lang="en-GB" sz="1800" b="1" dirty="0" err="1" smtClean="0">
                <a:solidFill>
                  <a:schemeClr val="tx1"/>
                </a:solidFill>
                <a:latin typeface="Times New Roman" panose="02020603050405020304" pitchFamily="18" charset="0"/>
                <a:cs typeface="Times New Roman" panose="02020603050405020304" pitchFamily="18" charset="0"/>
              </a:rPr>
              <a:t>org_list</a:t>
            </a:r>
            <a:r>
              <a:rPr lang="en-GB" sz="1800" b="1" dirty="0" smtClean="0">
                <a:solidFill>
                  <a:schemeClr val="tx1"/>
                </a:solidFill>
                <a:latin typeface="Times New Roman" panose="02020603050405020304" pitchFamily="18" charset="0"/>
                <a:cs typeface="Times New Roman" panose="02020603050405020304" pitchFamily="18" charset="0"/>
              </a:rPr>
              <a:t>[:]</a:t>
            </a:r>
            <a:endParaRPr lang="en-GB" sz="1800" b="1" dirty="0">
              <a:solidFill>
                <a:schemeClr val="tx1"/>
              </a:solidFill>
              <a:latin typeface="Times New Roman" panose="02020603050405020304" pitchFamily="18" charset="0"/>
              <a:cs typeface="Times New Roman" panose="02020603050405020304" pitchFamily="18" charset="0"/>
            </a:endParaRPr>
          </a:p>
          <a:p>
            <a:pPr marL="76200" indent="0">
              <a:buNone/>
            </a:pPr>
            <a:r>
              <a:rPr lang="en-GB" sz="1800" b="1" dirty="0" err="1">
                <a:solidFill>
                  <a:schemeClr val="tx1"/>
                </a:solidFill>
                <a:latin typeface="Times New Roman" panose="02020603050405020304" pitchFamily="18" charset="0"/>
                <a:cs typeface="Times New Roman" panose="02020603050405020304" pitchFamily="18" charset="0"/>
              </a:rPr>
              <a:t>new_list.append</a:t>
            </a:r>
            <a:r>
              <a:rPr lang="en-GB" sz="1800" b="1" dirty="0">
                <a:solidFill>
                  <a:schemeClr val="tx1"/>
                </a:solidFill>
                <a:latin typeface="Times New Roman" panose="02020603050405020304" pitchFamily="18" charset="0"/>
                <a:cs typeface="Times New Roman" panose="02020603050405020304" pitchFamily="18" charset="0"/>
              </a:rPr>
              <a:t>("Lemon")</a:t>
            </a:r>
          </a:p>
          <a:p>
            <a:pPr marL="76200" indent="0">
              <a:buNone/>
            </a:pPr>
            <a:r>
              <a:rPr lang="en-GB" sz="1800" b="1" dirty="0">
                <a:solidFill>
                  <a:schemeClr val="tx1"/>
                </a:solidFill>
                <a:latin typeface="Times New Roman" panose="02020603050405020304" pitchFamily="18" charset="0"/>
                <a:cs typeface="Times New Roman" panose="02020603050405020304" pitchFamily="18" charset="0"/>
              </a:rPr>
              <a:t>print(</a:t>
            </a:r>
            <a:r>
              <a:rPr lang="en-GB" sz="1800" b="1" dirty="0" err="1">
                <a:solidFill>
                  <a:schemeClr val="tx1"/>
                </a:solidFill>
                <a:latin typeface="Times New Roman" panose="02020603050405020304" pitchFamily="18" charset="0"/>
                <a:cs typeface="Times New Roman" panose="02020603050405020304" pitchFamily="18" charset="0"/>
              </a:rPr>
              <a:t>org_list</a:t>
            </a:r>
            <a:r>
              <a:rPr lang="en-GB" sz="1800" b="1" dirty="0">
                <a:solidFill>
                  <a:schemeClr val="tx1"/>
                </a:solidFill>
                <a:latin typeface="Times New Roman" panose="02020603050405020304" pitchFamily="18" charset="0"/>
                <a:cs typeface="Times New Roman" panose="02020603050405020304" pitchFamily="18" charset="0"/>
              </a:rPr>
              <a:t>)</a:t>
            </a:r>
          </a:p>
          <a:p>
            <a:pPr marL="76200" indent="0">
              <a:buNone/>
            </a:pPr>
            <a:r>
              <a:rPr lang="en-GB" sz="1800" b="1" dirty="0">
                <a:solidFill>
                  <a:schemeClr val="tx1"/>
                </a:solidFill>
                <a:latin typeface="Times New Roman" panose="02020603050405020304" pitchFamily="18" charset="0"/>
                <a:cs typeface="Times New Roman" panose="02020603050405020304" pitchFamily="18" charset="0"/>
              </a:rPr>
              <a:t>print(</a:t>
            </a:r>
            <a:r>
              <a:rPr lang="en-GB" sz="1800" b="1" dirty="0" err="1">
                <a:solidFill>
                  <a:schemeClr val="tx1"/>
                </a:solidFill>
                <a:latin typeface="Times New Roman" panose="02020603050405020304" pitchFamily="18" charset="0"/>
                <a:cs typeface="Times New Roman" panose="02020603050405020304" pitchFamily="18" charset="0"/>
              </a:rPr>
              <a:t>new_list</a:t>
            </a:r>
            <a:r>
              <a:rPr lang="en-GB" sz="1800" b="1" dirty="0">
                <a:solidFill>
                  <a:schemeClr val="tx1"/>
                </a:solidFill>
                <a:latin typeface="Times New Roman" panose="02020603050405020304" pitchFamily="18" charset="0"/>
                <a:cs typeface="Times New Roman" panose="02020603050405020304" pitchFamily="18" charset="0"/>
              </a:rPr>
              <a:t>)</a:t>
            </a:r>
            <a:endParaRPr lang="fr-FR" sz="1800" b="1"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3"/>
          <p:cNvSpPr txBox="1">
            <a:spLocks/>
          </p:cNvSpPr>
          <p:nvPr/>
        </p:nvSpPr>
        <p:spPr>
          <a:xfrm>
            <a:off x="4038601" y="3110955"/>
            <a:ext cx="4258400" cy="139102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a:solidFill>
                  <a:schemeClr val="tx1"/>
                </a:solidFill>
                <a:latin typeface="Times New Roman" panose="02020603050405020304" pitchFamily="18" charset="0"/>
                <a:cs typeface="Times New Roman" panose="02020603050405020304" pitchFamily="18" charset="0"/>
              </a:rPr>
              <a:t>['Apple', 'Mango', 'Orange']</a:t>
            </a:r>
          </a:p>
          <a:p>
            <a:pPr marL="76200" indent="0">
              <a:buNone/>
            </a:pPr>
            <a:r>
              <a:rPr lang="en-GB" sz="1800" b="1" dirty="0">
                <a:solidFill>
                  <a:schemeClr val="tx1"/>
                </a:solidFill>
                <a:latin typeface="Times New Roman" panose="02020603050405020304" pitchFamily="18" charset="0"/>
                <a:cs typeface="Times New Roman" panose="02020603050405020304" pitchFamily="18" charset="0"/>
              </a:rPr>
              <a:t>['Apple', 'Mango', 'Orange', 'Lemon']</a:t>
            </a:r>
          </a:p>
        </p:txBody>
      </p:sp>
      <p:sp>
        <p:nvSpPr>
          <p:cNvPr id="9" name="Cloud Callout 8"/>
          <p:cNvSpPr/>
          <p:nvPr/>
        </p:nvSpPr>
        <p:spPr>
          <a:xfrm>
            <a:off x="822899" y="2563091"/>
            <a:ext cx="3284973" cy="1877895"/>
          </a:xfrm>
          <a:prstGeom prst="cloudCallout">
            <a:avLst>
              <a:gd name="adj1" fmla="val 51367"/>
              <a:gd name="adj2" fmla="val -7826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smtClean="0"/>
              <a:t>Note that any change in the new list will not be reflected in the original list and vice-versa</a:t>
            </a:r>
            <a:endParaRPr lang="en-GB" sz="1600" b="1" dirty="0"/>
          </a:p>
        </p:txBody>
      </p:sp>
    </p:spTree>
    <p:extLst>
      <p:ext uri="{BB962C8B-B14F-4D97-AF65-F5344CB8AC3E}">
        <p14:creationId xmlns:p14="http://schemas.microsoft.com/office/powerpoint/2010/main" val="2011180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9"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00" y="425450"/>
            <a:ext cx="3603628" cy="977101"/>
          </a:xfrm>
        </p:spPr>
        <p:txBody>
          <a:bodyPr/>
          <a:lstStyle/>
          <a:p>
            <a:r>
              <a:rPr lang="en-US" dirty="0" smtClean="0"/>
              <a:t>List Comprehension</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42</a:t>
            </a:fld>
            <a:endParaRPr lang="en-US"/>
          </a:p>
        </p:txBody>
      </p:sp>
      <p:sp>
        <p:nvSpPr>
          <p:cNvPr id="4" name="Content Placeholder 3"/>
          <p:cNvSpPr>
            <a:spLocks noGrp="1"/>
          </p:cNvSpPr>
          <p:nvPr>
            <p:ph sz="quarter" idx="1"/>
          </p:nvPr>
        </p:nvSpPr>
        <p:spPr>
          <a:xfrm>
            <a:off x="678656" y="972962"/>
            <a:ext cx="7793832" cy="3429000"/>
          </a:xfrm>
        </p:spPr>
        <p:txBody>
          <a:bodyPr/>
          <a:lstStyle/>
          <a:p>
            <a:pPr marL="76200" indent="0">
              <a:buNone/>
            </a:pPr>
            <a:r>
              <a:rPr lang="en-GB" sz="2000" dirty="0" smtClean="0"/>
              <a:t>A </a:t>
            </a:r>
            <a:r>
              <a:rPr lang="en-GB" sz="2000" dirty="0" err="1" smtClean="0"/>
              <a:t>newlist</a:t>
            </a:r>
            <a:r>
              <a:rPr lang="en-GB" sz="2000" dirty="0" smtClean="0"/>
              <a:t> can be created from original list using list comprehension.</a:t>
            </a:r>
          </a:p>
          <a:p>
            <a:pPr marL="76200" indent="0">
              <a:buNone/>
            </a:pPr>
            <a:r>
              <a:rPr lang="en-GB" sz="2000" dirty="0"/>
              <a:t>Syntax: </a:t>
            </a:r>
            <a:endParaRPr lang="en-GB" sz="2000" dirty="0" smtClean="0"/>
          </a:p>
          <a:p>
            <a:pPr marL="76200" indent="0">
              <a:buNone/>
            </a:pPr>
            <a:r>
              <a:rPr lang="en-GB" sz="2000" dirty="0" err="1" smtClean="0"/>
              <a:t>newList</a:t>
            </a:r>
            <a:r>
              <a:rPr lang="en-GB" sz="2000" dirty="0" smtClean="0"/>
              <a:t> </a:t>
            </a:r>
            <a:r>
              <a:rPr lang="en-GB" sz="2000" dirty="0"/>
              <a:t>= [ expression(element) for element in </a:t>
            </a:r>
            <a:r>
              <a:rPr lang="en-GB" sz="2000" dirty="0" err="1"/>
              <a:t>oldList</a:t>
            </a:r>
            <a:r>
              <a:rPr lang="en-GB" sz="2000" dirty="0"/>
              <a:t> if condition ]</a:t>
            </a:r>
            <a:endParaRPr lang="en-GB" sz="2000" dirty="0" smtClean="0"/>
          </a:p>
        </p:txBody>
      </p:sp>
      <p:sp>
        <p:nvSpPr>
          <p:cNvPr id="7" name="Content Placeholder 3"/>
          <p:cNvSpPr txBox="1">
            <a:spLocks/>
          </p:cNvSpPr>
          <p:nvPr/>
        </p:nvSpPr>
        <p:spPr>
          <a:xfrm>
            <a:off x="822900" y="2201585"/>
            <a:ext cx="4258400" cy="113454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dirty="0"/>
              <a:t>numbers= [</a:t>
            </a:r>
            <a:r>
              <a:rPr lang="en-GB" sz="1800" dirty="0" err="1"/>
              <a:t>i</a:t>
            </a:r>
            <a:r>
              <a:rPr lang="en-GB" sz="1800" dirty="0"/>
              <a:t>*2 for </a:t>
            </a:r>
            <a:r>
              <a:rPr lang="en-GB" sz="1800" dirty="0" err="1"/>
              <a:t>i</a:t>
            </a:r>
            <a:r>
              <a:rPr lang="en-GB" sz="1800" dirty="0"/>
              <a:t> in range(1,16)] print(numbers)</a:t>
            </a:r>
            <a:endParaRPr lang="en-GB" sz="1800" b="1" dirty="0" smtClean="0">
              <a:solidFill>
                <a:srgbClr val="FF0000"/>
              </a:solidFill>
            </a:endParaRPr>
          </a:p>
        </p:txBody>
      </p:sp>
      <p:sp>
        <p:nvSpPr>
          <p:cNvPr id="8" name="Content Placeholder 3"/>
          <p:cNvSpPr txBox="1">
            <a:spLocks/>
          </p:cNvSpPr>
          <p:nvPr/>
        </p:nvSpPr>
        <p:spPr>
          <a:xfrm>
            <a:off x="5081300" y="2215873"/>
            <a:ext cx="3334322" cy="1140861"/>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dirty="0"/>
              <a:t>[2, 4, 6, 8, 10, 12, 14, 16, 18, 20, 22, 24, 26, 28, 30]</a:t>
            </a:r>
            <a:endParaRPr lang="en-GB" sz="1800" b="1" dirty="0" smtClean="0">
              <a:solidFill>
                <a:srgbClr val="FF0000"/>
              </a:solidFill>
            </a:endParaRPr>
          </a:p>
        </p:txBody>
      </p:sp>
      <p:sp>
        <p:nvSpPr>
          <p:cNvPr id="10" name="Content Placeholder 3"/>
          <p:cNvSpPr txBox="1">
            <a:spLocks/>
          </p:cNvSpPr>
          <p:nvPr/>
        </p:nvSpPr>
        <p:spPr>
          <a:xfrm>
            <a:off x="822900" y="3357561"/>
            <a:ext cx="4258400" cy="1591914"/>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pt-BR" sz="1800" dirty="0"/>
              <a:t>num=[2,4,7,8,23]</a:t>
            </a:r>
          </a:p>
          <a:p>
            <a:pPr marL="76200" indent="0">
              <a:buNone/>
            </a:pPr>
            <a:r>
              <a:rPr lang="pt-BR" sz="1800" dirty="0"/>
              <a:t>num1=[x*x for x in </a:t>
            </a:r>
            <a:r>
              <a:rPr lang="pt-BR" sz="1800" dirty="0" smtClean="0"/>
              <a:t>num if x%2==0]</a:t>
            </a:r>
            <a:endParaRPr lang="pt-BR" sz="1800" dirty="0"/>
          </a:p>
          <a:p>
            <a:pPr marL="76200" indent="0">
              <a:buNone/>
            </a:pPr>
            <a:r>
              <a:rPr lang="pt-BR" sz="1800" dirty="0" smtClean="0"/>
              <a:t>print(num1</a:t>
            </a:r>
            <a:r>
              <a:rPr lang="pt-BR" sz="1800" dirty="0"/>
              <a:t>)</a:t>
            </a:r>
            <a:endParaRPr lang="en-GB" sz="1800" b="1" dirty="0" smtClean="0">
              <a:solidFill>
                <a:srgbClr val="FF0000"/>
              </a:solidFill>
            </a:endParaRPr>
          </a:p>
        </p:txBody>
      </p:sp>
      <p:sp>
        <p:nvSpPr>
          <p:cNvPr id="11" name="Content Placeholder 3"/>
          <p:cNvSpPr txBox="1">
            <a:spLocks/>
          </p:cNvSpPr>
          <p:nvPr/>
        </p:nvSpPr>
        <p:spPr>
          <a:xfrm>
            <a:off x="5081300" y="3378167"/>
            <a:ext cx="3334322" cy="1571307"/>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b="1" dirty="0">
                <a:solidFill>
                  <a:schemeClr val="tx1"/>
                </a:solidFill>
              </a:rPr>
              <a:t>[4, 16</a:t>
            </a:r>
            <a:r>
              <a:rPr lang="en-GB" sz="1800" b="1" dirty="0" smtClean="0">
                <a:solidFill>
                  <a:schemeClr val="tx1"/>
                </a:solidFill>
              </a:rPr>
              <a:t>, 64]</a:t>
            </a:r>
          </a:p>
        </p:txBody>
      </p:sp>
    </p:spTree>
    <p:extLst>
      <p:ext uri="{BB962C8B-B14F-4D97-AF65-F5344CB8AC3E}">
        <p14:creationId xmlns:p14="http://schemas.microsoft.com/office/powerpoint/2010/main" val="181097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00" y="425450"/>
            <a:ext cx="3603628" cy="977101"/>
          </a:xfrm>
        </p:spPr>
        <p:txBody>
          <a:bodyPr/>
          <a:lstStyle/>
          <a:p>
            <a:r>
              <a:rPr lang="en-US" dirty="0" smtClean="0"/>
              <a:t>List Comprehension</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43</a:t>
            </a:fld>
            <a:endParaRPr lang="en-US"/>
          </a:p>
        </p:txBody>
      </p:sp>
      <p:sp>
        <p:nvSpPr>
          <p:cNvPr id="7" name="Content Placeholder 3"/>
          <p:cNvSpPr txBox="1">
            <a:spLocks/>
          </p:cNvSpPr>
          <p:nvPr/>
        </p:nvSpPr>
        <p:spPr>
          <a:xfrm>
            <a:off x="739773" y="913999"/>
            <a:ext cx="7517536" cy="177378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dirty="0"/>
              <a:t>numbers = [1, 2, 3, 4, 5] </a:t>
            </a:r>
            <a:endParaRPr lang="en-GB" sz="1800" dirty="0" smtClean="0"/>
          </a:p>
          <a:p>
            <a:pPr marL="76200" indent="0">
              <a:buNone/>
            </a:pPr>
            <a:r>
              <a:rPr lang="en-GB" sz="1800" dirty="0" smtClean="0"/>
              <a:t>categorized </a:t>
            </a:r>
            <a:r>
              <a:rPr lang="en-GB" sz="1800" dirty="0"/>
              <a:t>= ["even" if x % 2 == 0 else "odd" for x in numbers</a:t>
            </a:r>
            <a:r>
              <a:rPr lang="en-GB" sz="1800" dirty="0" smtClean="0"/>
              <a:t>]</a:t>
            </a:r>
          </a:p>
          <a:p>
            <a:pPr marL="76200" indent="0">
              <a:buNone/>
            </a:pPr>
            <a:r>
              <a:rPr lang="en-GB" sz="1800" dirty="0" smtClean="0"/>
              <a:t> </a:t>
            </a:r>
            <a:r>
              <a:rPr lang="en-GB" sz="1800" dirty="0"/>
              <a:t>print(categorized)</a:t>
            </a:r>
            <a:endParaRPr lang="en-GB" sz="1800" b="1" dirty="0" smtClean="0">
              <a:solidFill>
                <a:srgbClr val="FF0000"/>
              </a:solidFill>
            </a:endParaRPr>
          </a:p>
        </p:txBody>
      </p:sp>
      <p:sp>
        <p:nvSpPr>
          <p:cNvPr id="8" name="Content Placeholder 3"/>
          <p:cNvSpPr txBox="1">
            <a:spLocks/>
          </p:cNvSpPr>
          <p:nvPr/>
        </p:nvSpPr>
        <p:spPr>
          <a:xfrm>
            <a:off x="2775961" y="2903700"/>
            <a:ext cx="3445159" cy="104895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dirty="0"/>
              <a:t>['odd', 'even', 'odd', 'even', 'odd']</a:t>
            </a:r>
            <a:endParaRPr lang="en-GB" sz="1800" b="1" dirty="0" smtClean="0">
              <a:solidFill>
                <a:srgbClr val="FF0000"/>
              </a:solidFill>
            </a:endParaRPr>
          </a:p>
        </p:txBody>
      </p:sp>
    </p:spTree>
    <p:extLst>
      <p:ext uri="{BB962C8B-B14F-4D97-AF65-F5344CB8AC3E}">
        <p14:creationId xmlns:p14="http://schemas.microsoft.com/office/powerpoint/2010/main" val="207163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00" y="425450"/>
            <a:ext cx="3603628" cy="977101"/>
          </a:xfrm>
        </p:spPr>
        <p:txBody>
          <a:bodyPr/>
          <a:lstStyle/>
          <a:p>
            <a:r>
              <a:rPr lang="en-US" dirty="0" smtClean="0"/>
              <a:t>List Comprehension</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44</a:t>
            </a:fld>
            <a:endParaRPr lang="en-US"/>
          </a:p>
        </p:txBody>
      </p:sp>
      <p:sp>
        <p:nvSpPr>
          <p:cNvPr id="7" name="Content Placeholder 3"/>
          <p:cNvSpPr txBox="1">
            <a:spLocks/>
          </p:cNvSpPr>
          <p:nvPr/>
        </p:nvSpPr>
        <p:spPr>
          <a:xfrm>
            <a:off x="739773" y="913999"/>
            <a:ext cx="7517536" cy="177378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dirty="0"/>
              <a:t>words = ["hello", "world", "python"] </a:t>
            </a:r>
            <a:endParaRPr lang="en-GB" sz="1800" dirty="0" smtClean="0"/>
          </a:p>
          <a:p>
            <a:pPr marL="76200" indent="0">
              <a:buNone/>
            </a:pPr>
            <a:r>
              <a:rPr lang="en-GB" sz="1800" dirty="0" err="1" smtClean="0"/>
              <a:t>uppercaseWords</a:t>
            </a:r>
            <a:r>
              <a:rPr lang="en-GB" sz="1800" dirty="0" smtClean="0"/>
              <a:t> </a:t>
            </a:r>
            <a:r>
              <a:rPr lang="en-GB" sz="1800" dirty="0"/>
              <a:t>= [</a:t>
            </a:r>
            <a:r>
              <a:rPr lang="en-GB" sz="1800" dirty="0" err="1"/>
              <a:t>word.upper</a:t>
            </a:r>
            <a:r>
              <a:rPr lang="en-GB" sz="1800" dirty="0"/>
              <a:t>() for word in words] </a:t>
            </a:r>
            <a:r>
              <a:rPr lang="en-GB" sz="1800" dirty="0" smtClean="0"/>
              <a:t>print(</a:t>
            </a:r>
            <a:r>
              <a:rPr lang="en-GB" sz="1800" dirty="0" err="1" smtClean="0"/>
              <a:t>uppercaseWords</a:t>
            </a:r>
            <a:r>
              <a:rPr lang="en-GB" sz="1800" dirty="0"/>
              <a:t>)</a:t>
            </a:r>
            <a:endParaRPr lang="en-GB" sz="1800" b="1" dirty="0" smtClean="0">
              <a:solidFill>
                <a:srgbClr val="FF0000"/>
              </a:solidFill>
            </a:endParaRPr>
          </a:p>
        </p:txBody>
      </p:sp>
      <p:sp>
        <p:nvSpPr>
          <p:cNvPr id="8" name="Content Placeholder 3"/>
          <p:cNvSpPr txBox="1">
            <a:spLocks/>
          </p:cNvSpPr>
          <p:nvPr/>
        </p:nvSpPr>
        <p:spPr>
          <a:xfrm>
            <a:off x="2775961" y="2903700"/>
            <a:ext cx="3445159" cy="104895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dirty="0"/>
              <a:t>['HELLO', 'WORLD', 'PYTHON']</a:t>
            </a:r>
            <a:endParaRPr lang="en-GB" sz="1800" b="1" dirty="0" smtClean="0">
              <a:solidFill>
                <a:srgbClr val="FF0000"/>
              </a:solidFill>
            </a:endParaRPr>
          </a:p>
        </p:txBody>
      </p:sp>
    </p:spTree>
    <p:extLst>
      <p:ext uri="{BB962C8B-B14F-4D97-AF65-F5344CB8AC3E}">
        <p14:creationId xmlns:p14="http://schemas.microsoft.com/office/powerpoint/2010/main" val="126621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00" y="425450"/>
            <a:ext cx="3603628" cy="977101"/>
          </a:xfrm>
        </p:spPr>
        <p:txBody>
          <a:bodyPr/>
          <a:lstStyle/>
          <a:p>
            <a:r>
              <a:rPr lang="en-US" dirty="0" smtClean="0"/>
              <a:t>List Comprehension</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45</a:t>
            </a:fld>
            <a:endParaRPr lang="en-US"/>
          </a:p>
        </p:txBody>
      </p:sp>
      <p:sp>
        <p:nvSpPr>
          <p:cNvPr id="7" name="Content Placeholder 3"/>
          <p:cNvSpPr txBox="1">
            <a:spLocks/>
          </p:cNvSpPr>
          <p:nvPr/>
        </p:nvSpPr>
        <p:spPr>
          <a:xfrm>
            <a:off x="739773" y="913999"/>
            <a:ext cx="7517536" cy="177378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dirty="0"/>
              <a:t>numbers = [x for x in range(10)] </a:t>
            </a:r>
            <a:endParaRPr lang="en-GB" sz="1800" dirty="0" smtClean="0"/>
          </a:p>
          <a:p>
            <a:pPr marL="76200" indent="0">
              <a:buNone/>
            </a:pPr>
            <a:r>
              <a:rPr lang="en-GB" sz="1800" dirty="0" smtClean="0"/>
              <a:t>print(numbers</a:t>
            </a:r>
            <a:r>
              <a:rPr lang="en-GB" sz="1800" dirty="0"/>
              <a:t>)</a:t>
            </a:r>
            <a:endParaRPr lang="en-GB" sz="1800" b="1" dirty="0" smtClean="0">
              <a:solidFill>
                <a:srgbClr val="FF0000"/>
              </a:solidFill>
            </a:endParaRPr>
          </a:p>
        </p:txBody>
      </p:sp>
      <p:sp>
        <p:nvSpPr>
          <p:cNvPr id="8" name="Content Placeholder 3"/>
          <p:cNvSpPr txBox="1">
            <a:spLocks/>
          </p:cNvSpPr>
          <p:nvPr/>
        </p:nvSpPr>
        <p:spPr>
          <a:xfrm>
            <a:off x="2775961" y="2903700"/>
            <a:ext cx="3445159" cy="104895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dirty="0"/>
              <a:t>[0, 1, 2, 3, 4, 5, 6, 7, 8, 9]</a:t>
            </a:r>
            <a:endParaRPr lang="en-GB" sz="1800" b="1" dirty="0" smtClean="0">
              <a:solidFill>
                <a:srgbClr val="FF0000"/>
              </a:solidFill>
            </a:endParaRPr>
          </a:p>
        </p:txBody>
      </p:sp>
    </p:spTree>
    <p:extLst>
      <p:ext uri="{BB962C8B-B14F-4D97-AF65-F5344CB8AC3E}">
        <p14:creationId xmlns:p14="http://schemas.microsoft.com/office/powerpoint/2010/main" val="4146504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99" y="425450"/>
            <a:ext cx="4788191" cy="977101"/>
          </a:xfrm>
        </p:spPr>
        <p:txBody>
          <a:bodyPr/>
          <a:lstStyle/>
          <a:p>
            <a:r>
              <a:rPr lang="en-US" dirty="0" smtClean="0"/>
              <a:t>Nested List Comprehension</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46</a:t>
            </a:fld>
            <a:endParaRPr lang="en-US"/>
          </a:p>
        </p:txBody>
      </p:sp>
      <p:sp>
        <p:nvSpPr>
          <p:cNvPr id="7" name="Content Placeholder 3"/>
          <p:cNvSpPr txBox="1">
            <a:spLocks/>
          </p:cNvSpPr>
          <p:nvPr/>
        </p:nvSpPr>
        <p:spPr>
          <a:xfrm>
            <a:off x="739773" y="913999"/>
            <a:ext cx="7517536" cy="177378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dirty="0"/>
              <a:t>matrix = [[j for j in range(3)] for </a:t>
            </a:r>
            <a:r>
              <a:rPr lang="en-GB" sz="1800" dirty="0" err="1"/>
              <a:t>i</a:t>
            </a:r>
            <a:r>
              <a:rPr lang="en-GB" sz="1800" dirty="0"/>
              <a:t> in range(4)] </a:t>
            </a:r>
            <a:endParaRPr lang="en-GB" sz="1800" dirty="0" smtClean="0"/>
          </a:p>
          <a:p>
            <a:pPr marL="76200" indent="0">
              <a:buNone/>
            </a:pPr>
            <a:r>
              <a:rPr lang="en-GB" sz="1800" dirty="0" smtClean="0"/>
              <a:t>print(matrix</a:t>
            </a:r>
            <a:r>
              <a:rPr lang="en-GB" sz="1800" dirty="0"/>
              <a:t>)</a:t>
            </a:r>
            <a:endParaRPr lang="en-GB" sz="1800" b="1" dirty="0" smtClean="0">
              <a:solidFill>
                <a:srgbClr val="FF0000"/>
              </a:solidFill>
            </a:endParaRPr>
          </a:p>
        </p:txBody>
      </p:sp>
      <p:sp>
        <p:nvSpPr>
          <p:cNvPr id="8" name="Content Placeholder 3"/>
          <p:cNvSpPr txBox="1">
            <a:spLocks/>
          </p:cNvSpPr>
          <p:nvPr/>
        </p:nvSpPr>
        <p:spPr>
          <a:xfrm>
            <a:off x="2775961" y="2903700"/>
            <a:ext cx="3998912" cy="104895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dirty="0"/>
              <a:t>[[0, 1, 2], </a:t>
            </a:r>
            <a:r>
              <a:rPr lang="en-GB" sz="1800" dirty="0" smtClean="0"/>
              <a:t>[</a:t>
            </a:r>
            <a:r>
              <a:rPr lang="en-GB" sz="1800" dirty="0"/>
              <a:t>0, 1, 2], </a:t>
            </a:r>
            <a:r>
              <a:rPr lang="en-GB" sz="1800" dirty="0" smtClean="0"/>
              <a:t> </a:t>
            </a:r>
            <a:r>
              <a:rPr lang="en-GB" sz="1800" dirty="0"/>
              <a:t>[0, 1, 2], </a:t>
            </a:r>
            <a:r>
              <a:rPr lang="en-GB" sz="1800" dirty="0" smtClean="0"/>
              <a:t> </a:t>
            </a:r>
            <a:r>
              <a:rPr lang="en-GB" sz="1800" dirty="0"/>
              <a:t>[0, 1, 2]]</a:t>
            </a:r>
            <a:endParaRPr lang="en-GB" sz="1800" b="1" dirty="0" smtClean="0">
              <a:solidFill>
                <a:srgbClr val="FF0000"/>
              </a:solidFill>
            </a:endParaRPr>
          </a:p>
        </p:txBody>
      </p:sp>
    </p:spTree>
    <p:extLst>
      <p:ext uri="{BB962C8B-B14F-4D97-AF65-F5344CB8AC3E}">
        <p14:creationId xmlns:p14="http://schemas.microsoft.com/office/powerpoint/2010/main" val="4215366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899" y="425450"/>
            <a:ext cx="6076665" cy="488549"/>
          </a:xfrm>
        </p:spPr>
        <p:txBody>
          <a:bodyPr/>
          <a:lstStyle/>
          <a:p>
            <a:r>
              <a:rPr lang="en-US" dirty="0" smtClean="0"/>
              <a:t>Flattening A Nested List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47</a:t>
            </a:fld>
            <a:endParaRPr lang="en-US"/>
          </a:p>
        </p:txBody>
      </p:sp>
      <p:sp>
        <p:nvSpPr>
          <p:cNvPr id="7" name="Content Placeholder 3"/>
          <p:cNvSpPr txBox="1">
            <a:spLocks/>
          </p:cNvSpPr>
          <p:nvPr/>
        </p:nvSpPr>
        <p:spPr>
          <a:xfrm>
            <a:off x="739773" y="913999"/>
            <a:ext cx="7517536" cy="1773783"/>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Example:</a:t>
            </a:r>
          </a:p>
          <a:p>
            <a:pPr marL="76200" indent="0">
              <a:buNone/>
            </a:pPr>
            <a:r>
              <a:rPr lang="en-GB" sz="1800" dirty="0" err="1" smtClean="0"/>
              <a:t>nestedlist</a:t>
            </a:r>
            <a:r>
              <a:rPr lang="en-GB" sz="1800" dirty="0" smtClean="0"/>
              <a:t> </a:t>
            </a:r>
            <a:r>
              <a:rPr lang="en-GB" sz="1800" dirty="0"/>
              <a:t>= [[1, 2, 3], [4, 5], [6]] </a:t>
            </a:r>
            <a:endParaRPr lang="en-GB" sz="1800" dirty="0" smtClean="0"/>
          </a:p>
          <a:p>
            <a:pPr marL="76200" indent="0">
              <a:buNone/>
            </a:pPr>
            <a:r>
              <a:rPr lang="en-GB" sz="1800" dirty="0" err="1" smtClean="0"/>
              <a:t>flattenedlist</a:t>
            </a:r>
            <a:r>
              <a:rPr lang="en-GB" sz="1800" dirty="0" smtClean="0"/>
              <a:t> </a:t>
            </a:r>
            <a:r>
              <a:rPr lang="en-GB" sz="1800" dirty="0"/>
              <a:t>= [</a:t>
            </a:r>
            <a:r>
              <a:rPr lang="en-GB" sz="1800" dirty="0" err="1"/>
              <a:t>num</a:t>
            </a:r>
            <a:r>
              <a:rPr lang="en-GB" sz="1800" dirty="0"/>
              <a:t> for </a:t>
            </a:r>
            <a:r>
              <a:rPr lang="en-GB" sz="1800" dirty="0" err="1"/>
              <a:t>sublist</a:t>
            </a:r>
            <a:r>
              <a:rPr lang="en-GB" sz="1800" dirty="0"/>
              <a:t> in </a:t>
            </a:r>
            <a:r>
              <a:rPr lang="en-GB" sz="1800" dirty="0" err="1" smtClean="0"/>
              <a:t>nestedlist</a:t>
            </a:r>
            <a:r>
              <a:rPr lang="en-GB" sz="1800" dirty="0" smtClean="0"/>
              <a:t> </a:t>
            </a:r>
            <a:r>
              <a:rPr lang="en-GB" sz="1800" dirty="0"/>
              <a:t>for </a:t>
            </a:r>
            <a:r>
              <a:rPr lang="en-GB" sz="1800" dirty="0" err="1"/>
              <a:t>num</a:t>
            </a:r>
            <a:r>
              <a:rPr lang="en-GB" sz="1800" dirty="0"/>
              <a:t> in </a:t>
            </a:r>
            <a:r>
              <a:rPr lang="en-GB" sz="1800" dirty="0" err="1"/>
              <a:t>sublist</a:t>
            </a:r>
            <a:r>
              <a:rPr lang="en-GB" sz="1800" dirty="0" smtClean="0"/>
              <a:t>]</a:t>
            </a:r>
          </a:p>
          <a:p>
            <a:pPr marL="76200" indent="0">
              <a:buNone/>
            </a:pPr>
            <a:r>
              <a:rPr lang="en-GB" sz="1800" dirty="0" smtClean="0"/>
              <a:t>print(</a:t>
            </a:r>
            <a:r>
              <a:rPr lang="en-GB" sz="1800" dirty="0" err="1" smtClean="0"/>
              <a:t>flattenedlist</a:t>
            </a:r>
            <a:r>
              <a:rPr lang="en-GB" sz="1800" dirty="0"/>
              <a:t>)</a:t>
            </a:r>
            <a:endParaRPr lang="en-GB" sz="1800" b="1" dirty="0" smtClean="0">
              <a:solidFill>
                <a:srgbClr val="FF0000"/>
              </a:solidFill>
            </a:endParaRPr>
          </a:p>
        </p:txBody>
      </p:sp>
      <p:sp>
        <p:nvSpPr>
          <p:cNvPr id="8" name="Content Placeholder 3"/>
          <p:cNvSpPr txBox="1">
            <a:spLocks/>
          </p:cNvSpPr>
          <p:nvPr/>
        </p:nvSpPr>
        <p:spPr>
          <a:xfrm>
            <a:off x="2775961" y="2903700"/>
            <a:ext cx="3998912" cy="1048958"/>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b="1" dirty="0" smtClean="0">
                <a:solidFill>
                  <a:srgbClr val="FF0000"/>
                </a:solidFill>
              </a:rPr>
              <a:t>Output:</a:t>
            </a:r>
          </a:p>
          <a:p>
            <a:pPr marL="76200" indent="0">
              <a:buNone/>
            </a:pPr>
            <a:r>
              <a:rPr lang="en-GB" sz="1800" dirty="0"/>
              <a:t>[1, 2, 3, 4, 5, 6]</a:t>
            </a:r>
            <a:endParaRPr lang="en-GB" sz="1800" b="1" dirty="0" smtClean="0">
              <a:solidFill>
                <a:srgbClr val="FF0000"/>
              </a:solidFill>
            </a:endParaRPr>
          </a:p>
        </p:txBody>
      </p:sp>
    </p:spTree>
    <p:extLst>
      <p:ext uri="{BB962C8B-B14F-4D97-AF65-F5344CB8AC3E}">
        <p14:creationId xmlns:p14="http://schemas.microsoft.com/office/powerpoint/2010/main" val="308846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7215" y="592516"/>
            <a:ext cx="7522439" cy="592048"/>
          </a:xfrm>
        </p:spPr>
        <p:txBody>
          <a:bodyPr/>
          <a:lstStyle/>
          <a:p>
            <a:r>
              <a:rPr lang="en-GB" sz="3200" dirty="0" smtClean="0"/>
              <a:t>Let’s Teach Bob Count Frequency Of An Element</a:t>
            </a:r>
            <a:endParaRPr lang="en-GB" sz="3200" dirty="0"/>
          </a:p>
        </p:txBody>
      </p:sp>
      <p:sp>
        <p:nvSpPr>
          <p:cNvPr id="7" name="Rectangle 6"/>
          <p:cNvSpPr/>
          <p:nvPr/>
        </p:nvSpPr>
        <p:spPr>
          <a:xfrm>
            <a:off x="2161308" y="1066800"/>
            <a:ext cx="4094019" cy="155288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800" b="1" dirty="0" smtClean="0"/>
              <a:t>Bob has the following list of elements:</a:t>
            </a:r>
          </a:p>
          <a:p>
            <a:pPr algn="ctr"/>
            <a:r>
              <a:rPr lang="en-IN" sz="1800" b="1" dirty="0">
                <a:solidFill>
                  <a:schemeClr val="tx1"/>
                </a:solidFill>
              </a:rPr>
              <a:t>l=[1,2,3,4,2,3,4,5,3,5,3,6]</a:t>
            </a:r>
          </a:p>
          <a:p>
            <a:pPr algn="ctr"/>
            <a:r>
              <a:rPr lang="en-GB" sz="1800" b="1" dirty="0" smtClean="0"/>
              <a:t>He wants to know how many times 3 occurs in his list.</a:t>
            </a:r>
            <a:endParaRPr lang="en-GB" sz="1800" b="1" dirty="0"/>
          </a:p>
        </p:txBody>
      </p:sp>
      <p:sp>
        <p:nvSpPr>
          <p:cNvPr id="8" name="Rectangle 7"/>
          <p:cNvSpPr/>
          <p:nvPr/>
        </p:nvSpPr>
        <p:spPr>
          <a:xfrm>
            <a:off x="2161306" y="3900054"/>
            <a:ext cx="4094019" cy="47915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smtClean="0"/>
              <a:t>Let us write a generalized code for this scenario!!!!</a:t>
            </a:r>
            <a:endParaRPr lang="en-GB" b="1"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937" y="1488585"/>
            <a:ext cx="890600" cy="1579418"/>
          </a:xfrm>
          <a:prstGeom prst="rect">
            <a:avLst/>
          </a:prstGeom>
        </p:spPr>
      </p:pic>
      <p:sp>
        <p:nvSpPr>
          <p:cNvPr id="10" name="Rectangle 9"/>
          <p:cNvSpPr/>
          <p:nvPr/>
        </p:nvSpPr>
        <p:spPr>
          <a:xfrm>
            <a:off x="2161306" y="2619685"/>
            <a:ext cx="4094019" cy="12330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marL="76200" indent="0">
              <a:buNone/>
            </a:pPr>
            <a:r>
              <a:rPr lang="en-IN" sz="1800" b="1" dirty="0"/>
              <a:t>If l=[1,2,3,4,2,3,4,5,3,5,3,6]</a:t>
            </a:r>
          </a:p>
          <a:p>
            <a:pPr marL="76200" indent="0">
              <a:buNone/>
            </a:pPr>
            <a:r>
              <a:rPr lang="en-IN" sz="1800" b="1" dirty="0"/>
              <a:t>and key=3</a:t>
            </a:r>
          </a:p>
          <a:p>
            <a:pPr marL="76200" indent="0">
              <a:buNone/>
            </a:pPr>
            <a:r>
              <a:rPr lang="en-IN" sz="1800" b="1" dirty="0"/>
              <a:t>Output should be:</a:t>
            </a:r>
          </a:p>
          <a:p>
            <a:pPr marL="76200" indent="0">
              <a:buNone/>
            </a:pPr>
            <a:r>
              <a:rPr lang="en-IN" sz="1800" b="1" dirty="0"/>
              <a:t>Frequency of 3=4</a:t>
            </a:r>
          </a:p>
        </p:txBody>
      </p:sp>
    </p:spTree>
    <p:extLst>
      <p:ext uri="{BB962C8B-B14F-4D97-AF65-F5344CB8AC3E}">
        <p14:creationId xmlns:p14="http://schemas.microsoft.com/office/powerpoint/2010/main" val="234406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500" y="495233"/>
            <a:ext cx="7020900" cy="750300"/>
          </a:xfrm>
        </p:spPr>
        <p:txBody>
          <a:bodyPr/>
          <a:lstStyle/>
          <a:p>
            <a:r>
              <a:rPr lang="en-IN" dirty="0" smtClean="0"/>
              <a:t>Algorithm</a:t>
            </a:r>
            <a:endParaRPr lang="en-IN" dirty="0"/>
          </a:p>
        </p:txBody>
      </p:sp>
      <p:sp>
        <p:nvSpPr>
          <p:cNvPr id="3" name="Text Placeholder 2"/>
          <p:cNvSpPr>
            <a:spLocks noGrp="1"/>
          </p:cNvSpPr>
          <p:nvPr>
            <p:ph type="body" idx="1"/>
          </p:nvPr>
        </p:nvSpPr>
        <p:spPr>
          <a:xfrm>
            <a:off x="757232" y="1007542"/>
            <a:ext cx="7674016" cy="3575887"/>
          </a:xfrm>
        </p:spPr>
        <p:txBody>
          <a:bodyPr/>
          <a:lstStyle/>
          <a:p>
            <a:pPr marL="533400" indent="-457200">
              <a:buAutoNum type="arabicParenR"/>
            </a:pPr>
            <a:r>
              <a:rPr lang="en-GB" sz="2000" dirty="0" smtClean="0"/>
              <a:t>Take an input list of integers</a:t>
            </a:r>
          </a:p>
          <a:p>
            <a:pPr marL="533400" indent="-457200">
              <a:buAutoNum type="arabicParenR"/>
            </a:pPr>
            <a:r>
              <a:rPr lang="en-GB" sz="2000" dirty="0" smtClean="0"/>
              <a:t>Take an input of the key element</a:t>
            </a:r>
          </a:p>
          <a:p>
            <a:pPr marL="533400" indent="-457200">
              <a:buAutoNum type="arabicParenR"/>
            </a:pPr>
            <a:r>
              <a:rPr lang="en-GB" sz="2000" dirty="0" smtClean="0"/>
              <a:t>Initialize a counter to 0</a:t>
            </a:r>
          </a:p>
          <a:p>
            <a:pPr marL="533400" indent="-457200">
              <a:buAutoNum type="arabicParenR"/>
            </a:pPr>
            <a:r>
              <a:rPr lang="en-GB" sz="2000" dirty="0" smtClean="0"/>
              <a:t>Iterate over every element in the list</a:t>
            </a:r>
          </a:p>
          <a:p>
            <a:pPr lvl="1"/>
            <a:r>
              <a:rPr lang="en-GB" sz="2000" dirty="0" smtClean="0"/>
              <a:t>If it matches the key element then increment counter</a:t>
            </a:r>
          </a:p>
          <a:p>
            <a:pPr marL="533400" indent="-457200">
              <a:buAutoNum type="arabicParenR"/>
            </a:pPr>
            <a:r>
              <a:rPr lang="en-GB" sz="2000" dirty="0" smtClean="0"/>
              <a:t>Print the counter</a:t>
            </a: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49</a:t>
            </a:fld>
            <a:endParaRPr lang="en"/>
          </a:p>
        </p:txBody>
      </p:sp>
    </p:spTree>
    <p:extLst>
      <p:ext uri="{BB962C8B-B14F-4D97-AF65-F5344CB8AC3E}">
        <p14:creationId xmlns:p14="http://schemas.microsoft.com/office/powerpoint/2010/main" val="320684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173" y="539866"/>
            <a:ext cx="7020900" cy="750300"/>
          </a:xfrm>
        </p:spPr>
        <p:txBody>
          <a:bodyPr/>
          <a:lstStyle/>
          <a:p>
            <a:r>
              <a:rPr lang="en-US" dirty="0" smtClean="0"/>
              <a:t>Figure out the output</a:t>
            </a:r>
            <a:endParaRPr lang="en-IN" dirty="0"/>
          </a:p>
        </p:txBody>
      </p:sp>
      <p:sp>
        <p:nvSpPr>
          <p:cNvPr id="3" name="Text Placeholder 2"/>
          <p:cNvSpPr>
            <a:spLocks noGrp="1"/>
          </p:cNvSpPr>
          <p:nvPr>
            <p:ph type="body" idx="1"/>
          </p:nvPr>
        </p:nvSpPr>
        <p:spPr>
          <a:xfrm>
            <a:off x="1049500" y="1171325"/>
            <a:ext cx="4388409" cy="1093894"/>
          </a:xfrm>
        </p:spPr>
        <p:style>
          <a:lnRef idx="2">
            <a:schemeClr val="accent2"/>
          </a:lnRef>
          <a:fillRef idx="1">
            <a:schemeClr val="lt1"/>
          </a:fillRef>
          <a:effectRef idx="0">
            <a:schemeClr val="accent2"/>
          </a:effectRef>
          <a:fontRef idx="minor">
            <a:schemeClr val="dk1"/>
          </a:fontRef>
        </p:style>
        <p:txBody>
          <a:bodyPr/>
          <a:lstStyle/>
          <a:p>
            <a:pPr marL="76200" indent="0">
              <a:buNone/>
            </a:pPr>
            <a:r>
              <a:rPr lang="it-IT" dirty="0"/>
              <a:t>l=["Apple","Mango", "Banana"]</a:t>
            </a:r>
          </a:p>
          <a:p>
            <a:pPr marL="76200" indent="0">
              <a:buNone/>
            </a:pPr>
            <a:r>
              <a:rPr lang="it-IT" dirty="0"/>
              <a:t>print(l[1],l[2],l[0])</a:t>
            </a:r>
            <a:endParaRPr lang="en-IN"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Text Placeholder 2"/>
          <p:cNvSpPr txBox="1">
            <a:spLocks/>
          </p:cNvSpPr>
          <p:nvPr/>
        </p:nvSpPr>
        <p:spPr>
          <a:xfrm>
            <a:off x="5807193" y="1171324"/>
            <a:ext cx="2455050" cy="1031549"/>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Font typeface="Sniglet"/>
              <a:buNone/>
            </a:pPr>
            <a:r>
              <a:rPr lang="en-IN" b="1" dirty="0" smtClean="0">
                <a:solidFill>
                  <a:srgbClr val="FF0000"/>
                </a:solidFill>
              </a:rPr>
              <a:t>Output:</a:t>
            </a:r>
          </a:p>
          <a:p>
            <a:pPr marL="76200" indent="0">
              <a:buFont typeface="Sniglet"/>
              <a:buNone/>
            </a:pPr>
            <a:r>
              <a:rPr lang="en-IN" sz="1800" dirty="0" smtClean="0"/>
              <a:t>Mango Banana Apple</a:t>
            </a:r>
            <a:endParaRPr lang="en-IN" sz="1800" dirty="0"/>
          </a:p>
          <a:p>
            <a:pPr marL="76200" indent="0">
              <a:buFont typeface="Sniglet"/>
              <a:buNone/>
            </a:pPr>
            <a:endParaRPr lang="en-IN" dirty="0"/>
          </a:p>
        </p:txBody>
      </p:sp>
      <p:sp>
        <p:nvSpPr>
          <p:cNvPr id="7" name="TextBox 6"/>
          <p:cNvSpPr txBox="1"/>
          <p:nvPr/>
        </p:nvSpPr>
        <p:spPr>
          <a:xfrm>
            <a:off x="5292436" y="748145"/>
            <a:ext cx="568037" cy="307777"/>
          </a:xfrm>
          <a:prstGeom prst="rect">
            <a:avLst/>
          </a:prstGeom>
          <a:noFill/>
        </p:spPr>
        <p:txBody>
          <a:bodyPr wrap="square" rtlCol="0">
            <a:spAutoFit/>
          </a:bodyPr>
          <a:lstStyle/>
          <a:p>
            <a:r>
              <a:rPr lang="en-GB" smtClean="0"/>
              <a:t>   </a:t>
            </a:r>
            <a:endParaRPr lang="en-GB" dirty="0"/>
          </a:p>
        </p:txBody>
      </p:sp>
      <p:sp>
        <p:nvSpPr>
          <p:cNvPr id="9" name="Text Placeholder 2"/>
          <p:cNvSpPr txBox="1">
            <a:spLocks/>
          </p:cNvSpPr>
          <p:nvPr/>
        </p:nvSpPr>
        <p:spPr>
          <a:xfrm>
            <a:off x="1049500" y="2380622"/>
            <a:ext cx="4388409" cy="1093894"/>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Font typeface="Sniglet"/>
              <a:buNone/>
            </a:pPr>
            <a:r>
              <a:rPr lang="it-IT" dirty="0" smtClean="0"/>
              <a:t>l=["Apple","Mango", "Banana"]</a:t>
            </a:r>
          </a:p>
          <a:p>
            <a:pPr marL="76200" indent="0">
              <a:buFont typeface="Sniglet"/>
              <a:buNone/>
            </a:pPr>
            <a:r>
              <a:rPr lang="it-IT" dirty="0" smtClean="0"/>
              <a:t>print(l[-2],l[-1],l[-3])</a:t>
            </a:r>
            <a:endParaRPr lang="en-IN" dirty="0"/>
          </a:p>
        </p:txBody>
      </p:sp>
      <p:sp>
        <p:nvSpPr>
          <p:cNvPr id="10" name="Text Placeholder 2"/>
          <p:cNvSpPr txBox="1">
            <a:spLocks/>
          </p:cNvSpPr>
          <p:nvPr/>
        </p:nvSpPr>
        <p:spPr>
          <a:xfrm>
            <a:off x="5807193" y="2399044"/>
            <a:ext cx="2455050" cy="1031549"/>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Font typeface="Sniglet"/>
              <a:buNone/>
            </a:pPr>
            <a:r>
              <a:rPr lang="en-IN" b="1" dirty="0" smtClean="0">
                <a:solidFill>
                  <a:srgbClr val="FF0000"/>
                </a:solidFill>
              </a:rPr>
              <a:t>Output:</a:t>
            </a:r>
          </a:p>
          <a:p>
            <a:pPr marL="76200" indent="0">
              <a:buFont typeface="Sniglet"/>
              <a:buNone/>
            </a:pPr>
            <a:r>
              <a:rPr lang="en-IN" sz="1800" dirty="0" smtClean="0"/>
              <a:t>Mango Banana Apple</a:t>
            </a:r>
            <a:endParaRPr lang="en-IN" sz="1800" dirty="0"/>
          </a:p>
          <a:p>
            <a:pPr marL="76200" indent="0">
              <a:buFont typeface="Sniglet"/>
              <a:buNone/>
            </a:pPr>
            <a:endParaRPr lang="en-IN" dirty="0"/>
          </a:p>
        </p:txBody>
      </p:sp>
      <p:sp>
        <p:nvSpPr>
          <p:cNvPr id="11" name="Text Placeholder 2"/>
          <p:cNvSpPr txBox="1">
            <a:spLocks/>
          </p:cNvSpPr>
          <p:nvPr/>
        </p:nvSpPr>
        <p:spPr>
          <a:xfrm>
            <a:off x="1049500" y="3589919"/>
            <a:ext cx="4388409" cy="1093894"/>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Font typeface="Sniglet"/>
              <a:buNone/>
            </a:pPr>
            <a:r>
              <a:rPr lang="it-IT" dirty="0" smtClean="0"/>
              <a:t>l=["Apple","Mango", "Banana"]</a:t>
            </a:r>
          </a:p>
          <a:p>
            <a:pPr marL="76200" indent="0">
              <a:buFont typeface="Sniglet"/>
              <a:buNone/>
            </a:pPr>
            <a:r>
              <a:rPr lang="it-IT" dirty="0" smtClean="0"/>
              <a:t>print(l[-2]*3)</a:t>
            </a:r>
            <a:endParaRPr lang="en-IN" dirty="0"/>
          </a:p>
        </p:txBody>
      </p:sp>
      <p:sp>
        <p:nvSpPr>
          <p:cNvPr id="12" name="Text Placeholder 2"/>
          <p:cNvSpPr txBox="1">
            <a:spLocks/>
          </p:cNvSpPr>
          <p:nvPr/>
        </p:nvSpPr>
        <p:spPr>
          <a:xfrm>
            <a:off x="5807193" y="3589919"/>
            <a:ext cx="2455050" cy="1031549"/>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Font typeface="Sniglet"/>
              <a:buNone/>
            </a:pPr>
            <a:r>
              <a:rPr lang="en-IN" b="1" dirty="0" smtClean="0">
                <a:solidFill>
                  <a:srgbClr val="FF0000"/>
                </a:solidFill>
              </a:rPr>
              <a:t>Output:</a:t>
            </a:r>
          </a:p>
          <a:p>
            <a:pPr marL="76200" indent="0">
              <a:buFont typeface="Sniglet"/>
              <a:buNone/>
            </a:pPr>
            <a:r>
              <a:rPr lang="en-IN" sz="1800" dirty="0" err="1" smtClean="0"/>
              <a:t>MangoMangoMango</a:t>
            </a:r>
            <a:endParaRPr lang="en-IN" sz="1800" dirty="0"/>
          </a:p>
          <a:p>
            <a:pPr marL="76200" indent="0">
              <a:buFont typeface="Sniglet"/>
              <a:buNone/>
            </a:pPr>
            <a:endParaRPr lang="en-IN" dirty="0"/>
          </a:p>
        </p:txBody>
      </p:sp>
    </p:spTree>
    <p:extLst>
      <p:ext uri="{BB962C8B-B14F-4D97-AF65-F5344CB8AC3E}">
        <p14:creationId xmlns:p14="http://schemas.microsoft.com/office/powerpoint/2010/main" val="185756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bg/>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6" grpId="0" animBg="1"/>
      <p:bldP spid="9" grpId="0" uiExpand="1" build="p" animBg="1"/>
      <p:bldP spid="10" grpId="0" animBg="1"/>
      <p:bldP spid="11" grpId="0" uiExpand="1" build="p" animBg="1"/>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50</a:t>
            </a:fld>
            <a:endParaRPr lang="en-US"/>
          </a:p>
        </p:txBody>
      </p:sp>
      <p:sp>
        <p:nvSpPr>
          <p:cNvPr id="5" name="Text Placeholder 2"/>
          <p:cNvSpPr txBox="1">
            <a:spLocks/>
          </p:cNvSpPr>
          <p:nvPr/>
        </p:nvSpPr>
        <p:spPr>
          <a:xfrm>
            <a:off x="674369" y="514350"/>
            <a:ext cx="4812032" cy="402336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dirty="0"/>
              <a:t>n</a:t>
            </a:r>
            <a:r>
              <a:rPr lang="en-GB" sz="1800" dirty="0" smtClean="0"/>
              <a:t>=</a:t>
            </a:r>
            <a:r>
              <a:rPr lang="en-GB" sz="1800" dirty="0" err="1" smtClean="0"/>
              <a:t>int</a:t>
            </a:r>
            <a:r>
              <a:rPr lang="en-GB" sz="1800" dirty="0" smtClean="0"/>
              <a:t>(input(“Enter n:”))</a:t>
            </a:r>
          </a:p>
          <a:p>
            <a:pPr marL="76200" indent="0">
              <a:buNone/>
            </a:pPr>
            <a:r>
              <a:rPr lang="en-GB" sz="1800" dirty="0" smtClean="0"/>
              <a:t>l=[ ]</a:t>
            </a:r>
          </a:p>
          <a:p>
            <a:pPr marL="76200" indent="0">
              <a:buNone/>
            </a:pPr>
            <a:r>
              <a:rPr lang="en-GB" sz="1800" dirty="0"/>
              <a:t>f</a:t>
            </a:r>
            <a:r>
              <a:rPr lang="en-GB" sz="1800" dirty="0" smtClean="0"/>
              <a:t>or </a:t>
            </a:r>
            <a:r>
              <a:rPr lang="en-GB" sz="1800" dirty="0"/>
              <a:t>i</a:t>
            </a:r>
            <a:r>
              <a:rPr lang="en-GB" sz="1800" dirty="0" smtClean="0"/>
              <a:t> in range(n):</a:t>
            </a:r>
          </a:p>
          <a:p>
            <a:pPr marL="76200" indent="0">
              <a:buNone/>
            </a:pPr>
            <a:r>
              <a:rPr lang="en-GB" sz="1800" dirty="0"/>
              <a:t>	</a:t>
            </a:r>
            <a:r>
              <a:rPr lang="en-GB" sz="1800" dirty="0" err="1" smtClean="0"/>
              <a:t>l.append</a:t>
            </a:r>
            <a:r>
              <a:rPr lang="en-GB" sz="1800" dirty="0" smtClean="0"/>
              <a:t>(</a:t>
            </a:r>
            <a:r>
              <a:rPr lang="en-GB" sz="1800" dirty="0" err="1" smtClean="0"/>
              <a:t>int</a:t>
            </a:r>
            <a:r>
              <a:rPr lang="en-GB" sz="1800" dirty="0" smtClean="0"/>
              <a:t>(input(“Enter integer:”)))</a:t>
            </a:r>
          </a:p>
          <a:p>
            <a:pPr marL="76200" indent="0">
              <a:buNone/>
            </a:pPr>
            <a:r>
              <a:rPr lang="en-GB" sz="1800" dirty="0" smtClean="0"/>
              <a:t>key=</a:t>
            </a:r>
            <a:r>
              <a:rPr lang="en-GB" sz="1800" dirty="0" err="1" smtClean="0"/>
              <a:t>int</a:t>
            </a:r>
            <a:r>
              <a:rPr lang="en-GB" sz="1800" dirty="0" smtClean="0"/>
              <a:t>(input</a:t>
            </a:r>
            <a:r>
              <a:rPr lang="en-GB" sz="1800" dirty="0"/>
              <a:t>("Enter key:")) </a:t>
            </a:r>
            <a:endParaRPr lang="en-GB" sz="1800" dirty="0" smtClean="0"/>
          </a:p>
          <a:p>
            <a:pPr marL="76200" indent="0">
              <a:buNone/>
            </a:pPr>
            <a:r>
              <a:rPr lang="en-GB" sz="1800" dirty="0" smtClean="0"/>
              <a:t>c=0 </a:t>
            </a:r>
          </a:p>
          <a:p>
            <a:pPr marL="76200" indent="0">
              <a:buNone/>
            </a:pPr>
            <a:r>
              <a:rPr lang="en-GB" sz="1800" dirty="0" smtClean="0"/>
              <a:t>for </a:t>
            </a:r>
            <a:r>
              <a:rPr lang="en-GB" sz="1800" dirty="0" err="1"/>
              <a:t>i</a:t>
            </a:r>
            <a:r>
              <a:rPr lang="en-GB" sz="1800" dirty="0"/>
              <a:t> in </a:t>
            </a:r>
            <a:r>
              <a:rPr lang="en-GB" sz="1800" dirty="0" smtClean="0"/>
              <a:t>range(…………): </a:t>
            </a:r>
          </a:p>
          <a:p>
            <a:pPr marL="76200" indent="0">
              <a:buNone/>
            </a:pPr>
            <a:r>
              <a:rPr lang="en-GB" sz="1800" dirty="0"/>
              <a:t>	</a:t>
            </a:r>
            <a:r>
              <a:rPr lang="en-GB" sz="1800" dirty="0" smtClean="0"/>
              <a:t>if </a:t>
            </a:r>
            <a:r>
              <a:rPr lang="en-GB" sz="1800" dirty="0"/>
              <a:t>key</a:t>
            </a:r>
            <a:r>
              <a:rPr lang="en-GB" sz="1800" dirty="0" smtClean="0"/>
              <a:t>==…………: </a:t>
            </a:r>
          </a:p>
          <a:p>
            <a:pPr marL="76200" indent="0">
              <a:buNone/>
            </a:pPr>
            <a:r>
              <a:rPr lang="en-GB" sz="1800" dirty="0"/>
              <a:t>	</a:t>
            </a:r>
            <a:r>
              <a:rPr lang="en-GB" sz="1800" dirty="0" smtClean="0"/>
              <a:t>	c</a:t>
            </a:r>
            <a:r>
              <a:rPr lang="en-GB" sz="1800" dirty="0"/>
              <a:t>+=1 </a:t>
            </a:r>
            <a:endParaRPr lang="en-GB" sz="1800" dirty="0" smtClean="0"/>
          </a:p>
          <a:p>
            <a:pPr marL="76200" indent="0">
              <a:buNone/>
            </a:pPr>
            <a:r>
              <a:rPr lang="en-GB" sz="1800" dirty="0" smtClean="0"/>
              <a:t>print</a:t>
            </a:r>
            <a:r>
              <a:rPr lang="en-GB" sz="1800" dirty="0"/>
              <a:t>("Frequency of ",key,"=",c)</a:t>
            </a:r>
            <a:endParaRPr lang="en-IN" sz="1800" dirty="0"/>
          </a:p>
        </p:txBody>
      </p:sp>
      <p:sp>
        <p:nvSpPr>
          <p:cNvPr id="4" name="Rounded Rectangle 3"/>
          <p:cNvSpPr/>
          <p:nvPr/>
        </p:nvSpPr>
        <p:spPr>
          <a:xfrm>
            <a:off x="2242184" y="2769669"/>
            <a:ext cx="798889" cy="188277"/>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err="1"/>
              <a:t>l</a:t>
            </a:r>
            <a:r>
              <a:rPr lang="en-GB" b="1" dirty="0" err="1" smtClean="0"/>
              <a:t>en</a:t>
            </a:r>
            <a:r>
              <a:rPr lang="en-GB" b="1" dirty="0" smtClean="0"/>
              <a:t>(l)</a:t>
            </a:r>
            <a:endParaRPr lang="en-GB" b="1" dirty="0"/>
          </a:p>
        </p:txBody>
      </p:sp>
      <p:sp>
        <p:nvSpPr>
          <p:cNvPr id="6" name="Rounded Rectangle 5"/>
          <p:cNvSpPr/>
          <p:nvPr/>
        </p:nvSpPr>
        <p:spPr>
          <a:xfrm>
            <a:off x="2498494" y="3136814"/>
            <a:ext cx="798889" cy="188277"/>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smtClean="0"/>
              <a:t>l[</a:t>
            </a:r>
            <a:r>
              <a:rPr lang="en-GB" b="1" dirty="0" err="1" smtClean="0"/>
              <a:t>i</a:t>
            </a:r>
            <a:r>
              <a:rPr lang="en-GB" b="1" dirty="0" smtClean="0"/>
              <a:t>]</a:t>
            </a:r>
            <a:endParaRPr lang="en-GB" b="1" dirty="0"/>
          </a:p>
        </p:txBody>
      </p:sp>
    </p:spTree>
    <p:extLst>
      <p:ext uri="{BB962C8B-B14F-4D97-AF65-F5344CB8AC3E}">
        <p14:creationId xmlns:p14="http://schemas.microsoft.com/office/powerpoint/2010/main" val="1663817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5327" y="421025"/>
            <a:ext cx="7020900" cy="750300"/>
          </a:xfrm>
        </p:spPr>
        <p:txBody>
          <a:bodyPr/>
          <a:lstStyle/>
          <a:p>
            <a:r>
              <a:rPr lang="en-US" dirty="0" smtClean="0"/>
              <a:t>Help The Physical Education Teacher </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51</a:t>
            </a:fld>
            <a:endParaRPr lang="en-US"/>
          </a:p>
        </p:txBody>
      </p:sp>
      <p:sp>
        <p:nvSpPr>
          <p:cNvPr id="4" name="Content Placeholder 3"/>
          <p:cNvSpPr>
            <a:spLocks noGrp="1"/>
          </p:cNvSpPr>
          <p:nvPr>
            <p:ph sz="quarter" idx="1"/>
          </p:nvPr>
        </p:nvSpPr>
        <p:spPr>
          <a:xfrm>
            <a:off x="4689764" y="962345"/>
            <a:ext cx="3807156" cy="3429000"/>
          </a:xfrm>
        </p:spPr>
        <p:style>
          <a:lnRef idx="2">
            <a:schemeClr val="accent2"/>
          </a:lnRef>
          <a:fillRef idx="1">
            <a:schemeClr val="lt1"/>
          </a:fillRef>
          <a:effectRef idx="0">
            <a:schemeClr val="accent2"/>
          </a:effectRef>
          <a:fontRef idx="minor">
            <a:schemeClr val="dk1"/>
          </a:fontRef>
        </p:style>
        <p:txBody>
          <a:bodyPr/>
          <a:lstStyle/>
          <a:p>
            <a:pPr marL="76200" indent="0" algn="just">
              <a:buNone/>
            </a:pPr>
            <a:r>
              <a:rPr lang="en-IN" sz="2000" b="1" dirty="0" smtClean="0"/>
              <a:t>A </a:t>
            </a:r>
            <a:r>
              <a:rPr lang="en-IN" sz="2000" b="1" dirty="0"/>
              <a:t>physical education teacher asks students to assemble in a straight line for the morning assembly</a:t>
            </a:r>
            <a:r>
              <a:rPr lang="en-IN" sz="2000" b="1" dirty="0" smtClean="0"/>
              <a:t>. Given </a:t>
            </a:r>
            <a:r>
              <a:rPr lang="en-IN" sz="2000" b="1" dirty="0"/>
              <a:t>an array of N in which each element represents the height of the student in that position. The task here is to find the number of students whose height is less than the height of their adjacent students.</a:t>
            </a:r>
          </a:p>
          <a:p>
            <a:pPr lvl="0"/>
            <a:endParaRPr lang="en-US"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5328" y="1327988"/>
            <a:ext cx="3647454" cy="2697714"/>
          </a:xfrm>
          <a:prstGeom prst="rect">
            <a:avLst/>
          </a:prstGeom>
        </p:spPr>
      </p:pic>
    </p:spTree>
    <p:extLst>
      <p:ext uri="{BB962C8B-B14F-4D97-AF65-F5344CB8AC3E}">
        <p14:creationId xmlns:p14="http://schemas.microsoft.com/office/powerpoint/2010/main" val="9504229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52</a:t>
            </a:fld>
            <a:endParaRPr lang="en-US"/>
          </a:p>
        </p:txBody>
      </p:sp>
      <p:sp>
        <p:nvSpPr>
          <p:cNvPr id="4" name="Content Placeholder 3"/>
          <p:cNvSpPr>
            <a:spLocks noGrp="1"/>
          </p:cNvSpPr>
          <p:nvPr>
            <p:ph sz="quarter" idx="1"/>
          </p:nvPr>
        </p:nvSpPr>
        <p:spPr/>
        <p:txBody>
          <a:bodyPr/>
          <a:lstStyle/>
          <a:p>
            <a:pPr marL="76200" indent="0">
              <a:buNone/>
            </a:pPr>
            <a:r>
              <a:rPr lang="en-US" dirty="0" smtClean="0"/>
              <a:t>Input array : 152 155 154 156 135 142 136 147</a:t>
            </a:r>
          </a:p>
          <a:p>
            <a:pPr marL="76200" indent="0">
              <a:buNone/>
            </a:pPr>
            <a:r>
              <a:rPr lang="en-US" dirty="0" smtClean="0"/>
              <a:t>Answer: 3</a:t>
            </a:r>
          </a:p>
          <a:p>
            <a:pPr marL="76200" indent="0">
              <a:buNone/>
            </a:pPr>
            <a:r>
              <a:rPr lang="en-US" dirty="0"/>
              <a:t>Input array : 152 </a:t>
            </a:r>
            <a:r>
              <a:rPr lang="en-US" dirty="0">
                <a:solidFill>
                  <a:srgbClr val="FF0000"/>
                </a:solidFill>
              </a:rPr>
              <a:t>155 154 156 135 142 136 </a:t>
            </a:r>
            <a:r>
              <a:rPr lang="en-US" dirty="0" smtClean="0"/>
              <a:t>147</a:t>
            </a:r>
          </a:p>
          <a:p>
            <a:pPr marL="76200" indent="0">
              <a:buNone/>
            </a:pPr>
            <a:r>
              <a:rPr lang="en-US" dirty="0" smtClean="0"/>
              <a:t>No. of comparisons=6</a:t>
            </a:r>
          </a:p>
          <a:p>
            <a:pPr marL="76200" indent="0">
              <a:buNone/>
            </a:pPr>
            <a:r>
              <a:rPr lang="en-US" dirty="0" smtClean="0"/>
              <a:t>Is there a better approach?</a:t>
            </a:r>
            <a:endParaRPr lang="en-US" dirty="0"/>
          </a:p>
          <a:p>
            <a:pPr marL="76200" indent="0">
              <a:buNone/>
            </a:pPr>
            <a:r>
              <a:rPr lang="en-US" dirty="0" smtClean="0"/>
              <a:t>Input </a:t>
            </a:r>
            <a:r>
              <a:rPr lang="en-US" dirty="0"/>
              <a:t>array : 152 </a:t>
            </a:r>
            <a:r>
              <a:rPr lang="en-US" dirty="0">
                <a:solidFill>
                  <a:srgbClr val="FF0000"/>
                </a:solidFill>
              </a:rPr>
              <a:t>155 </a:t>
            </a:r>
            <a:r>
              <a:rPr lang="en-US" dirty="0">
                <a:solidFill>
                  <a:srgbClr val="92D050"/>
                </a:solidFill>
              </a:rPr>
              <a:t>154</a:t>
            </a:r>
            <a:r>
              <a:rPr lang="en-US" dirty="0">
                <a:solidFill>
                  <a:srgbClr val="FF0000"/>
                </a:solidFill>
              </a:rPr>
              <a:t> </a:t>
            </a:r>
            <a:r>
              <a:rPr lang="en-US" dirty="0">
                <a:solidFill>
                  <a:schemeClr val="tx1"/>
                </a:solidFill>
              </a:rPr>
              <a:t>156</a:t>
            </a:r>
            <a:r>
              <a:rPr lang="en-US" dirty="0">
                <a:solidFill>
                  <a:srgbClr val="FF0000"/>
                </a:solidFill>
              </a:rPr>
              <a:t> </a:t>
            </a:r>
            <a:r>
              <a:rPr lang="en-US" dirty="0">
                <a:solidFill>
                  <a:srgbClr val="92D050"/>
                </a:solidFill>
              </a:rPr>
              <a:t>135</a:t>
            </a:r>
            <a:r>
              <a:rPr lang="en-US" dirty="0">
                <a:solidFill>
                  <a:srgbClr val="FF0000"/>
                </a:solidFill>
              </a:rPr>
              <a:t> </a:t>
            </a:r>
            <a:r>
              <a:rPr lang="en-US" dirty="0">
                <a:solidFill>
                  <a:schemeClr val="tx1"/>
                </a:solidFill>
              </a:rPr>
              <a:t>142 </a:t>
            </a:r>
            <a:r>
              <a:rPr lang="en-US" dirty="0">
                <a:solidFill>
                  <a:srgbClr val="FF0000"/>
                </a:solidFill>
              </a:rPr>
              <a:t>136 </a:t>
            </a:r>
            <a:r>
              <a:rPr lang="en-US" dirty="0" smtClean="0"/>
              <a:t>147</a:t>
            </a:r>
          </a:p>
          <a:p>
            <a:pPr marL="76200" indent="0">
              <a:buNone/>
            </a:pPr>
            <a:r>
              <a:rPr lang="en-US" dirty="0"/>
              <a:t>No. of </a:t>
            </a:r>
            <a:r>
              <a:rPr lang="en-US" dirty="0" smtClean="0"/>
              <a:t>comparisons=4</a:t>
            </a:r>
            <a:endParaRPr lang="en-US" dirty="0"/>
          </a:p>
          <a:p>
            <a:pPr marL="76200" indent="0">
              <a:buNone/>
            </a:pPr>
            <a:endParaRPr lang="en-IN" dirty="0"/>
          </a:p>
          <a:p>
            <a:pPr marL="76200" indent="0">
              <a:buNone/>
            </a:pPr>
            <a:endParaRPr lang="en-IN" dirty="0"/>
          </a:p>
        </p:txBody>
      </p:sp>
      <p:sp>
        <p:nvSpPr>
          <p:cNvPr id="5" name="Oval 4"/>
          <p:cNvSpPr/>
          <p:nvPr/>
        </p:nvSpPr>
        <p:spPr>
          <a:xfrm>
            <a:off x="3770489" y="1230489"/>
            <a:ext cx="474133" cy="428978"/>
          </a:xfrm>
          <a:prstGeom prst="ellipse">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p:cNvSpPr/>
          <p:nvPr/>
        </p:nvSpPr>
        <p:spPr>
          <a:xfrm>
            <a:off x="4772767" y="1230489"/>
            <a:ext cx="474133" cy="428978"/>
          </a:xfrm>
          <a:prstGeom prst="ellipse">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5775045" y="1230489"/>
            <a:ext cx="474133" cy="428978"/>
          </a:xfrm>
          <a:prstGeom prst="ellipse">
            <a:avLst/>
          </a:prstGeom>
          <a:solidFill>
            <a:schemeClr val="accent1">
              <a:alpha val="1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itle 1"/>
          <p:cNvSpPr>
            <a:spLocks noGrp="1"/>
          </p:cNvSpPr>
          <p:nvPr>
            <p:ph type="title"/>
          </p:nvPr>
        </p:nvSpPr>
        <p:spPr>
          <a:xfrm>
            <a:off x="1049500" y="495233"/>
            <a:ext cx="7020900" cy="750300"/>
          </a:xfrm>
        </p:spPr>
        <p:txBody>
          <a:bodyPr/>
          <a:lstStyle/>
          <a:p>
            <a:r>
              <a:rPr lang="en-US" dirty="0" smtClean="0"/>
              <a:t>Problem Analysis</a:t>
            </a:r>
            <a:endParaRPr lang="en-IN" dirty="0"/>
          </a:p>
        </p:txBody>
      </p:sp>
    </p:spTree>
    <p:extLst>
      <p:ext uri="{BB962C8B-B14F-4D97-AF65-F5344CB8AC3E}">
        <p14:creationId xmlns:p14="http://schemas.microsoft.com/office/powerpoint/2010/main" val="3238482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9500" y="495233"/>
            <a:ext cx="7020900" cy="750300"/>
          </a:xfrm>
        </p:spPr>
        <p:txBody>
          <a:bodyPr/>
          <a:lstStyle/>
          <a:p>
            <a:r>
              <a:rPr lang="en-IN" dirty="0" smtClean="0"/>
              <a:t>Algorithm</a:t>
            </a:r>
            <a:endParaRPr lang="en-IN" dirty="0"/>
          </a:p>
        </p:txBody>
      </p:sp>
      <p:sp>
        <p:nvSpPr>
          <p:cNvPr id="3" name="Text Placeholder 2"/>
          <p:cNvSpPr>
            <a:spLocks noGrp="1"/>
          </p:cNvSpPr>
          <p:nvPr>
            <p:ph type="body" idx="1"/>
          </p:nvPr>
        </p:nvSpPr>
        <p:spPr>
          <a:xfrm>
            <a:off x="757232" y="1007542"/>
            <a:ext cx="7674016" cy="3575887"/>
          </a:xfrm>
        </p:spPr>
        <p:txBody>
          <a:bodyPr/>
          <a:lstStyle/>
          <a:p>
            <a:pPr marL="533400" indent="-457200">
              <a:buAutoNum type="arabicParenR"/>
            </a:pPr>
            <a:r>
              <a:rPr lang="en-GB" sz="2000" dirty="0" smtClean="0"/>
              <a:t>Take an input list of integers</a:t>
            </a:r>
          </a:p>
          <a:p>
            <a:pPr marL="533400" indent="-457200">
              <a:buAutoNum type="arabicParenR"/>
            </a:pPr>
            <a:r>
              <a:rPr lang="en-GB" sz="2000" dirty="0" smtClean="0"/>
              <a:t>Initialize a counter to 0</a:t>
            </a:r>
          </a:p>
          <a:p>
            <a:pPr marL="533400" indent="-457200">
              <a:buAutoNum type="arabicParenR"/>
            </a:pPr>
            <a:r>
              <a:rPr lang="en-GB" sz="2000" dirty="0" smtClean="0"/>
              <a:t>Iterate over second to last but one element in the list</a:t>
            </a:r>
          </a:p>
          <a:p>
            <a:pPr lvl="1"/>
            <a:r>
              <a:rPr lang="en-GB" sz="2000" dirty="0" smtClean="0"/>
              <a:t>If its value is less than adjacent elements increment the counter by 1</a:t>
            </a:r>
          </a:p>
          <a:p>
            <a:pPr marL="533400" indent="-457200">
              <a:buAutoNum type="arabicParenR"/>
            </a:pPr>
            <a:r>
              <a:rPr lang="en-GB" sz="2000" dirty="0" smtClean="0"/>
              <a:t>Print the counter</a:t>
            </a:r>
            <a:endParaRPr lang="en-IN" sz="20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53</a:t>
            </a:fld>
            <a:endParaRPr lang="en"/>
          </a:p>
        </p:txBody>
      </p:sp>
    </p:spTree>
    <p:extLst>
      <p:ext uri="{BB962C8B-B14F-4D97-AF65-F5344CB8AC3E}">
        <p14:creationId xmlns:p14="http://schemas.microsoft.com/office/powerpoint/2010/main" val="1688352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7D691B66-D372-4CE8-B827-D0A209955A03}" type="slidenum">
              <a:rPr lang="en-US" smtClean="0"/>
              <a:t>54</a:t>
            </a:fld>
            <a:endParaRPr lang="en-US"/>
          </a:p>
        </p:txBody>
      </p:sp>
      <p:sp>
        <p:nvSpPr>
          <p:cNvPr id="4" name="Content Placeholder 3"/>
          <p:cNvSpPr>
            <a:spLocks noGrp="1"/>
          </p:cNvSpPr>
          <p:nvPr>
            <p:ph sz="quarter" idx="1"/>
          </p:nvPr>
        </p:nvSpPr>
        <p:spPr>
          <a:xfrm>
            <a:off x="685800" y="560070"/>
            <a:ext cx="3566160" cy="3429000"/>
          </a:xfrm>
        </p:spPr>
        <p:style>
          <a:lnRef idx="2">
            <a:schemeClr val="accent2"/>
          </a:lnRef>
          <a:fillRef idx="1">
            <a:schemeClr val="lt1"/>
          </a:fillRef>
          <a:effectRef idx="0">
            <a:schemeClr val="accent2"/>
          </a:effectRef>
          <a:fontRef idx="minor">
            <a:schemeClr val="dk1"/>
          </a:fontRef>
        </p:style>
        <p:txBody>
          <a:bodyPr/>
          <a:lstStyle/>
          <a:p>
            <a:pPr marL="76200" indent="0">
              <a:buNone/>
            </a:pPr>
            <a:r>
              <a:rPr lang="en-IN" sz="2000" dirty="0"/>
              <a:t>l</a:t>
            </a:r>
            <a:r>
              <a:rPr lang="en-IN" sz="2000" dirty="0" smtClean="0"/>
              <a:t>=[ ]</a:t>
            </a:r>
            <a:endParaRPr lang="en-IN" sz="2000" dirty="0"/>
          </a:p>
          <a:p>
            <a:pPr marL="76200" indent="0">
              <a:buNone/>
            </a:pPr>
            <a:r>
              <a:rPr lang="en-IN" sz="2000" dirty="0"/>
              <a:t>n=</a:t>
            </a:r>
            <a:r>
              <a:rPr lang="en-IN" sz="2000" dirty="0" err="1"/>
              <a:t>int</a:t>
            </a:r>
            <a:r>
              <a:rPr lang="en-IN" sz="2000" dirty="0"/>
              <a:t>(input("Enter number of elements in the list:"))</a:t>
            </a:r>
          </a:p>
          <a:p>
            <a:pPr marL="76200" indent="0">
              <a:buNone/>
            </a:pPr>
            <a:r>
              <a:rPr lang="en-IN" sz="2000" dirty="0"/>
              <a:t>for </a:t>
            </a:r>
            <a:r>
              <a:rPr lang="en-IN" sz="2000" dirty="0" err="1"/>
              <a:t>i</a:t>
            </a:r>
            <a:r>
              <a:rPr lang="en-IN" sz="2000" dirty="0"/>
              <a:t> in range</a:t>
            </a:r>
            <a:r>
              <a:rPr lang="en-IN" sz="2000" dirty="0" smtClean="0"/>
              <a:t>(………..):</a:t>
            </a:r>
            <a:endParaRPr lang="en-IN" sz="2000" dirty="0"/>
          </a:p>
          <a:p>
            <a:pPr marL="76200" indent="0">
              <a:buNone/>
            </a:pPr>
            <a:r>
              <a:rPr lang="en-IN" sz="2000" dirty="0"/>
              <a:t>    </a:t>
            </a:r>
            <a:r>
              <a:rPr lang="en-IN" sz="2000" dirty="0" err="1"/>
              <a:t>l.append</a:t>
            </a:r>
            <a:r>
              <a:rPr lang="en-IN" sz="2000" dirty="0"/>
              <a:t>(</a:t>
            </a:r>
            <a:r>
              <a:rPr lang="en-IN" sz="2000" dirty="0" err="1"/>
              <a:t>int</a:t>
            </a:r>
            <a:r>
              <a:rPr lang="en-IN" sz="2000" dirty="0"/>
              <a:t>(input("</a:t>
            </a:r>
            <a:r>
              <a:rPr lang="en-IN" sz="2000" dirty="0" smtClean="0"/>
              <a:t>Enter height:")))</a:t>
            </a:r>
            <a:endParaRPr lang="en-IN" sz="2000" dirty="0"/>
          </a:p>
          <a:p>
            <a:pPr marL="76200" indent="0">
              <a:buNone/>
            </a:pPr>
            <a:r>
              <a:rPr lang="en-IN" sz="2000" dirty="0" err="1" smtClean="0"/>
              <a:t>ans</a:t>
            </a:r>
            <a:r>
              <a:rPr lang="en-IN" sz="2000" dirty="0" smtClean="0"/>
              <a:t>=…………..</a:t>
            </a:r>
            <a:endParaRPr lang="en-IN" sz="2000" dirty="0"/>
          </a:p>
        </p:txBody>
      </p:sp>
      <p:sp>
        <p:nvSpPr>
          <p:cNvPr id="5" name="Content Placeholder 3"/>
          <p:cNvSpPr txBox="1">
            <a:spLocks/>
          </p:cNvSpPr>
          <p:nvPr/>
        </p:nvSpPr>
        <p:spPr>
          <a:xfrm>
            <a:off x="4251960" y="560070"/>
            <a:ext cx="4227022" cy="3429000"/>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IN" sz="2000" dirty="0"/>
              <a:t>for </a:t>
            </a:r>
            <a:r>
              <a:rPr lang="en-IN" sz="2000" dirty="0" err="1"/>
              <a:t>i</a:t>
            </a:r>
            <a:r>
              <a:rPr lang="en-IN" sz="2000" dirty="0"/>
              <a:t> in range</a:t>
            </a:r>
            <a:r>
              <a:rPr lang="en-IN" sz="2000" dirty="0" smtClean="0"/>
              <a:t>(………..   ,   ………):</a:t>
            </a:r>
            <a:endParaRPr lang="en-IN" sz="2000" dirty="0"/>
          </a:p>
          <a:p>
            <a:pPr marL="76200" indent="0">
              <a:buNone/>
            </a:pPr>
            <a:r>
              <a:rPr lang="en-IN" sz="2000" dirty="0"/>
              <a:t>    </a:t>
            </a:r>
            <a:r>
              <a:rPr lang="en-IN" sz="2000" dirty="0" smtClean="0"/>
              <a:t>if …………… and  ……………:</a:t>
            </a:r>
            <a:endParaRPr lang="en-IN" sz="2000" dirty="0"/>
          </a:p>
          <a:p>
            <a:pPr marL="76200" indent="0">
              <a:buNone/>
            </a:pPr>
            <a:r>
              <a:rPr lang="en-IN" sz="2000" dirty="0"/>
              <a:t>        </a:t>
            </a:r>
            <a:r>
              <a:rPr lang="en-IN" sz="2000" dirty="0" err="1"/>
              <a:t>ans</a:t>
            </a:r>
            <a:r>
              <a:rPr lang="en-IN" sz="2000" dirty="0"/>
              <a:t>+=1 </a:t>
            </a:r>
          </a:p>
          <a:p>
            <a:pPr marL="76200" indent="0">
              <a:buNone/>
            </a:pPr>
            <a:r>
              <a:rPr lang="en-IN" sz="2000" dirty="0"/>
              <a:t>print(</a:t>
            </a:r>
            <a:r>
              <a:rPr lang="en-IN" sz="2000" dirty="0" err="1"/>
              <a:t>ans</a:t>
            </a:r>
            <a:r>
              <a:rPr lang="en-IN" sz="2000" dirty="0"/>
              <a:t>)    </a:t>
            </a:r>
          </a:p>
        </p:txBody>
      </p:sp>
      <p:sp>
        <p:nvSpPr>
          <p:cNvPr id="6" name="Rounded Rectangle 5"/>
          <p:cNvSpPr/>
          <p:nvPr/>
        </p:nvSpPr>
        <p:spPr>
          <a:xfrm>
            <a:off x="2353021" y="1799851"/>
            <a:ext cx="798889" cy="188277"/>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smtClean="0"/>
              <a:t>n</a:t>
            </a:r>
            <a:endParaRPr lang="en-GB" b="1" dirty="0"/>
          </a:p>
        </p:txBody>
      </p:sp>
      <p:sp>
        <p:nvSpPr>
          <p:cNvPr id="7" name="Rounded Rectangle 6"/>
          <p:cNvSpPr/>
          <p:nvPr/>
        </p:nvSpPr>
        <p:spPr>
          <a:xfrm>
            <a:off x="1473257" y="2832015"/>
            <a:ext cx="798889" cy="188277"/>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a:t>0</a:t>
            </a:r>
          </a:p>
        </p:txBody>
      </p:sp>
      <p:sp>
        <p:nvSpPr>
          <p:cNvPr id="8" name="Rounded Rectangle 7"/>
          <p:cNvSpPr/>
          <p:nvPr/>
        </p:nvSpPr>
        <p:spPr>
          <a:xfrm>
            <a:off x="5955202" y="733051"/>
            <a:ext cx="688053" cy="195203"/>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smtClean="0"/>
              <a:t>1</a:t>
            </a:r>
            <a:endParaRPr lang="en-GB" b="1" dirty="0"/>
          </a:p>
        </p:txBody>
      </p:sp>
      <p:sp>
        <p:nvSpPr>
          <p:cNvPr id="9" name="Rounded Rectangle 8"/>
          <p:cNvSpPr/>
          <p:nvPr/>
        </p:nvSpPr>
        <p:spPr>
          <a:xfrm>
            <a:off x="7130067" y="733050"/>
            <a:ext cx="688053" cy="195203"/>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smtClean="0"/>
              <a:t>n-1</a:t>
            </a:r>
            <a:endParaRPr lang="en-GB" b="1" dirty="0"/>
          </a:p>
        </p:txBody>
      </p:sp>
      <p:sp>
        <p:nvSpPr>
          <p:cNvPr id="10" name="Rounded Rectangle 9"/>
          <p:cNvSpPr/>
          <p:nvPr/>
        </p:nvSpPr>
        <p:spPr>
          <a:xfrm>
            <a:off x="5002960" y="1086343"/>
            <a:ext cx="1120749" cy="188276"/>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a:t>l</a:t>
            </a:r>
            <a:r>
              <a:rPr lang="en-GB" b="1" dirty="0" smtClean="0"/>
              <a:t>[</a:t>
            </a:r>
            <a:r>
              <a:rPr lang="en-GB" b="1" dirty="0" err="1" smtClean="0"/>
              <a:t>i</a:t>
            </a:r>
            <a:r>
              <a:rPr lang="en-GB" b="1" dirty="0" smtClean="0"/>
              <a:t>]&lt;l[i-1]</a:t>
            </a:r>
            <a:endParaRPr lang="en-GB" b="1" dirty="0"/>
          </a:p>
        </p:txBody>
      </p:sp>
      <p:sp>
        <p:nvSpPr>
          <p:cNvPr id="11" name="Rounded Rectangle 10"/>
          <p:cNvSpPr/>
          <p:nvPr/>
        </p:nvSpPr>
        <p:spPr>
          <a:xfrm>
            <a:off x="6727116" y="1101233"/>
            <a:ext cx="1120749" cy="188276"/>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a:t>l</a:t>
            </a:r>
            <a:r>
              <a:rPr lang="en-GB" b="1" dirty="0" smtClean="0"/>
              <a:t>[</a:t>
            </a:r>
            <a:r>
              <a:rPr lang="en-GB" b="1" dirty="0" err="1" smtClean="0"/>
              <a:t>i</a:t>
            </a:r>
            <a:r>
              <a:rPr lang="en-GB" b="1" dirty="0" smtClean="0"/>
              <a:t>]&lt;l[i+1]</a:t>
            </a:r>
            <a:endParaRPr lang="en-GB" b="1" dirty="0"/>
          </a:p>
        </p:txBody>
      </p:sp>
      <p:sp>
        <p:nvSpPr>
          <p:cNvPr id="12" name="Cloud Callout 11"/>
          <p:cNvSpPr/>
          <p:nvPr/>
        </p:nvSpPr>
        <p:spPr>
          <a:xfrm>
            <a:off x="4835236" y="2583874"/>
            <a:ext cx="2189020" cy="928254"/>
          </a:xfrm>
          <a:prstGeom prst="cloudCallout">
            <a:avLst>
              <a:gd name="adj1" fmla="val 7715"/>
              <a:gd name="adj2" fmla="val -16672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b="1" dirty="0" smtClean="0"/>
              <a:t>How can you optimize this code?</a:t>
            </a:r>
            <a:endParaRPr lang="en-GB" sz="1600" b="1" dirty="0"/>
          </a:p>
        </p:txBody>
      </p:sp>
      <p:sp>
        <p:nvSpPr>
          <p:cNvPr id="2" name="Oval Callout 1"/>
          <p:cNvSpPr/>
          <p:nvPr/>
        </p:nvSpPr>
        <p:spPr>
          <a:xfrm>
            <a:off x="6643255" y="1600200"/>
            <a:ext cx="762000" cy="519545"/>
          </a:xfrm>
          <a:prstGeom prst="wedgeEllipseCallout">
            <a:avLst>
              <a:gd name="adj1" fmla="val -288243"/>
              <a:gd name="adj2" fmla="val -8167"/>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b="1" dirty="0" err="1" smtClean="0"/>
              <a:t>i</a:t>
            </a:r>
            <a:r>
              <a:rPr lang="en-GB" b="1" dirty="0" smtClean="0"/>
              <a:t>+=1</a:t>
            </a:r>
            <a:endParaRPr lang="en-GB" b="1" dirty="0"/>
          </a:p>
        </p:txBody>
      </p:sp>
    </p:spTree>
    <p:extLst>
      <p:ext uri="{BB962C8B-B14F-4D97-AF65-F5344CB8AC3E}">
        <p14:creationId xmlns:p14="http://schemas.microsoft.com/office/powerpoint/2010/main" val="3689977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 calcmode="lin" valueType="num">
                                      <p:cBhvr additive="base">
                                        <p:cTn id="55" dur="500" fill="hold"/>
                                        <p:tgtEl>
                                          <p:spTgt spid="8"/>
                                        </p:tgtEl>
                                        <p:attrNameLst>
                                          <p:attrName>ppt_x</p:attrName>
                                        </p:attrNameLst>
                                      </p:cBhvr>
                                      <p:tavLst>
                                        <p:tav tm="0">
                                          <p:val>
                                            <p:strVal val="#ppt_x"/>
                                          </p:val>
                                        </p:tav>
                                        <p:tav tm="100000">
                                          <p:val>
                                            <p:strVal val="#ppt_x"/>
                                          </p:val>
                                        </p:tav>
                                      </p:tavLst>
                                    </p:anim>
                                    <p:anim calcmode="lin" valueType="num">
                                      <p:cBhvr additive="base">
                                        <p:cTn id="5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anim calcmode="lin" valueType="num">
                                      <p:cBhvr additive="base">
                                        <p:cTn id="61" dur="500" fill="hold"/>
                                        <p:tgtEl>
                                          <p:spTgt spid="9"/>
                                        </p:tgtEl>
                                        <p:attrNameLst>
                                          <p:attrName>ppt_x</p:attrName>
                                        </p:attrNameLst>
                                      </p:cBhvr>
                                      <p:tavLst>
                                        <p:tav tm="0">
                                          <p:val>
                                            <p:strVal val="#ppt_x"/>
                                          </p:val>
                                        </p:tav>
                                        <p:tav tm="100000">
                                          <p:val>
                                            <p:strVal val="#ppt_x"/>
                                          </p:val>
                                        </p:tav>
                                      </p:tavLst>
                                    </p:anim>
                                    <p:anim calcmode="lin" valueType="num">
                                      <p:cBhvr additive="base">
                                        <p:cTn id="6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additive="base">
                                        <p:cTn id="67" dur="500" fill="hold"/>
                                        <p:tgtEl>
                                          <p:spTgt spid="10"/>
                                        </p:tgtEl>
                                        <p:attrNameLst>
                                          <p:attrName>ppt_x</p:attrName>
                                        </p:attrNameLst>
                                      </p:cBhvr>
                                      <p:tavLst>
                                        <p:tav tm="0">
                                          <p:val>
                                            <p:strVal val="#ppt_x"/>
                                          </p:val>
                                        </p:tav>
                                        <p:tav tm="100000">
                                          <p:val>
                                            <p:strVal val="#ppt_x"/>
                                          </p:val>
                                        </p:tav>
                                      </p:tavLst>
                                    </p:anim>
                                    <p:anim calcmode="lin" valueType="num">
                                      <p:cBhvr additive="base">
                                        <p:cTn id="6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1"/>
                                        </p:tgtEl>
                                        <p:attrNameLst>
                                          <p:attrName>style.visibility</p:attrName>
                                        </p:attrNameLst>
                                      </p:cBhvr>
                                      <p:to>
                                        <p:strVal val="visible"/>
                                      </p:to>
                                    </p:set>
                                    <p:anim calcmode="lin" valueType="num">
                                      <p:cBhvr additive="base">
                                        <p:cTn id="73" dur="500" fill="hold"/>
                                        <p:tgtEl>
                                          <p:spTgt spid="11"/>
                                        </p:tgtEl>
                                        <p:attrNameLst>
                                          <p:attrName>ppt_x</p:attrName>
                                        </p:attrNameLst>
                                      </p:cBhvr>
                                      <p:tavLst>
                                        <p:tav tm="0">
                                          <p:val>
                                            <p:strVal val="#ppt_x"/>
                                          </p:val>
                                        </p:tav>
                                        <p:tav tm="100000">
                                          <p:val>
                                            <p:strVal val="#ppt_x"/>
                                          </p:val>
                                        </p:tav>
                                      </p:tavLst>
                                    </p:anim>
                                    <p:anim calcmode="lin" valueType="num">
                                      <p:cBhvr additive="base">
                                        <p:cTn id="7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1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2" grpId="1"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6</a:t>
            </a:fld>
            <a:endParaRPr lang="en-US"/>
          </a:p>
        </p:txBody>
      </p:sp>
      <p:sp>
        <p:nvSpPr>
          <p:cNvPr id="4" name="Content Placeholder 3"/>
          <p:cNvSpPr>
            <a:spLocks noGrp="1"/>
          </p:cNvSpPr>
          <p:nvPr>
            <p:ph sz="quarter" idx="1"/>
          </p:nvPr>
        </p:nvSpPr>
        <p:spPr>
          <a:xfrm>
            <a:off x="822900" y="1410750"/>
            <a:ext cx="3485864" cy="3429000"/>
          </a:xfrm>
        </p:spPr>
        <p:txBody>
          <a:bodyPr/>
          <a:lstStyle/>
          <a:p>
            <a:r>
              <a:rPr lang="en-GB" dirty="0"/>
              <a:t>Create a list of numbers from 21 to 25 and print it using for </a:t>
            </a:r>
            <a:r>
              <a:rPr lang="en-GB" dirty="0" smtClean="0"/>
              <a:t>loop.</a:t>
            </a:r>
            <a:endParaRPr lang="en-IN" dirty="0"/>
          </a:p>
        </p:txBody>
      </p:sp>
      <p:sp>
        <p:nvSpPr>
          <p:cNvPr id="5" name="Content Placeholder 3"/>
          <p:cNvSpPr txBox="1">
            <a:spLocks/>
          </p:cNvSpPr>
          <p:nvPr/>
        </p:nvSpPr>
        <p:spPr>
          <a:xfrm>
            <a:off x="4308764" y="1481448"/>
            <a:ext cx="4106312"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err="1" smtClean="0"/>
              <a:t>newlist</a:t>
            </a:r>
            <a:r>
              <a:rPr lang="en-GB" dirty="0"/>
              <a:t>=[21,22,23,24,25] </a:t>
            </a:r>
            <a:endParaRPr lang="en-GB" dirty="0" smtClean="0"/>
          </a:p>
          <a:p>
            <a:pPr marL="76200" indent="0">
              <a:buNone/>
            </a:pPr>
            <a:r>
              <a:rPr lang="en-GB" dirty="0" smtClean="0"/>
              <a:t>for </a:t>
            </a:r>
            <a:r>
              <a:rPr lang="en-GB" dirty="0" err="1"/>
              <a:t>i</a:t>
            </a:r>
            <a:r>
              <a:rPr lang="en-GB" dirty="0"/>
              <a:t> in </a:t>
            </a:r>
            <a:r>
              <a:rPr lang="en-GB" dirty="0" smtClean="0"/>
              <a:t>range(</a:t>
            </a:r>
            <a:r>
              <a:rPr lang="en-GB" dirty="0" err="1" smtClean="0"/>
              <a:t>len</a:t>
            </a:r>
            <a:r>
              <a:rPr lang="en-GB" dirty="0" smtClean="0"/>
              <a:t>(</a:t>
            </a:r>
            <a:r>
              <a:rPr lang="en-GB" dirty="0" err="1" smtClean="0"/>
              <a:t>newlist</a:t>
            </a:r>
            <a:r>
              <a:rPr lang="en-GB" dirty="0"/>
              <a:t>)): </a:t>
            </a:r>
            <a:r>
              <a:rPr lang="en-GB" dirty="0" smtClean="0"/>
              <a:t>	print(</a:t>
            </a:r>
            <a:r>
              <a:rPr lang="en-GB" dirty="0" err="1" smtClean="0"/>
              <a:t>newlist</a:t>
            </a:r>
            <a:r>
              <a:rPr lang="en-GB" dirty="0" smtClean="0"/>
              <a:t>[</a:t>
            </a:r>
            <a:r>
              <a:rPr lang="en-GB" dirty="0" err="1" smtClean="0"/>
              <a:t>i</a:t>
            </a:r>
            <a:r>
              <a:rPr lang="en-GB" dirty="0"/>
              <a:t>])</a:t>
            </a:r>
            <a:endParaRPr lang="en-US" dirty="0">
              <a:latin typeface="Times New Roman" panose="02020603050405020304" pitchFamily="18" charset="0"/>
              <a:cs typeface="Times New Roman" panose="02020603050405020304" pitchFamily="18" charset="0"/>
            </a:endParaRPr>
          </a:p>
        </p:txBody>
      </p:sp>
      <p:sp>
        <p:nvSpPr>
          <p:cNvPr id="6" name="Content Placeholder 3"/>
          <p:cNvSpPr txBox="1">
            <a:spLocks/>
          </p:cNvSpPr>
          <p:nvPr/>
        </p:nvSpPr>
        <p:spPr>
          <a:xfrm>
            <a:off x="4308764" y="1482444"/>
            <a:ext cx="4106312"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err="1" smtClean="0"/>
              <a:t>newlist</a:t>
            </a:r>
            <a:r>
              <a:rPr lang="en-GB" dirty="0"/>
              <a:t>=[21,22,23,24,25] </a:t>
            </a:r>
            <a:endParaRPr lang="en-GB" dirty="0" smtClean="0"/>
          </a:p>
          <a:p>
            <a:pPr marL="76200" indent="0">
              <a:buNone/>
            </a:pPr>
            <a:r>
              <a:rPr lang="en-GB" dirty="0" smtClean="0"/>
              <a:t>for </a:t>
            </a:r>
            <a:r>
              <a:rPr lang="en-GB" dirty="0" err="1"/>
              <a:t>i</a:t>
            </a:r>
            <a:r>
              <a:rPr lang="en-GB" dirty="0"/>
              <a:t> in </a:t>
            </a:r>
            <a:r>
              <a:rPr lang="en-GB" dirty="0" err="1" smtClean="0"/>
              <a:t>newlist</a:t>
            </a:r>
            <a:r>
              <a:rPr lang="en-GB" dirty="0"/>
              <a:t>: </a:t>
            </a:r>
            <a:endParaRPr lang="en-GB" dirty="0" smtClean="0"/>
          </a:p>
          <a:p>
            <a:pPr marL="76200" indent="0">
              <a:buNone/>
            </a:pPr>
            <a:r>
              <a:rPr lang="en-GB" dirty="0"/>
              <a:t>	</a:t>
            </a:r>
            <a:r>
              <a:rPr lang="en-GB" dirty="0" smtClean="0"/>
              <a:t>print(</a:t>
            </a:r>
            <a:r>
              <a:rPr lang="en-GB" dirty="0" err="1" smtClean="0"/>
              <a:t>i</a:t>
            </a:r>
            <a:r>
              <a:rPr lang="en-GB" dirty="0" smtClean="0"/>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862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Checking If An Element Is In The List</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7</a:t>
            </a:fld>
            <a:endParaRPr lang="en-US"/>
          </a:p>
        </p:txBody>
      </p:sp>
      <p:sp>
        <p:nvSpPr>
          <p:cNvPr id="4" name="Content Placeholder 3"/>
          <p:cNvSpPr>
            <a:spLocks noGrp="1"/>
          </p:cNvSpPr>
          <p:nvPr>
            <p:ph sz="quarter" idx="1"/>
          </p:nvPr>
        </p:nvSpPr>
        <p:spPr>
          <a:xfrm>
            <a:off x="822900" y="1410750"/>
            <a:ext cx="3485864" cy="3429000"/>
          </a:xfrm>
        </p:spPr>
        <p:txBody>
          <a:bodyPr/>
          <a:lstStyle/>
          <a:p>
            <a:r>
              <a:rPr lang="en-GB" dirty="0"/>
              <a:t>Create a list of numbers from 21 to 25 and </a:t>
            </a:r>
            <a:r>
              <a:rPr lang="en-GB" dirty="0" smtClean="0"/>
              <a:t>check if 22 and 35 are in it or not using if else.</a:t>
            </a:r>
            <a:endParaRPr lang="en-IN" dirty="0"/>
          </a:p>
        </p:txBody>
      </p:sp>
      <p:sp>
        <p:nvSpPr>
          <p:cNvPr id="5" name="Content Placeholder 3"/>
          <p:cNvSpPr txBox="1">
            <a:spLocks/>
          </p:cNvSpPr>
          <p:nvPr/>
        </p:nvSpPr>
        <p:spPr>
          <a:xfrm>
            <a:off x="4308764" y="1330036"/>
            <a:ext cx="4106312" cy="3813464"/>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2000" dirty="0" err="1">
                <a:latin typeface="Times New Roman" panose="02020603050405020304" pitchFamily="18" charset="0"/>
                <a:cs typeface="Times New Roman" panose="02020603050405020304" pitchFamily="18" charset="0"/>
              </a:rPr>
              <a:t>newlist</a:t>
            </a:r>
            <a:r>
              <a:rPr lang="en-GB" sz="2000" dirty="0">
                <a:latin typeface="Times New Roman" panose="02020603050405020304" pitchFamily="18" charset="0"/>
                <a:cs typeface="Times New Roman" panose="02020603050405020304" pitchFamily="18" charset="0"/>
              </a:rPr>
              <a:t>=[21,22,23,24,25] </a:t>
            </a:r>
          </a:p>
          <a:p>
            <a:pPr marL="76200" indent="0">
              <a:buNone/>
            </a:pPr>
            <a:r>
              <a:rPr lang="en-GB" sz="2000" dirty="0">
                <a:latin typeface="Times New Roman" panose="02020603050405020304" pitchFamily="18" charset="0"/>
                <a:cs typeface="Times New Roman" panose="02020603050405020304" pitchFamily="18" charset="0"/>
              </a:rPr>
              <a:t>if 22 in </a:t>
            </a:r>
            <a:r>
              <a:rPr lang="en-GB" sz="2000" dirty="0" err="1">
                <a:latin typeface="Times New Roman" panose="02020603050405020304" pitchFamily="18" charset="0"/>
                <a:cs typeface="Times New Roman" panose="02020603050405020304" pitchFamily="18" charset="0"/>
              </a:rPr>
              <a:t>newlist</a:t>
            </a:r>
            <a:r>
              <a:rPr lang="en-GB" sz="2000" dirty="0">
                <a:latin typeface="Times New Roman" panose="02020603050405020304" pitchFamily="18" charset="0"/>
                <a:cs typeface="Times New Roman" panose="02020603050405020304" pitchFamily="18" charset="0"/>
              </a:rPr>
              <a:t>: </a:t>
            </a:r>
          </a:p>
          <a:p>
            <a:pPr marL="76200" indent="0">
              <a:buNone/>
            </a:pPr>
            <a:r>
              <a:rPr lang="en-GB" sz="2000" dirty="0">
                <a:latin typeface="Times New Roman" panose="02020603050405020304" pitchFamily="18" charset="0"/>
                <a:cs typeface="Times New Roman" panose="02020603050405020304" pitchFamily="18" charset="0"/>
              </a:rPr>
              <a:t>	print("22 is in the list")</a:t>
            </a:r>
          </a:p>
          <a:p>
            <a:pPr marL="76200" indent="0">
              <a:buNone/>
            </a:pPr>
            <a:r>
              <a:rPr lang="en-GB" sz="2000" dirty="0">
                <a:latin typeface="Times New Roman" panose="02020603050405020304" pitchFamily="18" charset="0"/>
                <a:cs typeface="Times New Roman" panose="02020603050405020304" pitchFamily="18" charset="0"/>
              </a:rPr>
              <a:t>else:</a:t>
            </a:r>
          </a:p>
          <a:p>
            <a:pPr marL="76200" indent="0">
              <a:buNone/>
            </a:pP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	print</a:t>
            </a:r>
            <a:r>
              <a:rPr lang="en-GB" sz="2000" dirty="0">
                <a:latin typeface="Times New Roman" panose="02020603050405020304" pitchFamily="18" charset="0"/>
                <a:cs typeface="Times New Roman" panose="02020603050405020304" pitchFamily="18" charset="0"/>
              </a:rPr>
              <a:t>("22 is not in the list")</a:t>
            </a:r>
          </a:p>
          <a:p>
            <a:pPr marL="76200" indent="0">
              <a:buNone/>
            </a:pPr>
            <a:r>
              <a:rPr lang="en-GB" sz="2000" dirty="0">
                <a:latin typeface="Times New Roman" panose="02020603050405020304" pitchFamily="18" charset="0"/>
                <a:cs typeface="Times New Roman" panose="02020603050405020304" pitchFamily="18" charset="0"/>
              </a:rPr>
              <a:t>if 35 in </a:t>
            </a:r>
            <a:r>
              <a:rPr lang="en-GB" sz="2000" dirty="0" err="1">
                <a:latin typeface="Times New Roman" panose="02020603050405020304" pitchFamily="18" charset="0"/>
                <a:cs typeface="Times New Roman" panose="02020603050405020304" pitchFamily="18" charset="0"/>
              </a:rPr>
              <a:t>newlist</a:t>
            </a:r>
            <a:r>
              <a:rPr lang="en-GB" sz="2000" dirty="0">
                <a:latin typeface="Times New Roman" panose="02020603050405020304" pitchFamily="18" charset="0"/>
                <a:cs typeface="Times New Roman" panose="02020603050405020304" pitchFamily="18" charset="0"/>
              </a:rPr>
              <a:t>: </a:t>
            </a:r>
          </a:p>
          <a:p>
            <a:pPr marL="76200" indent="0">
              <a:buNone/>
            </a:pPr>
            <a:r>
              <a:rPr lang="en-GB" sz="2000" dirty="0">
                <a:latin typeface="Times New Roman" panose="02020603050405020304" pitchFamily="18" charset="0"/>
                <a:cs typeface="Times New Roman" panose="02020603050405020304" pitchFamily="18" charset="0"/>
              </a:rPr>
              <a:t>	print("35 is in the list")</a:t>
            </a:r>
          </a:p>
          <a:p>
            <a:pPr marL="76200" indent="0">
              <a:buNone/>
            </a:pPr>
            <a:r>
              <a:rPr lang="en-GB" sz="2000" dirty="0">
                <a:latin typeface="Times New Roman" panose="02020603050405020304" pitchFamily="18" charset="0"/>
                <a:cs typeface="Times New Roman" panose="02020603050405020304" pitchFamily="18" charset="0"/>
              </a:rPr>
              <a:t>else:</a:t>
            </a:r>
          </a:p>
          <a:p>
            <a:pPr marL="76200" indent="0">
              <a:buNone/>
            </a:pPr>
            <a:r>
              <a:rPr lang="en-GB" sz="2000" dirty="0">
                <a:latin typeface="Times New Roman" panose="02020603050405020304" pitchFamily="18" charset="0"/>
                <a:cs typeface="Times New Roman" panose="02020603050405020304" pitchFamily="18" charset="0"/>
              </a:rPr>
              <a:t>    </a:t>
            </a:r>
            <a:r>
              <a:rPr lang="en-GB" sz="2000" dirty="0" smtClean="0">
                <a:latin typeface="Times New Roman" panose="02020603050405020304" pitchFamily="18" charset="0"/>
                <a:cs typeface="Times New Roman" panose="02020603050405020304" pitchFamily="18" charset="0"/>
              </a:rPr>
              <a:t>	print</a:t>
            </a:r>
            <a:r>
              <a:rPr lang="en-GB" sz="2000" dirty="0">
                <a:latin typeface="Times New Roman" panose="02020603050405020304" pitchFamily="18" charset="0"/>
                <a:cs typeface="Times New Roman" panose="02020603050405020304" pitchFamily="18" charset="0"/>
              </a:rPr>
              <a:t>("35 is not in the list")</a:t>
            </a:r>
            <a:endParaRPr lang="en-US" sz="2000" dirty="0">
              <a:latin typeface="Times New Roman" panose="02020603050405020304" pitchFamily="18" charset="0"/>
              <a:cs typeface="Times New Roman" panose="02020603050405020304" pitchFamily="18" charset="0"/>
            </a:endParaRPr>
          </a:p>
        </p:txBody>
      </p:sp>
      <p:sp>
        <p:nvSpPr>
          <p:cNvPr id="7" name="Text Placeholder 2"/>
          <p:cNvSpPr txBox="1">
            <a:spLocks/>
          </p:cNvSpPr>
          <p:nvPr/>
        </p:nvSpPr>
        <p:spPr>
          <a:xfrm>
            <a:off x="1451607" y="3588942"/>
            <a:ext cx="2455050" cy="1481822"/>
          </a:xfrm>
          <a:prstGeom prst="rect">
            <a:avLst/>
          </a:prstGeom>
        </p:spPr>
        <p:style>
          <a:lnRef idx="2">
            <a:schemeClr val="accent2"/>
          </a:lnRef>
          <a:fillRef idx="1">
            <a:schemeClr val="lt1"/>
          </a:fillRef>
          <a:effectRef idx="0">
            <a:schemeClr val="accent2"/>
          </a:effectRef>
          <a:fontRef idx="minor">
            <a:schemeClr val="dk1"/>
          </a:fontRef>
        </p:style>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Font typeface="Sniglet"/>
              <a:buNone/>
            </a:pPr>
            <a:r>
              <a:rPr lang="en-IN" b="1" dirty="0" smtClean="0">
                <a:solidFill>
                  <a:srgbClr val="FF0000"/>
                </a:solidFill>
              </a:rPr>
              <a:t>Output:</a:t>
            </a:r>
          </a:p>
          <a:p>
            <a:pPr marL="76200" indent="0">
              <a:buNone/>
            </a:pPr>
            <a:r>
              <a:rPr lang="en-GB" sz="1800" dirty="0"/>
              <a:t>22 is in the list</a:t>
            </a:r>
          </a:p>
          <a:p>
            <a:pPr marL="76200" indent="0">
              <a:buNone/>
            </a:pPr>
            <a:r>
              <a:rPr lang="en-GB" sz="1800" dirty="0"/>
              <a:t>35 is not in the list</a:t>
            </a:r>
            <a:endParaRPr lang="en-IN" dirty="0"/>
          </a:p>
        </p:txBody>
      </p:sp>
    </p:spTree>
    <p:extLst>
      <p:ext uri="{BB962C8B-B14F-4D97-AF65-F5344CB8AC3E}">
        <p14:creationId xmlns:p14="http://schemas.microsoft.com/office/powerpoint/2010/main" val="183880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Append</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8</a:t>
            </a:fld>
            <a:endParaRPr lang="en-US"/>
          </a:p>
        </p:txBody>
      </p:sp>
      <p:sp>
        <p:nvSpPr>
          <p:cNvPr id="4" name="Content Placeholder 3"/>
          <p:cNvSpPr>
            <a:spLocks noGrp="1"/>
          </p:cNvSpPr>
          <p:nvPr>
            <p:ph sz="quarter" idx="1"/>
          </p:nvPr>
        </p:nvSpPr>
        <p:spPr>
          <a:xfrm>
            <a:off x="822900" y="1410750"/>
            <a:ext cx="3485864" cy="3429000"/>
          </a:xfrm>
        </p:spPr>
        <p:txBody>
          <a:bodyPr/>
          <a:lstStyle/>
          <a:p>
            <a:r>
              <a:rPr lang="en-GB" dirty="0"/>
              <a:t>append: Appends an element to the end of the </a:t>
            </a:r>
            <a:r>
              <a:rPr lang="en-GB" dirty="0" smtClean="0"/>
              <a:t>list</a:t>
            </a:r>
            <a:endParaRPr lang="en-IN" dirty="0"/>
          </a:p>
          <a:p>
            <a:r>
              <a:rPr lang="en-GB" dirty="0"/>
              <a:t>Syntax: </a:t>
            </a:r>
            <a:r>
              <a:rPr lang="en-GB" dirty="0" err="1" smtClean="0"/>
              <a:t>list.append</a:t>
            </a:r>
            <a:r>
              <a:rPr lang="en-GB" dirty="0" smtClean="0"/>
              <a:t>(element</a:t>
            </a:r>
            <a:r>
              <a:rPr lang="en-GB" dirty="0"/>
              <a:t>)</a:t>
            </a:r>
            <a:endParaRPr lang="en-IN" dirty="0"/>
          </a:p>
        </p:txBody>
      </p:sp>
      <p:sp>
        <p:nvSpPr>
          <p:cNvPr id="5" name="Content Placeholder 3"/>
          <p:cNvSpPr txBox="1">
            <a:spLocks/>
          </p:cNvSpPr>
          <p:nvPr/>
        </p:nvSpPr>
        <p:spPr>
          <a:xfrm>
            <a:off x="4308764" y="1481448"/>
            <a:ext cx="4106312" cy="2702626"/>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dirty="0"/>
              <a:t>l</a:t>
            </a:r>
            <a:r>
              <a:rPr lang="en-GB" dirty="0" smtClean="0"/>
              <a:t>=[ ] </a:t>
            </a:r>
          </a:p>
          <a:p>
            <a:pPr marL="76200" indent="0">
              <a:buNone/>
            </a:pPr>
            <a:r>
              <a:rPr lang="en-GB" dirty="0" smtClean="0"/>
              <a:t>for </a:t>
            </a:r>
            <a:r>
              <a:rPr lang="en-GB" dirty="0" err="1"/>
              <a:t>i</a:t>
            </a:r>
            <a:r>
              <a:rPr lang="en-GB" dirty="0"/>
              <a:t> in range(2,101,2): </a:t>
            </a:r>
            <a:r>
              <a:rPr lang="en-GB" dirty="0" smtClean="0"/>
              <a:t>	</a:t>
            </a:r>
            <a:r>
              <a:rPr lang="en-GB" dirty="0" err="1" smtClean="0"/>
              <a:t>l.append</a:t>
            </a:r>
            <a:r>
              <a:rPr lang="en-GB" dirty="0" smtClean="0"/>
              <a:t>(</a:t>
            </a:r>
            <a:r>
              <a:rPr lang="en-GB" dirty="0" err="1" smtClean="0"/>
              <a:t>i</a:t>
            </a:r>
            <a:r>
              <a:rPr lang="en-GB" dirty="0"/>
              <a:t>) </a:t>
            </a:r>
            <a:endParaRPr lang="en-GB" dirty="0" smtClean="0"/>
          </a:p>
          <a:p>
            <a:pPr marL="76200" indent="0">
              <a:buNone/>
            </a:pPr>
            <a:r>
              <a:rPr lang="en-GB" dirty="0" smtClean="0"/>
              <a:t>print(l</a:t>
            </a:r>
            <a:r>
              <a:rPr lang="en-GB" dirty="0"/>
              <a:t>)</a:t>
            </a:r>
            <a:endParaRPr lang="en-US" dirty="0">
              <a:latin typeface="Times New Roman" panose="02020603050405020304" pitchFamily="18" charset="0"/>
              <a:cs typeface="Times New Roman" panose="02020603050405020304" pitchFamily="18" charset="0"/>
            </a:endParaRPr>
          </a:p>
        </p:txBody>
      </p:sp>
      <p:sp>
        <p:nvSpPr>
          <p:cNvPr id="7" name="Cloud Callout 6"/>
          <p:cNvSpPr/>
          <p:nvPr/>
        </p:nvSpPr>
        <p:spPr>
          <a:xfrm>
            <a:off x="5539141" y="3562224"/>
            <a:ext cx="2635040" cy="1641763"/>
          </a:xfrm>
          <a:prstGeom prst="cloudCallout">
            <a:avLst>
              <a:gd name="adj1" fmla="val -46740"/>
              <a:gd name="adj2" fmla="val -78774"/>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b="1" dirty="0" smtClean="0"/>
              <a:t>What will be the output?</a:t>
            </a:r>
            <a:endParaRPr lang="en-GB" sz="2000" b="1" dirty="0"/>
          </a:p>
        </p:txBody>
      </p:sp>
    </p:spTree>
    <p:extLst>
      <p:ext uri="{BB962C8B-B14F-4D97-AF65-F5344CB8AC3E}">
        <p14:creationId xmlns:p14="http://schemas.microsoft.com/office/powerpoint/2010/main" val="408874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7"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IN" dirty="0"/>
          </a:p>
        </p:txBody>
      </p:sp>
      <p:sp>
        <p:nvSpPr>
          <p:cNvPr id="3" name="Slide Number Placeholder 2"/>
          <p:cNvSpPr>
            <a:spLocks noGrp="1"/>
          </p:cNvSpPr>
          <p:nvPr>
            <p:ph type="sldNum" sz="quarter" idx="12"/>
          </p:nvPr>
        </p:nvSpPr>
        <p:spPr/>
        <p:txBody>
          <a:bodyPr/>
          <a:lstStyle/>
          <a:p>
            <a:fld id="{7D691B66-D372-4CE8-B827-D0A209955A03}" type="slidenum">
              <a:rPr lang="en-US" smtClean="0"/>
              <a:t>9</a:t>
            </a:fld>
            <a:endParaRPr lang="en-US"/>
          </a:p>
        </p:txBody>
      </p:sp>
      <p:sp>
        <p:nvSpPr>
          <p:cNvPr id="4" name="Content Placeholder 3"/>
          <p:cNvSpPr>
            <a:spLocks noGrp="1"/>
          </p:cNvSpPr>
          <p:nvPr>
            <p:ph sz="quarter" idx="1"/>
          </p:nvPr>
        </p:nvSpPr>
        <p:spPr>
          <a:xfrm>
            <a:off x="822900" y="1410750"/>
            <a:ext cx="3485864" cy="3429000"/>
          </a:xfrm>
        </p:spPr>
        <p:txBody>
          <a:bodyPr/>
          <a:lstStyle/>
          <a:p>
            <a:r>
              <a:rPr lang="en-GB" sz="1800" dirty="0"/>
              <a:t>Create an empty list. Take 10 integer inputs. If the input is even append it to list. After the iterations if the user has entered even numbers 80% of the times </a:t>
            </a:r>
            <a:r>
              <a:rPr lang="en-GB" sz="1800" dirty="0" smtClean="0"/>
              <a:t>or more print ‘Winner’ else print ‘Loser’.</a:t>
            </a:r>
            <a:endParaRPr lang="en-IN" sz="1800" dirty="0"/>
          </a:p>
        </p:txBody>
      </p:sp>
      <p:sp>
        <p:nvSpPr>
          <p:cNvPr id="5" name="Content Placeholder 3"/>
          <p:cNvSpPr txBox="1">
            <a:spLocks/>
          </p:cNvSpPr>
          <p:nvPr/>
        </p:nvSpPr>
        <p:spPr>
          <a:xfrm>
            <a:off x="4239491" y="518555"/>
            <a:ext cx="4106312" cy="3998027"/>
          </a:xfrm>
          <a:prstGeom prst="rect">
            <a:avLst/>
          </a:prstGeom>
          <a:ln/>
        </p:spPr>
        <p:style>
          <a:lnRef idx="2">
            <a:schemeClr val="accent2"/>
          </a:lnRef>
          <a:fillRef idx="1">
            <a:schemeClr val="lt1"/>
          </a:fillRef>
          <a:effectRef idx="0">
            <a:schemeClr val="accent2"/>
          </a:effectRef>
          <a:fontRef idx="minor">
            <a:schemeClr val="dk1"/>
          </a:fontRef>
        </p:style>
        <p:txBody>
          <a:bodyPr spcFirstLastPara="1" vert="horz"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1pPr>
            <a:lvl2pPr marL="914400" marR="0" lvl="1"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2pPr>
            <a:lvl3pPr marL="1371600" marR="0" lvl="2"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3pPr>
            <a:lvl4pPr marL="1828800" marR="0" lvl="3"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4pPr>
            <a:lvl5pPr marL="2286000" marR="0" lvl="4"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5pPr>
            <a:lvl6pPr marL="2743200" marR="0" lvl="5"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6pPr>
            <a:lvl7pPr marL="3200400" marR="0" lvl="6" indent="-381000" algn="l" rtl="0">
              <a:lnSpc>
                <a:spcPct val="100000"/>
              </a:lnSpc>
              <a:spcBef>
                <a:spcPts val="0"/>
              </a:spcBef>
              <a:spcAft>
                <a:spcPts val="0"/>
              </a:spcAft>
              <a:buClr>
                <a:srgbClr val="2A95B7"/>
              </a:buClr>
              <a:buSzPts val="2400"/>
              <a:buFont typeface="Sniglet"/>
              <a:buChar char="+"/>
              <a:defRPr sz="2400" b="0" i="0" u="none" strike="noStrike" cap="none">
                <a:solidFill>
                  <a:srgbClr val="434343"/>
                </a:solidFill>
                <a:latin typeface="Sniglet"/>
                <a:ea typeface="Sniglet"/>
                <a:cs typeface="Sniglet"/>
                <a:sym typeface="Sniglet"/>
              </a:defRPr>
            </a:lvl7pPr>
            <a:lvl8pPr marL="3657600" marR="0" lvl="7"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8pPr>
            <a:lvl9pPr marL="4114800" marR="0" lvl="8" indent="-381000" algn="l" rtl="0">
              <a:lnSpc>
                <a:spcPct val="100000"/>
              </a:lnSpc>
              <a:spcBef>
                <a:spcPts val="0"/>
              </a:spcBef>
              <a:spcAft>
                <a:spcPts val="0"/>
              </a:spcAft>
              <a:buClr>
                <a:srgbClr val="434343"/>
              </a:buClr>
              <a:buSzPts val="2400"/>
              <a:buFont typeface="Sniglet"/>
              <a:buChar char="+"/>
              <a:defRPr sz="2400" b="0" i="0" u="none" strike="noStrike" cap="none">
                <a:solidFill>
                  <a:srgbClr val="434343"/>
                </a:solidFill>
                <a:latin typeface="Sniglet"/>
                <a:ea typeface="Sniglet"/>
                <a:cs typeface="Sniglet"/>
                <a:sym typeface="Sniglet"/>
              </a:defRPr>
            </a:lvl9pPr>
          </a:lstStyle>
          <a:p>
            <a:pPr marL="76200" indent="0">
              <a:buNone/>
            </a:pPr>
            <a:r>
              <a:rPr lang="en-GB" sz="1800" dirty="0"/>
              <a:t>l</a:t>
            </a:r>
            <a:r>
              <a:rPr lang="en-GB" sz="1800" dirty="0" smtClean="0"/>
              <a:t>=[ ]</a:t>
            </a:r>
          </a:p>
          <a:p>
            <a:pPr marL="76200" indent="0">
              <a:buNone/>
            </a:pPr>
            <a:r>
              <a:rPr lang="en-GB" sz="1800" dirty="0" smtClean="0"/>
              <a:t> </a:t>
            </a:r>
            <a:r>
              <a:rPr lang="en-GB" sz="1800" dirty="0"/>
              <a:t>for </a:t>
            </a:r>
            <a:r>
              <a:rPr lang="en-GB" sz="1800" dirty="0" err="1"/>
              <a:t>i</a:t>
            </a:r>
            <a:r>
              <a:rPr lang="en-GB" sz="1800" dirty="0"/>
              <a:t> in range(10): </a:t>
            </a:r>
            <a:endParaRPr lang="en-GB" sz="1800" dirty="0" smtClean="0"/>
          </a:p>
          <a:p>
            <a:pPr marL="76200" indent="0">
              <a:buNone/>
            </a:pPr>
            <a:r>
              <a:rPr lang="en-GB" sz="1800" dirty="0"/>
              <a:t>	</a:t>
            </a:r>
            <a:r>
              <a:rPr lang="en-GB" sz="1800" dirty="0" smtClean="0"/>
              <a:t>n=</a:t>
            </a:r>
            <a:r>
              <a:rPr lang="en-GB" sz="1800" dirty="0" err="1" smtClean="0"/>
              <a:t>int</a:t>
            </a:r>
            <a:r>
              <a:rPr lang="en-GB" sz="1800" dirty="0" smtClean="0"/>
              <a:t>(input</a:t>
            </a:r>
            <a:r>
              <a:rPr lang="en-GB" sz="1800" dirty="0"/>
              <a:t>("</a:t>
            </a:r>
            <a:r>
              <a:rPr lang="en-GB" sz="1800" dirty="0" smtClean="0"/>
              <a:t>Enter n:"))</a:t>
            </a:r>
          </a:p>
          <a:p>
            <a:pPr marL="76200" indent="0">
              <a:buNone/>
            </a:pPr>
            <a:r>
              <a:rPr lang="en-GB" sz="1800" dirty="0"/>
              <a:t> </a:t>
            </a:r>
            <a:r>
              <a:rPr lang="en-GB" sz="1800" dirty="0" smtClean="0"/>
              <a:t>                 </a:t>
            </a:r>
            <a:r>
              <a:rPr lang="en-GB" sz="1800" dirty="0"/>
              <a:t>if </a:t>
            </a:r>
            <a:r>
              <a:rPr lang="en-GB" sz="1800" dirty="0" smtClean="0"/>
              <a:t>…………..: </a:t>
            </a:r>
          </a:p>
          <a:p>
            <a:pPr marL="76200" indent="0">
              <a:buNone/>
            </a:pPr>
            <a:r>
              <a:rPr lang="en-GB" sz="1800" dirty="0"/>
              <a:t>	</a:t>
            </a:r>
            <a:r>
              <a:rPr lang="en-GB" sz="1800" dirty="0" smtClean="0"/>
              <a:t>	</a:t>
            </a:r>
            <a:r>
              <a:rPr lang="en-GB" sz="1800" dirty="0" err="1" smtClean="0"/>
              <a:t>l.append</a:t>
            </a:r>
            <a:r>
              <a:rPr lang="en-GB" sz="1800" dirty="0" smtClean="0"/>
              <a:t>(n)</a:t>
            </a:r>
          </a:p>
          <a:p>
            <a:pPr marL="76200" indent="0">
              <a:buNone/>
            </a:pPr>
            <a:r>
              <a:rPr lang="en-GB" sz="1800" dirty="0" smtClean="0"/>
              <a:t> </a:t>
            </a:r>
            <a:r>
              <a:rPr lang="en-GB" sz="1800" dirty="0"/>
              <a:t>if </a:t>
            </a:r>
            <a:r>
              <a:rPr lang="en-GB" sz="1800" dirty="0" smtClean="0"/>
              <a:t>………………….: </a:t>
            </a:r>
          </a:p>
          <a:p>
            <a:pPr marL="76200" indent="0">
              <a:buNone/>
            </a:pPr>
            <a:r>
              <a:rPr lang="en-GB" sz="1800" dirty="0"/>
              <a:t>	</a:t>
            </a:r>
            <a:r>
              <a:rPr lang="en-GB" sz="1800" dirty="0" smtClean="0"/>
              <a:t>print</a:t>
            </a:r>
            <a:r>
              <a:rPr lang="en-GB" sz="1800" dirty="0"/>
              <a:t>("Winner") </a:t>
            </a:r>
            <a:endParaRPr lang="en-GB" sz="1800" dirty="0" smtClean="0"/>
          </a:p>
          <a:p>
            <a:pPr marL="76200" indent="0">
              <a:buNone/>
            </a:pPr>
            <a:r>
              <a:rPr lang="en-GB" sz="1800" dirty="0" smtClean="0"/>
              <a:t>else</a:t>
            </a:r>
            <a:r>
              <a:rPr lang="en-GB" sz="1800" dirty="0"/>
              <a:t>: </a:t>
            </a:r>
            <a:endParaRPr lang="en-GB" sz="1800" dirty="0" smtClean="0"/>
          </a:p>
          <a:p>
            <a:pPr marL="76200" indent="0">
              <a:buNone/>
            </a:pPr>
            <a:r>
              <a:rPr lang="en-GB" sz="1800" dirty="0"/>
              <a:t>	</a:t>
            </a:r>
            <a:r>
              <a:rPr lang="en-GB" sz="1800" dirty="0" smtClean="0"/>
              <a:t>print</a:t>
            </a:r>
            <a:r>
              <a:rPr lang="en-GB" sz="1800" dirty="0"/>
              <a:t>("Loser")</a:t>
            </a:r>
            <a:endParaRPr lang="en-US" sz="1800" dirty="0">
              <a:latin typeface="Times New Roman" panose="02020603050405020304" pitchFamily="18" charset="0"/>
              <a:cs typeface="Times New Roman" panose="02020603050405020304" pitchFamily="18" charset="0"/>
            </a:endParaRPr>
          </a:p>
        </p:txBody>
      </p:sp>
      <p:sp>
        <p:nvSpPr>
          <p:cNvPr id="6" name="Rounded Rectangle 5"/>
          <p:cNvSpPr/>
          <p:nvPr/>
        </p:nvSpPr>
        <p:spPr>
          <a:xfrm>
            <a:off x="5437908" y="1716722"/>
            <a:ext cx="942110" cy="214745"/>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a:t>n</a:t>
            </a:r>
            <a:r>
              <a:rPr lang="en-GB" b="1" dirty="0" smtClean="0"/>
              <a:t>%2==0</a:t>
            </a:r>
            <a:endParaRPr lang="en-GB" b="1" dirty="0"/>
          </a:p>
        </p:txBody>
      </p:sp>
      <p:sp>
        <p:nvSpPr>
          <p:cNvPr id="9" name="Rounded Rectangle 8"/>
          <p:cNvSpPr/>
          <p:nvPr/>
        </p:nvSpPr>
        <p:spPr>
          <a:xfrm>
            <a:off x="4966853" y="2395687"/>
            <a:ext cx="942110" cy="214745"/>
          </a:xfrm>
          <a:prstGeom prst="roundRect">
            <a:avLst/>
          </a:prstGeom>
          <a:ln w="3175"/>
        </p:spPr>
        <p:style>
          <a:lnRef idx="2">
            <a:schemeClr val="dk1"/>
          </a:lnRef>
          <a:fillRef idx="1">
            <a:schemeClr val="lt1"/>
          </a:fillRef>
          <a:effectRef idx="0">
            <a:schemeClr val="dk1"/>
          </a:effectRef>
          <a:fontRef idx="minor">
            <a:schemeClr val="dk1"/>
          </a:fontRef>
        </p:style>
        <p:txBody>
          <a:bodyPr rtlCol="0" anchor="ctr"/>
          <a:lstStyle/>
          <a:p>
            <a:pPr algn="ctr"/>
            <a:r>
              <a:rPr lang="en-GB" b="1" dirty="0" err="1"/>
              <a:t>l</a:t>
            </a:r>
            <a:r>
              <a:rPr lang="en-GB" b="1" dirty="0" err="1" smtClean="0"/>
              <a:t>en</a:t>
            </a:r>
            <a:r>
              <a:rPr lang="en-GB" b="1" dirty="0" smtClean="0"/>
              <a:t>(l)&gt;=8</a:t>
            </a:r>
            <a:endParaRPr lang="en-GB" b="1" dirty="0"/>
          </a:p>
        </p:txBody>
      </p:sp>
    </p:spTree>
    <p:extLst>
      <p:ext uri="{BB962C8B-B14F-4D97-AF65-F5344CB8AC3E}">
        <p14:creationId xmlns:p14="http://schemas.microsoft.com/office/powerpoint/2010/main" val="2675930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Lst>
  </p:timing>
</p:sld>
</file>

<file path=ppt/theme/theme1.xml><?xml version="1.0" encoding="utf-8"?>
<a:theme xmlns:a="http://schemas.openxmlformats.org/drawingml/2006/main" name="Seyton template">
  <a:themeElements>
    <a:clrScheme name="Custom 347">
      <a:dk1>
        <a:srgbClr val="434343"/>
      </a:dk1>
      <a:lt1>
        <a:srgbClr val="FFFFFF"/>
      </a:lt1>
      <a:dk2>
        <a:srgbClr val="7B8486"/>
      </a:dk2>
      <a:lt2>
        <a:srgbClr val="E3E9EB"/>
      </a:lt2>
      <a:accent1>
        <a:srgbClr val="2A95B7"/>
      </a:accent1>
      <a:accent2>
        <a:srgbClr val="80D5CC"/>
      </a:accent2>
      <a:accent3>
        <a:srgbClr val="E9CB74"/>
      </a:accent3>
      <a:accent4>
        <a:srgbClr val="D19E9E"/>
      </a:accent4>
      <a:accent5>
        <a:srgbClr val="E47474"/>
      </a:accent5>
      <a:accent6>
        <a:srgbClr val="9DAFB4"/>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3762</TotalTime>
  <Words>2749</Words>
  <Application>Microsoft Office PowerPoint</Application>
  <PresentationFormat>On-screen Show (16:9)</PresentationFormat>
  <Paragraphs>626</Paragraphs>
  <Slides>54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Patrick Hand SC</vt:lpstr>
      <vt:lpstr>Sniglet</vt:lpstr>
      <vt:lpstr>Rockwell Extra Bold</vt:lpstr>
      <vt:lpstr>Times New Roman</vt:lpstr>
      <vt:lpstr>Arial</vt:lpstr>
      <vt:lpstr>Seyton template</vt:lpstr>
      <vt:lpstr>Lists In Python</vt:lpstr>
      <vt:lpstr>Learning Objective</vt:lpstr>
      <vt:lpstr>Lists</vt:lpstr>
      <vt:lpstr>Creating Empty Lists</vt:lpstr>
      <vt:lpstr>Figure out the output</vt:lpstr>
      <vt:lpstr>Exercise</vt:lpstr>
      <vt:lpstr>Checking If An Element Is In The List</vt:lpstr>
      <vt:lpstr>Append</vt:lpstr>
      <vt:lpstr>Exercise</vt:lpstr>
      <vt:lpstr>Exercise</vt:lpstr>
      <vt:lpstr>List Concatenation</vt:lpstr>
      <vt:lpstr>Match The Correct Output</vt:lpstr>
      <vt:lpstr>Extend</vt:lpstr>
      <vt:lpstr>Nested Lists</vt:lpstr>
      <vt:lpstr>Exercise</vt:lpstr>
      <vt:lpstr>Two Dimensional Array (Matrix)</vt:lpstr>
      <vt:lpstr>Exercise</vt:lpstr>
      <vt:lpstr>Insert</vt:lpstr>
      <vt:lpstr>Insert</vt:lpstr>
      <vt:lpstr>Insert</vt:lpstr>
      <vt:lpstr>Index</vt:lpstr>
      <vt:lpstr>Index</vt:lpstr>
      <vt:lpstr>Count</vt:lpstr>
      <vt:lpstr>Removing Elements</vt:lpstr>
      <vt:lpstr>Removing Elements</vt:lpstr>
      <vt:lpstr>Removing Elements</vt:lpstr>
      <vt:lpstr>Removing All Elements</vt:lpstr>
      <vt:lpstr>Reversing A List</vt:lpstr>
      <vt:lpstr>More List Functions</vt:lpstr>
      <vt:lpstr>More List Functions</vt:lpstr>
      <vt:lpstr>Sorting A List</vt:lpstr>
      <vt:lpstr>Sorting A List</vt:lpstr>
      <vt:lpstr>Sorting A List</vt:lpstr>
      <vt:lpstr>Sorting A List</vt:lpstr>
      <vt:lpstr>Creating A List With  Same Elements</vt:lpstr>
      <vt:lpstr>List Slicing</vt:lpstr>
      <vt:lpstr>Exercise</vt:lpstr>
      <vt:lpstr>Copying A List</vt:lpstr>
      <vt:lpstr>Copying A List</vt:lpstr>
      <vt:lpstr>Copying A List</vt:lpstr>
      <vt:lpstr>Copying A List</vt:lpstr>
      <vt:lpstr>List Comprehension</vt:lpstr>
      <vt:lpstr>List Comprehension</vt:lpstr>
      <vt:lpstr>List Comprehension</vt:lpstr>
      <vt:lpstr>List Comprehension</vt:lpstr>
      <vt:lpstr>Nested List Comprehension</vt:lpstr>
      <vt:lpstr>Flattening A Nested List </vt:lpstr>
      <vt:lpstr>Let’s Teach Bob Count Frequency Of An Element</vt:lpstr>
      <vt:lpstr>Algorithm</vt:lpstr>
      <vt:lpstr>PowerPoint Presentation</vt:lpstr>
      <vt:lpstr>Help The Physical Education Teacher </vt:lpstr>
      <vt:lpstr>Problem Analysis</vt:lpstr>
      <vt:lpstr>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Sini</dc:creator>
  <cp:lastModifiedBy>admin</cp:lastModifiedBy>
  <cp:revision>220</cp:revision>
  <dcterms:modified xsi:type="dcterms:W3CDTF">2025-07-29T13:33:18Z</dcterms:modified>
</cp:coreProperties>
</file>