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335" r:id="rId2"/>
    <p:sldId id="435" r:id="rId3"/>
    <p:sldId id="422"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65" r:id="rId23"/>
    <p:sldId id="466" r:id="rId24"/>
    <p:sldId id="455" r:id="rId25"/>
    <p:sldId id="459" r:id="rId26"/>
    <p:sldId id="464" r:id="rId27"/>
    <p:sldId id="460" r:id="rId28"/>
    <p:sldId id="461" r:id="rId29"/>
    <p:sldId id="462" r:id="rId30"/>
    <p:sldId id="463" r:id="rId31"/>
    <p:sldId id="456" r:id="rId32"/>
  </p:sldIdLst>
  <p:sldSz cx="9144000" cy="5143500" type="screen16x9"/>
  <p:notesSz cx="6858000" cy="9144000"/>
  <p:embeddedFontLst>
    <p:embeddedFont>
      <p:font typeface="Sniglet" panose="020B0604020202020204" charset="0"/>
      <p:regular r:id="rId34"/>
    </p:embeddedFont>
    <p:embeddedFont>
      <p:font typeface="Patrick Hand SC" panose="020B0604020202020204" charset="0"/>
      <p:regular r:id="rId35"/>
    </p:embeddedFont>
    <p:embeddedFont>
      <p:font typeface="Rockwell Condensed" panose="02060603050405020104" pitchFamily="18" charset="0"/>
      <p:regular r:id="rId36"/>
      <p:bold r:id="rId37"/>
    </p:embeddedFont>
    <p:embeddedFont>
      <p:font typeface="Rockwell Extra Bold" panose="02060903040505020403" pitchFamily="18" charset="0"/>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1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84889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781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4643437"/>
            <a:ext cx="2476500" cy="357188"/>
          </a:xfrm>
          <a:prstGeom prst="rect">
            <a:avLst/>
          </a:prstGeom>
        </p:spPr>
        <p:txBody>
          <a:bodyPr/>
          <a:lstStyle/>
          <a:p>
            <a:fld id="{06EA9696-D413-43A4-A996-D9FB4AE4D4B0}" type="datetimeFigureOut">
              <a:rPr lang="en-US" smtClean="0"/>
              <a:t>7/2/2025</a:t>
            </a:fld>
            <a:endParaRPr lang="en-US"/>
          </a:p>
        </p:txBody>
      </p:sp>
      <p:sp>
        <p:nvSpPr>
          <p:cNvPr id="5" name="Footer Placeholder 4"/>
          <p:cNvSpPr>
            <a:spLocks noGrp="1"/>
          </p:cNvSpPr>
          <p:nvPr>
            <p:ph type="ftr" sz="quarter" idx="11"/>
          </p:nvPr>
        </p:nvSpPr>
        <p:spPr>
          <a:xfrm>
            <a:off x="914400" y="4629150"/>
            <a:ext cx="3962400" cy="3429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D691B66-D372-4CE8-B827-D0A209955A03}" type="slidenum">
              <a:rPr lang="en-US" smtClean="0"/>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9946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extLst>
      <p:ext uri="{BB962C8B-B14F-4D97-AF65-F5344CB8AC3E}">
        <p14:creationId xmlns:p14="http://schemas.microsoft.com/office/powerpoint/2010/main" val="744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0638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Student%20Gradebook%20System.tx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942109" y="1235555"/>
            <a:ext cx="6479441"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Dictionaries in Python</a:t>
            </a:r>
            <a:endParaRPr dirty="0"/>
          </a:p>
        </p:txBody>
      </p:sp>
      <p:sp>
        <p:nvSpPr>
          <p:cNvPr id="2" name="TextBox 1"/>
          <p:cNvSpPr txBox="1"/>
          <p:nvPr/>
        </p:nvSpPr>
        <p:spPr>
          <a:xfrm>
            <a:off x="4998261" y="3052584"/>
            <a:ext cx="3196963" cy="800219"/>
          </a:xfrm>
          <a:prstGeom prst="rect">
            <a:avLst/>
          </a:prstGeom>
          <a:noFill/>
        </p:spPr>
        <p:txBody>
          <a:bodyPr wrap="square" rtlCol="0">
            <a:spAutoFit/>
          </a:bodyPr>
          <a:lstStyle/>
          <a:p>
            <a:endParaRPr lang="en-US" dirty="0" smtClean="0"/>
          </a:p>
          <a:p>
            <a:r>
              <a:rPr lang="en-US" sz="1800" b="1" dirty="0" smtClean="0"/>
              <a:t>Dr. Sini </a:t>
            </a:r>
            <a:r>
              <a:rPr lang="en-US" sz="1800" b="1" dirty="0" err="1" smtClean="0"/>
              <a:t>Shibu</a:t>
            </a:r>
            <a:endParaRPr lang="en-US" sz="1800" b="1" dirty="0" smtClean="0"/>
          </a:p>
          <a:p>
            <a:r>
              <a:rPr lang="en-US" b="1" dirty="0" smtClean="0">
                <a:solidFill>
                  <a:schemeClr val="bg2">
                    <a:lumMod val="50000"/>
                  </a:schemeClr>
                </a:solidFill>
              </a:rPr>
              <a:t>BE (CSE), </a:t>
            </a:r>
            <a:r>
              <a:rPr lang="en-US" b="1" dirty="0" err="1" smtClean="0">
                <a:solidFill>
                  <a:schemeClr val="bg2">
                    <a:lumMod val="50000"/>
                  </a:schemeClr>
                </a:solidFill>
              </a:rPr>
              <a:t>M.Tech</a:t>
            </a:r>
            <a:r>
              <a:rPr lang="en-US" b="1" dirty="0" smtClean="0">
                <a:solidFill>
                  <a:schemeClr val="bg2">
                    <a:lumMod val="50000"/>
                  </a:schemeClr>
                </a:solidFill>
              </a:rPr>
              <a:t> (CTA),Ph.D.(CSE)</a:t>
            </a:r>
          </a:p>
        </p:txBody>
      </p:sp>
    </p:spTree>
    <p:extLst>
      <p:ext uri="{BB962C8B-B14F-4D97-AF65-F5344CB8AC3E}">
        <p14:creationId xmlns:p14="http://schemas.microsoft.com/office/powerpoint/2010/main" val="89927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Content Placeholder 3"/>
          <p:cNvSpPr txBox="1">
            <a:spLocks/>
          </p:cNvSpPr>
          <p:nvPr/>
        </p:nvSpPr>
        <p:spPr>
          <a:xfrm>
            <a:off x="1136073" y="1379759"/>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a:t>
            </a:r>
            <a:endParaRPr lang="en-GB" dirty="0" smtClean="0"/>
          </a:p>
          <a:p>
            <a:pPr marL="76200" lvl="0" indent="0">
              <a:buNone/>
            </a:pPr>
            <a:r>
              <a:rPr lang="en-GB" dirty="0" err="1" smtClean="0"/>
              <a:t>dict</a:t>
            </a:r>
            <a:r>
              <a:rPr lang="en-GB" dirty="0" smtClean="0"/>
              <a:t>[1</a:t>
            </a:r>
            <a:r>
              <a:rPr lang="en-GB" dirty="0"/>
              <a:t>]="Python" </a:t>
            </a:r>
            <a:r>
              <a:rPr lang="en-GB" dirty="0" err="1"/>
              <a:t>dict</a:t>
            </a:r>
            <a:r>
              <a:rPr lang="en-GB" dirty="0"/>
              <a:t>[5]="Programming" </a:t>
            </a:r>
            <a:r>
              <a:rPr lang="en-GB" dirty="0" err="1"/>
              <a:t>dict</a:t>
            </a:r>
            <a:r>
              <a:rPr lang="en-GB" dirty="0"/>
              <a:t>['s']="Workshop" print(</a:t>
            </a:r>
            <a:r>
              <a:rPr lang="en-GB" dirty="0" err="1"/>
              <a:t>dict.items</a:t>
            </a:r>
            <a:r>
              <a:rPr lang="en-GB" dirty="0"/>
              <a:t>())</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err="1"/>
              <a:t>dict</a:t>
            </a:r>
            <a:r>
              <a:rPr lang="en-GB" dirty="0" err="1">
                <a:latin typeface="Rockwell Extra Bold" panose="02060903040505020403" pitchFamily="18" charset="0"/>
              </a:rPr>
              <a:t>_</a:t>
            </a:r>
            <a:r>
              <a:rPr lang="en-GB" dirty="0" err="1"/>
              <a:t>items</a:t>
            </a:r>
            <a:r>
              <a:rPr lang="en-GB" dirty="0"/>
              <a:t>([(1, 'Python'), (5, 'Programming'), ('s', 'Workshop')])</a:t>
            </a:r>
            <a:endParaRPr lang="en-IN" dirty="0"/>
          </a:p>
        </p:txBody>
      </p:sp>
    </p:spTree>
    <p:extLst>
      <p:ext uri="{BB962C8B-B14F-4D97-AF65-F5344CB8AC3E}">
        <p14:creationId xmlns:p14="http://schemas.microsoft.com/office/powerpoint/2010/main" val="52858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Content Placeholder 3"/>
          <p:cNvSpPr txBox="1">
            <a:spLocks/>
          </p:cNvSpPr>
          <p:nvPr/>
        </p:nvSpPr>
        <p:spPr>
          <a:xfrm>
            <a:off x="1136073" y="1379759"/>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a:t>
            </a:r>
            <a:r>
              <a:rPr lang="en-GB" dirty="0" err="1" smtClean="0"/>
              <a:t>dict</a:t>
            </a:r>
            <a:r>
              <a:rPr lang="en-GB" dirty="0"/>
              <a:t>={}</a:t>
            </a:r>
          </a:p>
          <a:p>
            <a:pPr marL="76200" lvl="0" indent="0">
              <a:buNone/>
            </a:pPr>
            <a:r>
              <a:rPr lang="en-GB" dirty="0"/>
              <a:t> </a:t>
            </a:r>
            <a:r>
              <a:rPr lang="en-GB" dirty="0" err="1"/>
              <a:t>dict</a:t>
            </a:r>
            <a:r>
              <a:rPr lang="en-GB" dirty="0"/>
              <a:t>[1]=("</a:t>
            </a:r>
            <a:r>
              <a:rPr lang="en-GB" dirty="0" smtClean="0"/>
              <a:t>Python”)</a:t>
            </a:r>
            <a:endParaRPr lang="en-GB" dirty="0"/>
          </a:p>
          <a:p>
            <a:pPr marL="76200" lvl="0" indent="0">
              <a:buNone/>
            </a:pPr>
            <a:r>
              <a:rPr lang="en-GB" dirty="0"/>
              <a:t> </a:t>
            </a:r>
            <a:r>
              <a:rPr lang="en-GB" dirty="0" err="1"/>
              <a:t>dict</a:t>
            </a:r>
            <a:r>
              <a:rPr lang="en-GB" dirty="0"/>
              <a:t>[5]=[1,2,3]</a:t>
            </a:r>
          </a:p>
          <a:p>
            <a:pPr marL="76200" lvl="0" indent="0">
              <a:buNone/>
            </a:pPr>
            <a:r>
              <a:rPr lang="en-GB" dirty="0"/>
              <a:t> </a:t>
            </a:r>
            <a:r>
              <a:rPr lang="en-GB" dirty="0" err="1"/>
              <a:t>dict</a:t>
            </a:r>
            <a:r>
              <a:rPr lang="en-GB" dirty="0"/>
              <a:t>['s']=(5,7,9,89)</a:t>
            </a:r>
          </a:p>
          <a:p>
            <a:pPr marL="76200" lvl="0" indent="0">
              <a:buNone/>
            </a:pPr>
            <a:r>
              <a:rPr lang="en-GB" dirty="0"/>
              <a:t> print(</a:t>
            </a:r>
            <a:r>
              <a:rPr lang="en-GB" dirty="0" err="1"/>
              <a:t>dict</a:t>
            </a:r>
            <a:r>
              <a:rPr lang="en-GB" dirty="0"/>
              <a:t>)</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a:solidFill>
                  <a:schemeClr val="tx1"/>
                </a:solidFill>
              </a:rPr>
              <a:t>{1: 'Python', 5: [1, 2, 3], 's': (5, 7, 9, 89)}</a:t>
            </a:r>
            <a:endParaRPr lang="en-IN" dirty="0" smtClean="0">
              <a:solidFill>
                <a:schemeClr val="tx1"/>
              </a:solidFill>
            </a:endParaRPr>
          </a:p>
        </p:txBody>
      </p:sp>
    </p:spTree>
    <p:extLst>
      <p:ext uri="{BB962C8B-B14F-4D97-AF65-F5344CB8AC3E}">
        <p14:creationId xmlns:p14="http://schemas.microsoft.com/office/powerpoint/2010/main" val="95638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Dictionary Entries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Content Placeholder 3"/>
          <p:cNvSpPr txBox="1">
            <a:spLocks/>
          </p:cNvSpPr>
          <p:nvPr/>
        </p:nvSpPr>
        <p:spPr>
          <a:xfrm>
            <a:off x="1136073" y="1379759"/>
            <a:ext cx="3588327" cy="345999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a:t>
            </a:r>
            <a:r>
              <a:rPr lang="en-GB" dirty="0" err="1"/>
              <a:t>dict</a:t>
            </a:r>
            <a:r>
              <a:rPr lang="en-GB" dirty="0"/>
              <a:t>[1]=("Python") </a:t>
            </a:r>
            <a:r>
              <a:rPr lang="en-GB" dirty="0" err="1"/>
              <a:t>dict</a:t>
            </a:r>
            <a:r>
              <a:rPr lang="en-GB" dirty="0"/>
              <a:t>[5]=[1,2,3] </a:t>
            </a:r>
            <a:r>
              <a:rPr lang="en-GB" dirty="0" err="1"/>
              <a:t>dict</a:t>
            </a:r>
            <a:r>
              <a:rPr lang="en-GB" dirty="0"/>
              <a:t>['s']=(5,7,9,89) print(</a:t>
            </a:r>
            <a:r>
              <a:rPr lang="en-GB" dirty="0" err="1"/>
              <a:t>dict</a:t>
            </a:r>
            <a:r>
              <a:rPr lang="en-GB" dirty="0"/>
              <a:t>) </a:t>
            </a:r>
            <a:endParaRPr lang="en-GB" dirty="0" smtClean="0"/>
          </a:p>
          <a:p>
            <a:pPr marL="76200" lvl="0" indent="0">
              <a:buNone/>
            </a:pPr>
            <a:r>
              <a:rPr lang="en-GB" dirty="0" smtClean="0"/>
              <a:t>del </a:t>
            </a:r>
            <a:r>
              <a:rPr lang="en-GB" dirty="0" err="1"/>
              <a:t>dict</a:t>
            </a:r>
            <a:r>
              <a:rPr lang="en-GB" dirty="0"/>
              <a:t>['s</a:t>
            </a:r>
            <a:r>
              <a:rPr lang="en-GB" dirty="0" smtClean="0"/>
              <a:t>']</a:t>
            </a:r>
          </a:p>
          <a:p>
            <a:pPr marL="76200" lvl="0" indent="0">
              <a:buNone/>
            </a:pPr>
            <a:r>
              <a:rPr lang="en-GB" dirty="0" smtClean="0"/>
              <a:t>del </a:t>
            </a:r>
            <a:r>
              <a:rPr lang="en-GB" dirty="0" err="1"/>
              <a:t>dict</a:t>
            </a:r>
            <a:r>
              <a:rPr lang="en-GB" dirty="0"/>
              <a:t>[1] </a:t>
            </a:r>
            <a:endParaRPr lang="en-GB" dirty="0" smtClean="0"/>
          </a:p>
          <a:p>
            <a:pPr marL="76200" lvl="0" indent="0">
              <a:buNone/>
            </a:pPr>
            <a:r>
              <a:rPr lang="en-GB" dirty="0" smtClean="0"/>
              <a:t>print(</a:t>
            </a:r>
            <a:r>
              <a:rPr lang="en-GB" dirty="0" err="1" smtClean="0"/>
              <a:t>dict</a:t>
            </a:r>
            <a:r>
              <a:rPr lang="en-GB" dirty="0"/>
              <a:t>)</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a:solidFill>
                  <a:schemeClr val="tx1"/>
                </a:solidFill>
              </a:rPr>
              <a:t>{1: 'Python', 5: [1, 2, 3], 's': (5, 7, 9, 89</a:t>
            </a:r>
            <a:r>
              <a:rPr lang="en-IN" dirty="0" smtClean="0">
                <a:solidFill>
                  <a:schemeClr val="tx1"/>
                </a:solidFill>
              </a:rPr>
              <a:t>)}</a:t>
            </a:r>
          </a:p>
          <a:p>
            <a:pPr marL="76200" lvl="0" indent="0">
              <a:buNone/>
            </a:pPr>
            <a:r>
              <a:rPr lang="en-IN" dirty="0" smtClean="0">
                <a:solidFill>
                  <a:schemeClr val="tx1"/>
                </a:solidFill>
              </a:rPr>
              <a:t>{</a:t>
            </a:r>
            <a:r>
              <a:rPr lang="en-IN" dirty="0">
                <a:solidFill>
                  <a:schemeClr val="tx1"/>
                </a:solidFill>
              </a:rPr>
              <a:t>5: [1, 2, 3]}</a:t>
            </a:r>
            <a:endParaRPr lang="en-IN" dirty="0" smtClean="0">
              <a:solidFill>
                <a:schemeClr val="tx1"/>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396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Out </a:t>
            </a:r>
            <a:r>
              <a:rPr lang="en-US" dirty="0"/>
              <a:t>T</a:t>
            </a:r>
            <a:r>
              <a:rPr lang="en-US" dirty="0" smtClean="0"/>
              <a:t>he Output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Content Placeholder 3"/>
          <p:cNvSpPr txBox="1">
            <a:spLocks/>
          </p:cNvSpPr>
          <p:nvPr/>
        </p:nvSpPr>
        <p:spPr>
          <a:xfrm>
            <a:off x="1136073" y="1379759"/>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a={1:'cake',2:'icecream',3:'cold drink'} </a:t>
            </a:r>
            <a:endParaRPr lang="en-GB" dirty="0" smtClean="0"/>
          </a:p>
          <a:p>
            <a:pPr marL="76200" lvl="0" indent="0">
              <a:buNone/>
            </a:pPr>
            <a:r>
              <a:rPr lang="en-GB" dirty="0" smtClean="0"/>
              <a:t>print(a</a:t>
            </a:r>
            <a:r>
              <a:rPr lang="en-GB" dirty="0"/>
              <a:t>) </a:t>
            </a:r>
            <a:endParaRPr lang="en-GB" dirty="0" smtClean="0"/>
          </a:p>
          <a:p>
            <a:pPr marL="76200" lvl="0" indent="0">
              <a:buNone/>
            </a:pPr>
            <a:r>
              <a:rPr lang="en-GB" dirty="0" smtClean="0"/>
              <a:t>del </a:t>
            </a:r>
            <a:r>
              <a:rPr lang="en-GB" dirty="0"/>
              <a:t>a[2] </a:t>
            </a:r>
            <a:endParaRPr lang="en-GB" dirty="0" smtClean="0"/>
          </a:p>
          <a:p>
            <a:pPr marL="76200" lvl="0" indent="0">
              <a:buNone/>
            </a:pPr>
            <a:r>
              <a:rPr lang="en-GB" dirty="0" smtClean="0"/>
              <a:t>print(a</a:t>
            </a:r>
            <a:r>
              <a:rPr lang="en-GB" dirty="0"/>
              <a:t>)</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a:solidFill>
                  <a:schemeClr val="tx1"/>
                </a:solidFill>
              </a:rPr>
              <a:t>{1: 'cake', 2: '</a:t>
            </a:r>
            <a:r>
              <a:rPr lang="en-IN" dirty="0" err="1">
                <a:solidFill>
                  <a:schemeClr val="tx1"/>
                </a:solidFill>
              </a:rPr>
              <a:t>icecream</a:t>
            </a:r>
            <a:r>
              <a:rPr lang="en-IN" dirty="0">
                <a:solidFill>
                  <a:schemeClr val="tx1"/>
                </a:solidFill>
              </a:rPr>
              <a:t>', 3: 'cold drink</a:t>
            </a:r>
            <a:r>
              <a:rPr lang="en-IN" dirty="0" smtClean="0">
                <a:solidFill>
                  <a:schemeClr val="tx1"/>
                </a:solidFill>
              </a:rPr>
              <a:t>'}</a:t>
            </a:r>
          </a:p>
          <a:p>
            <a:pPr marL="76200" lvl="0" indent="0">
              <a:buNone/>
            </a:pPr>
            <a:r>
              <a:rPr lang="en-IN" dirty="0" smtClean="0">
                <a:solidFill>
                  <a:schemeClr val="tx1"/>
                </a:solidFill>
              </a:rPr>
              <a:t>{</a:t>
            </a:r>
            <a:r>
              <a:rPr lang="en-IN" dirty="0">
                <a:solidFill>
                  <a:schemeClr val="tx1"/>
                </a:solidFill>
              </a:rPr>
              <a:t>1: 'cake', 3: 'cold drink'}</a:t>
            </a:r>
            <a:endParaRPr lang="en-IN" dirty="0" smtClean="0">
              <a:solidFill>
                <a:schemeClr val="tx1"/>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20352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All Dictionary Entries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Content Placeholder 3"/>
          <p:cNvSpPr txBox="1">
            <a:spLocks/>
          </p:cNvSpPr>
          <p:nvPr/>
        </p:nvSpPr>
        <p:spPr>
          <a:xfrm>
            <a:off x="1136073" y="1379759"/>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a={1:'cake',2:'icecream',3:'cold drink'} </a:t>
            </a:r>
            <a:endParaRPr lang="en-GB" dirty="0" smtClean="0"/>
          </a:p>
          <a:p>
            <a:pPr marL="76200" lvl="0" indent="0">
              <a:buNone/>
            </a:pPr>
            <a:r>
              <a:rPr lang="en-GB" dirty="0" smtClean="0"/>
              <a:t>print(a</a:t>
            </a:r>
            <a:r>
              <a:rPr lang="en-GB" dirty="0"/>
              <a:t>) </a:t>
            </a:r>
            <a:endParaRPr lang="en-GB" dirty="0" smtClean="0"/>
          </a:p>
          <a:p>
            <a:pPr marL="76200" lvl="0" indent="0">
              <a:buNone/>
            </a:pPr>
            <a:r>
              <a:rPr lang="en-GB" dirty="0" err="1" smtClean="0"/>
              <a:t>a.clear</a:t>
            </a:r>
            <a:r>
              <a:rPr lang="en-GB" dirty="0"/>
              <a:t>() </a:t>
            </a:r>
            <a:endParaRPr lang="en-GB" dirty="0" smtClean="0"/>
          </a:p>
          <a:p>
            <a:pPr marL="76200" lvl="0" indent="0">
              <a:buNone/>
            </a:pPr>
            <a:r>
              <a:rPr lang="en-GB" dirty="0" smtClean="0"/>
              <a:t>print(a</a:t>
            </a:r>
            <a:r>
              <a:rPr lang="en-GB" dirty="0"/>
              <a:t>)</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a:solidFill>
                  <a:schemeClr val="tx1"/>
                </a:solidFill>
              </a:rPr>
              <a:t>{1: 'cake', 2: '</a:t>
            </a:r>
            <a:r>
              <a:rPr lang="en-IN" dirty="0" err="1">
                <a:solidFill>
                  <a:schemeClr val="tx1"/>
                </a:solidFill>
              </a:rPr>
              <a:t>icecream</a:t>
            </a:r>
            <a:r>
              <a:rPr lang="en-IN" dirty="0">
                <a:solidFill>
                  <a:schemeClr val="tx1"/>
                </a:solidFill>
              </a:rPr>
              <a:t>', 3: 'cold drink</a:t>
            </a:r>
            <a:r>
              <a:rPr lang="en-IN" dirty="0" smtClean="0">
                <a:solidFill>
                  <a:schemeClr val="tx1"/>
                </a:solidFill>
              </a:rPr>
              <a:t>'}</a:t>
            </a:r>
          </a:p>
          <a:p>
            <a:pPr marL="76200" lvl="0" indent="0">
              <a:buNone/>
            </a:pPr>
            <a:r>
              <a:rPr lang="en-IN" dirty="0" smtClean="0">
                <a:solidFill>
                  <a:schemeClr val="tx1"/>
                </a:solidFill>
              </a:rPr>
              <a:t>{}</a:t>
            </a: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125260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The Entire Dictionary</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Content Placeholder 3"/>
          <p:cNvSpPr txBox="1">
            <a:spLocks/>
          </p:cNvSpPr>
          <p:nvPr/>
        </p:nvSpPr>
        <p:spPr>
          <a:xfrm>
            <a:off x="1136073" y="1379759"/>
            <a:ext cx="3588327" cy="2700404"/>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a={1:'cake',2:'icecream',3:'cold drink'} </a:t>
            </a:r>
            <a:endParaRPr lang="en-GB" dirty="0" smtClean="0"/>
          </a:p>
          <a:p>
            <a:pPr marL="76200" lvl="0" indent="0">
              <a:buNone/>
            </a:pPr>
            <a:r>
              <a:rPr lang="en-GB" dirty="0" smtClean="0"/>
              <a:t>print(a</a:t>
            </a:r>
            <a:r>
              <a:rPr lang="en-GB" dirty="0"/>
              <a:t>) </a:t>
            </a:r>
            <a:endParaRPr lang="en-GB" dirty="0" smtClean="0"/>
          </a:p>
          <a:p>
            <a:pPr marL="76200" lvl="0" indent="0">
              <a:buNone/>
            </a:pPr>
            <a:r>
              <a:rPr lang="en-GB" dirty="0" smtClean="0"/>
              <a:t>del a</a:t>
            </a:r>
          </a:p>
          <a:p>
            <a:pPr marL="76200" lvl="0" indent="0">
              <a:buNone/>
            </a:pPr>
            <a:r>
              <a:rPr lang="en-GB" dirty="0" smtClean="0"/>
              <a:t>print(a</a:t>
            </a:r>
            <a:r>
              <a:rPr lang="en-GB" dirty="0"/>
              <a:t>)</a:t>
            </a:r>
            <a:endParaRPr lang="en-IN" dirty="0" smtClean="0"/>
          </a:p>
        </p:txBody>
      </p:sp>
      <p:sp>
        <p:nvSpPr>
          <p:cNvPr id="8" name="Content Placeholder 3"/>
          <p:cNvSpPr txBox="1">
            <a:spLocks/>
          </p:cNvSpPr>
          <p:nvPr/>
        </p:nvSpPr>
        <p:spPr>
          <a:xfrm>
            <a:off x="4810974" y="1379758"/>
            <a:ext cx="3401418" cy="2700405"/>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a:solidFill>
                  <a:schemeClr val="tx1"/>
                </a:solidFill>
              </a:rPr>
              <a:t>{1: 'cake', 2: '</a:t>
            </a:r>
            <a:r>
              <a:rPr lang="en-GB" dirty="0" err="1">
                <a:solidFill>
                  <a:schemeClr val="tx1"/>
                </a:solidFill>
              </a:rPr>
              <a:t>icecream</a:t>
            </a:r>
            <a:r>
              <a:rPr lang="en-GB" dirty="0">
                <a:solidFill>
                  <a:schemeClr val="tx1"/>
                </a:solidFill>
              </a:rPr>
              <a:t>', 3: 'cold drink</a:t>
            </a:r>
            <a:r>
              <a:rPr lang="en-GB" dirty="0" smtClean="0">
                <a:solidFill>
                  <a:schemeClr val="tx1"/>
                </a:solidFill>
              </a:rPr>
              <a:t>'}</a:t>
            </a:r>
          </a:p>
          <a:p>
            <a:pPr marL="76200" lvl="0" indent="0">
              <a:buNone/>
            </a:pPr>
            <a:r>
              <a:rPr lang="en-GB" dirty="0" smtClean="0">
                <a:solidFill>
                  <a:schemeClr val="tx1"/>
                </a:solidFill>
              </a:rPr>
              <a:t>ERROR!</a:t>
            </a:r>
          </a:p>
          <a:p>
            <a:pPr marL="76200" lvl="0" indent="0">
              <a:buNone/>
            </a:pPr>
            <a:r>
              <a:rPr lang="en-GB" dirty="0" err="1" smtClean="0">
                <a:solidFill>
                  <a:schemeClr val="tx1"/>
                </a:solidFill>
              </a:rPr>
              <a:t>NameError</a:t>
            </a:r>
            <a:r>
              <a:rPr lang="en-GB" dirty="0" smtClean="0">
                <a:solidFill>
                  <a:schemeClr val="tx1"/>
                </a:solidFill>
              </a:rPr>
              <a:t>: </a:t>
            </a:r>
            <a:r>
              <a:rPr lang="en-GB" dirty="0">
                <a:solidFill>
                  <a:schemeClr val="tx1"/>
                </a:solidFill>
              </a:rPr>
              <a:t>name 'a' is not defined</a:t>
            </a:r>
            <a:endParaRPr lang="en-IN" dirty="0" smtClean="0">
              <a:solidFill>
                <a:schemeClr val="tx1"/>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260089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Keys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Content Placeholder 3"/>
          <p:cNvSpPr txBox="1">
            <a:spLocks/>
          </p:cNvSpPr>
          <p:nvPr/>
        </p:nvSpPr>
        <p:spPr>
          <a:xfrm>
            <a:off x="1136073" y="1379758"/>
            <a:ext cx="3588327" cy="3074477"/>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sz="2000" dirty="0"/>
              <a:t>Key has to be unique in a dictionary, no duplicates are allowed. However, in case of duplicate keys rather than giving an error, Python will take the last instance of the key to be valid and simply ignore the first key-value pair.</a:t>
            </a:r>
            <a:endParaRPr lang="en-IN" sz="2000" dirty="0" smtClean="0"/>
          </a:p>
        </p:txBody>
      </p:sp>
      <p:sp>
        <p:nvSpPr>
          <p:cNvPr id="8" name="Content Placeholder 3"/>
          <p:cNvSpPr txBox="1">
            <a:spLocks/>
          </p:cNvSpPr>
          <p:nvPr/>
        </p:nvSpPr>
        <p:spPr>
          <a:xfrm>
            <a:off x="4810974" y="1379759"/>
            <a:ext cx="3401418" cy="18067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Example:</a:t>
            </a:r>
          </a:p>
          <a:p>
            <a:pPr marL="76200" lvl="0" indent="0">
              <a:buNone/>
            </a:pPr>
            <a:r>
              <a:rPr lang="en-GB" dirty="0"/>
              <a:t>a={1:'cake',2:'icecream',2:'cold drink'} print(a[2])</a:t>
            </a:r>
            <a:endParaRPr lang="en-IN" dirty="0" smtClean="0">
              <a:solidFill>
                <a:srgbClr val="FF0000"/>
              </a:solidFill>
            </a:endParaRPr>
          </a:p>
          <a:p>
            <a:pPr marL="76200" lvl="0" indent="0">
              <a:buNone/>
            </a:pPr>
            <a:endParaRPr lang="en-IN" dirty="0" smtClean="0">
              <a:solidFill>
                <a:schemeClr val="tx1"/>
              </a:solidFill>
            </a:endParaRPr>
          </a:p>
        </p:txBody>
      </p:sp>
      <p:sp>
        <p:nvSpPr>
          <p:cNvPr id="7" name="Content Placeholder 3"/>
          <p:cNvSpPr txBox="1">
            <a:spLocks/>
          </p:cNvSpPr>
          <p:nvPr/>
        </p:nvSpPr>
        <p:spPr>
          <a:xfrm>
            <a:off x="4810974" y="3186545"/>
            <a:ext cx="3401418" cy="126769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smtClean="0"/>
              <a:t>cold drink</a:t>
            </a:r>
            <a:endParaRPr lang="en-IN" dirty="0" smtClean="0">
              <a:solidFill>
                <a:srgbClr val="FF0000"/>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395409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Dictionaries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Content Placeholder 3"/>
          <p:cNvSpPr txBox="1">
            <a:spLocks/>
          </p:cNvSpPr>
          <p:nvPr/>
        </p:nvSpPr>
        <p:spPr>
          <a:xfrm>
            <a:off x="1136073" y="1379759"/>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a:t>Dict = {1: 'Python', 2: 'Programming', 3:{'A' : 'Welcome', 'B' : 'To', 'C' : 'Python'}} print(Dict[3]['C'])</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smtClean="0">
                <a:solidFill>
                  <a:schemeClr val="tx1"/>
                </a:solidFill>
              </a:rPr>
              <a:t>Python</a:t>
            </a: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376904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Content Placeholder 3"/>
          <p:cNvSpPr txBox="1">
            <a:spLocks/>
          </p:cNvSpPr>
          <p:nvPr/>
        </p:nvSpPr>
        <p:spPr>
          <a:xfrm>
            <a:off x="1136073" y="1379759"/>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d1={13:'thirteen',1:'one</a:t>
            </a:r>
            <a:r>
              <a:rPr lang="en-GB" dirty="0" smtClean="0"/>
              <a:t>'}</a:t>
            </a:r>
          </a:p>
          <a:p>
            <a:pPr marL="76200" lvl="0" indent="0">
              <a:buNone/>
            </a:pPr>
            <a:r>
              <a:rPr lang="en-GB" dirty="0" smtClean="0"/>
              <a:t>d2</a:t>
            </a:r>
            <a:r>
              <a:rPr lang="en-GB" dirty="0"/>
              <a:t>={2:d1,5</a:t>
            </a:r>
            <a:r>
              <a:rPr lang="en-GB" dirty="0" smtClean="0"/>
              <a:t>:'five'} </a:t>
            </a:r>
          </a:p>
          <a:p>
            <a:pPr marL="76200" lvl="0" indent="0">
              <a:buNone/>
            </a:pPr>
            <a:r>
              <a:rPr lang="en-GB" dirty="0" smtClean="0"/>
              <a:t>print(d2</a:t>
            </a:r>
            <a:r>
              <a:rPr lang="en-GB" dirty="0"/>
              <a:t>)</a:t>
            </a:r>
            <a:endParaRPr lang="en-IN" dirty="0" smtClean="0"/>
          </a:p>
        </p:txBody>
      </p:sp>
      <p:sp>
        <p:nvSpPr>
          <p:cNvPr id="8" name="Content Placeholder 3"/>
          <p:cNvSpPr txBox="1">
            <a:spLocks/>
          </p:cNvSpPr>
          <p:nvPr/>
        </p:nvSpPr>
        <p:spPr>
          <a:xfrm>
            <a:off x="4810974" y="1379759"/>
            <a:ext cx="3401418"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a:solidFill>
                  <a:schemeClr val="tx1"/>
                </a:solidFill>
              </a:rPr>
              <a:t>{2: {13: 'thirteen', 1: 'one'}, 5: </a:t>
            </a:r>
            <a:r>
              <a:rPr lang="en-IN" dirty="0" smtClean="0">
                <a:solidFill>
                  <a:schemeClr val="tx1"/>
                </a:solidFill>
              </a:rPr>
              <a:t>'five'}</a:t>
            </a: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331422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Content Placeholder 3"/>
          <p:cNvSpPr txBox="1">
            <a:spLocks/>
          </p:cNvSpPr>
          <p:nvPr/>
        </p:nvSpPr>
        <p:spPr>
          <a:xfrm>
            <a:off x="727364" y="1331268"/>
            <a:ext cx="3588327" cy="22639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Create a dictionary of integer keys 0-9 with their words as values. Get a key from the user and display its value.</a:t>
            </a:r>
            <a:endParaRPr lang="en-IN" dirty="0" smtClean="0"/>
          </a:p>
        </p:txBody>
      </p:sp>
      <p:sp>
        <p:nvSpPr>
          <p:cNvPr id="8" name="Content Placeholder 3"/>
          <p:cNvSpPr txBox="1">
            <a:spLocks/>
          </p:cNvSpPr>
          <p:nvPr/>
        </p:nvSpPr>
        <p:spPr>
          <a:xfrm>
            <a:off x="4433455" y="62960"/>
            <a:ext cx="3699164" cy="508038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sz="1400" dirty="0"/>
              <a:t>d={} </a:t>
            </a:r>
            <a:endParaRPr lang="en-GB" sz="1400" dirty="0" smtClean="0"/>
          </a:p>
          <a:p>
            <a:pPr marL="76200" lvl="0" indent="0">
              <a:buNone/>
            </a:pPr>
            <a:r>
              <a:rPr lang="en-GB" sz="1400" dirty="0" smtClean="0"/>
              <a:t>d[0</a:t>
            </a:r>
            <a:r>
              <a:rPr lang="en-GB" sz="1400" dirty="0"/>
              <a:t>]="</a:t>
            </a:r>
            <a:r>
              <a:rPr lang="en-GB" sz="1400" dirty="0" smtClean="0"/>
              <a:t>Zero“</a:t>
            </a:r>
          </a:p>
          <a:p>
            <a:pPr marL="76200" lvl="0" indent="0">
              <a:buNone/>
            </a:pPr>
            <a:r>
              <a:rPr lang="en-GB" sz="1400" dirty="0" smtClean="0"/>
              <a:t>d[1</a:t>
            </a:r>
            <a:r>
              <a:rPr lang="en-GB" sz="1400" dirty="0"/>
              <a:t>]="One" </a:t>
            </a:r>
            <a:endParaRPr lang="en-GB" sz="1400" dirty="0" smtClean="0"/>
          </a:p>
          <a:p>
            <a:pPr marL="76200" lvl="0" indent="0">
              <a:buNone/>
            </a:pPr>
            <a:r>
              <a:rPr lang="en-GB" sz="1400" dirty="0" smtClean="0"/>
              <a:t>d[2</a:t>
            </a:r>
            <a:r>
              <a:rPr lang="en-GB" sz="1400" dirty="0"/>
              <a:t>]="Two" </a:t>
            </a:r>
            <a:endParaRPr lang="en-GB" sz="1400" dirty="0" smtClean="0"/>
          </a:p>
          <a:p>
            <a:pPr marL="76200" lvl="0" indent="0">
              <a:buNone/>
            </a:pPr>
            <a:r>
              <a:rPr lang="en-GB" sz="1400" dirty="0" smtClean="0"/>
              <a:t>d[3</a:t>
            </a:r>
            <a:r>
              <a:rPr lang="en-GB" sz="1400" dirty="0"/>
              <a:t>]="Three" </a:t>
            </a:r>
            <a:endParaRPr lang="en-GB" sz="1400" dirty="0" smtClean="0"/>
          </a:p>
          <a:p>
            <a:pPr marL="76200" lvl="0" indent="0">
              <a:buNone/>
            </a:pPr>
            <a:r>
              <a:rPr lang="en-GB" sz="1400" dirty="0" smtClean="0"/>
              <a:t>d[4</a:t>
            </a:r>
            <a:r>
              <a:rPr lang="en-GB" sz="1400" dirty="0"/>
              <a:t>]="Four" </a:t>
            </a:r>
            <a:endParaRPr lang="en-GB" sz="1400" dirty="0" smtClean="0"/>
          </a:p>
          <a:p>
            <a:pPr marL="76200" lvl="0" indent="0">
              <a:buNone/>
            </a:pPr>
            <a:r>
              <a:rPr lang="en-GB" sz="1400" dirty="0" smtClean="0"/>
              <a:t>d[5</a:t>
            </a:r>
            <a:r>
              <a:rPr lang="en-GB" sz="1400" dirty="0"/>
              <a:t>]="Five" </a:t>
            </a:r>
            <a:endParaRPr lang="en-GB" sz="1400" dirty="0" smtClean="0"/>
          </a:p>
          <a:p>
            <a:pPr marL="76200" lvl="0" indent="0">
              <a:buNone/>
            </a:pPr>
            <a:r>
              <a:rPr lang="en-GB" sz="1400" dirty="0" smtClean="0"/>
              <a:t>d[6</a:t>
            </a:r>
            <a:r>
              <a:rPr lang="en-GB" sz="1400" dirty="0"/>
              <a:t>]="Six" </a:t>
            </a:r>
            <a:endParaRPr lang="en-GB" sz="1400" dirty="0" smtClean="0"/>
          </a:p>
          <a:p>
            <a:pPr marL="76200" lvl="0" indent="0">
              <a:buNone/>
            </a:pPr>
            <a:r>
              <a:rPr lang="en-GB" sz="1400" dirty="0" smtClean="0"/>
              <a:t>d[7</a:t>
            </a:r>
            <a:r>
              <a:rPr lang="en-GB" sz="1400" dirty="0"/>
              <a:t>]="Seven" </a:t>
            </a:r>
            <a:endParaRPr lang="en-GB" sz="1400" dirty="0" smtClean="0"/>
          </a:p>
          <a:p>
            <a:pPr marL="76200" lvl="0" indent="0">
              <a:buNone/>
            </a:pPr>
            <a:r>
              <a:rPr lang="en-GB" sz="1400" dirty="0" smtClean="0"/>
              <a:t>d[8</a:t>
            </a:r>
            <a:r>
              <a:rPr lang="en-GB" sz="1400" dirty="0"/>
              <a:t>]="Eight" </a:t>
            </a:r>
            <a:endParaRPr lang="en-GB" sz="1400" dirty="0" smtClean="0"/>
          </a:p>
          <a:p>
            <a:pPr marL="76200" lvl="0" indent="0">
              <a:buNone/>
            </a:pPr>
            <a:r>
              <a:rPr lang="en-GB" sz="1400" dirty="0" smtClean="0"/>
              <a:t>d[9</a:t>
            </a:r>
            <a:r>
              <a:rPr lang="en-GB" sz="1400" dirty="0"/>
              <a:t>]="Nine" </a:t>
            </a:r>
            <a:endParaRPr lang="en-GB" sz="1400" dirty="0" smtClean="0"/>
          </a:p>
          <a:p>
            <a:pPr marL="76200" lvl="0" indent="0">
              <a:buNone/>
            </a:pPr>
            <a:r>
              <a:rPr lang="en-GB" sz="1400" dirty="0" smtClean="0"/>
              <a:t>n=</a:t>
            </a:r>
            <a:r>
              <a:rPr lang="en-GB" sz="1400" dirty="0" err="1" smtClean="0"/>
              <a:t>int</a:t>
            </a:r>
            <a:r>
              <a:rPr lang="en-GB" sz="1400" dirty="0" smtClean="0"/>
              <a:t>(input</a:t>
            </a:r>
            <a:r>
              <a:rPr lang="en-GB" sz="1400" dirty="0"/>
              <a:t>("Enter any number (0-9):")) </a:t>
            </a:r>
            <a:endParaRPr lang="en-GB" sz="1400" dirty="0" smtClean="0"/>
          </a:p>
          <a:p>
            <a:pPr marL="76200" lvl="0" indent="0">
              <a:buNone/>
            </a:pPr>
            <a:r>
              <a:rPr lang="en-GB" sz="1400" dirty="0" smtClean="0"/>
              <a:t>if </a:t>
            </a:r>
            <a:r>
              <a:rPr lang="en-GB" sz="1400" dirty="0"/>
              <a:t>n&gt;=0 and n&lt;=9: </a:t>
            </a:r>
            <a:endParaRPr lang="en-GB" sz="1400" dirty="0" smtClean="0"/>
          </a:p>
          <a:p>
            <a:pPr marL="76200" lvl="0" indent="0">
              <a:buNone/>
            </a:pPr>
            <a:r>
              <a:rPr lang="en-GB" sz="1400" dirty="0" smtClean="0"/>
              <a:t>          print(</a:t>
            </a:r>
            <a:r>
              <a:rPr lang="en-GB" sz="1400" dirty="0" err="1" smtClean="0"/>
              <a:t>n,d</a:t>
            </a:r>
            <a:r>
              <a:rPr lang="en-GB" sz="1400" dirty="0" smtClean="0"/>
              <a:t>[n</a:t>
            </a:r>
            <a:r>
              <a:rPr lang="en-GB" sz="1400" dirty="0"/>
              <a:t>]) </a:t>
            </a:r>
            <a:endParaRPr lang="en-GB" sz="1400" dirty="0" smtClean="0"/>
          </a:p>
          <a:p>
            <a:pPr marL="76200" lvl="0" indent="0">
              <a:buNone/>
            </a:pPr>
            <a:r>
              <a:rPr lang="en-GB" sz="1400" dirty="0" smtClean="0"/>
              <a:t>else</a:t>
            </a:r>
            <a:r>
              <a:rPr lang="en-GB" sz="1400" dirty="0"/>
              <a:t>: </a:t>
            </a:r>
            <a:endParaRPr lang="en-GB" sz="1400" dirty="0" smtClean="0"/>
          </a:p>
          <a:p>
            <a:pPr marL="76200" lvl="0" indent="0">
              <a:buNone/>
            </a:pPr>
            <a:r>
              <a:rPr lang="en-GB" sz="1400" dirty="0" smtClean="0"/>
              <a:t>          print</a:t>
            </a:r>
            <a:r>
              <a:rPr lang="en-GB" sz="1400" dirty="0"/>
              <a:t>("Illegal number")</a:t>
            </a:r>
            <a:endParaRPr lang="en-IN" sz="1400" dirty="0" smtClean="0">
              <a:solidFill>
                <a:schemeClr val="tx1"/>
              </a:solidFill>
            </a:endParaRPr>
          </a:p>
        </p:txBody>
      </p:sp>
    </p:spTree>
    <p:extLst>
      <p:ext uri="{BB962C8B-B14F-4D97-AF65-F5344CB8AC3E}">
        <p14:creationId xmlns:p14="http://schemas.microsoft.com/office/powerpoint/2010/main" val="318291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a:t>
            </a:fld>
            <a:endParaRPr lang="en-US"/>
          </a:p>
        </p:txBody>
      </p:sp>
      <p:sp>
        <p:nvSpPr>
          <p:cNvPr id="4" name="Content Placeholder 3"/>
          <p:cNvSpPr>
            <a:spLocks noGrp="1"/>
          </p:cNvSpPr>
          <p:nvPr>
            <p:ph sz="quarter" idx="1"/>
          </p:nvPr>
        </p:nvSpPr>
        <p:spPr>
          <a:xfrm>
            <a:off x="822900" y="1410750"/>
            <a:ext cx="7247500" cy="3429000"/>
          </a:xfrm>
        </p:spPr>
        <p:txBody>
          <a:bodyPr/>
          <a:lstStyle/>
          <a:p>
            <a:pPr marL="76200" indent="0">
              <a:buNone/>
            </a:pPr>
            <a:r>
              <a:rPr lang="en-GB" dirty="0" smtClean="0"/>
              <a:t>By the end of this session, the learner will be able to:</a:t>
            </a:r>
          </a:p>
          <a:p>
            <a:r>
              <a:rPr lang="en-GB" dirty="0"/>
              <a:t>create </a:t>
            </a:r>
            <a:r>
              <a:rPr lang="en-GB" dirty="0" smtClean="0"/>
              <a:t>a dictionary</a:t>
            </a:r>
            <a:endParaRPr lang="en-GB" dirty="0"/>
          </a:p>
          <a:p>
            <a:r>
              <a:rPr lang="en-GB" dirty="0"/>
              <a:t>apply multiple operations on </a:t>
            </a:r>
            <a:r>
              <a:rPr lang="en-GB" dirty="0" smtClean="0"/>
              <a:t>dictionaries</a:t>
            </a:r>
            <a:endParaRPr lang="en-GB" dirty="0"/>
          </a:p>
          <a:p>
            <a:r>
              <a:rPr lang="en-GB" dirty="0"/>
              <a:t>use </a:t>
            </a:r>
            <a:r>
              <a:rPr lang="en-GB" dirty="0" smtClean="0"/>
              <a:t>dictionaries </a:t>
            </a:r>
            <a:r>
              <a:rPr lang="en-GB" dirty="0"/>
              <a:t>in problem solving </a:t>
            </a:r>
          </a:p>
        </p:txBody>
      </p:sp>
    </p:spTree>
    <p:extLst>
      <p:ext uri="{BB962C8B-B14F-4D97-AF65-F5344CB8AC3E}">
        <p14:creationId xmlns:p14="http://schemas.microsoft.com/office/powerpoint/2010/main" val="15248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A Dictionary</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Content Placeholder 3"/>
          <p:cNvSpPr txBox="1">
            <a:spLocks/>
          </p:cNvSpPr>
          <p:nvPr/>
        </p:nvSpPr>
        <p:spPr>
          <a:xfrm>
            <a:off x="990601" y="1379759"/>
            <a:ext cx="3733800" cy="376359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d={1:'one',2:'two',3:'three'} </a:t>
            </a:r>
            <a:endParaRPr lang="en-GB" dirty="0" smtClean="0"/>
          </a:p>
          <a:p>
            <a:pPr marL="76200" lvl="0" indent="0">
              <a:buNone/>
            </a:pPr>
            <a:r>
              <a:rPr lang="en-GB" dirty="0" smtClean="0"/>
              <a:t>for </a:t>
            </a:r>
            <a:r>
              <a:rPr lang="en-GB" dirty="0" err="1"/>
              <a:t>i</a:t>
            </a:r>
            <a:r>
              <a:rPr lang="en-GB" dirty="0"/>
              <a:t> in </a:t>
            </a:r>
            <a:r>
              <a:rPr lang="en-GB" dirty="0" err="1"/>
              <a:t>d.keys</a:t>
            </a:r>
            <a:r>
              <a:rPr lang="en-GB" dirty="0"/>
              <a:t>(): </a:t>
            </a:r>
            <a:endParaRPr lang="en-GB" dirty="0" smtClean="0"/>
          </a:p>
          <a:p>
            <a:pPr marL="76200" lvl="0" indent="0">
              <a:buNone/>
            </a:pPr>
            <a:r>
              <a:rPr lang="en-GB" dirty="0"/>
              <a:t>	</a:t>
            </a:r>
            <a:r>
              <a:rPr lang="en-GB" dirty="0" smtClean="0"/>
              <a:t>print(</a:t>
            </a:r>
            <a:r>
              <a:rPr lang="en-GB" dirty="0" err="1" smtClean="0"/>
              <a:t>i</a:t>
            </a:r>
            <a:r>
              <a:rPr lang="en-GB" dirty="0"/>
              <a:t>) </a:t>
            </a:r>
            <a:endParaRPr lang="en-GB" dirty="0" smtClean="0"/>
          </a:p>
          <a:p>
            <a:pPr marL="76200" lvl="0" indent="0">
              <a:buNone/>
            </a:pPr>
            <a:r>
              <a:rPr lang="en-GB" dirty="0" smtClean="0"/>
              <a:t>for </a:t>
            </a:r>
            <a:r>
              <a:rPr lang="en-GB" dirty="0" err="1"/>
              <a:t>i</a:t>
            </a:r>
            <a:r>
              <a:rPr lang="en-GB" dirty="0"/>
              <a:t> in </a:t>
            </a:r>
            <a:r>
              <a:rPr lang="en-GB" dirty="0" err="1"/>
              <a:t>d.values</a:t>
            </a:r>
            <a:r>
              <a:rPr lang="en-GB" dirty="0"/>
              <a:t>(): </a:t>
            </a:r>
            <a:endParaRPr lang="en-GB" dirty="0" smtClean="0"/>
          </a:p>
          <a:p>
            <a:pPr marL="76200" lvl="0" indent="0">
              <a:buNone/>
            </a:pPr>
            <a:r>
              <a:rPr lang="en-GB" dirty="0"/>
              <a:t>	</a:t>
            </a:r>
            <a:r>
              <a:rPr lang="en-GB" dirty="0" smtClean="0"/>
              <a:t>print(</a:t>
            </a:r>
            <a:r>
              <a:rPr lang="en-GB" dirty="0" err="1" smtClean="0"/>
              <a:t>i</a:t>
            </a:r>
            <a:r>
              <a:rPr lang="en-GB" dirty="0"/>
              <a:t>) </a:t>
            </a:r>
            <a:endParaRPr lang="en-GB" dirty="0" smtClean="0"/>
          </a:p>
          <a:p>
            <a:pPr marL="76200" lvl="0" indent="0">
              <a:buNone/>
            </a:pPr>
            <a:r>
              <a:rPr lang="en-GB" dirty="0" smtClean="0"/>
              <a:t>for </a:t>
            </a:r>
            <a:r>
              <a:rPr lang="en-GB" dirty="0" err="1"/>
              <a:t>i</a:t>
            </a:r>
            <a:r>
              <a:rPr lang="en-GB" dirty="0"/>
              <a:t> in </a:t>
            </a:r>
            <a:r>
              <a:rPr lang="en-GB" dirty="0" err="1"/>
              <a:t>d.items</a:t>
            </a:r>
            <a:r>
              <a:rPr lang="en-GB" dirty="0"/>
              <a:t>(): </a:t>
            </a:r>
            <a:endParaRPr lang="en-GB" dirty="0" smtClean="0"/>
          </a:p>
          <a:p>
            <a:pPr marL="76200" lvl="0" indent="0">
              <a:buNone/>
            </a:pPr>
            <a:r>
              <a:rPr lang="en-GB" dirty="0"/>
              <a:t>	</a:t>
            </a:r>
            <a:r>
              <a:rPr lang="en-GB" dirty="0" smtClean="0"/>
              <a:t>print(</a:t>
            </a:r>
            <a:r>
              <a:rPr lang="en-GB" dirty="0" err="1" smtClean="0"/>
              <a:t>i</a:t>
            </a:r>
            <a:r>
              <a:rPr lang="en-GB" dirty="0"/>
              <a:t>)</a:t>
            </a:r>
            <a:endParaRPr lang="en-IN" dirty="0" smtClean="0"/>
          </a:p>
        </p:txBody>
      </p:sp>
      <p:sp>
        <p:nvSpPr>
          <p:cNvPr id="8" name="Content Placeholder 3"/>
          <p:cNvSpPr txBox="1">
            <a:spLocks/>
          </p:cNvSpPr>
          <p:nvPr/>
        </p:nvSpPr>
        <p:spPr>
          <a:xfrm>
            <a:off x="4810974" y="1379758"/>
            <a:ext cx="3401418" cy="376359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sz="1800" dirty="0"/>
              <a:t>1 </a:t>
            </a:r>
            <a:endParaRPr lang="en-GB" sz="1800" dirty="0" smtClean="0"/>
          </a:p>
          <a:p>
            <a:pPr marL="76200" lvl="0" indent="0">
              <a:buNone/>
            </a:pPr>
            <a:r>
              <a:rPr lang="en-GB" sz="1800" dirty="0" smtClean="0"/>
              <a:t>2 </a:t>
            </a:r>
          </a:p>
          <a:p>
            <a:pPr marL="76200" lvl="0" indent="0">
              <a:buNone/>
            </a:pPr>
            <a:r>
              <a:rPr lang="en-GB" sz="1800" dirty="0" smtClean="0"/>
              <a:t>3 </a:t>
            </a:r>
          </a:p>
          <a:p>
            <a:pPr marL="76200" lvl="0" indent="0">
              <a:buNone/>
            </a:pPr>
            <a:r>
              <a:rPr lang="en-GB" sz="1800" dirty="0" smtClean="0"/>
              <a:t>one </a:t>
            </a:r>
          </a:p>
          <a:p>
            <a:pPr marL="76200" lvl="0" indent="0">
              <a:buNone/>
            </a:pPr>
            <a:r>
              <a:rPr lang="en-GB" sz="1800" dirty="0" smtClean="0"/>
              <a:t>two </a:t>
            </a:r>
          </a:p>
          <a:p>
            <a:pPr marL="76200" lvl="0" indent="0">
              <a:buNone/>
            </a:pPr>
            <a:r>
              <a:rPr lang="en-GB" sz="1800" dirty="0" smtClean="0"/>
              <a:t>three </a:t>
            </a:r>
          </a:p>
          <a:p>
            <a:pPr marL="76200" lvl="0" indent="0">
              <a:buNone/>
            </a:pPr>
            <a:r>
              <a:rPr lang="en-GB" sz="1800" dirty="0" smtClean="0"/>
              <a:t>(</a:t>
            </a:r>
            <a:r>
              <a:rPr lang="en-GB" sz="1800" dirty="0"/>
              <a:t>1, 'one') </a:t>
            </a:r>
            <a:endParaRPr lang="en-GB" sz="1800" dirty="0" smtClean="0"/>
          </a:p>
          <a:p>
            <a:pPr marL="76200" lvl="0" indent="0">
              <a:buNone/>
            </a:pPr>
            <a:r>
              <a:rPr lang="en-GB" sz="1800" dirty="0" smtClean="0"/>
              <a:t>(</a:t>
            </a:r>
            <a:r>
              <a:rPr lang="en-GB" sz="1800" dirty="0"/>
              <a:t>2, 'two') </a:t>
            </a:r>
            <a:endParaRPr lang="en-GB" sz="1800" dirty="0" smtClean="0"/>
          </a:p>
          <a:p>
            <a:pPr marL="76200" lvl="0" indent="0">
              <a:buNone/>
            </a:pPr>
            <a:r>
              <a:rPr lang="en-GB" sz="1800" dirty="0" smtClean="0"/>
              <a:t>(</a:t>
            </a:r>
            <a:r>
              <a:rPr lang="en-GB" sz="1800" dirty="0"/>
              <a:t>3, 'three')</a:t>
            </a:r>
            <a:endParaRPr lang="en-IN" sz="1800" dirty="0" smtClean="0">
              <a:solidFill>
                <a:srgbClr val="FF0000"/>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420170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554" y="429030"/>
            <a:ext cx="7020900" cy="750300"/>
          </a:xfrm>
        </p:spPr>
        <p:txBody>
          <a:bodyPr/>
          <a:lstStyle/>
          <a:p>
            <a:r>
              <a:rPr lang="en-US" dirty="0" smtClean="0"/>
              <a:t>Dictionary Comprehension</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Content Placeholder 3"/>
          <p:cNvSpPr txBox="1">
            <a:spLocks/>
          </p:cNvSpPr>
          <p:nvPr/>
        </p:nvSpPr>
        <p:spPr>
          <a:xfrm>
            <a:off x="758554" y="1005686"/>
            <a:ext cx="3861937" cy="183449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solidFill>
                  <a:srgbClr val="FF0000"/>
                </a:solidFill>
              </a:rPr>
              <a:t>Syntax: </a:t>
            </a:r>
            <a:endParaRPr lang="en-GB" dirty="0" smtClean="0">
              <a:solidFill>
                <a:srgbClr val="FF0000"/>
              </a:solidFill>
            </a:endParaRPr>
          </a:p>
          <a:p>
            <a:pPr marL="76200" lvl="0" indent="0">
              <a:buNone/>
            </a:pPr>
            <a:r>
              <a:rPr lang="en-GB" dirty="0" smtClean="0"/>
              <a:t>variable </a:t>
            </a:r>
            <a:r>
              <a:rPr lang="en-GB" dirty="0"/>
              <a:t>= {</a:t>
            </a:r>
            <a:r>
              <a:rPr lang="en-GB" dirty="0" err="1"/>
              <a:t>key:value</a:t>
            </a:r>
            <a:r>
              <a:rPr lang="en-GB" dirty="0"/>
              <a:t> for (</a:t>
            </a:r>
            <a:r>
              <a:rPr lang="en-GB" dirty="0" err="1"/>
              <a:t>key,value</a:t>
            </a:r>
            <a:r>
              <a:rPr lang="en-GB" dirty="0"/>
              <a:t>) in </a:t>
            </a:r>
            <a:r>
              <a:rPr lang="en-GB" dirty="0" err="1"/>
              <a:t>dictonary.items</a:t>
            </a:r>
            <a:r>
              <a:rPr lang="en-GB" dirty="0"/>
              <a:t>()}</a:t>
            </a:r>
            <a:endParaRPr lang="en-IN" dirty="0" smtClean="0"/>
          </a:p>
        </p:txBody>
      </p:sp>
      <p:sp>
        <p:nvSpPr>
          <p:cNvPr id="8" name="Content Placeholder 3"/>
          <p:cNvSpPr txBox="1">
            <a:spLocks/>
          </p:cNvSpPr>
          <p:nvPr/>
        </p:nvSpPr>
        <p:spPr>
          <a:xfrm>
            <a:off x="4804047" y="591281"/>
            <a:ext cx="3401418" cy="259526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Example:</a:t>
            </a:r>
          </a:p>
          <a:p>
            <a:pPr marL="76200" lvl="0" indent="0">
              <a:buNone/>
            </a:pPr>
            <a:r>
              <a:rPr lang="en-GB" dirty="0" smtClean="0"/>
              <a:t>dict1 </a:t>
            </a:r>
            <a:r>
              <a:rPr lang="en-GB" dirty="0"/>
              <a:t>= {'a': 1, 'b': 2, 'c': 3, 'd': 4, 'e': 5} </a:t>
            </a:r>
            <a:endParaRPr lang="en-GB" dirty="0" smtClean="0"/>
          </a:p>
          <a:p>
            <a:pPr marL="76200" lvl="0" indent="0">
              <a:buNone/>
            </a:pPr>
            <a:r>
              <a:rPr lang="en-GB" dirty="0" smtClean="0"/>
              <a:t>doubledict1 </a:t>
            </a:r>
            <a:r>
              <a:rPr lang="en-GB" dirty="0"/>
              <a:t>= {</a:t>
            </a:r>
            <a:r>
              <a:rPr lang="en-GB" dirty="0" err="1"/>
              <a:t>k:v</a:t>
            </a:r>
            <a:r>
              <a:rPr lang="en-GB" dirty="0"/>
              <a:t>*2 for (</a:t>
            </a:r>
            <a:r>
              <a:rPr lang="en-GB" dirty="0" err="1"/>
              <a:t>k,v</a:t>
            </a:r>
            <a:r>
              <a:rPr lang="en-GB" dirty="0"/>
              <a:t>) in dict1.items</a:t>
            </a:r>
            <a:r>
              <a:rPr lang="en-GB" dirty="0" smtClean="0"/>
              <a:t>()}</a:t>
            </a:r>
          </a:p>
          <a:p>
            <a:pPr marL="76200" lvl="0" indent="0">
              <a:buNone/>
            </a:pPr>
            <a:r>
              <a:rPr lang="en-GB" dirty="0" smtClean="0"/>
              <a:t> print(doubledict1</a:t>
            </a:r>
            <a:r>
              <a:rPr lang="en-GB" dirty="0"/>
              <a:t>)</a:t>
            </a:r>
            <a:endParaRPr lang="en-IN" dirty="0" smtClean="0">
              <a:solidFill>
                <a:srgbClr val="FF0000"/>
              </a:solidFill>
            </a:endParaRPr>
          </a:p>
          <a:p>
            <a:pPr marL="76200" lvl="0" indent="0">
              <a:buNone/>
            </a:pPr>
            <a:endParaRPr lang="en-IN" dirty="0" smtClean="0">
              <a:solidFill>
                <a:schemeClr val="tx1"/>
              </a:solidFill>
            </a:endParaRPr>
          </a:p>
        </p:txBody>
      </p:sp>
      <p:sp>
        <p:nvSpPr>
          <p:cNvPr id="7" name="Content Placeholder 3"/>
          <p:cNvSpPr txBox="1">
            <a:spLocks/>
          </p:cNvSpPr>
          <p:nvPr/>
        </p:nvSpPr>
        <p:spPr>
          <a:xfrm>
            <a:off x="4804047" y="3186545"/>
            <a:ext cx="3401418" cy="144780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a:solidFill>
                  <a:schemeClr val="tx1"/>
                </a:solidFill>
              </a:rPr>
              <a:t>{'a': 2, 'b': 4, 'c': 6, 'd': 8, 'e': 10}</a:t>
            </a:r>
            <a:endParaRPr lang="en-IN" dirty="0" smtClean="0">
              <a:solidFill>
                <a:schemeClr val="tx1"/>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216522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Count Frequency of Characters in a String</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Content Placeholder 3"/>
          <p:cNvSpPr txBox="1">
            <a:spLocks/>
          </p:cNvSpPr>
          <p:nvPr/>
        </p:nvSpPr>
        <p:spPr>
          <a:xfrm>
            <a:off x="990601" y="1379759"/>
            <a:ext cx="4828308" cy="376359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sz="2000" dirty="0"/>
              <a:t>text = "hello world"</a:t>
            </a:r>
          </a:p>
          <a:p>
            <a:pPr marL="76200" lvl="0" indent="0">
              <a:buNone/>
            </a:pPr>
            <a:r>
              <a:rPr lang="en-GB" sz="2000" dirty="0" err="1"/>
              <a:t>freq</a:t>
            </a:r>
            <a:r>
              <a:rPr lang="en-GB" sz="2000" dirty="0"/>
              <a:t> = {}</a:t>
            </a:r>
          </a:p>
          <a:p>
            <a:pPr marL="76200" lvl="0" indent="0">
              <a:buNone/>
            </a:pPr>
            <a:r>
              <a:rPr lang="en-GB" sz="2000" dirty="0" smtClean="0"/>
              <a:t>for </a:t>
            </a:r>
            <a:r>
              <a:rPr lang="en-GB" sz="2000" dirty="0"/>
              <a:t>char in text:</a:t>
            </a:r>
          </a:p>
          <a:p>
            <a:pPr marL="76200" lvl="0" indent="0">
              <a:buNone/>
            </a:pPr>
            <a:r>
              <a:rPr lang="en-GB" sz="2000" dirty="0"/>
              <a:t>    if char != ' ':</a:t>
            </a:r>
          </a:p>
          <a:p>
            <a:pPr marL="76200" lvl="0" indent="0">
              <a:buNone/>
            </a:pPr>
            <a:r>
              <a:rPr lang="en-GB" sz="2000" dirty="0"/>
              <a:t>        </a:t>
            </a:r>
            <a:r>
              <a:rPr lang="en-GB" sz="2000" dirty="0" err="1"/>
              <a:t>freq</a:t>
            </a:r>
            <a:r>
              <a:rPr lang="en-GB" sz="2000" dirty="0"/>
              <a:t>[char] = </a:t>
            </a:r>
            <a:r>
              <a:rPr lang="en-GB" sz="2000" dirty="0" err="1"/>
              <a:t>freq.get</a:t>
            </a:r>
            <a:r>
              <a:rPr lang="en-GB" sz="2000" dirty="0"/>
              <a:t>(char, 0) + 1</a:t>
            </a:r>
          </a:p>
          <a:p>
            <a:pPr marL="76200" lvl="0" indent="0">
              <a:buNone/>
            </a:pPr>
            <a:r>
              <a:rPr lang="en-GB" sz="2000" dirty="0" smtClean="0"/>
              <a:t>print</a:t>
            </a:r>
            <a:r>
              <a:rPr lang="en-GB" sz="2000" dirty="0"/>
              <a:t>("Character frequencies:", </a:t>
            </a:r>
            <a:r>
              <a:rPr lang="en-GB" sz="2000" dirty="0" err="1"/>
              <a:t>freq</a:t>
            </a:r>
            <a:r>
              <a:rPr lang="en-GB" sz="2000" dirty="0"/>
              <a:t>)</a:t>
            </a:r>
            <a:endParaRPr lang="en-GB" sz="2000" dirty="0"/>
          </a:p>
        </p:txBody>
      </p:sp>
      <p:sp>
        <p:nvSpPr>
          <p:cNvPr id="8" name="Content Placeholder 3"/>
          <p:cNvSpPr txBox="1">
            <a:spLocks/>
          </p:cNvSpPr>
          <p:nvPr/>
        </p:nvSpPr>
        <p:spPr>
          <a:xfrm>
            <a:off x="5881254" y="1379758"/>
            <a:ext cx="2331137" cy="376359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r>
              <a:rPr lang="en-IN" dirty="0" smtClean="0">
                <a:solidFill>
                  <a:srgbClr val="FF0000"/>
                </a:solidFill>
              </a:rPr>
              <a:t>:</a:t>
            </a:r>
          </a:p>
          <a:p>
            <a:pPr marL="76200" lvl="0" indent="0">
              <a:buNone/>
            </a:pPr>
            <a:r>
              <a:rPr lang="en-IN" sz="2000" dirty="0">
                <a:solidFill>
                  <a:schemeClr val="tx1"/>
                </a:solidFill>
              </a:rPr>
              <a:t>Character frequencies: {'h': 1, 'e': 1, 'l': 3, 'o': 2, 'w': 1, 'r': 1, 'd': 1}</a:t>
            </a:r>
            <a:endParaRPr lang="en-IN" sz="2000" dirty="0" smtClean="0">
              <a:solidFill>
                <a:schemeClr val="tx1"/>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340820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Create a Phone Book</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Content Placeholder 3"/>
          <p:cNvSpPr txBox="1">
            <a:spLocks/>
          </p:cNvSpPr>
          <p:nvPr/>
        </p:nvSpPr>
        <p:spPr>
          <a:xfrm>
            <a:off x="990601" y="1379759"/>
            <a:ext cx="4828308" cy="376359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sz="2000" dirty="0" smtClean="0"/>
              <a:t>phonebook </a:t>
            </a:r>
            <a:r>
              <a:rPr lang="en-GB" sz="2000" dirty="0"/>
              <a:t>= {</a:t>
            </a:r>
          </a:p>
          <a:p>
            <a:pPr marL="76200" lvl="0" indent="0">
              <a:buNone/>
            </a:pPr>
            <a:r>
              <a:rPr lang="en-GB" sz="2000" dirty="0"/>
              <a:t>    "Alice": "123-4567",</a:t>
            </a:r>
          </a:p>
          <a:p>
            <a:pPr marL="76200" lvl="0" indent="0">
              <a:buNone/>
            </a:pPr>
            <a:r>
              <a:rPr lang="en-GB" sz="2000" dirty="0"/>
              <a:t>    "Bob": "234-5678",</a:t>
            </a:r>
          </a:p>
          <a:p>
            <a:pPr marL="76200" lvl="0" indent="0">
              <a:buNone/>
            </a:pPr>
            <a:r>
              <a:rPr lang="en-GB" sz="2000" dirty="0"/>
              <a:t>    "Charlie": "345-6789"</a:t>
            </a:r>
          </a:p>
          <a:p>
            <a:pPr marL="76200" lvl="0" indent="0">
              <a:buNone/>
            </a:pPr>
            <a:r>
              <a:rPr lang="en-GB" sz="2000" dirty="0"/>
              <a:t>}</a:t>
            </a:r>
          </a:p>
          <a:p>
            <a:pPr marL="76200" lvl="0" indent="0">
              <a:buNone/>
            </a:pPr>
            <a:endParaRPr lang="en-GB" sz="2000" dirty="0"/>
          </a:p>
          <a:p>
            <a:pPr marL="76200" lvl="0" indent="0">
              <a:buNone/>
            </a:pPr>
            <a:r>
              <a:rPr lang="en-GB" sz="2000" dirty="0"/>
              <a:t>name = input("Enter name to search: ")</a:t>
            </a:r>
          </a:p>
          <a:p>
            <a:pPr marL="76200" lvl="0" indent="0">
              <a:buNone/>
            </a:pPr>
            <a:r>
              <a:rPr lang="en-GB" sz="2000" dirty="0"/>
              <a:t>print("Number:", </a:t>
            </a:r>
            <a:r>
              <a:rPr lang="en-GB" sz="2000" dirty="0" err="1" smtClean="0"/>
              <a:t>phonebook.get</a:t>
            </a:r>
            <a:r>
              <a:rPr lang="en-GB" sz="2000" dirty="0" smtClean="0"/>
              <a:t>(name</a:t>
            </a:r>
            <a:r>
              <a:rPr lang="en-GB" sz="2000" dirty="0"/>
              <a:t>, "Not found"))</a:t>
            </a:r>
            <a:endParaRPr lang="en-GB" sz="2000" dirty="0"/>
          </a:p>
        </p:txBody>
      </p:sp>
      <p:sp>
        <p:nvSpPr>
          <p:cNvPr id="8" name="Content Placeholder 3"/>
          <p:cNvSpPr txBox="1">
            <a:spLocks/>
          </p:cNvSpPr>
          <p:nvPr/>
        </p:nvSpPr>
        <p:spPr>
          <a:xfrm>
            <a:off x="5881254" y="1379758"/>
            <a:ext cx="2331137" cy="376359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r>
              <a:rPr lang="en-IN" dirty="0" smtClean="0">
                <a:solidFill>
                  <a:srgbClr val="FF0000"/>
                </a:solidFill>
              </a:rPr>
              <a:t>:</a:t>
            </a:r>
          </a:p>
          <a:p>
            <a:pPr marL="76200" lvl="0" indent="0">
              <a:buNone/>
            </a:pPr>
            <a:r>
              <a:rPr lang="en-IN" sz="2000" dirty="0" smtClean="0">
                <a:solidFill>
                  <a:schemeClr val="tx1"/>
                </a:solidFill>
              </a:rPr>
              <a:t>Enter a name to search: Alice</a:t>
            </a:r>
          </a:p>
          <a:p>
            <a:pPr marL="76200" lvl="0" indent="0">
              <a:buNone/>
            </a:pPr>
            <a:r>
              <a:rPr lang="en-IN" sz="2000" smtClean="0">
                <a:solidFill>
                  <a:schemeClr val="tx1"/>
                </a:solidFill>
              </a:rPr>
              <a:t>Number: 123-4567</a:t>
            </a:r>
            <a:endParaRPr lang="en-IN" sz="2000" dirty="0" smtClean="0">
              <a:solidFill>
                <a:schemeClr val="tx1"/>
              </a:solidFill>
            </a:endParaRPr>
          </a:p>
          <a:p>
            <a:pPr marL="76200" lvl="0" indent="0">
              <a:buNone/>
            </a:pPr>
            <a:endParaRPr lang="en-IN" dirty="0" smtClean="0">
              <a:solidFill>
                <a:schemeClr val="tx1"/>
              </a:solidFill>
            </a:endParaRPr>
          </a:p>
        </p:txBody>
      </p:sp>
    </p:spTree>
    <p:extLst>
      <p:ext uri="{BB962C8B-B14F-4D97-AF65-F5344CB8AC3E}">
        <p14:creationId xmlns:p14="http://schemas.microsoft.com/office/powerpoint/2010/main" val="7928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Content Placeholder 3"/>
          <p:cNvSpPr txBox="1">
            <a:spLocks/>
          </p:cNvSpPr>
          <p:nvPr/>
        </p:nvSpPr>
        <p:spPr>
          <a:xfrm>
            <a:off x="1136073" y="1379759"/>
            <a:ext cx="3588327" cy="26311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Create a dictionary </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GB" dirty="0" smtClean="0"/>
              <a:t> to store the following data:</a:t>
            </a:r>
          </a:p>
          <a:p>
            <a:pPr marL="76200" lvl="0" indent="0">
              <a:buNone/>
            </a:pPr>
            <a:endParaRPr lang="en-IN" dirty="0" smtClean="0"/>
          </a:p>
        </p:txBody>
      </p:sp>
      <p:sp>
        <p:nvSpPr>
          <p:cNvPr id="8" name="Content Placeholder 3"/>
          <p:cNvSpPr txBox="1">
            <a:spLocks/>
          </p:cNvSpPr>
          <p:nvPr/>
        </p:nvSpPr>
        <p:spPr>
          <a:xfrm>
            <a:off x="4810974" y="1379759"/>
            <a:ext cx="3401418" cy="26311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 = {</a:t>
            </a:r>
          </a:p>
          <a:p>
            <a:pPr marL="76200" lvl="0" indent="0">
              <a:buNone/>
            </a:pPr>
            <a:r>
              <a:rPr lang="en-IN" dirty="0">
                <a:solidFill>
                  <a:schemeClr val="tx1"/>
                </a:solidFill>
              </a:rPr>
              <a:t>    "Alice": 85,</a:t>
            </a:r>
          </a:p>
          <a:p>
            <a:pPr marL="76200" lvl="0" indent="0">
              <a:buNone/>
            </a:pPr>
            <a:r>
              <a:rPr lang="en-IN" dirty="0">
                <a:solidFill>
                  <a:schemeClr val="tx1"/>
                </a:solidFill>
              </a:rPr>
              <a:t>    "Bob": 92,</a:t>
            </a:r>
          </a:p>
          <a:p>
            <a:pPr marL="76200" lvl="0" indent="0">
              <a:buNone/>
            </a:pPr>
            <a:r>
              <a:rPr lang="en-IN" dirty="0">
                <a:solidFill>
                  <a:schemeClr val="tx1"/>
                </a:solidFill>
              </a:rPr>
              <a:t>    "Charlie": 78</a:t>
            </a:r>
          </a:p>
          <a:p>
            <a:pPr marL="76200" lvl="0" indent="0">
              <a:buNone/>
            </a:pPr>
            <a:r>
              <a:rPr lang="en-IN" dirty="0">
                <a:solidFill>
                  <a:schemeClr val="tx1"/>
                </a:solidFill>
              </a:rPr>
              <a:t>}</a:t>
            </a:r>
            <a:endParaRPr lang="en-IN" dirty="0" smtClean="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129253252"/>
              </p:ext>
            </p:extLst>
          </p:nvPr>
        </p:nvGraphicFramePr>
        <p:xfrm>
          <a:off x="1638299" y="2695325"/>
          <a:ext cx="2583874" cy="1219200"/>
        </p:xfrm>
        <a:graphic>
          <a:graphicData uri="http://schemas.openxmlformats.org/drawingml/2006/table">
            <a:tbl>
              <a:tblPr firstRow="1" bandRow="1">
                <a:tableStyleId>{F7FE69DF-D11E-49BA-B546-6195E4E87960}</a:tableStyleId>
              </a:tblPr>
              <a:tblGrid>
                <a:gridCol w="1291937">
                  <a:extLst>
                    <a:ext uri="{9D8B030D-6E8A-4147-A177-3AD203B41FA5}">
                      <a16:colId xmlns:a16="http://schemas.microsoft.com/office/drawing/2014/main" val="751784779"/>
                    </a:ext>
                  </a:extLst>
                </a:gridCol>
                <a:gridCol w="1291937">
                  <a:extLst>
                    <a:ext uri="{9D8B030D-6E8A-4147-A177-3AD203B41FA5}">
                      <a16:colId xmlns:a16="http://schemas.microsoft.com/office/drawing/2014/main" val="4093569916"/>
                    </a:ext>
                  </a:extLst>
                </a:gridCol>
              </a:tblGrid>
              <a:tr h="272040">
                <a:tc>
                  <a:txBody>
                    <a:bodyPr/>
                    <a:lstStyle/>
                    <a:p>
                      <a:r>
                        <a:rPr lang="en-GB" b="1" dirty="0" smtClean="0"/>
                        <a:t>Student</a:t>
                      </a:r>
                      <a:endParaRPr lang="en-GB" b="1" dirty="0"/>
                    </a:p>
                  </a:txBody>
                  <a:tcPr/>
                </a:tc>
                <a:tc>
                  <a:txBody>
                    <a:bodyPr/>
                    <a:lstStyle/>
                    <a:p>
                      <a:r>
                        <a:rPr lang="en-GB" b="1" dirty="0" smtClean="0"/>
                        <a:t>Grade</a:t>
                      </a:r>
                      <a:endParaRPr lang="en-GB" b="1" dirty="0"/>
                    </a:p>
                  </a:txBody>
                  <a:tcPr/>
                </a:tc>
                <a:extLst>
                  <a:ext uri="{0D108BD9-81ED-4DB2-BD59-A6C34878D82A}">
                    <a16:rowId xmlns:a16="http://schemas.microsoft.com/office/drawing/2014/main" val="1714318080"/>
                  </a:ext>
                </a:extLst>
              </a:tr>
              <a:tr h="272040">
                <a:tc>
                  <a:txBody>
                    <a:bodyPr/>
                    <a:lstStyle/>
                    <a:p>
                      <a:r>
                        <a:rPr lang="en-GB" dirty="0" smtClean="0"/>
                        <a:t>Alice</a:t>
                      </a:r>
                      <a:endParaRPr lang="en-GB" dirty="0"/>
                    </a:p>
                  </a:txBody>
                  <a:tcPr/>
                </a:tc>
                <a:tc>
                  <a:txBody>
                    <a:bodyPr/>
                    <a:lstStyle/>
                    <a:p>
                      <a:r>
                        <a:rPr lang="en-GB" dirty="0" smtClean="0"/>
                        <a:t>85</a:t>
                      </a:r>
                      <a:endParaRPr lang="en-GB" dirty="0"/>
                    </a:p>
                  </a:txBody>
                  <a:tcPr/>
                </a:tc>
                <a:extLst>
                  <a:ext uri="{0D108BD9-81ED-4DB2-BD59-A6C34878D82A}">
                    <a16:rowId xmlns:a16="http://schemas.microsoft.com/office/drawing/2014/main" val="1814771973"/>
                  </a:ext>
                </a:extLst>
              </a:tr>
              <a:tr h="272040">
                <a:tc>
                  <a:txBody>
                    <a:bodyPr/>
                    <a:lstStyle/>
                    <a:p>
                      <a:r>
                        <a:rPr lang="en-GB" dirty="0" smtClean="0"/>
                        <a:t>Bob </a:t>
                      </a:r>
                      <a:endParaRPr lang="en-GB" dirty="0"/>
                    </a:p>
                  </a:txBody>
                  <a:tcPr/>
                </a:tc>
                <a:tc>
                  <a:txBody>
                    <a:bodyPr/>
                    <a:lstStyle/>
                    <a:p>
                      <a:r>
                        <a:rPr lang="en-GB" dirty="0" smtClean="0"/>
                        <a:t>92</a:t>
                      </a:r>
                      <a:endParaRPr lang="en-GB" dirty="0"/>
                    </a:p>
                  </a:txBody>
                  <a:tcPr/>
                </a:tc>
                <a:extLst>
                  <a:ext uri="{0D108BD9-81ED-4DB2-BD59-A6C34878D82A}">
                    <a16:rowId xmlns:a16="http://schemas.microsoft.com/office/drawing/2014/main" val="3011138618"/>
                  </a:ext>
                </a:extLst>
              </a:tr>
              <a:tr h="272040">
                <a:tc>
                  <a:txBody>
                    <a:bodyPr/>
                    <a:lstStyle/>
                    <a:p>
                      <a:r>
                        <a:rPr lang="en-GB" dirty="0" smtClean="0"/>
                        <a:t>Charlie</a:t>
                      </a:r>
                      <a:r>
                        <a:rPr lang="en-GB" baseline="0" dirty="0" smtClean="0"/>
                        <a:t> </a:t>
                      </a:r>
                      <a:endParaRPr lang="en-GB" dirty="0"/>
                    </a:p>
                  </a:txBody>
                  <a:tcPr/>
                </a:tc>
                <a:tc>
                  <a:txBody>
                    <a:bodyPr/>
                    <a:lstStyle/>
                    <a:p>
                      <a:r>
                        <a:rPr lang="en-GB" dirty="0" smtClean="0"/>
                        <a:t>78</a:t>
                      </a:r>
                      <a:endParaRPr lang="en-GB" dirty="0"/>
                    </a:p>
                  </a:txBody>
                  <a:tcPr/>
                </a:tc>
                <a:extLst>
                  <a:ext uri="{0D108BD9-81ED-4DB2-BD59-A6C34878D82A}">
                    <a16:rowId xmlns:a16="http://schemas.microsoft.com/office/drawing/2014/main" val="558466587"/>
                  </a:ext>
                </a:extLst>
              </a:tr>
            </a:tbl>
          </a:graphicData>
        </a:graphic>
      </p:graphicFrame>
    </p:spTree>
    <p:extLst>
      <p:ext uri="{BB962C8B-B14F-4D97-AF65-F5344CB8AC3E}">
        <p14:creationId xmlns:p14="http://schemas.microsoft.com/office/powerpoint/2010/main" val="407766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6" name="Content Placeholder 3"/>
          <p:cNvSpPr txBox="1">
            <a:spLocks/>
          </p:cNvSpPr>
          <p:nvPr/>
        </p:nvSpPr>
        <p:spPr>
          <a:xfrm>
            <a:off x="1136073" y="1379759"/>
            <a:ext cx="6483927" cy="497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Display names and grades of all students.</a:t>
            </a:r>
          </a:p>
          <a:p>
            <a:pPr marL="76200" lvl="0" indent="0">
              <a:buNone/>
            </a:pPr>
            <a:endParaRPr lang="en-IN" dirty="0" smtClean="0"/>
          </a:p>
        </p:txBody>
      </p:sp>
      <p:sp>
        <p:nvSpPr>
          <p:cNvPr id="8" name="Content Placeholder 3"/>
          <p:cNvSpPr txBox="1">
            <a:spLocks/>
          </p:cNvSpPr>
          <p:nvPr/>
        </p:nvSpPr>
        <p:spPr>
          <a:xfrm>
            <a:off x="1136073" y="2130059"/>
            <a:ext cx="6483927" cy="12296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solidFill>
                  <a:schemeClr val="tx1"/>
                </a:solidFill>
              </a:rPr>
              <a:t>for name, grade in </a:t>
            </a:r>
            <a:r>
              <a:rPr lang="en-GB" dirty="0" err="1" smtClean="0">
                <a:solidFill>
                  <a:schemeClr val="tx1"/>
                </a:solidFill>
              </a:rPr>
              <a:t>student</a:t>
            </a:r>
            <a:r>
              <a:rPr lang="en-GB" dirty="0" err="1" smtClean="0">
                <a:solidFill>
                  <a:schemeClr val="tx1"/>
                </a:solidFill>
                <a:latin typeface="Rockwell Extra Bold" panose="02060903040505020403" pitchFamily="18" charset="0"/>
              </a:rPr>
              <a:t>_</a:t>
            </a:r>
            <a:r>
              <a:rPr lang="en-GB" dirty="0" err="1" smtClean="0">
                <a:solidFill>
                  <a:schemeClr val="tx1"/>
                </a:solidFill>
              </a:rPr>
              <a:t>grades.items</a:t>
            </a:r>
            <a:r>
              <a:rPr lang="en-GB" dirty="0">
                <a:solidFill>
                  <a:schemeClr val="tx1"/>
                </a:solidFill>
              </a:rPr>
              <a:t>():</a:t>
            </a:r>
          </a:p>
          <a:p>
            <a:pPr marL="76200" lvl="0" indent="0">
              <a:buNone/>
            </a:pPr>
            <a:r>
              <a:rPr lang="en-GB" dirty="0">
                <a:solidFill>
                  <a:schemeClr val="tx1"/>
                </a:solidFill>
              </a:rPr>
              <a:t>    print(f"{name}: {grade}")</a:t>
            </a:r>
            <a:endParaRPr lang="en-IN" dirty="0" smtClean="0">
              <a:solidFill>
                <a:schemeClr val="tx1"/>
              </a:solidFill>
            </a:endParaRPr>
          </a:p>
        </p:txBody>
      </p:sp>
    </p:spTree>
    <p:extLst>
      <p:ext uri="{BB962C8B-B14F-4D97-AF65-F5344CB8AC3E}">
        <p14:creationId xmlns:p14="http://schemas.microsoft.com/office/powerpoint/2010/main" val="908447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Content Placeholder 3"/>
          <p:cNvSpPr txBox="1">
            <a:spLocks/>
          </p:cNvSpPr>
          <p:nvPr/>
        </p:nvSpPr>
        <p:spPr>
          <a:xfrm>
            <a:off x="1136073" y="1379759"/>
            <a:ext cx="6483927" cy="497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Display names and grades of all students.</a:t>
            </a:r>
          </a:p>
          <a:p>
            <a:pPr marL="76200" lvl="0" indent="0">
              <a:buNone/>
            </a:pPr>
            <a:endParaRPr lang="en-IN" dirty="0" smtClean="0"/>
          </a:p>
        </p:txBody>
      </p:sp>
      <p:sp>
        <p:nvSpPr>
          <p:cNvPr id="8" name="Content Placeholder 3"/>
          <p:cNvSpPr txBox="1">
            <a:spLocks/>
          </p:cNvSpPr>
          <p:nvPr/>
        </p:nvSpPr>
        <p:spPr>
          <a:xfrm>
            <a:off x="1136073" y="2130059"/>
            <a:ext cx="6844145" cy="12296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a:solidFill>
                  <a:schemeClr val="tx1"/>
                </a:solidFill>
              </a:rPr>
              <a:t>for student in </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a:t>
            </a:r>
          </a:p>
          <a:p>
            <a:pPr marL="76200" lvl="0" indent="0">
              <a:buNone/>
            </a:pPr>
            <a:r>
              <a:rPr lang="en-IN" dirty="0">
                <a:solidFill>
                  <a:schemeClr val="tx1"/>
                </a:solidFill>
              </a:rPr>
              <a:t>    print(f"{student}: {</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[student]}")</a:t>
            </a:r>
            <a:endParaRPr lang="en-IN" dirty="0" smtClean="0">
              <a:solidFill>
                <a:schemeClr val="tx1"/>
              </a:solidFill>
            </a:endParaRPr>
          </a:p>
        </p:txBody>
      </p:sp>
    </p:spTree>
    <p:extLst>
      <p:ext uri="{BB962C8B-B14F-4D97-AF65-F5344CB8AC3E}">
        <p14:creationId xmlns:p14="http://schemas.microsoft.com/office/powerpoint/2010/main" val="169306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Content Placeholder 3"/>
          <p:cNvSpPr txBox="1">
            <a:spLocks/>
          </p:cNvSpPr>
          <p:nvPr/>
        </p:nvSpPr>
        <p:spPr>
          <a:xfrm>
            <a:off x="1136073" y="1379759"/>
            <a:ext cx="6483927" cy="1259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Add a new student Diana with grade 88. Check whether the data is </a:t>
            </a:r>
            <a:r>
              <a:rPr lang="en-GB" dirty="0"/>
              <a:t>a</a:t>
            </a:r>
            <a:r>
              <a:rPr lang="en-GB" dirty="0" smtClean="0"/>
              <a:t>dded to the dictionary</a:t>
            </a:r>
          </a:p>
          <a:p>
            <a:pPr marL="76200" lvl="0" indent="0">
              <a:buNone/>
            </a:pPr>
            <a:endParaRPr lang="en-IN" dirty="0" smtClean="0"/>
          </a:p>
        </p:txBody>
      </p:sp>
      <p:sp>
        <p:nvSpPr>
          <p:cNvPr id="8" name="Content Placeholder 3"/>
          <p:cNvSpPr txBox="1">
            <a:spLocks/>
          </p:cNvSpPr>
          <p:nvPr/>
        </p:nvSpPr>
        <p:spPr>
          <a:xfrm>
            <a:off x="1136073" y="2940550"/>
            <a:ext cx="6483927" cy="15898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["Diana"] = 88</a:t>
            </a:r>
          </a:p>
          <a:p>
            <a:pPr marL="76200" lvl="0" indent="0">
              <a:buNone/>
            </a:pPr>
            <a:r>
              <a:rPr lang="en-IN" dirty="0">
                <a:solidFill>
                  <a:schemeClr val="tx1"/>
                </a:solidFill>
              </a:rPr>
              <a:t>print("</a:t>
            </a:r>
            <a:r>
              <a:rPr lang="en-IN" dirty="0">
                <a:solidFill>
                  <a:schemeClr val="tx1"/>
                </a:solidFill>
                <a:latin typeface="Rockwell Extra Bold" panose="02060903040505020403" pitchFamily="18" charset="0"/>
              </a:rPr>
              <a:t>\</a:t>
            </a:r>
            <a:r>
              <a:rPr lang="en-IN" dirty="0" err="1">
                <a:solidFill>
                  <a:schemeClr val="tx1"/>
                </a:solidFill>
              </a:rPr>
              <a:t>nAdded</a:t>
            </a:r>
            <a:r>
              <a:rPr lang="en-IN" dirty="0">
                <a:solidFill>
                  <a:schemeClr val="tx1"/>
                </a:solidFill>
              </a:rPr>
              <a:t> Diana:")</a:t>
            </a:r>
          </a:p>
          <a:p>
            <a:pPr marL="76200" lvl="0" indent="0">
              <a:buNone/>
            </a:pPr>
            <a:r>
              <a:rPr lang="en-IN" dirty="0">
                <a:solidFill>
                  <a:schemeClr val="tx1"/>
                </a:solidFill>
              </a:rPr>
              <a:t>print(</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a:t>
            </a:r>
            <a:endParaRPr lang="en-IN" dirty="0" smtClean="0">
              <a:solidFill>
                <a:schemeClr val="tx1"/>
              </a:solidFill>
            </a:endParaRPr>
          </a:p>
        </p:txBody>
      </p:sp>
    </p:spTree>
    <p:extLst>
      <p:ext uri="{BB962C8B-B14F-4D97-AF65-F5344CB8AC3E}">
        <p14:creationId xmlns:p14="http://schemas.microsoft.com/office/powerpoint/2010/main" val="12435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Content Placeholder 3"/>
          <p:cNvSpPr txBox="1">
            <a:spLocks/>
          </p:cNvSpPr>
          <p:nvPr/>
        </p:nvSpPr>
        <p:spPr>
          <a:xfrm>
            <a:off x="1136073" y="1379759"/>
            <a:ext cx="6483927" cy="1259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Upgrade student Alice with grade 90. Check whether the data is </a:t>
            </a:r>
            <a:r>
              <a:rPr lang="en-GB" dirty="0"/>
              <a:t>a</a:t>
            </a:r>
            <a:r>
              <a:rPr lang="en-GB" dirty="0" smtClean="0"/>
              <a:t>dded to the dictionary</a:t>
            </a:r>
          </a:p>
          <a:p>
            <a:pPr marL="76200" lvl="0" indent="0">
              <a:buNone/>
            </a:pPr>
            <a:endParaRPr lang="en-IN" dirty="0" smtClean="0"/>
          </a:p>
        </p:txBody>
      </p:sp>
      <p:sp>
        <p:nvSpPr>
          <p:cNvPr id="8" name="Content Placeholder 3"/>
          <p:cNvSpPr txBox="1">
            <a:spLocks/>
          </p:cNvSpPr>
          <p:nvPr/>
        </p:nvSpPr>
        <p:spPr>
          <a:xfrm>
            <a:off x="1136073" y="2940550"/>
            <a:ext cx="6483927" cy="15898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err="1">
                <a:solidFill>
                  <a:schemeClr val="tx1"/>
                </a:solidFill>
              </a:rPr>
              <a:t>student</a:t>
            </a:r>
            <a:r>
              <a:rPr lang="en-IN" dirty="0" err="1">
                <a:solidFill>
                  <a:schemeClr val="tx1"/>
                </a:solidFill>
                <a:latin typeface="Rockwell Condensed" panose="02060603050405020104" pitchFamily="18" charset="0"/>
              </a:rPr>
              <a:t>_</a:t>
            </a:r>
            <a:r>
              <a:rPr lang="en-IN" dirty="0" err="1">
                <a:solidFill>
                  <a:schemeClr val="tx1"/>
                </a:solidFill>
              </a:rPr>
              <a:t>grades</a:t>
            </a:r>
            <a:r>
              <a:rPr lang="en-IN" dirty="0">
                <a:solidFill>
                  <a:schemeClr val="tx1"/>
                </a:solidFill>
              </a:rPr>
              <a:t>["Alice"] = 90</a:t>
            </a:r>
          </a:p>
          <a:p>
            <a:pPr marL="76200" lvl="0" indent="0">
              <a:buNone/>
            </a:pPr>
            <a:r>
              <a:rPr lang="en-IN" dirty="0">
                <a:solidFill>
                  <a:schemeClr val="tx1"/>
                </a:solidFill>
              </a:rPr>
              <a:t>print("</a:t>
            </a:r>
            <a:r>
              <a:rPr lang="en-IN" dirty="0">
                <a:solidFill>
                  <a:schemeClr val="tx1"/>
                </a:solidFill>
                <a:latin typeface="Rockwell Extra Bold" panose="02060903040505020403" pitchFamily="18" charset="0"/>
              </a:rPr>
              <a:t>\</a:t>
            </a:r>
            <a:r>
              <a:rPr lang="en-IN" dirty="0" err="1">
                <a:solidFill>
                  <a:schemeClr val="tx1"/>
                </a:solidFill>
              </a:rPr>
              <a:t>nUpdated</a:t>
            </a:r>
            <a:r>
              <a:rPr lang="en-IN" dirty="0">
                <a:solidFill>
                  <a:schemeClr val="tx1"/>
                </a:solidFill>
              </a:rPr>
              <a:t> Alice's grade:")</a:t>
            </a:r>
          </a:p>
          <a:p>
            <a:pPr marL="76200" lvl="0" indent="0">
              <a:buNone/>
            </a:pPr>
            <a:r>
              <a:rPr lang="en-IN" dirty="0">
                <a:solidFill>
                  <a:schemeClr val="tx1"/>
                </a:solidFill>
              </a:rPr>
              <a:t>print(</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a:t>
            </a:r>
            <a:endParaRPr lang="en-IN" dirty="0" smtClean="0">
              <a:solidFill>
                <a:schemeClr val="tx1"/>
              </a:solidFill>
            </a:endParaRPr>
          </a:p>
        </p:txBody>
      </p:sp>
    </p:spTree>
    <p:extLst>
      <p:ext uri="{BB962C8B-B14F-4D97-AF65-F5344CB8AC3E}">
        <p14:creationId xmlns:p14="http://schemas.microsoft.com/office/powerpoint/2010/main" val="27808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6" name="Content Placeholder 3"/>
          <p:cNvSpPr txBox="1">
            <a:spLocks/>
          </p:cNvSpPr>
          <p:nvPr/>
        </p:nvSpPr>
        <p:spPr>
          <a:xfrm>
            <a:off x="1136073" y="1379759"/>
            <a:ext cx="6483927" cy="1259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Delete student Charlie’s data. Check whether the data is deleted in the dictionary</a:t>
            </a:r>
          </a:p>
          <a:p>
            <a:pPr marL="76200" lvl="0" indent="0">
              <a:buNone/>
            </a:pPr>
            <a:endParaRPr lang="en-IN" dirty="0" smtClean="0"/>
          </a:p>
        </p:txBody>
      </p:sp>
      <p:sp>
        <p:nvSpPr>
          <p:cNvPr id="8" name="Content Placeholder 3"/>
          <p:cNvSpPr txBox="1">
            <a:spLocks/>
          </p:cNvSpPr>
          <p:nvPr/>
        </p:nvSpPr>
        <p:spPr>
          <a:xfrm>
            <a:off x="1136073" y="2940550"/>
            <a:ext cx="6483927" cy="15898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a:solidFill>
                  <a:schemeClr val="tx1"/>
                </a:solidFill>
              </a:rPr>
              <a:t>del </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["Charlie"]</a:t>
            </a:r>
          </a:p>
          <a:p>
            <a:pPr marL="76200" lvl="0" indent="0">
              <a:buNone/>
            </a:pPr>
            <a:r>
              <a:rPr lang="en-IN" dirty="0">
                <a:solidFill>
                  <a:schemeClr val="tx1"/>
                </a:solidFill>
              </a:rPr>
              <a:t>print("</a:t>
            </a:r>
            <a:r>
              <a:rPr lang="en-IN" dirty="0">
                <a:solidFill>
                  <a:schemeClr val="tx1"/>
                </a:solidFill>
                <a:latin typeface="Rockwell Extra Bold" panose="02060903040505020403" pitchFamily="18" charset="0"/>
              </a:rPr>
              <a:t>\</a:t>
            </a:r>
            <a:r>
              <a:rPr lang="en-IN" dirty="0" err="1">
                <a:solidFill>
                  <a:schemeClr val="tx1"/>
                </a:solidFill>
              </a:rPr>
              <a:t>nDeleted</a:t>
            </a:r>
            <a:r>
              <a:rPr lang="en-IN" dirty="0">
                <a:solidFill>
                  <a:schemeClr val="tx1"/>
                </a:solidFill>
              </a:rPr>
              <a:t> Charlie:")</a:t>
            </a:r>
          </a:p>
          <a:p>
            <a:pPr marL="76200" lvl="0" indent="0">
              <a:buNone/>
            </a:pPr>
            <a:r>
              <a:rPr lang="en-IN" dirty="0">
                <a:solidFill>
                  <a:schemeClr val="tx1"/>
                </a:solidFill>
              </a:rPr>
              <a:t>print(</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a:t>
            </a:r>
            <a:endParaRPr lang="en-IN" dirty="0" smtClean="0">
              <a:solidFill>
                <a:schemeClr val="tx1"/>
              </a:solidFill>
            </a:endParaRPr>
          </a:p>
        </p:txBody>
      </p:sp>
    </p:spTree>
    <p:extLst>
      <p:ext uri="{BB962C8B-B14F-4D97-AF65-F5344CB8AC3E}">
        <p14:creationId xmlns:p14="http://schemas.microsoft.com/office/powerpoint/2010/main" val="419880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700" y="541559"/>
            <a:ext cx="7020900" cy="750300"/>
          </a:xfrm>
        </p:spPr>
        <p:txBody>
          <a:bodyPr/>
          <a:lstStyle/>
          <a:p>
            <a:r>
              <a:rPr lang="en-US" dirty="0" smtClean="0"/>
              <a:t>Dictionaries</a:t>
            </a:r>
            <a:endParaRPr lang="en-IN" dirty="0"/>
          </a:p>
        </p:txBody>
      </p:sp>
      <p:sp>
        <p:nvSpPr>
          <p:cNvPr id="3" name="Text Placeholder 2"/>
          <p:cNvSpPr>
            <a:spLocks noGrp="1"/>
          </p:cNvSpPr>
          <p:nvPr>
            <p:ph type="body" idx="1"/>
          </p:nvPr>
        </p:nvSpPr>
        <p:spPr>
          <a:xfrm>
            <a:off x="1049500" y="1655603"/>
            <a:ext cx="4478464" cy="2706900"/>
          </a:xfrm>
        </p:spPr>
        <p:txBody>
          <a:bodyPr/>
          <a:lstStyle/>
          <a:p>
            <a:r>
              <a:rPr lang="en-GB" dirty="0"/>
              <a:t>In Python, </a:t>
            </a:r>
            <a:r>
              <a:rPr lang="en-GB" dirty="0" smtClean="0"/>
              <a:t>Dictionary </a:t>
            </a:r>
            <a:r>
              <a:rPr lang="en-GB" dirty="0"/>
              <a:t>is an unordered collection of data values. Dictionary holds </a:t>
            </a:r>
            <a:r>
              <a:rPr lang="en-GB" dirty="0" err="1"/>
              <a:t>key:value</a:t>
            </a:r>
            <a:r>
              <a:rPr lang="en-GB" dirty="0"/>
              <a:t> pair.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Content Placeholder 3"/>
          <p:cNvSpPr txBox="1">
            <a:spLocks/>
          </p:cNvSpPr>
          <p:nvPr/>
        </p:nvSpPr>
        <p:spPr>
          <a:xfrm>
            <a:off x="5527964" y="541559"/>
            <a:ext cx="2943247"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smtClean="0"/>
              <a:t>={ } </a:t>
            </a:r>
            <a:r>
              <a:rPr lang="en-GB" dirty="0"/>
              <a:t>print(</a:t>
            </a:r>
            <a:r>
              <a:rPr lang="en-GB" dirty="0" err="1"/>
              <a:t>len</a:t>
            </a:r>
            <a:r>
              <a:rPr lang="en-GB" dirty="0"/>
              <a:t>(</a:t>
            </a:r>
            <a:r>
              <a:rPr lang="en-GB" dirty="0" err="1"/>
              <a:t>dict</a:t>
            </a:r>
            <a:r>
              <a:rPr lang="en-GB" dirty="0" smtClean="0"/>
              <a:t>))</a:t>
            </a:r>
          </a:p>
          <a:p>
            <a:pPr marL="76200" lvl="0" indent="0">
              <a:buNone/>
            </a:pPr>
            <a:r>
              <a:rPr lang="en-GB" dirty="0"/>
              <a:t>p</a:t>
            </a:r>
            <a:r>
              <a:rPr lang="en-GB" dirty="0" smtClean="0"/>
              <a:t>rint(type(</a:t>
            </a:r>
            <a:r>
              <a:rPr lang="en-GB" dirty="0" err="1" smtClean="0"/>
              <a:t>dict</a:t>
            </a:r>
            <a:r>
              <a:rPr lang="en-GB" dirty="0" smtClean="0"/>
              <a:t>))</a:t>
            </a:r>
            <a:endParaRPr lang="en-IN" dirty="0" smtClean="0"/>
          </a:p>
        </p:txBody>
      </p:sp>
      <p:sp>
        <p:nvSpPr>
          <p:cNvPr id="7" name="Cloud Callout 6"/>
          <p:cNvSpPr/>
          <p:nvPr/>
        </p:nvSpPr>
        <p:spPr>
          <a:xfrm>
            <a:off x="2325246" y="541559"/>
            <a:ext cx="2523845" cy="1217968"/>
          </a:xfrm>
          <a:prstGeom prst="cloudCallout">
            <a:avLst>
              <a:gd name="adj1" fmla="val 79029"/>
              <a:gd name="adj2" fmla="val -1465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Creates an empty dictionary</a:t>
            </a:r>
            <a:endParaRPr lang="en-GB" sz="2000" b="1" dirty="0"/>
          </a:p>
        </p:txBody>
      </p:sp>
      <p:sp>
        <p:nvSpPr>
          <p:cNvPr id="8" name="Content Placeholder 3"/>
          <p:cNvSpPr txBox="1">
            <a:spLocks/>
          </p:cNvSpPr>
          <p:nvPr/>
        </p:nvSpPr>
        <p:spPr>
          <a:xfrm>
            <a:off x="5527964" y="2521527"/>
            <a:ext cx="2943247"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IN" dirty="0" smtClean="0"/>
              <a:t>0</a:t>
            </a:r>
          </a:p>
          <a:p>
            <a:pPr marL="76200" lvl="0" indent="0">
              <a:buNone/>
            </a:pPr>
            <a:r>
              <a:rPr lang="en-IN" dirty="0" smtClean="0"/>
              <a:t>&lt;class ‘</a:t>
            </a:r>
            <a:r>
              <a:rPr lang="en-IN" dirty="0" err="1" smtClean="0"/>
              <a:t>dict</a:t>
            </a:r>
            <a:r>
              <a:rPr lang="en-IN" dirty="0" smtClean="0"/>
              <a:t>'&gt;</a:t>
            </a:r>
            <a:endParaRPr lang="en-IN" dirty="0"/>
          </a:p>
        </p:txBody>
      </p:sp>
    </p:spTree>
    <p:extLst>
      <p:ext uri="{BB962C8B-B14F-4D97-AF65-F5344CB8AC3E}">
        <p14:creationId xmlns:p14="http://schemas.microsoft.com/office/powerpoint/2010/main" val="26853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 Data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6" name="Content Placeholder 3"/>
          <p:cNvSpPr txBox="1">
            <a:spLocks/>
          </p:cNvSpPr>
          <p:nvPr/>
        </p:nvSpPr>
        <p:spPr>
          <a:xfrm>
            <a:off x="1136073" y="1379759"/>
            <a:ext cx="7294418" cy="1259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Check if Bob’s data is present in the dictionary and print it if present.</a:t>
            </a:r>
          </a:p>
          <a:p>
            <a:pPr marL="76200" lvl="0" indent="0">
              <a:buNone/>
            </a:pPr>
            <a:endParaRPr lang="en-IN" dirty="0" smtClean="0"/>
          </a:p>
        </p:txBody>
      </p:sp>
      <p:sp>
        <p:nvSpPr>
          <p:cNvPr id="8" name="Content Placeholder 3"/>
          <p:cNvSpPr txBox="1">
            <a:spLocks/>
          </p:cNvSpPr>
          <p:nvPr/>
        </p:nvSpPr>
        <p:spPr>
          <a:xfrm>
            <a:off x="1136073" y="2940550"/>
            <a:ext cx="7294418" cy="15898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a:solidFill>
                  <a:schemeClr val="tx1"/>
                </a:solidFill>
              </a:rPr>
              <a:t>if "Bob" in </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a:t>
            </a:r>
          </a:p>
          <a:p>
            <a:pPr marL="76200" lvl="0" indent="0">
              <a:buNone/>
            </a:pPr>
            <a:r>
              <a:rPr lang="en-IN" dirty="0">
                <a:solidFill>
                  <a:schemeClr val="tx1"/>
                </a:solidFill>
              </a:rPr>
              <a:t>    print(f"</a:t>
            </a:r>
            <a:r>
              <a:rPr lang="en-IN" dirty="0">
                <a:solidFill>
                  <a:schemeClr val="tx1"/>
                </a:solidFill>
                <a:latin typeface="Rockwell Extra Bold" panose="02060903040505020403" pitchFamily="18" charset="0"/>
              </a:rPr>
              <a:t>\</a:t>
            </a:r>
            <a:r>
              <a:rPr lang="en-IN" dirty="0" err="1">
                <a:solidFill>
                  <a:schemeClr val="tx1"/>
                </a:solidFill>
              </a:rPr>
              <a:t>nBob's</a:t>
            </a:r>
            <a:r>
              <a:rPr lang="en-IN" dirty="0">
                <a:solidFill>
                  <a:schemeClr val="tx1"/>
                </a:solidFill>
              </a:rPr>
              <a:t> grade is: {</a:t>
            </a:r>
            <a:r>
              <a:rPr lang="en-IN" dirty="0" err="1">
                <a:solidFill>
                  <a:schemeClr val="tx1"/>
                </a:solidFill>
              </a:rPr>
              <a:t>student</a:t>
            </a:r>
            <a:r>
              <a:rPr lang="en-IN" dirty="0" err="1">
                <a:solidFill>
                  <a:schemeClr val="tx1"/>
                </a:solidFill>
                <a:latin typeface="Rockwell Extra Bold" panose="02060903040505020403" pitchFamily="18" charset="0"/>
              </a:rPr>
              <a:t>_</a:t>
            </a:r>
            <a:r>
              <a:rPr lang="en-IN" dirty="0" err="1">
                <a:solidFill>
                  <a:schemeClr val="tx1"/>
                </a:solidFill>
              </a:rPr>
              <a:t>grades</a:t>
            </a:r>
            <a:r>
              <a:rPr lang="en-IN" dirty="0">
                <a:solidFill>
                  <a:schemeClr val="tx1"/>
                </a:solidFill>
              </a:rPr>
              <a:t>['Bob']}")</a:t>
            </a:r>
            <a:endParaRPr lang="en-IN" dirty="0" smtClean="0">
              <a:solidFill>
                <a:schemeClr val="tx1"/>
              </a:solidFill>
            </a:endParaRPr>
          </a:p>
        </p:txBody>
      </p:sp>
    </p:spTree>
    <p:extLst>
      <p:ext uri="{BB962C8B-B14F-4D97-AF65-F5344CB8AC3E}">
        <p14:creationId xmlns:p14="http://schemas.microsoft.com/office/powerpoint/2010/main" val="1625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Gradebook System</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6" name="Content Placeholder 3"/>
          <p:cNvSpPr txBox="1">
            <a:spLocks/>
          </p:cNvSpPr>
          <p:nvPr/>
        </p:nvSpPr>
        <p:spPr>
          <a:xfrm>
            <a:off x="1136072" y="1379759"/>
            <a:ext cx="6934327" cy="33307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 Create a Student Gradebook System that can:</a:t>
            </a:r>
          </a:p>
          <a:p>
            <a:pPr marL="76200" lvl="0" indent="0">
              <a:buNone/>
            </a:pPr>
            <a:r>
              <a:rPr lang="en-GB" dirty="0" smtClean="0"/>
              <a:t>1) Add </a:t>
            </a:r>
            <a:r>
              <a:rPr lang="en-GB" dirty="0"/>
              <a:t>students and their marks</a:t>
            </a:r>
            <a:r>
              <a:rPr lang="en-GB" dirty="0" smtClean="0"/>
              <a:t>.</a:t>
            </a:r>
          </a:p>
          <a:p>
            <a:pPr marL="76200" lvl="0" indent="0">
              <a:buNone/>
            </a:pPr>
            <a:r>
              <a:rPr lang="en-GB" dirty="0" smtClean="0"/>
              <a:t>2) Compute </a:t>
            </a:r>
            <a:r>
              <a:rPr lang="en-GB" dirty="0"/>
              <a:t>average, highest, and lowest marks using return values</a:t>
            </a:r>
            <a:r>
              <a:rPr lang="en-GB" dirty="0" smtClean="0"/>
              <a:t>.</a:t>
            </a:r>
          </a:p>
          <a:p>
            <a:pPr marL="76200" lvl="0" indent="0">
              <a:buNone/>
            </a:pPr>
            <a:r>
              <a:rPr lang="en-GB" dirty="0" smtClean="0"/>
              <a:t>3) Display </a:t>
            </a:r>
            <a:r>
              <a:rPr lang="en-GB" dirty="0"/>
              <a:t>student information in a structured format</a:t>
            </a:r>
            <a:r>
              <a:rPr lang="en-GB" dirty="0" smtClean="0"/>
              <a:t>.</a:t>
            </a:r>
            <a:endParaRPr lang="en-GB" dirty="0">
              <a:hlinkClick r:id="rId2" action="ppaction://hlinkfile"/>
            </a:endParaRPr>
          </a:p>
          <a:p>
            <a:pPr marL="76200" lvl="0" indent="0">
              <a:buNone/>
            </a:pPr>
            <a:r>
              <a:rPr lang="en-GB" dirty="0" smtClean="0">
                <a:hlinkClick r:id="rId2" action="ppaction://hlinkfile"/>
              </a:rPr>
              <a:t>Student Gradebook System</a:t>
            </a:r>
            <a:endParaRPr lang="en-IN" dirty="0" smtClean="0"/>
          </a:p>
        </p:txBody>
      </p:sp>
    </p:spTree>
    <p:extLst>
      <p:ext uri="{BB962C8B-B14F-4D97-AF65-F5344CB8AC3E}">
        <p14:creationId xmlns:p14="http://schemas.microsoft.com/office/powerpoint/2010/main" val="362260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Content Placeholder 3"/>
          <p:cNvSpPr txBox="1">
            <a:spLocks/>
          </p:cNvSpPr>
          <p:nvPr/>
        </p:nvSpPr>
        <p:spPr>
          <a:xfrm>
            <a:off x="1136073" y="1379758"/>
            <a:ext cx="3588327" cy="279045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a:t>
            </a:r>
            <a:r>
              <a:rPr lang="en-GB" dirty="0" err="1"/>
              <a:t>dict</a:t>
            </a:r>
            <a:r>
              <a:rPr lang="en-GB" dirty="0"/>
              <a:t>['and']='joining word' </a:t>
            </a:r>
            <a:r>
              <a:rPr lang="en-GB" dirty="0" err="1"/>
              <a:t>dict</a:t>
            </a:r>
            <a:r>
              <a:rPr lang="en-GB" dirty="0"/>
              <a:t>['class']='collection of objects' </a:t>
            </a:r>
            <a:r>
              <a:rPr lang="en-GB" dirty="0" err="1"/>
              <a:t>dict</a:t>
            </a:r>
            <a:r>
              <a:rPr lang="en-GB" dirty="0"/>
              <a:t>[3]='three' print(</a:t>
            </a:r>
            <a:r>
              <a:rPr lang="en-GB" dirty="0" err="1"/>
              <a:t>len</a:t>
            </a:r>
            <a:r>
              <a:rPr lang="en-GB" dirty="0"/>
              <a:t>(</a:t>
            </a:r>
            <a:r>
              <a:rPr lang="en-GB" dirty="0" err="1"/>
              <a:t>dict</a:t>
            </a:r>
            <a:r>
              <a:rPr lang="en-GB" dirty="0"/>
              <a:t>)) print(</a:t>
            </a:r>
            <a:r>
              <a:rPr lang="en-GB" dirty="0" err="1"/>
              <a:t>dict</a:t>
            </a:r>
            <a:r>
              <a:rPr lang="en-GB" dirty="0"/>
              <a:t>)</a:t>
            </a:r>
            <a:endParaRPr lang="en-IN" dirty="0"/>
          </a:p>
        </p:txBody>
      </p:sp>
      <p:sp>
        <p:nvSpPr>
          <p:cNvPr id="8" name="Content Placeholder 3"/>
          <p:cNvSpPr txBox="1">
            <a:spLocks/>
          </p:cNvSpPr>
          <p:nvPr/>
        </p:nvSpPr>
        <p:spPr>
          <a:xfrm>
            <a:off x="5213726" y="1365904"/>
            <a:ext cx="2943247" cy="2402532"/>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smtClean="0"/>
              <a:t>3</a:t>
            </a:r>
          </a:p>
          <a:p>
            <a:pPr marL="76200" lvl="0" indent="0">
              <a:buNone/>
            </a:pPr>
            <a:r>
              <a:rPr lang="en-GB" dirty="0" smtClean="0"/>
              <a:t>{</a:t>
            </a:r>
            <a:r>
              <a:rPr lang="en-GB" dirty="0"/>
              <a:t>'and': 'joining word', 'class': 'collection of objects', 3: 'three'}</a:t>
            </a:r>
            <a:endParaRPr lang="en-IN" dirty="0"/>
          </a:p>
        </p:txBody>
      </p:sp>
    </p:spTree>
    <p:extLst>
      <p:ext uri="{BB962C8B-B14F-4D97-AF65-F5344CB8AC3E}">
        <p14:creationId xmlns:p14="http://schemas.microsoft.com/office/powerpoint/2010/main" val="121195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Out The Output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Content Placeholder 3"/>
          <p:cNvSpPr txBox="1">
            <a:spLocks/>
          </p:cNvSpPr>
          <p:nvPr/>
        </p:nvSpPr>
        <p:spPr>
          <a:xfrm>
            <a:off x="1136073" y="1379759"/>
            <a:ext cx="3588327" cy="253415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a:t>
            </a:r>
            <a:endParaRPr lang="en-GB" dirty="0" smtClean="0"/>
          </a:p>
          <a:p>
            <a:pPr marL="76200" lvl="0" indent="0">
              <a:buNone/>
            </a:pPr>
            <a:r>
              <a:rPr lang="en-GB" dirty="0" err="1" smtClean="0"/>
              <a:t>dict</a:t>
            </a:r>
            <a:r>
              <a:rPr lang="en-GB" dirty="0" smtClean="0"/>
              <a:t>[1</a:t>
            </a:r>
            <a:r>
              <a:rPr lang="en-GB" dirty="0"/>
              <a:t>]="Basic" </a:t>
            </a:r>
            <a:r>
              <a:rPr lang="en-GB" dirty="0" err="1"/>
              <a:t>dict</a:t>
            </a:r>
            <a:r>
              <a:rPr lang="en-GB" dirty="0"/>
              <a:t>[5]="Python" </a:t>
            </a:r>
            <a:r>
              <a:rPr lang="en-GB" dirty="0" err="1"/>
              <a:t>dict</a:t>
            </a:r>
            <a:r>
              <a:rPr lang="en-GB" dirty="0"/>
              <a:t>['s']="Programming" print(</a:t>
            </a:r>
            <a:r>
              <a:rPr lang="en-GB" dirty="0" err="1"/>
              <a:t>dict</a:t>
            </a:r>
            <a:r>
              <a:rPr lang="en-GB" dirty="0" smtClean="0"/>
              <a:t>)</a:t>
            </a:r>
          </a:p>
          <a:p>
            <a:pPr marL="76200" lvl="0" indent="0">
              <a:buNone/>
            </a:pPr>
            <a:r>
              <a:rPr lang="en-GB" dirty="0" smtClean="0"/>
              <a:t>print(</a:t>
            </a:r>
            <a:r>
              <a:rPr lang="en-GB" dirty="0" err="1" smtClean="0"/>
              <a:t>len</a:t>
            </a:r>
            <a:r>
              <a:rPr lang="en-GB" dirty="0" smtClean="0"/>
              <a:t>(</a:t>
            </a:r>
            <a:r>
              <a:rPr lang="en-GB" dirty="0" err="1" smtClean="0"/>
              <a:t>dict</a:t>
            </a:r>
            <a:r>
              <a:rPr lang="en-GB" dirty="0" smtClean="0"/>
              <a:t>))</a:t>
            </a:r>
            <a:endParaRPr lang="en-IN" dirty="0" smtClean="0"/>
          </a:p>
        </p:txBody>
      </p:sp>
      <p:sp>
        <p:nvSpPr>
          <p:cNvPr id="8" name="Content Placeholder 3"/>
          <p:cNvSpPr txBox="1">
            <a:spLocks/>
          </p:cNvSpPr>
          <p:nvPr/>
        </p:nvSpPr>
        <p:spPr>
          <a:xfrm>
            <a:off x="5213726" y="1365904"/>
            <a:ext cx="2943247" cy="223627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a:t>{1: 'Basic', 5: 'Python', 's': 'Programming</a:t>
            </a:r>
            <a:r>
              <a:rPr lang="en-GB" dirty="0" smtClean="0"/>
              <a:t>'}</a:t>
            </a:r>
          </a:p>
          <a:p>
            <a:pPr marL="76200" lvl="0" indent="0">
              <a:buNone/>
            </a:pPr>
            <a:r>
              <a:rPr lang="en-GB" dirty="0" smtClean="0"/>
              <a:t>3</a:t>
            </a:r>
          </a:p>
        </p:txBody>
      </p:sp>
    </p:spTree>
    <p:extLst>
      <p:ext uri="{BB962C8B-B14F-4D97-AF65-F5344CB8AC3E}">
        <p14:creationId xmlns:p14="http://schemas.microsoft.com/office/powerpoint/2010/main" val="297922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Out The Output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6" name="Content Placeholder 3"/>
          <p:cNvSpPr txBox="1">
            <a:spLocks/>
          </p:cNvSpPr>
          <p:nvPr/>
        </p:nvSpPr>
        <p:spPr>
          <a:xfrm>
            <a:off x="886691" y="1379759"/>
            <a:ext cx="3837709"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 {1: 'One', 2: 'Two', 3: 'Three', 4:'Four'} </a:t>
            </a:r>
            <a:endParaRPr lang="en-GB" dirty="0" smtClean="0"/>
          </a:p>
          <a:p>
            <a:pPr marL="76200" lvl="0" indent="0">
              <a:buNone/>
            </a:pPr>
            <a:r>
              <a:rPr lang="en-GB" dirty="0" smtClean="0"/>
              <a:t>print(</a:t>
            </a:r>
            <a:r>
              <a:rPr lang="en-GB" dirty="0" err="1" smtClean="0"/>
              <a:t>Dict</a:t>
            </a:r>
            <a:r>
              <a:rPr lang="en-GB" dirty="0"/>
              <a:t>) </a:t>
            </a:r>
            <a:endParaRPr lang="en-GB" dirty="0" smtClean="0"/>
          </a:p>
          <a:p>
            <a:pPr marL="76200" lvl="0" indent="0">
              <a:buNone/>
            </a:pPr>
            <a:r>
              <a:rPr lang="en-GB" dirty="0" smtClean="0"/>
              <a:t>print(</a:t>
            </a:r>
            <a:r>
              <a:rPr lang="en-GB" dirty="0" err="1" smtClean="0"/>
              <a:t>len</a:t>
            </a:r>
            <a:r>
              <a:rPr lang="en-GB" dirty="0" smtClean="0"/>
              <a:t>(</a:t>
            </a:r>
            <a:r>
              <a:rPr lang="en-GB" dirty="0" err="1" smtClean="0"/>
              <a:t>Dict</a:t>
            </a:r>
            <a:r>
              <a:rPr lang="en-GB" dirty="0"/>
              <a:t>))</a:t>
            </a:r>
            <a:endParaRPr lang="en-IN" dirty="0" smtClean="0"/>
          </a:p>
        </p:txBody>
      </p:sp>
      <p:sp>
        <p:nvSpPr>
          <p:cNvPr id="8" name="Content Placeholder 3"/>
          <p:cNvSpPr txBox="1">
            <a:spLocks/>
          </p:cNvSpPr>
          <p:nvPr/>
        </p:nvSpPr>
        <p:spPr>
          <a:xfrm>
            <a:off x="5213726" y="1365904"/>
            <a:ext cx="2943247"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a:t>{1: 'One', 2: 'Two', 3: 'Three', 4: 'Four</a:t>
            </a:r>
            <a:r>
              <a:rPr lang="en-GB" dirty="0" smtClean="0"/>
              <a:t>'}</a:t>
            </a:r>
          </a:p>
          <a:p>
            <a:pPr marL="76200" lvl="0" indent="0">
              <a:buNone/>
            </a:pPr>
            <a:r>
              <a:rPr lang="en-GB" dirty="0" smtClean="0"/>
              <a:t>4</a:t>
            </a:r>
          </a:p>
        </p:txBody>
      </p:sp>
    </p:spTree>
    <p:extLst>
      <p:ext uri="{BB962C8B-B14F-4D97-AF65-F5344CB8AC3E}">
        <p14:creationId xmlns:p14="http://schemas.microsoft.com/office/powerpoint/2010/main" val="19834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Content Placeholder 3"/>
          <p:cNvSpPr txBox="1">
            <a:spLocks/>
          </p:cNvSpPr>
          <p:nvPr/>
        </p:nvSpPr>
        <p:spPr>
          <a:xfrm>
            <a:off x="1136073" y="1379758"/>
            <a:ext cx="3588327" cy="225705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a:t>
            </a:r>
            <a:endParaRPr lang="en-GB" dirty="0" smtClean="0"/>
          </a:p>
          <a:p>
            <a:pPr marL="76200" lvl="0" indent="0">
              <a:buNone/>
            </a:pPr>
            <a:r>
              <a:rPr lang="en-GB" dirty="0" err="1" smtClean="0"/>
              <a:t>dict</a:t>
            </a:r>
            <a:r>
              <a:rPr lang="en-GB" dirty="0" smtClean="0"/>
              <a:t>[1</a:t>
            </a:r>
            <a:r>
              <a:rPr lang="en-GB" dirty="0"/>
              <a:t>]="Python" </a:t>
            </a:r>
            <a:r>
              <a:rPr lang="en-GB" dirty="0" err="1"/>
              <a:t>dict</a:t>
            </a:r>
            <a:r>
              <a:rPr lang="en-GB" dirty="0"/>
              <a:t>[5]="Programming" </a:t>
            </a:r>
            <a:r>
              <a:rPr lang="en-GB" dirty="0" err="1"/>
              <a:t>dict</a:t>
            </a:r>
            <a:r>
              <a:rPr lang="en-GB" dirty="0"/>
              <a:t>['s']="Workshop" print(</a:t>
            </a:r>
            <a:r>
              <a:rPr lang="en-GB" dirty="0" err="1"/>
              <a:t>dict.keys</a:t>
            </a:r>
            <a:r>
              <a:rPr lang="en-GB" dirty="0"/>
              <a:t>()) </a:t>
            </a:r>
            <a:endParaRPr lang="en-IN" dirty="0" smtClean="0"/>
          </a:p>
        </p:txBody>
      </p:sp>
      <p:sp>
        <p:nvSpPr>
          <p:cNvPr id="8" name="Content Placeholder 3"/>
          <p:cNvSpPr txBox="1">
            <a:spLocks/>
          </p:cNvSpPr>
          <p:nvPr/>
        </p:nvSpPr>
        <p:spPr>
          <a:xfrm>
            <a:off x="5213726" y="1365904"/>
            <a:ext cx="2943247"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err="1"/>
              <a:t>dict</a:t>
            </a:r>
            <a:r>
              <a:rPr lang="en-GB" dirty="0" err="1">
                <a:latin typeface="Rockwell Extra Bold" panose="02060903040505020403" pitchFamily="18" charset="0"/>
              </a:rPr>
              <a:t>_</a:t>
            </a:r>
            <a:r>
              <a:rPr lang="en-GB" dirty="0" err="1"/>
              <a:t>keys</a:t>
            </a:r>
            <a:r>
              <a:rPr lang="en-GB" dirty="0"/>
              <a:t>([1, 5, 's'])</a:t>
            </a:r>
            <a:endParaRPr lang="en-GB" dirty="0" smtClean="0"/>
          </a:p>
        </p:txBody>
      </p:sp>
    </p:spTree>
    <p:extLst>
      <p:ext uri="{BB962C8B-B14F-4D97-AF65-F5344CB8AC3E}">
        <p14:creationId xmlns:p14="http://schemas.microsoft.com/office/powerpoint/2010/main" val="124788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Content Placeholder 3"/>
          <p:cNvSpPr txBox="1">
            <a:spLocks/>
          </p:cNvSpPr>
          <p:nvPr/>
        </p:nvSpPr>
        <p:spPr>
          <a:xfrm>
            <a:off x="1136073" y="1379759"/>
            <a:ext cx="3588327" cy="22847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err="1"/>
              <a:t>dict</a:t>
            </a:r>
            <a:r>
              <a:rPr lang="en-GB" dirty="0"/>
              <a:t>={} </a:t>
            </a:r>
            <a:endParaRPr lang="en-GB" dirty="0" smtClean="0"/>
          </a:p>
          <a:p>
            <a:pPr marL="76200" lvl="0" indent="0">
              <a:buNone/>
            </a:pPr>
            <a:r>
              <a:rPr lang="en-GB" dirty="0" err="1" smtClean="0"/>
              <a:t>dict</a:t>
            </a:r>
            <a:r>
              <a:rPr lang="en-GB" dirty="0" smtClean="0"/>
              <a:t>[1</a:t>
            </a:r>
            <a:r>
              <a:rPr lang="en-GB" dirty="0"/>
              <a:t>]="Python" </a:t>
            </a:r>
            <a:r>
              <a:rPr lang="en-GB" dirty="0" err="1"/>
              <a:t>dict</a:t>
            </a:r>
            <a:r>
              <a:rPr lang="en-GB" dirty="0"/>
              <a:t>[5]="Programming" </a:t>
            </a:r>
            <a:r>
              <a:rPr lang="en-GB" dirty="0" err="1"/>
              <a:t>dict</a:t>
            </a:r>
            <a:r>
              <a:rPr lang="en-GB" dirty="0"/>
              <a:t>['s']="Workshop" print(</a:t>
            </a:r>
            <a:r>
              <a:rPr lang="en-GB" dirty="0" err="1"/>
              <a:t>dict.get</a:t>
            </a:r>
            <a:r>
              <a:rPr lang="en-GB" dirty="0"/>
              <a:t>(1</a:t>
            </a:r>
            <a:r>
              <a:rPr lang="en-GB" dirty="0" smtClean="0"/>
              <a:t>))</a:t>
            </a:r>
            <a:endParaRPr lang="en-IN" dirty="0" smtClean="0"/>
          </a:p>
        </p:txBody>
      </p:sp>
      <p:sp>
        <p:nvSpPr>
          <p:cNvPr id="8" name="Content Placeholder 3"/>
          <p:cNvSpPr txBox="1">
            <a:spLocks/>
          </p:cNvSpPr>
          <p:nvPr/>
        </p:nvSpPr>
        <p:spPr>
          <a:xfrm>
            <a:off x="5213726" y="1365904"/>
            <a:ext cx="2943247"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smtClean="0"/>
              <a:t>Python</a:t>
            </a:r>
          </a:p>
        </p:txBody>
      </p:sp>
    </p:spTree>
    <p:extLst>
      <p:ext uri="{BB962C8B-B14F-4D97-AF65-F5344CB8AC3E}">
        <p14:creationId xmlns:p14="http://schemas.microsoft.com/office/powerpoint/2010/main" val="54507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Content Placeholder 3"/>
          <p:cNvSpPr txBox="1">
            <a:spLocks/>
          </p:cNvSpPr>
          <p:nvPr/>
        </p:nvSpPr>
        <p:spPr>
          <a:xfrm>
            <a:off x="1136073" y="1379758"/>
            <a:ext cx="3588327" cy="2319405"/>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a:t>dict={}</a:t>
            </a:r>
          </a:p>
          <a:p>
            <a:pPr marL="76200" lvl="0" indent="0">
              <a:buNone/>
            </a:pPr>
            <a:r>
              <a:rPr lang="en-GB"/>
              <a:t> dict[1]="Python"</a:t>
            </a:r>
          </a:p>
          <a:p>
            <a:pPr marL="76200" lvl="0" indent="0">
              <a:buNone/>
            </a:pPr>
            <a:r>
              <a:rPr lang="en-GB"/>
              <a:t> dict[5]="Programming"</a:t>
            </a:r>
          </a:p>
          <a:p>
            <a:pPr marL="76200" lvl="0" indent="0">
              <a:buNone/>
            </a:pPr>
            <a:r>
              <a:rPr lang="en-GB"/>
              <a:t> dict['s']="Workshop"</a:t>
            </a:r>
          </a:p>
          <a:p>
            <a:pPr marL="76200" lvl="0" indent="0">
              <a:buNone/>
            </a:pPr>
            <a:r>
              <a:rPr lang="en-GB"/>
              <a:t> print(dict.values())</a:t>
            </a:r>
            <a:endParaRPr lang="en-IN" dirty="0" smtClean="0"/>
          </a:p>
        </p:txBody>
      </p:sp>
      <p:sp>
        <p:nvSpPr>
          <p:cNvPr id="8" name="Content Placeholder 3"/>
          <p:cNvSpPr txBox="1">
            <a:spLocks/>
          </p:cNvSpPr>
          <p:nvPr/>
        </p:nvSpPr>
        <p:spPr>
          <a:xfrm>
            <a:off x="4959928" y="1365904"/>
            <a:ext cx="3197046" cy="197996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IN" dirty="0" smtClean="0">
                <a:solidFill>
                  <a:srgbClr val="FF0000"/>
                </a:solidFill>
              </a:rPr>
              <a:t>Output:</a:t>
            </a:r>
          </a:p>
          <a:p>
            <a:pPr marL="76200" lvl="0" indent="0">
              <a:buNone/>
            </a:pPr>
            <a:r>
              <a:rPr lang="en-GB" dirty="0" err="1">
                <a:solidFill>
                  <a:schemeClr val="tx1"/>
                </a:solidFill>
              </a:rPr>
              <a:t>dict</a:t>
            </a:r>
            <a:r>
              <a:rPr lang="en-GB" dirty="0" err="1">
                <a:solidFill>
                  <a:schemeClr val="tx1"/>
                </a:solidFill>
                <a:latin typeface="Rockwell Extra Bold" panose="02060903040505020403" pitchFamily="18" charset="0"/>
              </a:rPr>
              <a:t>_</a:t>
            </a:r>
            <a:r>
              <a:rPr lang="en-GB" dirty="0" err="1">
                <a:solidFill>
                  <a:schemeClr val="tx1"/>
                </a:solidFill>
              </a:rPr>
              <a:t>values</a:t>
            </a:r>
            <a:r>
              <a:rPr lang="en-GB" dirty="0">
                <a:solidFill>
                  <a:schemeClr val="tx1"/>
                </a:solidFill>
              </a:rPr>
              <a:t>(['Python', 'Programming', 'Workshop'])</a:t>
            </a:r>
            <a:endParaRPr lang="en-IN" dirty="0" smtClean="0">
              <a:solidFill>
                <a:schemeClr val="tx1"/>
              </a:solidFill>
            </a:endParaRPr>
          </a:p>
        </p:txBody>
      </p:sp>
    </p:spTree>
    <p:extLst>
      <p:ext uri="{BB962C8B-B14F-4D97-AF65-F5344CB8AC3E}">
        <p14:creationId xmlns:p14="http://schemas.microsoft.com/office/powerpoint/2010/main" val="321273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3571</TotalTime>
  <Words>1411</Words>
  <Application>Microsoft Office PowerPoint</Application>
  <PresentationFormat>On-screen Show (16:9)</PresentationFormat>
  <Paragraphs>260</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Sniglet</vt:lpstr>
      <vt:lpstr>Patrick Hand SC</vt:lpstr>
      <vt:lpstr>Rockwell Condensed</vt:lpstr>
      <vt:lpstr>Rockwell Extra Bold</vt:lpstr>
      <vt:lpstr>Arial</vt:lpstr>
      <vt:lpstr>Seyton template</vt:lpstr>
      <vt:lpstr>Dictionaries in Python</vt:lpstr>
      <vt:lpstr>Learning Objective</vt:lpstr>
      <vt:lpstr>Dictionaries</vt:lpstr>
      <vt:lpstr>Example</vt:lpstr>
      <vt:lpstr>Figure Out The Output</vt:lpstr>
      <vt:lpstr>Figure Out The Output</vt:lpstr>
      <vt:lpstr>Example</vt:lpstr>
      <vt:lpstr>Example</vt:lpstr>
      <vt:lpstr>Example</vt:lpstr>
      <vt:lpstr>Example</vt:lpstr>
      <vt:lpstr>Example</vt:lpstr>
      <vt:lpstr>Deleting Dictionary Entries</vt:lpstr>
      <vt:lpstr>Figure Out The Output</vt:lpstr>
      <vt:lpstr>Deleting All Dictionary Entries</vt:lpstr>
      <vt:lpstr>Deleting The Entire Dictionary</vt:lpstr>
      <vt:lpstr>Unique Keys</vt:lpstr>
      <vt:lpstr>Nested Dictionaries</vt:lpstr>
      <vt:lpstr>Example</vt:lpstr>
      <vt:lpstr>Exercise</vt:lpstr>
      <vt:lpstr>Iterating A Dictionary</vt:lpstr>
      <vt:lpstr>Dictionary Comprehension</vt:lpstr>
      <vt:lpstr>Count Frequency of Characters in a String</vt:lpstr>
      <vt:lpstr>Create a Phone Book</vt:lpstr>
      <vt:lpstr>Student Grade Data </vt:lpstr>
      <vt:lpstr>Student Grade Data </vt:lpstr>
      <vt:lpstr>Student Grade Data </vt:lpstr>
      <vt:lpstr>Student Grade Data</vt:lpstr>
      <vt:lpstr>Student Grade Data </vt:lpstr>
      <vt:lpstr>Student Grade Data </vt:lpstr>
      <vt:lpstr>Student Grade Data </vt:lpstr>
      <vt:lpstr>Student Gradebook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Sini</dc:creator>
  <cp:lastModifiedBy>admin</cp:lastModifiedBy>
  <cp:revision>203</cp:revision>
  <dcterms:modified xsi:type="dcterms:W3CDTF">2025-07-02T01:28:16Z</dcterms:modified>
</cp:coreProperties>
</file>