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21"/>
  </p:notesMasterIdLst>
  <p:sldIdLst>
    <p:sldId id="434" r:id="rId2"/>
    <p:sldId id="435" r:id="rId3"/>
    <p:sldId id="436" r:id="rId4"/>
    <p:sldId id="437" r:id="rId5"/>
    <p:sldId id="438" r:id="rId6"/>
    <p:sldId id="439" r:id="rId7"/>
    <p:sldId id="440" r:id="rId8"/>
    <p:sldId id="441" r:id="rId9"/>
    <p:sldId id="442" r:id="rId10"/>
    <p:sldId id="443" r:id="rId11"/>
    <p:sldId id="444" r:id="rId12"/>
    <p:sldId id="445" r:id="rId13"/>
    <p:sldId id="446" r:id="rId14"/>
    <p:sldId id="447" r:id="rId15"/>
    <p:sldId id="448" r:id="rId16"/>
    <p:sldId id="449" r:id="rId17"/>
    <p:sldId id="450" r:id="rId18"/>
    <p:sldId id="451" r:id="rId19"/>
    <p:sldId id="452" r:id="rId20"/>
    <p:sldId id="453" r:id="rId21"/>
    <p:sldId id="454" r:id="rId22"/>
    <p:sldId id="455" r:id="rId23"/>
    <p:sldId id="456" r:id="rId24"/>
    <p:sldId id="457" r:id="rId25"/>
    <p:sldId id="458" r:id="rId26"/>
    <p:sldId id="459" r:id="rId27"/>
    <p:sldId id="460" r:id="rId28"/>
    <p:sldId id="461" r:id="rId29"/>
    <p:sldId id="462" r:id="rId30"/>
    <p:sldId id="463" r:id="rId31"/>
    <p:sldId id="464" r:id="rId32"/>
    <p:sldId id="465" r:id="rId33"/>
    <p:sldId id="466" r:id="rId34"/>
    <p:sldId id="467" r:id="rId35"/>
    <p:sldId id="408" r:id="rId36"/>
    <p:sldId id="353" r:id="rId37"/>
    <p:sldId id="405" r:id="rId38"/>
    <p:sldId id="468" r:id="rId39"/>
    <p:sldId id="469" r:id="rId40"/>
    <p:sldId id="470" r:id="rId41"/>
    <p:sldId id="471" r:id="rId42"/>
    <p:sldId id="472" r:id="rId43"/>
    <p:sldId id="473" r:id="rId44"/>
    <p:sldId id="474" r:id="rId45"/>
    <p:sldId id="475" r:id="rId46"/>
    <p:sldId id="476" r:id="rId47"/>
    <p:sldId id="477" r:id="rId48"/>
    <p:sldId id="478" r:id="rId49"/>
    <p:sldId id="479" r:id="rId50"/>
    <p:sldId id="480" r:id="rId51"/>
    <p:sldId id="481" r:id="rId52"/>
    <p:sldId id="355" r:id="rId53"/>
    <p:sldId id="361" r:id="rId54"/>
    <p:sldId id="362" r:id="rId55"/>
    <p:sldId id="363" r:id="rId56"/>
    <p:sldId id="364" r:id="rId57"/>
    <p:sldId id="365" r:id="rId58"/>
    <p:sldId id="366" r:id="rId59"/>
    <p:sldId id="367" r:id="rId60"/>
    <p:sldId id="370" r:id="rId61"/>
    <p:sldId id="373" r:id="rId62"/>
    <p:sldId id="372" r:id="rId63"/>
    <p:sldId id="374" r:id="rId64"/>
    <p:sldId id="356" r:id="rId65"/>
    <p:sldId id="357" r:id="rId66"/>
    <p:sldId id="358" r:id="rId67"/>
    <p:sldId id="359" r:id="rId68"/>
    <p:sldId id="360" r:id="rId69"/>
    <p:sldId id="368" r:id="rId70"/>
    <p:sldId id="369" r:id="rId71"/>
    <p:sldId id="375" r:id="rId72"/>
    <p:sldId id="376" r:id="rId73"/>
    <p:sldId id="377" r:id="rId74"/>
    <p:sldId id="378" r:id="rId75"/>
    <p:sldId id="379" r:id="rId76"/>
    <p:sldId id="380" r:id="rId77"/>
    <p:sldId id="381" r:id="rId78"/>
    <p:sldId id="382" r:id="rId79"/>
    <p:sldId id="384" r:id="rId80"/>
    <p:sldId id="385" r:id="rId81"/>
    <p:sldId id="394" r:id="rId82"/>
    <p:sldId id="386" r:id="rId83"/>
    <p:sldId id="387" r:id="rId84"/>
    <p:sldId id="388" r:id="rId85"/>
    <p:sldId id="390" r:id="rId86"/>
    <p:sldId id="391" r:id="rId87"/>
    <p:sldId id="392" r:id="rId88"/>
    <p:sldId id="393" r:id="rId89"/>
    <p:sldId id="395" r:id="rId90"/>
    <p:sldId id="396" r:id="rId91"/>
    <p:sldId id="397" r:id="rId92"/>
    <p:sldId id="398" r:id="rId93"/>
    <p:sldId id="399" r:id="rId94"/>
    <p:sldId id="400" r:id="rId95"/>
    <p:sldId id="401" r:id="rId96"/>
    <p:sldId id="402" r:id="rId97"/>
    <p:sldId id="430" r:id="rId98"/>
    <p:sldId id="403" r:id="rId99"/>
    <p:sldId id="425" r:id="rId100"/>
    <p:sldId id="426" r:id="rId101"/>
    <p:sldId id="427" r:id="rId102"/>
    <p:sldId id="428" r:id="rId103"/>
    <p:sldId id="429" r:id="rId104"/>
    <p:sldId id="409" r:id="rId105"/>
    <p:sldId id="410" r:id="rId106"/>
    <p:sldId id="411" r:id="rId107"/>
    <p:sldId id="412" r:id="rId108"/>
    <p:sldId id="413" r:id="rId109"/>
    <p:sldId id="414" r:id="rId110"/>
    <p:sldId id="415" r:id="rId111"/>
    <p:sldId id="416" r:id="rId112"/>
    <p:sldId id="417" r:id="rId113"/>
    <p:sldId id="418" r:id="rId114"/>
    <p:sldId id="419" r:id="rId115"/>
    <p:sldId id="420" r:id="rId116"/>
    <p:sldId id="421" r:id="rId117"/>
    <p:sldId id="422" r:id="rId118"/>
    <p:sldId id="423" r:id="rId119"/>
    <p:sldId id="424" r:id="rId120"/>
  </p:sldIdLst>
  <p:sldSz cx="9144000" cy="5143500" type="screen16x9"/>
  <p:notesSz cx="6858000" cy="9144000"/>
  <p:embeddedFontLst>
    <p:embeddedFont>
      <p:font typeface="Sniglet" panose="020B0604020202020204" charset="0"/>
      <p:regular r:id="rId122"/>
    </p:embeddedFont>
    <p:embeddedFont>
      <p:font typeface="Tahoma" panose="020B0604030504040204" pitchFamily="34" charset="0"/>
      <p:regular r:id="rId123"/>
      <p:bold r:id="rId124"/>
    </p:embeddedFont>
    <p:embeddedFont>
      <p:font typeface="Patrick Hand SC" panose="020B0604020202020204" charset="0"/>
      <p:regular r:id="rId1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E69DF-D11E-49BA-B546-6195E4E87960}">
  <a:tblStyle styleId="{F7FE69DF-D11E-49BA-B546-6195E4E87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D46E14-F3A6-45BD-AA53-69B63E3B44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2.fntdata"/><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3.fntdata"/><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font" Target="fonts/font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984889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6755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172200" y="4643437"/>
            <a:ext cx="2476500" cy="357188"/>
          </a:xfrm>
          <a:prstGeom prst="rect">
            <a:avLst/>
          </a:prstGeom>
        </p:spPr>
        <p:txBody>
          <a:bodyPr/>
          <a:lstStyle/>
          <a:p>
            <a:fld id="{06EA9696-D413-43A4-A996-D9FB4AE4D4B0}" type="datetimeFigureOut">
              <a:rPr lang="en-US" smtClean="0"/>
              <a:t>8/5/2025</a:t>
            </a:fld>
            <a:endParaRPr lang="en-US"/>
          </a:p>
        </p:txBody>
      </p:sp>
      <p:sp>
        <p:nvSpPr>
          <p:cNvPr id="5" name="Footer Placeholder 4"/>
          <p:cNvSpPr>
            <a:spLocks noGrp="1"/>
          </p:cNvSpPr>
          <p:nvPr>
            <p:ph type="ftr" sz="quarter" idx="11"/>
          </p:nvPr>
        </p:nvSpPr>
        <p:spPr>
          <a:xfrm>
            <a:off x="914400" y="4629150"/>
            <a:ext cx="3962400" cy="3429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D691B66-D372-4CE8-B827-D0A209955A03}" type="slidenum">
              <a:rPr lang="en-US" smtClean="0"/>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49946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extLst>
      <p:ext uri="{BB962C8B-B14F-4D97-AF65-F5344CB8AC3E}">
        <p14:creationId xmlns:p14="http://schemas.microsoft.com/office/powerpoint/2010/main" val="744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80638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1pPr>
            <a:lvl2pPr lvl="1">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2pPr>
            <a:lvl3pPr lvl="2">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3pPr>
            <a:lvl4pPr lvl="3">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4pPr>
            <a:lvl5pPr lvl="4">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5pPr>
            <a:lvl6pPr lvl="5">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6pPr>
            <a:lvl7pPr lvl="6">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7pPr>
            <a:lvl8pPr lvl="7">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8pPr>
            <a:lvl9pPr lvl="8">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942109" y="1235555"/>
            <a:ext cx="7253115"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Python Programming</a:t>
            </a:r>
            <a:endParaRPr dirty="0"/>
          </a:p>
        </p:txBody>
      </p:sp>
      <p:sp>
        <p:nvSpPr>
          <p:cNvPr id="2" name="TextBox 1"/>
          <p:cNvSpPr txBox="1"/>
          <p:nvPr/>
        </p:nvSpPr>
        <p:spPr>
          <a:xfrm>
            <a:off x="4998261" y="3052584"/>
            <a:ext cx="3196963" cy="800219"/>
          </a:xfrm>
          <a:prstGeom prst="rect">
            <a:avLst/>
          </a:prstGeom>
          <a:noFill/>
        </p:spPr>
        <p:txBody>
          <a:bodyPr wrap="square" rtlCol="0">
            <a:spAutoFit/>
          </a:bodyPr>
          <a:lstStyle/>
          <a:p>
            <a:endParaRPr lang="en-US" dirty="0" smtClean="0"/>
          </a:p>
          <a:p>
            <a:r>
              <a:rPr lang="en-US" sz="1800" b="1" dirty="0" smtClean="0"/>
              <a:t>Dr. Sini </a:t>
            </a:r>
            <a:r>
              <a:rPr lang="en-US" sz="1800" b="1" dirty="0" err="1" smtClean="0"/>
              <a:t>Shibu</a:t>
            </a:r>
            <a:endParaRPr lang="en-US" sz="1800" b="1" dirty="0" smtClean="0"/>
          </a:p>
          <a:p>
            <a:r>
              <a:rPr lang="en-US" b="1" dirty="0" smtClean="0">
                <a:solidFill>
                  <a:schemeClr val="bg2">
                    <a:lumMod val="50000"/>
                  </a:schemeClr>
                </a:solidFill>
              </a:rPr>
              <a:t>BE (CSE), </a:t>
            </a:r>
            <a:r>
              <a:rPr lang="en-US" b="1" dirty="0" err="1" smtClean="0">
                <a:solidFill>
                  <a:schemeClr val="bg2">
                    <a:lumMod val="50000"/>
                  </a:schemeClr>
                </a:solidFill>
              </a:rPr>
              <a:t>M.Tech</a:t>
            </a:r>
            <a:r>
              <a:rPr lang="en-US" b="1" dirty="0" smtClean="0">
                <a:solidFill>
                  <a:schemeClr val="bg2">
                    <a:lumMod val="50000"/>
                  </a:schemeClr>
                </a:solidFill>
              </a:rPr>
              <a:t> (CTA),Ph.D.(CSE)</a:t>
            </a:r>
          </a:p>
        </p:txBody>
      </p:sp>
    </p:spTree>
    <p:extLst>
      <p:ext uri="{BB962C8B-B14F-4D97-AF65-F5344CB8AC3E}">
        <p14:creationId xmlns:p14="http://schemas.microsoft.com/office/powerpoint/2010/main" val="54830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t>
            </a:r>
            <a:r>
              <a:rPr lang="en-GB" dirty="0"/>
              <a:t>and </a:t>
            </a:r>
            <a:r>
              <a:rPr lang="en-GB" dirty="0" smtClean="0"/>
              <a:t>Values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10</a:t>
            </a:fld>
            <a:endParaRPr lang="en-US"/>
          </a:p>
        </p:txBody>
      </p:sp>
      <p:sp>
        <p:nvSpPr>
          <p:cNvPr id="4" name="Content Placeholder 3"/>
          <p:cNvSpPr>
            <a:spLocks noGrp="1"/>
          </p:cNvSpPr>
          <p:nvPr>
            <p:ph sz="quarter" idx="1"/>
          </p:nvPr>
        </p:nvSpPr>
        <p:spPr>
          <a:xfrm>
            <a:off x="822900" y="1410750"/>
            <a:ext cx="7772400" cy="3429000"/>
          </a:xfrm>
        </p:spPr>
        <p:txBody>
          <a:bodyPr/>
          <a:lstStyle/>
          <a:p>
            <a:r>
              <a:rPr lang="en-GB" dirty="0"/>
              <a:t>A value is one of the fundamental things like a letter or a number that a program manipulates. </a:t>
            </a:r>
            <a:endParaRPr lang="en-GB" dirty="0" smtClean="0"/>
          </a:p>
          <a:p>
            <a:r>
              <a:rPr lang="en-GB" dirty="0" smtClean="0"/>
              <a:t>A </a:t>
            </a:r>
            <a:r>
              <a:rPr lang="en-GB" dirty="0"/>
              <a:t>variable is a name that refers to a </a:t>
            </a:r>
            <a:r>
              <a:rPr lang="en-GB" dirty="0" smtClean="0"/>
              <a:t>value.</a:t>
            </a:r>
            <a:endParaRPr lang="en-IN" dirty="0"/>
          </a:p>
          <a:p>
            <a:r>
              <a:rPr lang="en-IN" dirty="0" smtClean="0"/>
              <a:t>Example:                   </a:t>
            </a:r>
            <a:r>
              <a:rPr lang="en-IN" b="1" dirty="0" smtClean="0"/>
              <a:t>a</a:t>
            </a:r>
          </a:p>
          <a:p>
            <a:pPr marL="76200" indent="0">
              <a:buNone/>
            </a:pPr>
            <a:r>
              <a:rPr lang="en-IN" dirty="0" smtClean="0"/>
              <a:t>	a=15</a:t>
            </a:r>
            <a:endParaRPr lang="en-IN" dirty="0"/>
          </a:p>
        </p:txBody>
      </p:sp>
      <p:sp>
        <p:nvSpPr>
          <p:cNvPr id="5" name="Rectangle 4"/>
          <p:cNvSpPr/>
          <p:nvPr/>
        </p:nvSpPr>
        <p:spPr>
          <a:xfrm>
            <a:off x="3315694" y="3204376"/>
            <a:ext cx="1200647" cy="93825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3600" b="1" dirty="0" smtClean="0"/>
              <a:t>15</a:t>
            </a:r>
            <a:endParaRPr lang="en-GB" sz="3600" b="1" dirty="0"/>
          </a:p>
        </p:txBody>
      </p:sp>
      <p:sp>
        <p:nvSpPr>
          <p:cNvPr id="6" name="Oval Callout 5"/>
          <p:cNvSpPr/>
          <p:nvPr/>
        </p:nvSpPr>
        <p:spPr>
          <a:xfrm>
            <a:off x="5184249" y="2771417"/>
            <a:ext cx="1526651" cy="707666"/>
          </a:xfrm>
          <a:prstGeom prst="wedgeEllipseCallout">
            <a:avLst>
              <a:gd name="adj1" fmla="val -121718"/>
              <a:gd name="adj2" fmla="val -1165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Variable</a:t>
            </a:r>
            <a:endParaRPr lang="en-GB" sz="1800" b="1" dirty="0"/>
          </a:p>
        </p:txBody>
      </p:sp>
      <p:sp>
        <p:nvSpPr>
          <p:cNvPr id="7" name="Oval Callout 6"/>
          <p:cNvSpPr/>
          <p:nvPr/>
        </p:nvSpPr>
        <p:spPr>
          <a:xfrm>
            <a:off x="5273039" y="3479083"/>
            <a:ext cx="1526651" cy="707666"/>
          </a:xfrm>
          <a:prstGeom prst="wedgeEllipseCallout">
            <a:avLst>
              <a:gd name="adj1" fmla="val -121718"/>
              <a:gd name="adj2" fmla="val -1165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Value</a:t>
            </a:r>
            <a:endParaRPr lang="en-GB" sz="1800" b="1" dirty="0"/>
          </a:p>
        </p:txBody>
      </p:sp>
    </p:spTree>
    <p:extLst>
      <p:ext uri="{BB962C8B-B14F-4D97-AF65-F5344CB8AC3E}">
        <p14:creationId xmlns:p14="http://schemas.microsoft.com/office/powerpoint/2010/main" val="7916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500" y="495233"/>
            <a:ext cx="7020900" cy="750300"/>
          </a:xfrm>
        </p:spPr>
        <p:txBody>
          <a:bodyPr/>
          <a:lstStyle/>
          <a:p>
            <a:r>
              <a:rPr lang="en-US" dirty="0" smtClean="0"/>
              <a:t>Problem Statement</a:t>
            </a:r>
            <a:endParaRPr lang="en-IN" dirty="0"/>
          </a:p>
        </p:txBody>
      </p:sp>
      <p:sp>
        <p:nvSpPr>
          <p:cNvPr id="3" name="Text Placeholder 2"/>
          <p:cNvSpPr>
            <a:spLocks noGrp="1"/>
          </p:cNvSpPr>
          <p:nvPr>
            <p:ph type="body" idx="1"/>
          </p:nvPr>
        </p:nvSpPr>
        <p:spPr>
          <a:xfrm>
            <a:off x="757232" y="1007542"/>
            <a:ext cx="7674016" cy="3575887"/>
          </a:xfrm>
        </p:spPr>
        <p:txBody>
          <a:bodyPr/>
          <a:lstStyle/>
          <a:p>
            <a:pPr marL="76200" indent="0">
              <a:buNone/>
            </a:pPr>
            <a:r>
              <a:rPr lang="en-GB" dirty="0"/>
              <a:t>Find the frequency </a:t>
            </a:r>
            <a:r>
              <a:rPr lang="en-GB" dirty="0" smtClean="0"/>
              <a:t>of a key element </a:t>
            </a:r>
            <a:r>
              <a:rPr lang="en-GB" dirty="0"/>
              <a:t>in a list.</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100</a:t>
            </a:fld>
            <a:endParaRPr lang="en"/>
          </a:p>
        </p:txBody>
      </p:sp>
    </p:spTree>
    <p:extLst>
      <p:ext uri="{BB962C8B-B14F-4D97-AF65-F5344CB8AC3E}">
        <p14:creationId xmlns:p14="http://schemas.microsoft.com/office/powerpoint/2010/main" val="15362787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500" y="495233"/>
            <a:ext cx="7020900" cy="750300"/>
          </a:xfrm>
        </p:spPr>
        <p:txBody>
          <a:bodyPr/>
          <a:lstStyle/>
          <a:p>
            <a:r>
              <a:rPr lang="en-US" dirty="0" smtClean="0"/>
              <a:t>Problem Analysis</a:t>
            </a:r>
            <a:endParaRPr lang="en-IN" dirty="0"/>
          </a:p>
        </p:txBody>
      </p:sp>
      <p:sp>
        <p:nvSpPr>
          <p:cNvPr id="3" name="Text Placeholder 2"/>
          <p:cNvSpPr>
            <a:spLocks noGrp="1"/>
          </p:cNvSpPr>
          <p:nvPr>
            <p:ph type="body" idx="1"/>
          </p:nvPr>
        </p:nvSpPr>
        <p:spPr>
          <a:xfrm>
            <a:off x="757232" y="1007542"/>
            <a:ext cx="7674016" cy="3575887"/>
          </a:xfrm>
        </p:spPr>
        <p:txBody>
          <a:bodyPr/>
          <a:lstStyle/>
          <a:p>
            <a:pPr marL="76200" indent="0">
              <a:buNone/>
            </a:pPr>
            <a:r>
              <a:rPr lang="en-GB" sz="2000" dirty="0" smtClean="0"/>
              <a:t>Algorithm</a:t>
            </a:r>
          </a:p>
          <a:p>
            <a:pPr marL="533400" indent="-457200">
              <a:buAutoNum type="arabicParenR"/>
            </a:pPr>
            <a:r>
              <a:rPr lang="en-GB" sz="2000" dirty="0" smtClean="0"/>
              <a:t>Take an input list of integers</a:t>
            </a:r>
          </a:p>
          <a:p>
            <a:pPr marL="533400" indent="-457200">
              <a:buAutoNum type="arabicParenR"/>
            </a:pPr>
            <a:r>
              <a:rPr lang="en-GB" sz="2000" dirty="0" smtClean="0"/>
              <a:t>Take an input of the key element</a:t>
            </a:r>
          </a:p>
          <a:p>
            <a:pPr marL="533400" indent="-457200">
              <a:buAutoNum type="arabicParenR"/>
            </a:pPr>
            <a:r>
              <a:rPr lang="en-GB" sz="2000" dirty="0" smtClean="0"/>
              <a:t>Initialize a counter to 0</a:t>
            </a:r>
          </a:p>
          <a:p>
            <a:pPr marL="533400" indent="-457200">
              <a:buAutoNum type="arabicParenR"/>
            </a:pPr>
            <a:r>
              <a:rPr lang="en-GB" sz="2000" dirty="0" smtClean="0"/>
              <a:t>Iterate over every element in the list</a:t>
            </a:r>
          </a:p>
          <a:p>
            <a:pPr lvl="1"/>
            <a:r>
              <a:rPr lang="en-GB" sz="2000" dirty="0" smtClean="0"/>
              <a:t>If it matches the key element then increment counter</a:t>
            </a:r>
          </a:p>
          <a:p>
            <a:pPr marL="533400" indent="-457200">
              <a:buAutoNum type="arabicParenR"/>
            </a:pPr>
            <a:r>
              <a:rPr lang="en-GB" sz="2000" dirty="0" smtClean="0"/>
              <a:t>Print the counter</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101</a:t>
            </a:fld>
            <a:endParaRPr lang="en"/>
          </a:p>
        </p:txBody>
      </p:sp>
    </p:spTree>
    <p:extLst>
      <p:ext uri="{BB962C8B-B14F-4D97-AF65-F5344CB8AC3E}">
        <p14:creationId xmlns:p14="http://schemas.microsoft.com/office/powerpoint/2010/main" val="338799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102</a:t>
            </a:fld>
            <a:endParaRPr lang="en-US"/>
          </a:p>
        </p:txBody>
      </p:sp>
      <p:sp>
        <p:nvSpPr>
          <p:cNvPr id="5" name="Text Placeholder 2"/>
          <p:cNvSpPr txBox="1">
            <a:spLocks/>
          </p:cNvSpPr>
          <p:nvPr/>
        </p:nvSpPr>
        <p:spPr>
          <a:xfrm>
            <a:off x="674369" y="514350"/>
            <a:ext cx="4812032" cy="402336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n</a:t>
            </a:r>
            <a:r>
              <a:rPr lang="en-GB" sz="1800" dirty="0" smtClean="0"/>
              <a:t>=</a:t>
            </a:r>
            <a:r>
              <a:rPr lang="en-GB" sz="1800" dirty="0" err="1" smtClean="0"/>
              <a:t>int</a:t>
            </a:r>
            <a:r>
              <a:rPr lang="en-GB" sz="1800" dirty="0" smtClean="0"/>
              <a:t>(input(“Enter n:”))</a:t>
            </a:r>
          </a:p>
          <a:p>
            <a:pPr marL="76200" indent="0">
              <a:buNone/>
            </a:pPr>
            <a:r>
              <a:rPr lang="en-GB" sz="1800" dirty="0" smtClean="0"/>
              <a:t>l=[ ]</a:t>
            </a:r>
          </a:p>
          <a:p>
            <a:pPr marL="76200" indent="0">
              <a:buNone/>
            </a:pPr>
            <a:r>
              <a:rPr lang="en-GB" sz="1800" dirty="0"/>
              <a:t>f</a:t>
            </a:r>
            <a:r>
              <a:rPr lang="en-GB" sz="1800" dirty="0" smtClean="0"/>
              <a:t>or </a:t>
            </a:r>
            <a:r>
              <a:rPr lang="en-GB" sz="1800" dirty="0"/>
              <a:t>i</a:t>
            </a:r>
            <a:r>
              <a:rPr lang="en-GB" sz="1800" dirty="0" smtClean="0"/>
              <a:t> in range(n):</a:t>
            </a:r>
          </a:p>
          <a:p>
            <a:pPr marL="76200" indent="0">
              <a:buNone/>
            </a:pPr>
            <a:r>
              <a:rPr lang="en-GB" sz="1800" dirty="0"/>
              <a:t>	</a:t>
            </a:r>
            <a:r>
              <a:rPr lang="en-GB" sz="1800" dirty="0" err="1" smtClean="0"/>
              <a:t>l.append</a:t>
            </a:r>
            <a:r>
              <a:rPr lang="en-GB" sz="1800" dirty="0" smtClean="0"/>
              <a:t>(</a:t>
            </a:r>
            <a:r>
              <a:rPr lang="en-GB" sz="1800" dirty="0" err="1" smtClean="0"/>
              <a:t>int</a:t>
            </a:r>
            <a:r>
              <a:rPr lang="en-GB" sz="1800" dirty="0" smtClean="0"/>
              <a:t>(input(“Enter integer:”)))</a:t>
            </a:r>
          </a:p>
          <a:p>
            <a:pPr marL="76200" indent="0">
              <a:buNone/>
            </a:pPr>
            <a:r>
              <a:rPr lang="en-GB" sz="1800" dirty="0" smtClean="0"/>
              <a:t>key=</a:t>
            </a:r>
            <a:r>
              <a:rPr lang="en-GB" sz="1800" dirty="0" err="1" smtClean="0"/>
              <a:t>int</a:t>
            </a:r>
            <a:r>
              <a:rPr lang="en-GB" sz="1800" dirty="0" smtClean="0"/>
              <a:t>(input</a:t>
            </a:r>
            <a:r>
              <a:rPr lang="en-GB" sz="1800" dirty="0"/>
              <a:t>("Enter key:")) </a:t>
            </a:r>
            <a:endParaRPr lang="en-GB" sz="1800" dirty="0" smtClean="0"/>
          </a:p>
          <a:p>
            <a:pPr marL="76200" indent="0">
              <a:buNone/>
            </a:pPr>
            <a:r>
              <a:rPr lang="en-GB" sz="1800" dirty="0" smtClean="0"/>
              <a:t>c=0 </a:t>
            </a:r>
          </a:p>
          <a:p>
            <a:pPr marL="76200" indent="0">
              <a:buNone/>
            </a:pPr>
            <a:r>
              <a:rPr lang="en-GB" sz="1800" dirty="0" smtClean="0"/>
              <a:t>for </a:t>
            </a:r>
            <a:r>
              <a:rPr lang="en-GB" sz="1800" dirty="0" err="1"/>
              <a:t>i</a:t>
            </a:r>
            <a:r>
              <a:rPr lang="en-GB" sz="1800" dirty="0"/>
              <a:t> in </a:t>
            </a:r>
            <a:r>
              <a:rPr lang="en-GB" sz="1800" dirty="0" smtClean="0"/>
              <a:t>range(…………): </a:t>
            </a:r>
          </a:p>
          <a:p>
            <a:pPr marL="76200" indent="0">
              <a:buNone/>
            </a:pPr>
            <a:r>
              <a:rPr lang="en-GB" sz="1800" dirty="0"/>
              <a:t>	</a:t>
            </a:r>
            <a:r>
              <a:rPr lang="en-GB" sz="1800" dirty="0" smtClean="0"/>
              <a:t>if </a:t>
            </a:r>
            <a:r>
              <a:rPr lang="en-GB" sz="1800" dirty="0"/>
              <a:t>key</a:t>
            </a:r>
            <a:r>
              <a:rPr lang="en-GB" sz="1800" dirty="0" smtClean="0"/>
              <a:t>==…………: </a:t>
            </a:r>
          </a:p>
          <a:p>
            <a:pPr marL="76200" indent="0">
              <a:buNone/>
            </a:pPr>
            <a:r>
              <a:rPr lang="en-GB" sz="1800" dirty="0"/>
              <a:t>	</a:t>
            </a:r>
            <a:r>
              <a:rPr lang="en-GB" sz="1800" dirty="0" smtClean="0"/>
              <a:t>	c</a:t>
            </a:r>
            <a:r>
              <a:rPr lang="en-GB" sz="1800" dirty="0"/>
              <a:t>+=1 </a:t>
            </a:r>
            <a:endParaRPr lang="en-GB" sz="1800" dirty="0" smtClean="0"/>
          </a:p>
          <a:p>
            <a:pPr marL="76200" indent="0">
              <a:buNone/>
            </a:pPr>
            <a:r>
              <a:rPr lang="en-GB" sz="1800" dirty="0" smtClean="0"/>
              <a:t>print</a:t>
            </a:r>
            <a:r>
              <a:rPr lang="en-GB" sz="1800" dirty="0"/>
              <a:t>("Frequency of ",key,"=",c)</a:t>
            </a:r>
            <a:endParaRPr lang="en-IN" sz="1800" dirty="0"/>
          </a:p>
        </p:txBody>
      </p:sp>
    </p:spTree>
    <p:extLst>
      <p:ext uri="{BB962C8B-B14F-4D97-AF65-F5344CB8AC3E}">
        <p14:creationId xmlns:p14="http://schemas.microsoft.com/office/powerpoint/2010/main" val="3040100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103</a:t>
            </a:fld>
            <a:endParaRPr lang="en-US"/>
          </a:p>
        </p:txBody>
      </p:sp>
      <p:sp>
        <p:nvSpPr>
          <p:cNvPr id="5" name="Text Placeholder 2"/>
          <p:cNvSpPr txBox="1">
            <a:spLocks/>
          </p:cNvSpPr>
          <p:nvPr/>
        </p:nvSpPr>
        <p:spPr>
          <a:xfrm>
            <a:off x="674369" y="514350"/>
            <a:ext cx="4812032" cy="402336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n</a:t>
            </a:r>
            <a:r>
              <a:rPr lang="en-GB" sz="1800" dirty="0" smtClean="0"/>
              <a:t>=</a:t>
            </a:r>
            <a:r>
              <a:rPr lang="en-GB" sz="1800" dirty="0" err="1" smtClean="0"/>
              <a:t>int</a:t>
            </a:r>
            <a:r>
              <a:rPr lang="en-GB" sz="1800" dirty="0" smtClean="0"/>
              <a:t>(input(“Enter n:”))</a:t>
            </a:r>
          </a:p>
          <a:p>
            <a:pPr marL="76200" indent="0">
              <a:buNone/>
            </a:pPr>
            <a:r>
              <a:rPr lang="en-GB" sz="1800" dirty="0" smtClean="0"/>
              <a:t>l=[ ]</a:t>
            </a:r>
          </a:p>
          <a:p>
            <a:pPr marL="76200" indent="0">
              <a:buNone/>
            </a:pPr>
            <a:r>
              <a:rPr lang="en-GB" sz="1800" dirty="0"/>
              <a:t>f</a:t>
            </a:r>
            <a:r>
              <a:rPr lang="en-GB" sz="1800" dirty="0" smtClean="0"/>
              <a:t>or </a:t>
            </a:r>
            <a:r>
              <a:rPr lang="en-GB" sz="1800" dirty="0"/>
              <a:t>i</a:t>
            </a:r>
            <a:r>
              <a:rPr lang="en-GB" sz="1800" dirty="0" smtClean="0"/>
              <a:t> in range(n):</a:t>
            </a:r>
          </a:p>
          <a:p>
            <a:pPr marL="76200" indent="0">
              <a:buNone/>
            </a:pPr>
            <a:r>
              <a:rPr lang="en-GB" sz="1800" dirty="0"/>
              <a:t>	</a:t>
            </a:r>
            <a:r>
              <a:rPr lang="en-GB" sz="1800" dirty="0" err="1" smtClean="0"/>
              <a:t>l.append</a:t>
            </a:r>
            <a:r>
              <a:rPr lang="en-GB" sz="1800" dirty="0" smtClean="0"/>
              <a:t>(</a:t>
            </a:r>
            <a:r>
              <a:rPr lang="en-GB" sz="1800" dirty="0" err="1" smtClean="0"/>
              <a:t>int</a:t>
            </a:r>
            <a:r>
              <a:rPr lang="en-GB" sz="1800" dirty="0" smtClean="0"/>
              <a:t>(input(“Enter integer:”)))</a:t>
            </a:r>
          </a:p>
          <a:p>
            <a:pPr marL="76200" indent="0">
              <a:buNone/>
            </a:pPr>
            <a:r>
              <a:rPr lang="en-GB" sz="1800" dirty="0" smtClean="0"/>
              <a:t>key=</a:t>
            </a:r>
            <a:r>
              <a:rPr lang="en-GB" sz="1800" dirty="0" err="1" smtClean="0"/>
              <a:t>int</a:t>
            </a:r>
            <a:r>
              <a:rPr lang="en-GB" sz="1800" dirty="0" smtClean="0"/>
              <a:t>(input</a:t>
            </a:r>
            <a:r>
              <a:rPr lang="en-GB" sz="1800" dirty="0"/>
              <a:t>("Enter key:")) </a:t>
            </a:r>
            <a:endParaRPr lang="en-GB" sz="1800" dirty="0" smtClean="0"/>
          </a:p>
          <a:p>
            <a:pPr marL="76200" indent="0">
              <a:buNone/>
            </a:pPr>
            <a:r>
              <a:rPr lang="en-GB" sz="1800" dirty="0" smtClean="0"/>
              <a:t>c=0 </a:t>
            </a:r>
          </a:p>
          <a:p>
            <a:pPr marL="76200" indent="0">
              <a:buNone/>
            </a:pPr>
            <a:r>
              <a:rPr lang="en-GB" sz="1800" dirty="0" smtClean="0"/>
              <a:t>for </a:t>
            </a:r>
            <a:r>
              <a:rPr lang="en-GB" sz="1800" dirty="0" err="1"/>
              <a:t>i</a:t>
            </a:r>
            <a:r>
              <a:rPr lang="en-GB" sz="1800" dirty="0"/>
              <a:t> in range(</a:t>
            </a:r>
            <a:r>
              <a:rPr lang="en-GB" sz="1800" dirty="0" err="1"/>
              <a:t>len</a:t>
            </a:r>
            <a:r>
              <a:rPr lang="en-GB" sz="1800" dirty="0"/>
              <a:t>(l)): </a:t>
            </a:r>
            <a:endParaRPr lang="en-GB" sz="1800" dirty="0" smtClean="0"/>
          </a:p>
          <a:p>
            <a:pPr marL="76200" indent="0">
              <a:buNone/>
            </a:pPr>
            <a:r>
              <a:rPr lang="en-GB" sz="1800" dirty="0"/>
              <a:t>	</a:t>
            </a:r>
            <a:r>
              <a:rPr lang="en-GB" sz="1800" dirty="0" smtClean="0"/>
              <a:t>if </a:t>
            </a:r>
            <a:r>
              <a:rPr lang="en-GB" sz="1800" dirty="0"/>
              <a:t>key==l[</a:t>
            </a:r>
            <a:r>
              <a:rPr lang="en-GB" sz="1800" dirty="0" err="1"/>
              <a:t>i</a:t>
            </a:r>
            <a:r>
              <a:rPr lang="en-GB" sz="1800" dirty="0"/>
              <a:t>]: </a:t>
            </a:r>
            <a:endParaRPr lang="en-GB" sz="1800" dirty="0" smtClean="0"/>
          </a:p>
          <a:p>
            <a:pPr marL="76200" indent="0">
              <a:buNone/>
            </a:pPr>
            <a:r>
              <a:rPr lang="en-GB" sz="1800" dirty="0"/>
              <a:t>	</a:t>
            </a:r>
            <a:r>
              <a:rPr lang="en-GB" sz="1800" dirty="0" smtClean="0"/>
              <a:t>	c</a:t>
            </a:r>
            <a:r>
              <a:rPr lang="en-GB" sz="1800" dirty="0"/>
              <a:t>+=1 </a:t>
            </a:r>
            <a:endParaRPr lang="en-GB" sz="1800" dirty="0" smtClean="0"/>
          </a:p>
          <a:p>
            <a:pPr marL="76200" indent="0">
              <a:buNone/>
            </a:pPr>
            <a:r>
              <a:rPr lang="en-GB" sz="1800" dirty="0" smtClean="0"/>
              <a:t>print</a:t>
            </a:r>
            <a:r>
              <a:rPr lang="en-GB" sz="1800" dirty="0"/>
              <a:t>("Frequency of ",key,"=",c)</a:t>
            </a:r>
            <a:endParaRPr lang="en-IN" sz="1800" dirty="0"/>
          </a:p>
        </p:txBody>
      </p:sp>
    </p:spTree>
    <p:extLst>
      <p:ext uri="{BB962C8B-B14F-4D97-AF65-F5344CB8AC3E}">
        <p14:creationId xmlns:p14="http://schemas.microsoft.com/office/powerpoint/2010/main" val="343855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104</a:t>
            </a:fld>
            <a:endParaRPr lang="en-US"/>
          </a:p>
        </p:txBody>
      </p:sp>
      <p:sp>
        <p:nvSpPr>
          <p:cNvPr id="4" name="Content Placeholder 3"/>
          <p:cNvSpPr>
            <a:spLocks noGrp="1"/>
          </p:cNvSpPr>
          <p:nvPr>
            <p:ph sz="quarter" idx="1"/>
          </p:nvPr>
        </p:nvSpPr>
        <p:spPr>
          <a:xfrm>
            <a:off x="822900" y="1410750"/>
            <a:ext cx="7772400" cy="3429000"/>
          </a:xfrm>
        </p:spPr>
        <p:txBody>
          <a:bodyPr/>
          <a:lstStyle/>
          <a:p>
            <a:r>
              <a:rPr lang="en-IN" dirty="0"/>
              <a:t>Print alternate chars </a:t>
            </a:r>
            <a:r>
              <a:rPr lang="en-IN" dirty="0" smtClean="0"/>
              <a:t>of an inputted string.</a:t>
            </a:r>
          </a:p>
          <a:p>
            <a:r>
              <a:rPr lang="en-IN" dirty="0" smtClean="0"/>
              <a:t>Example:</a:t>
            </a:r>
          </a:p>
          <a:p>
            <a:r>
              <a:rPr lang="en-IN" dirty="0" smtClean="0"/>
              <a:t>If the inputted string is ‘</a:t>
            </a:r>
            <a:r>
              <a:rPr lang="en-IN" dirty="0" err="1" smtClean="0"/>
              <a:t>abcde</a:t>
            </a:r>
            <a:r>
              <a:rPr lang="en-IN" dirty="0" smtClean="0"/>
              <a:t>’</a:t>
            </a:r>
          </a:p>
          <a:p>
            <a:r>
              <a:rPr lang="en-IN" dirty="0" smtClean="0"/>
              <a:t>Output will be ‘ace’</a:t>
            </a:r>
            <a:endParaRPr lang="en-IN" dirty="0"/>
          </a:p>
          <a:p>
            <a:endParaRPr lang="en-IN" dirty="0"/>
          </a:p>
        </p:txBody>
      </p:sp>
    </p:spTree>
    <p:extLst>
      <p:ext uri="{BB962C8B-B14F-4D97-AF65-F5344CB8AC3E}">
        <p14:creationId xmlns:p14="http://schemas.microsoft.com/office/powerpoint/2010/main" val="292434392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105</a:t>
            </a:fld>
            <a:endParaRPr lang="en-US"/>
          </a:p>
        </p:txBody>
      </p:sp>
      <p:sp>
        <p:nvSpPr>
          <p:cNvPr id="7" name="Content Placeholder 3"/>
          <p:cNvSpPr txBox="1">
            <a:spLocks/>
          </p:cNvSpPr>
          <p:nvPr/>
        </p:nvSpPr>
        <p:spPr>
          <a:xfrm>
            <a:off x="671944" y="560070"/>
            <a:ext cx="3338947" cy="143498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2000" dirty="0"/>
              <a:t>s=input("Enter any string:")</a:t>
            </a:r>
          </a:p>
          <a:p>
            <a:pPr marL="76200" indent="0">
              <a:buNone/>
            </a:pPr>
            <a:r>
              <a:rPr lang="en-GB" sz="2000" dirty="0"/>
              <a:t>for </a:t>
            </a:r>
            <a:r>
              <a:rPr lang="en-GB" sz="2000" dirty="0" err="1"/>
              <a:t>i</a:t>
            </a:r>
            <a:r>
              <a:rPr lang="en-GB" sz="2000" dirty="0"/>
              <a:t> in range(0,len(s),2):</a:t>
            </a:r>
          </a:p>
          <a:p>
            <a:pPr marL="76200" indent="0">
              <a:buNone/>
            </a:pPr>
            <a:r>
              <a:rPr lang="en-GB" sz="2000" dirty="0"/>
              <a:t>    print(s[</a:t>
            </a:r>
            <a:r>
              <a:rPr lang="en-GB" sz="2000" dirty="0" err="1"/>
              <a:t>i</a:t>
            </a:r>
            <a:r>
              <a:rPr lang="en-GB" sz="2000" dirty="0"/>
              <a:t>],end="")</a:t>
            </a:r>
            <a:endParaRPr lang="en-IN" sz="2000" dirty="0"/>
          </a:p>
        </p:txBody>
      </p:sp>
      <p:sp>
        <p:nvSpPr>
          <p:cNvPr id="6" name="Cloud Callout 5"/>
          <p:cNvSpPr/>
          <p:nvPr/>
        </p:nvSpPr>
        <p:spPr>
          <a:xfrm>
            <a:off x="4946073" y="429491"/>
            <a:ext cx="3713017" cy="2743200"/>
          </a:xfrm>
          <a:prstGeom prst="cloudCallout">
            <a:avLst>
              <a:gd name="adj1" fmla="val -74156"/>
              <a:gd name="adj2" fmla="val -290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Now if you want to skip the first letter and start printing alternate chars what modification is required in the code?</a:t>
            </a:r>
          </a:p>
        </p:txBody>
      </p:sp>
      <p:sp>
        <p:nvSpPr>
          <p:cNvPr id="8" name="Content Placeholder 3"/>
          <p:cNvSpPr txBox="1">
            <a:spLocks/>
          </p:cNvSpPr>
          <p:nvPr/>
        </p:nvSpPr>
        <p:spPr>
          <a:xfrm>
            <a:off x="671944" y="2305742"/>
            <a:ext cx="3338947" cy="1434985"/>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2000" dirty="0"/>
              <a:t>s=input("Enter any string:")</a:t>
            </a:r>
          </a:p>
          <a:p>
            <a:pPr marL="76200" indent="0">
              <a:buNone/>
            </a:pPr>
            <a:r>
              <a:rPr lang="en-GB" sz="2000" dirty="0"/>
              <a:t>for </a:t>
            </a:r>
            <a:r>
              <a:rPr lang="en-GB" sz="2000" dirty="0" err="1"/>
              <a:t>i</a:t>
            </a:r>
            <a:r>
              <a:rPr lang="en-GB" sz="2000" dirty="0"/>
              <a:t> in </a:t>
            </a:r>
            <a:r>
              <a:rPr lang="en-GB" sz="2000" dirty="0" smtClean="0"/>
              <a:t>range(1,len(s</a:t>
            </a:r>
            <a:r>
              <a:rPr lang="en-GB" sz="2000" dirty="0"/>
              <a:t>),2):</a:t>
            </a:r>
          </a:p>
          <a:p>
            <a:pPr marL="76200" indent="0">
              <a:buNone/>
            </a:pPr>
            <a:r>
              <a:rPr lang="en-GB" sz="2000" dirty="0"/>
              <a:t>    print(s[</a:t>
            </a:r>
            <a:r>
              <a:rPr lang="en-GB" sz="2000" dirty="0" err="1"/>
              <a:t>i</a:t>
            </a:r>
            <a:r>
              <a:rPr lang="en-GB" sz="2000" dirty="0"/>
              <a:t>],end="")</a:t>
            </a:r>
            <a:endParaRPr lang="en-IN" sz="2000" dirty="0"/>
          </a:p>
        </p:txBody>
      </p:sp>
    </p:spTree>
    <p:extLst>
      <p:ext uri="{BB962C8B-B14F-4D97-AF65-F5344CB8AC3E}">
        <p14:creationId xmlns:p14="http://schemas.microsoft.com/office/powerpoint/2010/main" val="154414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6" grpId="1" animBg="1"/>
      <p:bldP spid="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106</a:t>
            </a:fld>
            <a:endParaRPr lang="en-US"/>
          </a:p>
        </p:txBody>
      </p:sp>
      <p:sp>
        <p:nvSpPr>
          <p:cNvPr id="4" name="Content Placeholder 3"/>
          <p:cNvSpPr>
            <a:spLocks noGrp="1"/>
          </p:cNvSpPr>
          <p:nvPr>
            <p:ph sz="quarter" idx="1"/>
          </p:nvPr>
        </p:nvSpPr>
        <p:spPr>
          <a:xfrm>
            <a:off x="822900" y="1410750"/>
            <a:ext cx="7772400" cy="3429000"/>
          </a:xfrm>
        </p:spPr>
        <p:txBody>
          <a:bodyPr/>
          <a:lstStyle/>
          <a:p>
            <a:r>
              <a:rPr lang="en-IN" dirty="0" smtClean="0"/>
              <a:t>Remove all vowels from an inputted string.</a:t>
            </a:r>
          </a:p>
          <a:p>
            <a:r>
              <a:rPr lang="en-IN" dirty="0" smtClean="0"/>
              <a:t>Example:</a:t>
            </a:r>
          </a:p>
          <a:p>
            <a:r>
              <a:rPr lang="en-IN" dirty="0" smtClean="0"/>
              <a:t>If the inputted string is ‘</a:t>
            </a:r>
            <a:r>
              <a:rPr lang="en-IN" dirty="0" err="1" smtClean="0"/>
              <a:t>abcde</a:t>
            </a:r>
            <a:r>
              <a:rPr lang="en-IN" dirty="0" smtClean="0"/>
              <a:t>’</a:t>
            </a:r>
          </a:p>
          <a:p>
            <a:r>
              <a:rPr lang="en-IN" dirty="0" smtClean="0"/>
              <a:t>Output will be ‘</a:t>
            </a:r>
            <a:r>
              <a:rPr lang="en-IN" dirty="0" err="1" smtClean="0"/>
              <a:t>bcd</a:t>
            </a:r>
            <a:r>
              <a:rPr lang="en-IN" dirty="0" smtClean="0"/>
              <a:t>’</a:t>
            </a:r>
            <a:endParaRPr lang="en-IN" dirty="0"/>
          </a:p>
          <a:p>
            <a:endParaRPr lang="en-IN" dirty="0"/>
          </a:p>
        </p:txBody>
      </p:sp>
    </p:spTree>
    <p:extLst>
      <p:ext uri="{BB962C8B-B14F-4D97-AF65-F5344CB8AC3E}">
        <p14:creationId xmlns:p14="http://schemas.microsoft.com/office/powerpoint/2010/main" val="153425277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107</a:t>
            </a:fld>
            <a:endParaRPr lang="en-US"/>
          </a:p>
        </p:txBody>
      </p:sp>
      <p:sp>
        <p:nvSpPr>
          <p:cNvPr id="7" name="Content Placeholder 3"/>
          <p:cNvSpPr txBox="1">
            <a:spLocks/>
          </p:cNvSpPr>
          <p:nvPr/>
        </p:nvSpPr>
        <p:spPr>
          <a:xfrm>
            <a:off x="720436" y="497725"/>
            <a:ext cx="3082637" cy="2037657"/>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600" dirty="0"/>
              <a:t>s=input("Enter any string:")</a:t>
            </a:r>
          </a:p>
          <a:p>
            <a:pPr marL="76200" indent="0">
              <a:buNone/>
            </a:pPr>
            <a:r>
              <a:rPr lang="en-GB" sz="1600" dirty="0"/>
              <a:t>s1=""</a:t>
            </a:r>
          </a:p>
          <a:p>
            <a:pPr marL="76200" indent="0">
              <a:buNone/>
            </a:pPr>
            <a:r>
              <a:rPr lang="en-GB" sz="1600" dirty="0"/>
              <a:t>for </a:t>
            </a:r>
            <a:r>
              <a:rPr lang="en-GB" sz="1600" dirty="0" err="1"/>
              <a:t>i</a:t>
            </a:r>
            <a:r>
              <a:rPr lang="en-GB" sz="1600" dirty="0"/>
              <a:t> in range(</a:t>
            </a:r>
            <a:r>
              <a:rPr lang="en-GB" sz="1600" dirty="0" err="1"/>
              <a:t>len</a:t>
            </a:r>
            <a:r>
              <a:rPr lang="en-GB" sz="1600" dirty="0"/>
              <a:t>(s)):</a:t>
            </a:r>
          </a:p>
          <a:p>
            <a:pPr marL="76200" indent="0">
              <a:buNone/>
            </a:pPr>
            <a:r>
              <a:rPr lang="en-GB" sz="1600" dirty="0"/>
              <a:t>    if </a:t>
            </a:r>
            <a:r>
              <a:rPr lang="en-GB" sz="1600" dirty="0" smtClean="0"/>
              <a:t>……………….:</a:t>
            </a:r>
            <a:endParaRPr lang="en-GB" sz="1600" dirty="0"/>
          </a:p>
          <a:p>
            <a:pPr marL="76200" indent="0">
              <a:buNone/>
            </a:pPr>
            <a:r>
              <a:rPr lang="en-GB" sz="1600" dirty="0"/>
              <a:t>        s1+=s[</a:t>
            </a:r>
            <a:r>
              <a:rPr lang="en-GB" sz="1600" dirty="0" err="1"/>
              <a:t>i</a:t>
            </a:r>
            <a:r>
              <a:rPr lang="en-GB" sz="1600" dirty="0"/>
              <a:t>]</a:t>
            </a:r>
          </a:p>
          <a:p>
            <a:pPr marL="76200" indent="0">
              <a:buNone/>
            </a:pPr>
            <a:r>
              <a:rPr lang="en-GB" sz="1600" dirty="0"/>
              <a:t>print(s1)</a:t>
            </a:r>
            <a:endParaRPr lang="en-IN" sz="1600" dirty="0"/>
          </a:p>
        </p:txBody>
      </p:sp>
      <p:sp>
        <p:nvSpPr>
          <p:cNvPr id="5" name="Content Placeholder 3"/>
          <p:cNvSpPr txBox="1">
            <a:spLocks/>
          </p:cNvSpPr>
          <p:nvPr/>
        </p:nvSpPr>
        <p:spPr>
          <a:xfrm>
            <a:off x="720436" y="2548198"/>
            <a:ext cx="3082637" cy="2037657"/>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600" dirty="0"/>
              <a:t>s=input("Enter any string:")</a:t>
            </a:r>
          </a:p>
          <a:p>
            <a:pPr marL="76200" indent="0">
              <a:buNone/>
            </a:pPr>
            <a:r>
              <a:rPr lang="en-GB" sz="1600" dirty="0"/>
              <a:t>s1=""</a:t>
            </a:r>
          </a:p>
          <a:p>
            <a:pPr marL="76200" indent="0">
              <a:buNone/>
            </a:pPr>
            <a:r>
              <a:rPr lang="en-GB" sz="1600" dirty="0"/>
              <a:t>for </a:t>
            </a:r>
            <a:r>
              <a:rPr lang="en-GB" sz="1600" dirty="0" err="1"/>
              <a:t>i</a:t>
            </a:r>
            <a:r>
              <a:rPr lang="en-GB" sz="1600" dirty="0"/>
              <a:t> in range(</a:t>
            </a:r>
            <a:r>
              <a:rPr lang="en-GB" sz="1600" dirty="0" err="1"/>
              <a:t>len</a:t>
            </a:r>
            <a:r>
              <a:rPr lang="en-GB" sz="1600" dirty="0"/>
              <a:t>(s)):</a:t>
            </a:r>
          </a:p>
          <a:p>
            <a:pPr marL="76200" indent="0">
              <a:buNone/>
            </a:pPr>
            <a:r>
              <a:rPr lang="en-GB" sz="1600" dirty="0"/>
              <a:t>    if </a:t>
            </a:r>
            <a:r>
              <a:rPr lang="en-GB" sz="1600" dirty="0" smtClean="0"/>
              <a:t>s[</a:t>
            </a:r>
            <a:r>
              <a:rPr lang="en-GB" sz="1600" dirty="0" err="1" smtClean="0"/>
              <a:t>i</a:t>
            </a:r>
            <a:r>
              <a:rPr lang="en-GB" sz="1600" dirty="0" smtClean="0"/>
              <a:t>] not in "</a:t>
            </a:r>
            <a:r>
              <a:rPr lang="en-GB" sz="1600" dirty="0" err="1" smtClean="0"/>
              <a:t>aeiouAEIOU</a:t>
            </a:r>
            <a:r>
              <a:rPr lang="en-GB" sz="1600" dirty="0" smtClean="0"/>
              <a:t>":</a:t>
            </a:r>
            <a:endParaRPr lang="en-GB" sz="1600" dirty="0"/>
          </a:p>
          <a:p>
            <a:pPr marL="76200" indent="0">
              <a:buNone/>
            </a:pPr>
            <a:r>
              <a:rPr lang="en-GB" sz="1600" dirty="0"/>
              <a:t>        s1+=s[</a:t>
            </a:r>
            <a:r>
              <a:rPr lang="en-GB" sz="1600" dirty="0" err="1"/>
              <a:t>i</a:t>
            </a:r>
            <a:r>
              <a:rPr lang="en-GB" sz="1600" dirty="0"/>
              <a:t>]</a:t>
            </a:r>
          </a:p>
          <a:p>
            <a:pPr marL="76200" indent="0">
              <a:buNone/>
            </a:pPr>
            <a:r>
              <a:rPr lang="en-GB" sz="1600" dirty="0"/>
              <a:t>print(s1)</a:t>
            </a:r>
            <a:endParaRPr lang="en-IN" sz="1600" dirty="0"/>
          </a:p>
        </p:txBody>
      </p:sp>
      <p:sp>
        <p:nvSpPr>
          <p:cNvPr id="6" name="Cloud Callout 5"/>
          <p:cNvSpPr/>
          <p:nvPr/>
        </p:nvSpPr>
        <p:spPr>
          <a:xfrm>
            <a:off x="4003964" y="497725"/>
            <a:ext cx="2126672" cy="1323109"/>
          </a:xfrm>
          <a:prstGeom prst="cloudCallout">
            <a:avLst>
              <a:gd name="adj1" fmla="val -110350"/>
              <a:gd name="adj2" fmla="val 4900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Can you write the condition?</a:t>
            </a:r>
          </a:p>
        </p:txBody>
      </p:sp>
    </p:spTree>
    <p:extLst>
      <p:ext uri="{BB962C8B-B14F-4D97-AF65-F5344CB8AC3E}">
        <p14:creationId xmlns:p14="http://schemas.microsoft.com/office/powerpoint/2010/main" val="358764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108</a:t>
            </a:fld>
            <a:endParaRPr lang="en-US"/>
          </a:p>
        </p:txBody>
      </p:sp>
      <p:sp>
        <p:nvSpPr>
          <p:cNvPr id="4" name="Content Placeholder 3"/>
          <p:cNvSpPr>
            <a:spLocks noGrp="1"/>
          </p:cNvSpPr>
          <p:nvPr>
            <p:ph sz="quarter" idx="1"/>
          </p:nvPr>
        </p:nvSpPr>
        <p:spPr>
          <a:xfrm>
            <a:off x="673750" y="1171325"/>
            <a:ext cx="7772400" cy="3429000"/>
          </a:xfrm>
        </p:spPr>
        <p:txBody>
          <a:bodyPr/>
          <a:lstStyle/>
          <a:p>
            <a:r>
              <a:rPr lang="en-US" dirty="0" smtClean="0"/>
              <a:t>Add the digits of an entered positive integer.</a:t>
            </a:r>
          </a:p>
          <a:p>
            <a:pPr lvl="1"/>
            <a:r>
              <a:rPr lang="en-US" dirty="0" smtClean="0"/>
              <a:t>For example:</a:t>
            </a:r>
          </a:p>
          <a:p>
            <a:pPr lvl="2"/>
            <a:r>
              <a:rPr lang="en-US" dirty="0" smtClean="0"/>
              <a:t>If entered number is 123</a:t>
            </a:r>
          </a:p>
          <a:p>
            <a:pPr lvl="2"/>
            <a:r>
              <a:rPr lang="en-US" dirty="0" smtClean="0"/>
              <a:t>Output will be 1+2+3=6</a:t>
            </a:r>
            <a:r>
              <a:rPr lang="en-US" dirty="0"/>
              <a:t/>
            </a:r>
            <a:br>
              <a:rPr lang="en-US" dirty="0"/>
            </a:br>
            <a:endParaRPr lang="en-IN" dirty="0"/>
          </a:p>
        </p:txBody>
      </p:sp>
    </p:spTree>
    <p:extLst>
      <p:ext uri="{BB962C8B-B14F-4D97-AF65-F5344CB8AC3E}">
        <p14:creationId xmlns:p14="http://schemas.microsoft.com/office/powerpoint/2010/main" val="7916606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9497" y="376788"/>
            <a:ext cx="7020900" cy="750300"/>
          </a:xfrm>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109</a:t>
            </a:fld>
            <a:endParaRPr lang="en-US"/>
          </a:p>
        </p:txBody>
      </p:sp>
      <p:sp>
        <p:nvSpPr>
          <p:cNvPr id="4" name="Content Placeholder 3"/>
          <p:cNvSpPr>
            <a:spLocks noGrp="1"/>
          </p:cNvSpPr>
          <p:nvPr>
            <p:ph sz="quarter" idx="1"/>
          </p:nvPr>
        </p:nvSpPr>
        <p:spPr>
          <a:xfrm>
            <a:off x="563747" y="1127088"/>
            <a:ext cx="7772400" cy="3429000"/>
          </a:xfrm>
        </p:spPr>
        <p:txBody>
          <a:bodyPr/>
          <a:lstStyle/>
          <a:p>
            <a:pPr lvl="0"/>
            <a:r>
              <a:rPr lang="en-US" dirty="0" smtClean="0"/>
              <a:t>Can you write the following?</a:t>
            </a:r>
          </a:p>
          <a:p>
            <a:pPr lvl="1"/>
            <a:r>
              <a:rPr lang="en-IN" dirty="0" smtClean="0"/>
              <a:t>Input:</a:t>
            </a:r>
          </a:p>
          <a:p>
            <a:pPr lvl="1"/>
            <a:r>
              <a:rPr lang="en-IN" dirty="0" smtClean="0"/>
              <a:t>Validation: </a:t>
            </a:r>
          </a:p>
          <a:p>
            <a:pPr lvl="1"/>
            <a:r>
              <a:rPr lang="en-IN" dirty="0" smtClean="0"/>
              <a:t>Logic:</a:t>
            </a:r>
            <a:endParaRPr lang="en-IN" dirty="0"/>
          </a:p>
        </p:txBody>
      </p:sp>
    </p:spTree>
    <p:extLst>
      <p:ext uri="{BB962C8B-B14F-4D97-AF65-F5344CB8AC3E}">
        <p14:creationId xmlns:p14="http://schemas.microsoft.com/office/powerpoint/2010/main" val="1414199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282" y="394393"/>
            <a:ext cx="7020900" cy="750300"/>
          </a:xfrm>
        </p:spPr>
        <p:txBody>
          <a:bodyPr/>
          <a:lstStyle/>
          <a:p>
            <a:r>
              <a:rPr lang="en-GB" dirty="0" smtClean="0"/>
              <a:t>Variables </a:t>
            </a:r>
            <a:r>
              <a:rPr lang="en-GB" dirty="0"/>
              <a:t>and </a:t>
            </a:r>
            <a:r>
              <a:rPr lang="en-GB" dirty="0" smtClean="0"/>
              <a:t>Values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11</a:t>
            </a:fld>
            <a:endParaRPr lang="en-US"/>
          </a:p>
        </p:txBody>
      </p:sp>
      <p:graphicFrame>
        <p:nvGraphicFramePr>
          <p:cNvPr id="8" name="Content Placeholder 7"/>
          <p:cNvGraphicFramePr>
            <a:graphicFrameLocks noGrp="1"/>
          </p:cNvGraphicFramePr>
          <p:nvPr>
            <p:ph sz="quarter" idx="1"/>
            <p:extLst/>
          </p:nvPr>
        </p:nvGraphicFramePr>
        <p:xfrm>
          <a:off x="1466561" y="1420091"/>
          <a:ext cx="6582930" cy="2960760"/>
        </p:xfrm>
        <a:graphic>
          <a:graphicData uri="http://schemas.openxmlformats.org/drawingml/2006/table">
            <a:tbl>
              <a:tblPr firstRow="1" bandRow="1">
                <a:tableStyleId>{F7FE69DF-D11E-49BA-B546-6195E4E87960}</a:tableStyleId>
              </a:tblPr>
              <a:tblGrid>
                <a:gridCol w="2194310">
                  <a:extLst>
                    <a:ext uri="{9D8B030D-6E8A-4147-A177-3AD203B41FA5}">
                      <a16:colId xmlns:a16="http://schemas.microsoft.com/office/drawing/2014/main" val="65706202"/>
                    </a:ext>
                  </a:extLst>
                </a:gridCol>
                <a:gridCol w="1615776">
                  <a:extLst>
                    <a:ext uri="{9D8B030D-6E8A-4147-A177-3AD203B41FA5}">
                      <a16:colId xmlns:a16="http://schemas.microsoft.com/office/drawing/2014/main" val="2789379197"/>
                    </a:ext>
                  </a:extLst>
                </a:gridCol>
                <a:gridCol w="2772844">
                  <a:extLst>
                    <a:ext uri="{9D8B030D-6E8A-4147-A177-3AD203B41FA5}">
                      <a16:colId xmlns:a16="http://schemas.microsoft.com/office/drawing/2014/main" val="2505541726"/>
                    </a:ext>
                  </a:extLst>
                </a:gridCol>
              </a:tblGrid>
              <a:tr h="592152">
                <a:tc>
                  <a:txBody>
                    <a:bodyPr/>
                    <a:lstStyle/>
                    <a:p>
                      <a:pPr algn="ctr"/>
                      <a:r>
                        <a:rPr lang="en-GB" sz="2000" b="1" dirty="0" smtClean="0"/>
                        <a:t>Variable</a:t>
                      </a:r>
                      <a:endParaRPr lang="en-GB" sz="2000" b="1" dirty="0"/>
                    </a:p>
                  </a:txBody>
                  <a:tcPr/>
                </a:tc>
                <a:tc>
                  <a:txBody>
                    <a:bodyPr/>
                    <a:lstStyle/>
                    <a:p>
                      <a:pPr algn="ctr"/>
                      <a:r>
                        <a:rPr lang="en-GB" sz="2000" b="1" dirty="0" smtClean="0"/>
                        <a:t>Value</a:t>
                      </a:r>
                      <a:endParaRPr lang="en-GB" sz="2000" b="1" dirty="0"/>
                    </a:p>
                  </a:txBody>
                  <a:tcPr/>
                </a:tc>
                <a:tc>
                  <a:txBody>
                    <a:bodyPr/>
                    <a:lstStyle/>
                    <a:p>
                      <a:pPr algn="ctr"/>
                      <a:r>
                        <a:rPr lang="en-GB" sz="2000" b="1" dirty="0" smtClean="0"/>
                        <a:t>Assignment</a:t>
                      </a:r>
                      <a:endParaRPr lang="en-GB" sz="2000" b="1" dirty="0"/>
                    </a:p>
                  </a:txBody>
                  <a:tcPr/>
                </a:tc>
                <a:extLst>
                  <a:ext uri="{0D108BD9-81ED-4DB2-BD59-A6C34878D82A}">
                    <a16:rowId xmlns:a16="http://schemas.microsoft.com/office/drawing/2014/main" val="983911637"/>
                  </a:ext>
                </a:extLst>
              </a:tr>
              <a:tr h="592152">
                <a:tc>
                  <a:txBody>
                    <a:bodyPr/>
                    <a:lstStyle/>
                    <a:p>
                      <a:r>
                        <a:rPr lang="en-GB" sz="1600" b="1" dirty="0" err="1" smtClean="0"/>
                        <a:t>emp_name</a:t>
                      </a:r>
                      <a:endParaRPr lang="en-GB" sz="1600" b="1" dirty="0"/>
                    </a:p>
                  </a:txBody>
                  <a:tcPr/>
                </a:tc>
                <a:tc>
                  <a:txBody>
                    <a:bodyPr/>
                    <a:lstStyle/>
                    <a:p>
                      <a:r>
                        <a:rPr lang="en-GB" sz="1600" b="1" dirty="0" smtClean="0"/>
                        <a:t>John</a:t>
                      </a:r>
                      <a:endParaRPr lang="en-GB" sz="1600" b="1" dirty="0"/>
                    </a:p>
                  </a:txBody>
                  <a:tcPr/>
                </a:tc>
                <a:tc>
                  <a:txBody>
                    <a:bodyPr/>
                    <a:lstStyle/>
                    <a:p>
                      <a:endParaRPr lang="en-GB" sz="1600" b="1" dirty="0"/>
                    </a:p>
                  </a:txBody>
                  <a:tcPr/>
                </a:tc>
                <a:extLst>
                  <a:ext uri="{0D108BD9-81ED-4DB2-BD59-A6C34878D82A}">
                    <a16:rowId xmlns:a16="http://schemas.microsoft.com/office/drawing/2014/main" val="1535085819"/>
                  </a:ext>
                </a:extLst>
              </a:tr>
              <a:tr h="592152">
                <a:tc>
                  <a:txBody>
                    <a:bodyPr/>
                    <a:lstStyle/>
                    <a:p>
                      <a:r>
                        <a:rPr lang="en-GB" sz="1600" b="1" i="0" u="none" strike="noStrike" cap="none" dirty="0" err="1" smtClean="0">
                          <a:solidFill>
                            <a:srgbClr val="000000"/>
                          </a:solidFill>
                          <a:latin typeface="Arial"/>
                          <a:ea typeface="Arial"/>
                          <a:cs typeface="Arial"/>
                          <a:sym typeface="Arial"/>
                        </a:rPr>
                        <a:t>emp_age</a:t>
                      </a:r>
                      <a:endParaRPr lang="en-GB" sz="1600" b="1" i="0" u="none" strike="noStrike" cap="none" dirty="0">
                        <a:solidFill>
                          <a:srgbClr val="000000"/>
                        </a:solidFill>
                        <a:latin typeface="Arial"/>
                        <a:ea typeface="Arial"/>
                        <a:cs typeface="Arial"/>
                        <a:sym typeface="Arial"/>
                      </a:endParaRPr>
                    </a:p>
                  </a:txBody>
                  <a:tcPr/>
                </a:tc>
                <a:tc>
                  <a:txBody>
                    <a:bodyPr/>
                    <a:lstStyle/>
                    <a:p>
                      <a:r>
                        <a:rPr lang="en-GB" sz="1600" b="1" i="0" u="none" strike="noStrike" cap="none" dirty="0" smtClean="0">
                          <a:solidFill>
                            <a:srgbClr val="000000"/>
                          </a:solidFill>
                          <a:latin typeface="Arial"/>
                          <a:ea typeface="Arial"/>
                          <a:cs typeface="Arial"/>
                          <a:sym typeface="Arial"/>
                        </a:rPr>
                        <a:t>45</a:t>
                      </a:r>
                      <a:endParaRPr lang="en-GB" sz="1600" b="1" i="0" u="none" strike="noStrike" cap="none" dirty="0">
                        <a:solidFill>
                          <a:srgbClr val="000000"/>
                        </a:solidFill>
                        <a:latin typeface="Arial"/>
                        <a:ea typeface="Arial"/>
                        <a:cs typeface="Arial"/>
                        <a:sym typeface="Arial"/>
                      </a:endParaRPr>
                    </a:p>
                  </a:txBody>
                  <a:tcPr/>
                </a:tc>
                <a:tc>
                  <a:txBody>
                    <a:bodyPr/>
                    <a:lstStyle/>
                    <a:p>
                      <a:endParaRPr lang="en-GB" sz="1600" b="1"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727646843"/>
                  </a:ext>
                </a:extLst>
              </a:tr>
              <a:tr h="592152">
                <a:tc>
                  <a:txBody>
                    <a:bodyPr/>
                    <a:lstStyle/>
                    <a:p>
                      <a:r>
                        <a:rPr lang="en-GB" sz="1600" b="1" i="0" u="none" strike="noStrike" cap="none" dirty="0" err="1" smtClean="0">
                          <a:solidFill>
                            <a:srgbClr val="000000"/>
                          </a:solidFill>
                          <a:latin typeface="Arial"/>
                          <a:ea typeface="Arial"/>
                          <a:cs typeface="Arial"/>
                          <a:sym typeface="Arial"/>
                        </a:rPr>
                        <a:t>is_on_leave</a:t>
                      </a:r>
                      <a:endParaRPr lang="en-GB" sz="1600" b="1" i="0" u="none" strike="noStrike" cap="none" dirty="0">
                        <a:solidFill>
                          <a:srgbClr val="000000"/>
                        </a:solidFill>
                        <a:latin typeface="Arial"/>
                        <a:ea typeface="Arial"/>
                        <a:cs typeface="Arial"/>
                        <a:sym typeface="Arial"/>
                      </a:endParaRPr>
                    </a:p>
                  </a:txBody>
                  <a:tcPr/>
                </a:tc>
                <a:tc>
                  <a:txBody>
                    <a:bodyPr/>
                    <a:lstStyle/>
                    <a:p>
                      <a:r>
                        <a:rPr lang="en-GB" sz="1600" b="1" i="0" u="none" strike="noStrike" cap="none" dirty="0" smtClean="0">
                          <a:solidFill>
                            <a:srgbClr val="000000"/>
                          </a:solidFill>
                          <a:latin typeface="Arial"/>
                          <a:ea typeface="Arial"/>
                          <a:cs typeface="Arial"/>
                          <a:sym typeface="Arial"/>
                        </a:rPr>
                        <a:t>False</a:t>
                      </a:r>
                      <a:endParaRPr lang="en-GB" sz="1600" b="1" i="0" u="none" strike="noStrike" cap="none" dirty="0">
                        <a:solidFill>
                          <a:srgbClr val="000000"/>
                        </a:solidFill>
                        <a:latin typeface="Arial"/>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600" b="1" i="0" u="none" strike="noStrike" cap="none" dirty="0" smtClean="0">
                        <a:solidFill>
                          <a:srgbClr val="000000"/>
                        </a:solidFill>
                        <a:latin typeface="Arial"/>
                        <a:ea typeface="Arial"/>
                        <a:cs typeface="Arial"/>
                        <a:sym typeface="Arial"/>
                      </a:endParaRPr>
                    </a:p>
                  </a:txBody>
                  <a:tcPr/>
                </a:tc>
                <a:extLst>
                  <a:ext uri="{0D108BD9-81ED-4DB2-BD59-A6C34878D82A}">
                    <a16:rowId xmlns:a16="http://schemas.microsoft.com/office/drawing/2014/main" val="2632723522"/>
                  </a:ext>
                </a:extLst>
              </a:tr>
              <a:tr h="592152">
                <a:tc>
                  <a:txBody>
                    <a:bodyPr/>
                    <a:lstStyle/>
                    <a:p>
                      <a:r>
                        <a:rPr lang="en-GB" sz="1600" b="1" i="0" u="none" strike="noStrike" cap="none" dirty="0" smtClean="0">
                          <a:solidFill>
                            <a:srgbClr val="000000"/>
                          </a:solidFill>
                          <a:latin typeface="Arial"/>
                          <a:ea typeface="Arial"/>
                          <a:cs typeface="Arial"/>
                          <a:sym typeface="Arial"/>
                        </a:rPr>
                        <a:t>salary</a:t>
                      </a:r>
                      <a:endParaRPr lang="en-GB" sz="1600" b="1" i="0" u="none" strike="noStrike" cap="none" dirty="0">
                        <a:solidFill>
                          <a:srgbClr val="000000"/>
                        </a:solidFill>
                        <a:latin typeface="Arial"/>
                        <a:ea typeface="Arial"/>
                        <a:cs typeface="Arial"/>
                        <a:sym typeface="Arial"/>
                      </a:endParaRPr>
                    </a:p>
                  </a:txBody>
                  <a:tcPr/>
                </a:tc>
                <a:tc>
                  <a:txBody>
                    <a:bodyPr/>
                    <a:lstStyle/>
                    <a:p>
                      <a:r>
                        <a:rPr lang="en-GB" sz="1600" b="1" i="0" u="none" strike="noStrike" cap="none" dirty="0" smtClean="0">
                          <a:solidFill>
                            <a:srgbClr val="000000"/>
                          </a:solidFill>
                          <a:latin typeface="Arial"/>
                          <a:ea typeface="Arial"/>
                          <a:cs typeface="Arial"/>
                          <a:sym typeface="Arial"/>
                        </a:rPr>
                        <a:t>5000.45</a:t>
                      </a:r>
                      <a:endParaRPr lang="en-GB" sz="1600" b="1" i="0" u="none" strike="noStrike" cap="none" dirty="0">
                        <a:solidFill>
                          <a:srgbClr val="000000"/>
                        </a:solidFill>
                        <a:latin typeface="Arial"/>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GB" sz="1600" b="1" i="0" u="none" strike="noStrike" cap="none" dirty="0" smtClean="0">
                        <a:solidFill>
                          <a:srgbClr val="000000"/>
                        </a:solidFill>
                        <a:latin typeface="Arial"/>
                        <a:ea typeface="Arial"/>
                        <a:cs typeface="Arial"/>
                        <a:sym typeface="Arial"/>
                      </a:endParaRPr>
                    </a:p>
                  </a:txBody>
                  <a:tcPr/>
                </a:tc>
                <a:extLst>
                  <a:ext uri="{0D108BD9-81ED-4DB2-BD59-A6C34878D82A}">
                    <a16:rowId xmlns:a16="http://schemas.microsoft.com/office/drawing/2014/main" val="1931089752"/>
                  </a:ext>
                </a:extLst>
              </a:tr>
            </a:tbl>
          </a:graphicData>
        </a:graphic>
      </p:graphicFrame>
      <p:sp>
        <p:nvSpPr>
          <p:cNvPr id="4" name="TextBox 3"/>
          <p:cNvSpPr txBox="1"/>
          <p:nvPr/>
        </p:nvSpPr>
        <p:spPr>
          <a:xfrm>
            <a:off x="1101436" y="1025236"/>
            <a:ext cx="4461164" cy="400110"/>
          </a:xfrm>
          <a:prstGeom prst="rect">
            <a:avLst/>
          </a:prstGeom>
          <a:noFill/>
        </p:spPr>
        <p:txBody>
          <a:bodyPr wrap="square" rtlCol="0">
            <a:spAutoFit/>
          </a:bodyPr>
          <a:lstStyle/>
          <a:p>
            <a:r>
              <a:rPr lang="en-GB" sz="2000" b="1" dirty="0" smtClean="0"/>
              <a:t>Write assignment statements for:</a:t>
            </a:r>
            <a:endParaRPr lang="en-GB" sz="2000" b="1" dirty="0"/>
          </a:p>
        </p:txBody>
      </p:sp>
    </p:spTree>
    <p:extLst>
      <p:ext uri="{BB962C8B-B14F-4D97-AF65-F5344CB8AC3E}">
        <p14:creationId xmlns:p14="http://schemas.microsoft.com/office/powerpoint/2010/main" val="814105145"/>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110</a:t>
            </a:fld>
            <a:endParaRPr lang="en-US"/>
          </a:p>
        </p:txBody>
      </p:sp>
      <p:sp>
        <p:nvSpPr>
          <p:cNvPr id="4" name="Content Placeholder 3"/>
          <p:cNvSpPr>
            <a:spLocks noGrp="1"/>
          </p:cNvSpPr>
          <p:nvPr>
            <p:ph sz="quarter" idx="1"/>
          </p:nvPr>
        </p:nvSpPr>
        <p:spPr>
          <a:xfrm>
            <a:off x="822900" y="1410750"/>
            <a:ext cx="7772400" cy="3429000"/>
          </a:xfrm>
        </p:spPr>
        <p:txBody>
          <a:bodyPr/>
          <a:lstStyle/>
          <a:p>
            <a:pPr lvl="1"/>
            <a:r>
              <a:rPr lang="en-IN" dirty="0" smtClean="0"/>
              <a:t>Input: integer n</a:t>
            </a:r>
          </a:p>
          <a:p>
            <a:pPr lvl="1"/>
            <a:r>
              <a:rPr lang="en-IN" dirty="0" smtClean="0"/>
              <a:t>Validation: n&gt;0</a:t>
            </a:r>
          </a:p>
          <a:p>
            <a:pPr lvl="1"/>
            <a:r>
              <a:rPr lang="en-IN" dirty="0" smtClean="0"/>
              <a:t>Logic:</a:t>
            </a:r>
          </a:p>
          <a:p>
            <a:pPr marL="1447800" lvl="2" indent="-457200">
              <a:buFont typeface="+mj-lt"/>
              <a:buAutoNum type="arabicPeriod"/>
            </a:pPr>
            <a:r>
              <a:rPr lang="en-US" dirty="0" smtClean="0"/>
              <a:t>Take sum=0</a:t>
            </a:r>
          </a:p>
          <a:p>
            <a:pPr marL="1447800" lvl="2" indent="-457200">
              <a:buFont typeface="+mj-lt"/>
              <a:buAutoNum type="arabicPeriod"/>
            </a:pPr>
            <a:r>
              <a:rPr lang="en-US" dirty="0" smtClean="0"/>
              <a:t>Find the unit’s digit by n%10 and add it to sum</a:t>
            </a:r>
          </a:p>
          <a:p>
            <a:pPr marL="1447800" lvl="2" indent="-457200">
              <a:buFont typeface="+mj-lt"/>
              <a:buAutoNum type="arabicPeriod"/>
            </a:pPr>
            <a:r>
              <a:rPr lang="en-US" dirty="0" smtClean="0"/>
              <a:t>Update n= n/10</a:t>
            </a:r>
          </a:p>
          <a:p>
            <a:pPr marL="1447800" lvl="2" indent="-457200">
              <a:buFont typeface="+mj-lt"/>
              <a:buAutoNum type="arabicPeriod"/>
            </a:pPr>
            <a:r>
              <a:rPr lang="en-US" dirty="0" smtClean="0"/>
              <a:t>Repeat steps 2 and 3 while n&gt;0</a:t>
            </a:r>
          </a:p>
          <a:p>
            <a:pPr marL="1447800" lvl="2" indent="-457200">
              <a:buFont typeface="+mj-lt"/>
              <a:buAutoNum type="arabicPeriod"/>
            </a:pPr>
            <a:r>
              <a:rPr lang="en-US" dirty="0" smtClean="0"/>
              <a:t>Print sum</a:t>
            </a:r>
          </a:p>
          <a:p>
            <a:pPr lvl="2"/>
            <a:endParaRPr lang="en-IN" dirty="0"/>
          </a:p>
        </p:txBody>
      </p:sp>
    </p:spTree>
    <p:extLst>
      <p:ext uri="{BB962C8B-B14F-4D97-AF65-F5344CB8AC3E}">
        <p14:creationId xmlns:p14="http://schemas.microsoft.com/office/powerpoint/2010/main" val="233119157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27" y="421025"/>
            <a:ext cx="7020900" cy="750300"/>
          </a:xfrm>
        </p:spPr>
        <p:txBody>
          <a:bodyPr/>
          <a:lstStyle/>
          <a:p>
            <a:r>
              <a:rPr lang="en-US" dirty="0" smtClean="0"/>
              <a:t>Question: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111</a:t>
            </a:fld>
            <a:endParaRPr lang="en-US"/>
          </a:p>
        </p:txBody>
      </p:sp>
      <p:sp>
        <p:nvSpPr>
          <p:cNvPr id="4" name="Content Placeholder 3"/>
          <p:cNvSpPr>
            <a:spLocks noGrp="1"/>
          </p:cNvSpPr>
          <p:nvPr>
            <p:ph sz="quarter" idx="1"/>
          </p:nvPr>
        </p:nvSpPr>
        <p:spPr>
          <a:xfrm>
            <a:off x="662175" y="775308"/>
            <a:ext cx="7772400" cy="3429000"/>
          </a:xfrm>
        </p:spPr>
        <p:txBody>
          <a:bodyPr/>
          <a:lstStyle/>
          <a:p>
            <a:r>
              <a:rPr lang="en-IN" b="1" dirty="0" smtClean="0"/>
              <a:t>A </a:t>
            </a:r>
            <a:r>
              <a:rPr lang="en-IN" b="1" dirty="0"/>
              <a:t>physical education teacher asks students to assemble in a straight line for the morning assembly</a:t>
            </a:r>
            <a:r>
              <a:rPr lang="en-IN" b="1" dirty="0" smtClean="0"/>
              <a:t>. Given </a:t>
            </a:r>
            <a:r>
              <a:rPr lang="en-IN" b="1" dirty="0"/>
              <a:t>an array of N in which each element represents the height of the student in that position. The task here is to find the number of students whose height is less than the height of their adjacent students.</a:t>
            </a:r>
          </a:p>
          <a:p>
            <a:pPr lvl="0"/>
            <a:endParaRPr lang="en-US" dirty="0" smtClean="0"/>
          </a:p>
        </p:txBody>
      </p:sp>
    </p:spTree>
    <p:extLst>
      <p:ext uri="{BB962C8B-B14F-4D97-AF65-F5344CB8AC3E}">
        <p14:creationId xmlns:p14="http://schemas.microsoft.com/office/powerpoint/2010/main" val="27479685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112</a:t>
            </a:fld>
            <a:endParaRPr lang="en-US"/>
          </a:p>
        </p:txBody>
      </p:sp>
      <p:sp>
        <p:nvSpPr>
          <p:cNvPr id="4" name="Content Placeholder 3"/>
          <p:cNvSpPr>
            <a:spLocks noGrp="1"/>
          </p:cNvSpPr>
          <p:nvPr>
            <p:ph sz="quarter" idx="1"/>
          </p:nvPr>
        </p:nvSpPr>
        <p:spPr/>
        <p:txBody>
          <a:bodyPr/>
          <a:lstStyle/>
          <a:p>
            <a:pPr marL="76200" indent="0">
              <a:buNone/>
            </a:pPr>
            <a:r>
              <a:rPr lang="en-US" dirty="0" smtClean="0"/>
              <a:t>Input array : 152 155 154 156 135 142 136 147</a:t>
            </a:r>
          </a:p>
          <a:p>
            <a:pPr marL="76200" indent="0">
              <a:buNone/>
            </a:pPr>
            <a:r>
              <a:rPr lang="en-US" dirty="0" smtClean="0"/>
              <a:t>Answer: 3</a:t>
            </a:r>
          </a:p>
          <a:p>
            <a:pPr marL="76200" indent="0">
              <a:buNone/>
            </a:pPr>
            <a:r>
              <a:rPr lang="en-US" dirty="0"/>
              <a:t>Input array : 152 </a:t>
            </a:r>
            <a:r>
              <a:rPr lang="en-US" dirty="0">
                <a:solidFill>
                  <a:srgbClr val="FF0000"/>
                </a:solidFill>
              </a:rPr>
              <a:t>155 154 156 135 142 136 </a:t>
            </a:r>
            <a:r>
              <a:rPr lang="en-US" dirty="0" smtClean="0"/>
              <a:t>147</a:t>
            </a:r>
          </a:p>
          <a:p>
            <a:pPr marL="76200" indent="0">
              <a:buNone/>
            </a:pPr>
            <a:r>
              <a:rPr lang="en-US" dirty="0" smtClean="0"/>
              <a:t>No. of comparisons=6</a:t>
            </a:r>
          </a:p>
          <a:p>
            <a:pPr marL="76200" indent="0">
              <a:buNone/>
            </a:pPr>
            <a:endParaRPr lang="en-US" dirty="0"/>
          </a:p>
          <a:p>
            <a:pPr marL="76200" indent="0">
              <a:buNone/>
            </a:pPr>
            <a:r>
              <a:rPr lang="en-US" dirty="0" smtClean="0"/>
              <a:t>Input </a:t>
            </a:r>
            <a:r>
              <a:rPr lang="en-US" dirty="0"/>
              <a:t>array : 152 </a:t>
            </a:r>
            <a:r>
              <a:rPr lang="en-US" dirty="0">
                <a:solidFill>
                  <a:srgbClr val="FF0000"/>
                </a:solidFill>
              </a:rPr>
              <a:t>155 </a:t>
            </a:r>
            <a:r>
              <a:rPr lang="en-US" dirty="0">
                <a:solidFill>
                  <a:srgbClr val="92D050"/>
                </a:solidFill>
              </a:rPr>
              <a:t>154</a:t>
            </a:r>
            <a:r>
              <a:rPr lang="en-US" dirty="0">
                <a:solidFill>
                  <a:srgbClr val="FF0000"/>
                </a:solidFill>
              </a:rPr>
              <a:t> </a:t>
            </a:r>
            <a:r>
              <a:rPr lang="en-US" dirty="0">
                <a:solidFill>
                  <a:schemeClr val="tx1"/>
                </a:solidFill>
              </a:rPr>
              <a:t>156</a:t>
            </a:r>
            <a:r>
              <a:rPr lang="en-US" dirty="0">
                <a:solidFill>
                  <a:srgbClr val="FF0000"/>
                </a:solidFill>
              </a:rPr>
              <a:t> </a:t>
            </a:r>
            <a:r>
              <a:rPr lang="en-US" dirty="0">
                <a:solidFill>
                  <a:srgbClr val="92D050"/>
                </a:solidFill>
              </a:rPr>
              <a:t>135</a:t>
            </a:r>
            <a:r>
              <a:rPr lang="en-US" dirty="0">
                <a:solidFill>
                  <a:srgbClr val="FF0000"/>
                </a:solidFill>
              </a:rPr>
              <a:t> </a:t>
            </a:r>
            <a:r>
              <a:rPr lang="en-US" dirty="0">
                <a:solidFill>
                  <a:schemeClr val="tx1"/>
                </a:solidFill>
              </a:rPr>
              <a:t>142 </a:t>
            </a:r>
            <a:r>
              <a:rPr lang="en-US" dirty="0">
                <a:solidFill>
                  <a:srgbClr val="FF0000"/>
                </a:solidFill>
              </a:rPr>
              <a:t>136 </a:t>
            </a:r>
            <a:r>
              <a:rPr lang="en-US" dirty="0" smtClean="0"/>
              <a:t>147</a:t>
            </a:r>
          </a:p>
          <a:p>
            <a:pPr marL="76200" indent="0">
              <a:buNone/>
            </a:pPr>
            <a:r>
              <a:rPr lang="en-US" dirty="0"/>
              <a:t>No. of </a:t>
            </a:r>
            <a:r>
              <a:rPr lang="en-US" dirty="0" smtClean="0"/>
              <a:t>comparisons=4</a:t>
            </a:r>
            <a:endParaRPr lang="en-US" dirty="0"/>
          </a:p>
          <a:p>
            <a:pPr marL="76200" indent="0">
              <a:buNone/>
            </a:pPr>
            <a:endParaRPr lang="en-IN" dirty="0"/>
          </a:p>
          <a:p>
            <a:pPr marL="76200" indent="0">
              <a:buNone/>
            </a:pPr>
            <a:endParaRPr lang="en-IN" dirty="0"/>
          </a:p>
        </p:txBody>
      </p:sp>
      <p:sp>
        <p:nvSpPr>
          <p:cNvPr id="5" name="Oval 4"/>
          <p:cNvSpPr/>
          <p:nvPr/>
        </p:nvSpPr>
        <p:spPr>
          <a:xfrm>
            <a:off x="3770489" y="1230489"/>
            <a:ext cx="474133" cy="428978"/>
          </a:xfrm>
          <a:prstGeom prst="ellipse">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4772767" y="1230489"/>
            <a:ext cx="474133" cy="428978"/>
          </a:xfrm>
          <a:prstGeom prst="ellipse">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775045" y="1230489"/>
            <a:ext cx="474133" cy="428978"/>
          </a:xfrm>
          <a:prstGeom prst="ellipse">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14718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113</a:t>
            </a:fld>
            <a:endParaRPr lang="en-US"/>
          </a:p>
        </p:txBody>
      </p:sp>
      <p:sp>
        <p:nvSpPr>
          <p:cNvPr id="4" name="Content Placeholder 3"/>
          <p:cNvSpPr>
            <a:spLocks noGrp="1"/>
          </p:cNvSpPr>
          <p:nvPr>
            <p:ph sz="quarter" idx="1"/>
          </p:nvPr>
        </p:nvSpPr>
        <p:spPr>
          <a:xfrm>
            <a:off x="822900" y="1410750"/>
            <a:ext cx="7772400" cy="3429000"/>
          </a:xfrm>
        </p:spPr>
        <p:txBody>
          <a:bodyPr/>
          <a:lstStyle/>
          <a:p>
            <a:pPr lvl="0"/>
            <a:r>
              <a:rPr lang="en-US" dirty="0" smtClean="0"/>
              <a:t>Can you write the following?</a:t>
            </a:r>
          </a:p>
          <a:p>
            <a:pPr lvl="1"/>
            <a:r>
              <a:rPr lang="en-IN" dirty="0" smtClean="0"/>
              <a:t>Input:</a:t>
            </a:r>
          </a:p>
          <a:p>
            <a:pPr lvl="1"/>
            <a:r>
              <a:rPr lang="en-IN" dirty="0" smtClean="0"/>
              <a:t>Validation: </a:t>
            </a:r>
          </a:p>
          <a:p>
            <a:pPr lvl="1"/>
            <a:r>
              <a:rPr lang="en-IN" dirty="0" smtClean="0"/>
              <a:t>Logic:</a:t>
            </a:r>
            <a:endParaRPr lang="en-IN" dirty="0"/>
          </a:p>
        </p:txBody>
      </p:sp>
    </p:spTree>
    <p:extLst>
      <p:ext uri="{BB962C8B-B14F-4D97-AF65-F5344CB8AC3E}">
        <p14:creationId xmlns:p14="http://schemas.microsoft.com/office/powerpoint/2010/main" val="9425656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114</a:t>
            </a:fld>
            <a:endParaRPr lang="en-US"/>
          </a:p>
        </p:txBody>
      </p:sp>
      <p:sp>
        <p:nvSpPr>
          <p:cNvPr id="4" name="Content Placeholder 3"/>
          <p:cNvSpPr>
            <a:spLocks noGrp="1"/>
          </p:cNvSpPr>
          <p:nvPr>
            <p:ph sz="quarter" idx="1"/>
          </p:nvPr>
        </p:nvSpPr>
        <p:spPr>
          <a:xfrm>
            <a:off x="685800" y="560070"/>
            <a:ext cx="3566160" cy="3429000"/>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IN" sz="2000" dirty="0"/>
              <a:t>l=[]</a:t>
            </a:r>
          </a:p>
          <a:p>
            <a:pPr marL="76200" indent="0">
              <a:buNone/>
            </a:pPr>
            <a:r>
              <a:rPr lang="en-IN" sz="2000" dirty="0"/>
              <a:t>n=</a:t>
            </a:r>
            <a:r>
              <a:rPr lang="en-IN" sz="2000" dirty="0" err="1"/>
              <a:t>int</a:t>
            </a:r>
            <a:r>
              <a:rPr lang="en-IN" sz="2000" dirty="0"/>
              <a:t>(input("Enter number of elements in the list:"))</a:t>
            </a:r>
          </a:p>
          <a:p>
            <a:pPr marL="76200" indent="0">
              <a:buNone/>
            </a:pPr>
            <a:r>
              <a:rPr lang="en-IN" sz="2000" dirty="0"/>
              <a:t>for </a:t>
            </a:r>
            <a:r>
              <a:rPr lang="en-IN" sz="2000" dirty="0" err="1"/>
              <a:t>i</a:t>
            </a:r>
            <a:r>
              <a:rPr lang="en-IN" sz="2000" dirty="0"/>
              <a:t> in range(n):</a:t>
            </a:r>
          </a:p>
          <a:p>
            <a:pPr marL="76200" indent="0">
              <a:buNone/>
            </a:pPr>
            <a:r>
              <a:rPr lang="en-IN" sz="2000" dirty="0"/>
              <a:t>    </a:t>
            </a:r>
            <a:r>
              <a:rPr lang="en-IN" sz="2000" dirty="0" err="1"/>
              <a:t>l.append</a:t>
            </a:r>
            <a:r>
              <a:rPr lang="en-IN" sz="2000" dirty="0"/>
              <a:t>(</a:t>
            </a:r>
            <a:r>
              <a:rPr lang="en-IN" sz="2000" dirty="0" err="1"/>
              <a:t>int</a:t>
            </a:r>
            <a:r>
              <a:rPr lang="en-IN" sz="2000" dirty="0"/>
              <a:t>(input("</a:t>
            </a:r>
            <a:r>
              <a:rPr lang="en-IN" sz="2000" smtClean="0"/>
              <a:t>Enter height:")))</a:t>
            </a:r>
            <a:endParaRPr lang="en-IN" sz="2000" dirty="0"/>
          </a:p>
          <a:p>
            <a:pPr marL="76200" indent="0">
              <a:buNone/>
            </a:pPr>
            <a:r>
              <a:rPr lang="en-IN" sz="2000" dirty="0" err="1" smtClean="0"/>
              <a:t>ans</a:t>
            </a:r>
            <a:r>
              <a:rPr lang="en-IN" sz="2000" dirty="0" smtClean="0"/>
              <a:t>=0</a:t>
            </a:r>
            <a:endParaRPr lang="en-IN" sz="2000" dirty="0"/>
          </a:p>
        </p:txBody>
      </p:sp>
      <p:sp>
        <p:nvSpPr>
          <p:cNvPr id="5" name="Content Placeholder 3"/>
          <p:cNvSpPr txBox="1">
            <a:spLocks/>
          </p:cNvSpPr>
          <p:nvPr/>
        </p:nvSpPr>
        <p:spPr>
          <a:xfrm>
            <a:off x="4251960" y="560070"/>
            <a:ext cx="4227022" cy="342900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IN" sz="2000" dirty="0"/>
              <a:t>for </a:t>
            </a:r>
            <a:r>
              <a:rPr lang="en-IN" sz="2000" dirty="0" err="1"/>
              <a:t>i</a:t>
            </a:r>
            <a:r>
              <a:rPr lang="en-IN" sz="2000" dirty="0"/>
              <a:t> in range(1,n-1):</a:t>
            </a:r>
          </a:p>
          <a:p>
            <a:pPr marL="76200" indent="0">
              <a:buNone/>
            </a:pPr>
            <a:r>
              <a:rPr lang="en-IN" sz="2000" dirty="0"/>
              <a:t>    if l[</a:t>
            </a:r>
            <a:r>
              <a:rPr lang="en-IN" sz="2000" dirty="0" err="1"/>
              <a:t>i</a:t>
            </a:r>
            <a:r>
              <a:rPr lang="en-IN" sz="2000" dirty="0"/>
              <a:t>]&lt;l[i-1] and l[</a:t>
            </a:r>
            <a:r>
              <a:rPr lang="en-IN" sz="2000" dirty="0" err="1"/>
              <a:t>i</a:t>
            </a:r>
            <a:r>
              <a:rPr lang="en-IN" sz="2000" dirty="0"/>
              <a:t>]&lt;l[i+1]:</a:t>
            </a:r>
          </a:p>
          <a:p>
            <a:pPr marL="76200" indent="0">
              <a:buNone/>
            </a:pPr>
            <a:r>
              <a:rPr lang="en-IN" sz="2000" dirty="0"/>
              <a:t>        </a:t>
            </a:r>
            <a:r>
              <a:rPr lang="en-IN" sz="2000" dirty="0" err="1"/>
              <a:t>ans</a:t>
            </a:r>
            <a:r>
              <a:rPr lang="en-IN" sz="2000" dirty="0"/>
              <a:t>+=1 </a:t>
            </a:r>
          </a:p>
          <a:p>
            <a:pPr marL="76200" indent="0">
              <a:buNone/>
            </a:pPr>
            <a:r>
              <a:rPr lang="en-IN" sz="2000" dirty="0"/>
              <a:t>print(</a:t>
            </a:r>
            <a:r>
              <a:rPr lang="en-IN" sz="2000" dirty="0" err="1"/>
              <a:t>ans</a:t>
            </a:r>
            <a:r>
              <a:rPr lang="en-IN" sz="2000" dirty="0"/>
              <a:t>)    </a:t>
            </a:r>
          </a:p>
        </p:txBody>
      </p:sp>
    </p:spTree>
    <p:extLst>
      <p:ext uri="{BB962C8B-B14F-4D97-AF65-F5344CB8AC3E}">
        <p14:creationId xmlns:p14="http://schemas.microsoft.com/office/powerpoint/2010/main" val="64119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10" y="396125"/>
            <a:ext cx="7020900" cy="750300"/>
          </a:xfrm>
        </p:spPr>
        <p:txBody>
          <a:bodyPr/>
          <a:lstStyle/>
          <a:p>
            <a:r>
              <a:rPr lang="en-US" dirty="0" smtClean="0"/>
              <a:t>Problem Statement</a:t>
            </a:r>
            <a:endParaRPr lang="en-IN" dirty="0"/>
          </a:p>
        </p:txBody>
      </p:sp>
      <p:sp>
        <p:nvSpPr>
          <p:cNvPr id="3" name="Text Placeholder 2"/>
          <p:cNvSpPr>
            <a:spLocks noGrp="1"/>
          </p:cNvSpPr>
          <p:nvPr>
            <p:ph type="body" idx="1"/>
          </p:nvPr>
        </p:nvSpPr>
        <p:spPr>
          <a:xfrm>
            <a:off x="763750" y="994410"/>
            <a:ext cx="6219980" cy="2841306"/>
          </a:xfrm>
        </p:spPr>
        <p:txBody>
          <a:bodyPr/>
          <a:lstStyle/>
          <a:p>
            <a:pPr marL="76200" indent="0">
              <a:buNone/>
            </a:pPr>
            <a:r>
              <a:rPr lang="en-IN" dirty="0"/>
              <a:t> </a:t>
            </a:r>
            <a:r>
              <a:rPr lang="en-IN" sz="2000" dirty="0" smtClean="0"/>
              <a:t>Akash </a:t>
            </a:r>
            <a:r>
              <a:rPr lang="en-IN" sz="2000" dirty="0"/>
              <a:t>likes playing with strings. </a:t>
            </a:r>
            <a:r>
              <a:rPr lang="en-IN" sz="2000" dirty="0" smtClean="0"/>
              <a:t>He wants to apply operations </a:t>
            </a:r>
            <a:r>
              <a:rPr lang="en-IN" sz="2000" dirty="0"/>
              <a:t>on the string in the given order:</a:t>
            </a:r>
          </a:p>
          <a:p>
            <a:pPr marL="533400" indent="-457200">
              <a:buFont typeface="+mj-lt"/>
              <a:buAutoNum type="arabicPeriod"/>
            </a:pPr>
            <a:r>
              <a:rPr lang="en-IN" sz="2000" dirty="0" smtClean="0"/>
              <a:t>Concatenate </a:t>
            </a:r>
            <a:r>
              <a:rPr lang="en-IN" sz="2000" dirty="0"/>
              <a:t>the string with itself.</a:t>
            </a:r>
          </a:p>
          <a:p>
            <a:pPr marL="533400" indent="-457200">
              <a:buFont typeface="+mj-lt"/>
              <a:buAutoNum type="arabicPeriod"/>
            </a:pPr>
            <a:r>
              <a:rPr lang="en-IN" sz="2000" dirty="0"/>
              <a:t>Delete all the uppercase letters.</a:t>
            </a:r>
          </a:p>
          <a:p>
            <a:pPr marL="533400" indent="-457200">
              <a:buFont typeface="+mj-lt"/>
              <a:buAutoNum type="arabicPeriod"/>
            </a:pPr>
            <a:r>
              <a:rPr lang="en-IN" sz="2000" dirty="0"/>
              <a:t>Replace each vowel with '#'.</a:t>
            </a:r>
          </a:p>
          <a:p>
            <a:pPr marL="76200" indent="0">
              <a:buNone/>
            </a:pPr>
            <a:r>
              <a:rPr lang="en-IN" sz="2000" dirty="0" smtClean="0"/>
              <a:t>Take an input </a:t>
            </a:r>
            <a:r>
              <a:rPr lang="en-IN" sz="2000" dirty="0"/>
              <a:t>string A </a:t>
            </a:r>
            <a:r>
              <a:rPr lang="en-IN" sz="2000" dirty="0" smtClean="0"/>
              <a:t>consisting </a:t>
            </a:r>
            <a:r>
              <a:rPr lang="en-IN" sz="2000" dirty="0"/>
              <a:t>of lowercase and uppercase alphabets.  </a:t>
            </a:r>
            <a:r>
              <a:rPr lang="en-IN" sz="2000" dirty="0" smtClean="0"/>
              <a:t>Print the </a:t>
            </a:r>
            <a:r>
              <a:rPr lang="en-IN" sz="2000" dirty="0"/>
              <a:t>resultant string after applying the above operations.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115</a:t>
            </a:fld>
            <a:endParaRPr lang="en"/>
          </a:p>
        </p:txBody>
      </p:sp>
      <p:sp>
        <p:nvSpPr>
          <p:cNvPr id="6" name="Rectangle 5"/>
          <p:cNvSpPr/>
          <p:nvPr/>
        </p:nvSpPr>
        <p:spPr>
          <a:xfrm>
            <a:off x="5817870" y="1508760"/>
            <a:ext cx="2548890" cy="13944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b="1" dirty="0" smtClean="0"/>
              <a:t>Input string: </a:t>
            </a:r>
          </a:p>
          <a:p>
            <a:pPr algn="ctr"/>
            <a:r>
              <a:rPr lang="en-IN" sz="1800" b="1" dirty="0"/>
              <a:t>A="</a:t>
            </a:r>
            <a:r>
              <a:rPr lang="en-IN" sz="1800" b="1" dirty="0" err="1" smtClean="0"/>
              <a:t>aeiOUz</a:t>
            </a:r>
            <a:r>
              <a:rPr lang="en-IN" sz="1800" b="1" dirty="0" smtClean="0"/>
              <a:t>“</a:t>
            </a:r>
          </a:p>
          <a:p>
            <a:pPr algn="ctr"/>
            <a:endParaRPr lang="en-IN" sz="1800" b="1" dirty="0" smtClean="0"/>
          </a:p>
          <a:p>
            <a:pPr algn="ctr"/>
            <a:r>
              <a:rPr lang="en-US" sz="1800" b="1" dirty="0" smtClean="0"/>
              <a:t>Output string:</a:t>
            </a:r>
          </a:p>
          <a:p>
            <a:pPr algn="ctr"/>
            <a:r>
              <a:rPr lang="en-IN" sz="1800" b="1" dirty="0"/>
              <a:t>"###z###z"</a:t>
            </a:r>
          </a:p>
        </p:txBody>
      </p:sp>
    </p:spTree>
    <p:extLst>
      <p:ext uri="{BB962C8B-B14F-4D97-AF65-F5344CB8AC3E}">
        <p14:creationId xmlns:p14="http://schemas.microsoft.com/office/powerpoint/2010/main" val="393863310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Figure Out?</a:t>
            </a:r>
            <a:endParaRPr lang="en-IN" dirty="0"/>
          </a:p>
        </p:txBody>
      </p:sp>
      <p:sp>
        <p:nvSpPr>
          <p:cNvPr id="3" name="Text Placeholder 2"/>
          <p:cNvSpPr>
            <a:spLocks noGrp="1"/>
          </p:cNvSpPr>
          <p:nvPr>
            <p:ph type="body" idx="1"/>
          </p:nvPr>
        </p:nvSpPr>
        <p:spPr/>
        <p:txBody>
          <a:bodyPr/>
          <a:lstStyle/>
          <a:p>
            <a:r>
              <a:rPr lang="en-US" dirty="0" smtClean="0"/>
              <a:t>Input</a:t>
            </a:r>
          </a:p>
          <a:p>
            <a:r>
              <a:rPr lang="en-US" dirty="0" smtClean="0"/>
              <a:t>Logic</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116</a:t>
            </a:fld>
            <a:endParaRPr lang="en"/>
          </a:p>
        </p:txBody>
      </p:sp>
    </p:spTree>
    <p:extLst>
      <p:ext uri="{BB962C8B-B14F-4D97-AF65-F5344CB8AC3E}">
        <p14:creationId xmlns:p14="http://schemas.microsoft.com/office/powerpoint/2010/main" val="303238157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 You Figure Out?</a:t>
            </a:r>
            <a:endParaRPr lang="en-IN" dirty="0"/>
          </a:p>
        </p:txBody>
      </p:sp>
      <p:sp>
        <p:nvSpPr>
          <p:cNvPr id="3" name="Text Placeholder 2"/>
          <p:cNvSpPr>
            <a:spLocks noGrp="1"/>
          </p:cNvSpPr>
          <p:nvPr>
            <p:ph type="body" idx="1"/>
          </p:nvPr>
        </p:nvSpPr>
        <p:spPr/>
        <p:txBody>
          <a:bodyPr/>
          <a:lstStyle/>
          <a:p>
            <a:r>
              <a:rPr lang="en-US" dirty="0" smtClean="0"/>
              <a:t>Input: String</a:t>
            </a:r>
          </a:p>
          <a:p>
            <a:r>
              <a:rPr lang="en-US" dirty="0" smtClean="0"/>
              <a:t>Logic:</a:t>
            </a:r>
          </a:p>
          <a:p>
            <a:pPr lvl="1"/>
            <a:r>
              <a:rPr lang="en-US" dirty="0" smtClean="0"/>
              <a:t>Append string with itself</a:t>
            </a:r>
          </a:p>
          <a:p>
            <a:pPr lvl="1"/>
            <a:r>
              <a:rPr lang="en-US" dirty="0" smtClean="0"/>
              <a:t>Remove upper case letters</a:t>
            </a:r>
          </a:p>
          <a:p>
            <a:pPr lvl="1"/>
            <a:r>
              <a:rPr lang="en-US" dirty="0" smtClean="0"/>
              <a:t>Replace vowel with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117</a:t>
            </a:fld>
            <a:endParaRPr lang="en"/>
          </a:p>
        </p:txBody>
      </p:sp>
    </p:spTree>
    <p:extLst>
      <p:ext uri="{BB962C8B-B14F-4D97-AF65-F5344CB8AC3E}">
        <p14:creationId xmlns:p14="http://schemas.microsoft.com/office/powerpoint/2010/main" val="26853708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118</a:t>
            </a:fld>
            <a:endParaRPr lang="en-US"/>
          </a:p>
        </p:txBody>
      </p:sp>
      <p:sp>
        <p:nvSpPr>
          <p:cNvPr id="4" name="Content Placeholder 3"/>
          <p:cNvSpPr>
            <a:spLocks noGrp="1"/>
          </p:cNvSpPr>
          <p:nvPr>
            <p:ph sz="quarter" idx="1"/>
          </p:nvPr>
        </p:nvSpPr>
        <p:spPr>
          <a:xfrm>
            <a:off x="685800" y="560070"/>
            <a:ext cx="4491990" cy="3429000"/>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IN" sz="2000" dirty="0" err="1"/>
              <a:t>def</a:t>
            </a:r>
            <a:r>
              <a:rPr lang="en-IN" sz="2000" dirty="0"/>
              <a:t> solve(self, A):</a:t>
            </a:r>
          </a:p>
          <a:p>
            <a:pPr marL="76200" indent="0">
              <a:buNone/>
            </a:pPr>
            <a:r>
              <a:rPr lang="en-IN" sz="2000" dirty="0"/>
              <a:t>        </a:t>
            </a:r>
            <a:r>
              <a:rPr lang="en-IN" sz="2000" dirty="0" smtClean="0"/>
              <a:t>res=……………..</a:t>
            </a:r>
            <a:endParaRPr lang="en-IN" sz="2000" dirty="0"/>
          </a:p>
          <a:p>
            <a:pPr marL="76200" indent="0">
              <a:buNone/>
            </a:pPr>
            <a:r>
              <a:rPr lang="en-IN" sz="2000" dirty="0"/>
              <a:t>        res1=''</a:t>
            </a:r>
          </a:p>
          <a:p>
            <a:pPr marL="76200" indent="0">
              <a:buNone/>
            </a:pPr>
            <a:r>
              <a:rPr lang="en-IN" sz="2000" dirty="0"/>
              <a:t>        for </a:t>
            </a:r>
            <a:r>
              <a:rPr lang="en-IN" sz="2000" dirty="0" err="1"/>
              <a:t>i</a:t>
            </a:r>
            <a:r>
              <a:rPr lang="en-IN" sz="2000" dirty="0"/>
              <a:t> in range(</a:t>
            </a:r>
            <a:r>
              <a:rPr lang="en-IN" sz="2000" dirty="0" err="1"/>
              <a:t>len</a:t>
            </a:r>
            <a:r>
              <a:rPr lang="en-IN" sz="2000" dirty="0"/>
              <a:t>(res)):</a:t>
            </a:r>
          </a:p>
          <a:p>
            <a:pPr marL="76200" indent="0">
              <a:buNone/>
            </a:pPr>
            <a:r>
              <a:rPr lang="en-IN" sz="2000" dirty="0"/>
              <a:t>            if </a:t>
            </a:r>
            <a:r>
              <a:rPr lang="en-IN" sz="2000" dirty="0" smtClean="0"/>
              <a:t>…..............and ………..:</a:t>
            </a:r>
            <a:endParaRPr lang="en-IN" sz="2000" dirty="0"/>
          </a:p>
          <a:p>
            <a:pPr marL="76200" indent="0">
              <a:buNone/>
            </a:pPr>
            <a:r>
              <a:rPr lang="en-IN" sz="2000" dirty="0"/>
              <a:t>                res1+=res[</a:t>
            </a:r>
            <a:r>
              <a:rPr lang="en-IN" sz="2000" dirty="0" err="1"/>
              <a:t>i</a:t>
            </a:r>
            <a:r>
              <a:rPr lang="en-IN" sz="2000" dirty="0"/>
              <a:t>]</a:t>
            </a:r>
          </a:p>
          <a:p>
            <a:pPr marL="76200" indent="0">
              <a:buNone/>
            </a:pPr>
            <a:r>
              <a:rPr lang="en-IN" sz="2000" dirty="0"/>
              <a:t>     </a:t>
            </a:r>
          </a:p>
        </p:txBody>
      </p:sp>
      <p:sp>
        <p:nvSpPr>
          <p:cNvPr id="5" name="Content Placeholder 3"/>
          <p:cNvSpPr txBox="1">
            <a:spLocks/>
          </p:cNvSpPr>
          <p:nvPr/>
        </p:nvSpPr>
        <p:spPr>
          <a:xfrm>
            <a:off x="5177790" y="560070"/>
            <a:ext cx="3301192" cy="342900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IN" sz="2000" dirty="0"/>
              <a:t>  res2=''</a:t>
            </a:r>
          </a:p>
          <a:p>
            <a:pPr marL="76200" indent="0">
              <a:buNone/>
            </a:pPr>
            <a:r>
              <a:rPr lang="en-IN" sz="2000" dirty="0"/>
              <a:t>        for </a:t>
            </a:r>
            <a:r>
              <a:rPr lang="en-IN" sz="2000" dirty="0" err="1"/>
              <a:t>i</a:t>
            </a:r>
            <a:r>
              <a:rPr lang="en-IN" sz="2000" dirty="0"/>
              <a:t> in range(</a:t>
            </a:r>
            <a:r>
              <a:rPr lang="en-IN" sz="2000" dirty="0" err="1"/>
              <a:t>len</a:t>
            </a:r>
            <a:r>
              <a:rPr lang="en-IN" sz="2000" dirty="0"/>
              <a:t>(res1)):</a:t>
            </a:r>
          </a:p>
          <a:p>
            <a:pPr marL="76200" indent="0">
              <a:buNone/>
            </a:pPr>
            <a:r>
              <a:rPr lang="en-IN" sz="2000" dirty="0"/>
              <a:t>            if res1[</a:t>
            </a:r>
            <a:r>
              <a:rPr lang="en-IN" sz="2000" dirty="0" err="1"/>
              <a:t>i</a:t>
            </a:r>
            <a:r>
              <a:rPr lang="en-IN" sz="2000" dirty="0"/>
              <a:t>] in </a:t>
            </a:r>
            <a:r>
              <a:rPr lang="en-IN" sz="2000" dirty="0" smtClean="0"/>
              <a:t>………..:</a:t>
            </a:r>
            <a:endParaRPr lang="en-IN" sz="2000" dirty="0"/>
          </a:p>
          <a:p>
            <a:pPr marL="76200" indent="0">
              <a:buNone/>
            </a:pPr>
            <a:r>
              <a:rPr lang="en-IN" sz="2000" dirty="0"/>
              <a:t>                res2+='#'</a:t>
            </a:r>
          </a:p>
          <a:p>
            <a:pPr marL="76200" indent="0">
              <a:buNone/>
            </a:pPr>
            <a:r>
              <a:rPr lang="en-IN" sz="2000" dirty="0"/>
              <a:t>            else:</a:t>
            </a:r>
          </a:p>
          <a:p>
            <a:pPr marL="76200" indent="0">
              <a:buNone/>
            </a:pPr>
            <a:r>
              <a:rPr lang="en-IN" sz="2000" dirty="0"/>
              <a:t>                res2+=res1[</a:t>
            </a:r>
            <a:r>
              <a:rPr lang="en-IN" sz="2000" dirty="0" err="1"/>
              <a:t>i</a:t>
            </a:r>
            <a:r>
              <a:rPr lang="en-IN" sz="2000" dirty="0"/>
              <a:t>]</a:t>
            </a:r>
          </a:p>
          <a:p>
            <a:pPr marL="76200" indent="0">
              <a:buNone/>
            </a:pPr>
            <a:r>
              <a:rPr lang="en-IN" sz="2000" dirty="0"/>
              <a:t>        return(res2)</a:t>
            </a:r>
          </a:p>
        </p:txBody>
      </p:sp>
    </p:spTree>
    <p:extLst>
      <p:ext uri="{BB962C8B-B14F-4D97-AF65-F5344CB8AC3E}">
        <p14:creationId xmlns:p14="http://schemas.microsoft.com/office/powerpoint/2010/main" val="194759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119</a:t>
            </a:fld>
            <a:endParaRPr lang="en-US"/>
          </a:p>
        </p:txBody>
      </p:sp>
      <p:sp>
        <p:nvSpPr>
          <p:cNvPr id="4" name="Content Placeholder 3"/>
          <p:cNvSpPr>
            <a:spLocks noGrp="1"/>
          </p:cNvSpPr>
          <p:nvPr>
            <p:ph sz="quarter" idx="1"/>
          </p:nvPr>
        </p:nvSpPr>
        <p:spPr>
          <a:xfrm>
            <a:off x="685800" y="560070"/>
            <a:ext cx="4491990" cy="3429000"/>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IN" sz="2000" dirty="0" smtClean="0"/>
              <a:t>A=input(“Enter a string:”)</a:t>
            </a:r>
            <a:endParaRPr lang="en-IN" sz="2000" dirty="0"/>
          </a:p>
          <a:p>
            <a:pPr marL="76200" indent="0">
              <a:buNone/>
            </a:pPr>
            <a:r>
              <a:rPr lang="en-IN" sz="2000" dirty="0" smtClean="0"/>
              <a:t>res=A+A</a:t>
            </a:r>
            <a:endParaRPr lang="en-IN" sz="2000" dirty="0"/>
          </a:p>
          <a:p>
            <a:pPr marL="76200" indent="0">
              <a:buNone/>
            </a:pPr>
            <a:r>
              <a:rPr lang="en-IN" sz="2000" dirty="0" smtClean="0"/>
              <a:t>res1</a:t>
            </a:r>
            <a:r>
              <a:rPr lang="en-IN" sz="2000" dirty="0"/>
              <a:t>=''</a:t>
            </a:r>
          </a:p>
          <a:p>
            <a:pPr marL="76200" indent="0">
              <a:buNone/>
            </a:pPr>
            <a:r>
              <a:rPr lang="en-IN" sz="2000" dirty="0" smtClean="0"/>
              <a:t>for </a:t>
            </a:r>
            <a:r>
              <a:rPr lang="en-IN" sz="2000" dirty="0" err="1"/>
              <a:t>i</a:t>
            </a:r>
            <a:r>
              <a:rPr lang="en-IN" sz="2000" dirty="0"/>
              <a:t> in range(</a:t>
            </a:r>
            <a:r>
              <a:rPr lang="en-IN" sz="2000" dirty="0" err="1"/>
              <a:t>len</a:t>
            </a:r>
            <a:r>
              <a:rPr lang="en-IN" sz="2000" dirty="0"/>
              <a:t>(res)):</a:t>
            </a:r>
          </a:p>
          <a:p>
            <a:pPr marL="76200" indent="0">
              <a:buNone/>
            </a:pPr>
            <a:r>
              <a:rPr lang="en-IN" sz="2000" dirty="0"/>
              <a:t>       </a:t>
            </a:r>
            <a:r>
              <a:rPr lang="en-IN" sz="2000" dirty="0" smtClean="0"/>
              <a:t>if </a:t>
            </a:r>
            <a:r>
              <a:rPr lang="en-IN" sz="2000" dirty="0" err="1"/>
              <a:t>ord</a:t>
            </a:r>
            <a:r>
              <a:rPr lang="en-IN" sz="2000" dirty="0"/>
              <a:t>(res[</a:t>
            </a:r>
            <a:r>
              <a:rPr lang="en-IN" sz="2000" dirty="0" err="1"/>
              <a:t>i</a:t>
            </a:r>
            <a:r>
              <a:rPr lang="en-IN" sz="2000" dirty="0"/>
              <a:t>])&gt;=97 </a:t>
            </a:r>
            <a:r>
              <a:rPr lang="en-IN" sz="2000" dirty="0" smtClean="0"/>
              <a:t>and     </a:t>
            </a:r>
          </a:p>
          <a:p>
            <a:pPr marL="76200" indent="0">
              <a:buNone/>
            </a:pPr>
            <a:r>
              <a:rPr lang="en-IN" sz="2000" dirty="0"/>
              <a:t> </a:t>
            </a:r>
            <a:r>
              <a:rPr lang="en-IN" sz="2000" dirty="0" smtClean="0"/>
              <a:t>                           </a:t>
            </a:r>
            <a:r>
              <a:rPr lang="en-IN" sz="2000" dirty="0" err="1" smtClean="0"/>
              <a:t>ord</a:t>
            </a:r>
            <a:r>
              <a:rPr lang="en-IN" sz="2000" dirty="0" smtClean="0"/>
              <a:t>(res[</a:t>
            </a:r>
            <a:r>
              <a:rPr lang="en-IN" sz="2000" dirty="0" err="1" smtClean="0"/>
              <a:t>i</a:t>
            </a:r>
            <a:r>
              <a:rPr lang="en-IN" sz="2000" dirty="0"/>
              <a:t>])&lt;=122:</a:t>
            </a:r>
          </a:p>
          <a:p>
            <a:pPr marL="76200" indent="0">
              <a:buNone/>
            </a:pPr>
            <a:r>
              <a:rPr lang="en-IN" sz="2000" dirty="0"/>
              <a:t>                res1+=res[</a:t>
            </a:r>
            <a:r>
              <a:rPr lang="en-IN" sz="2000" dirty="0" err="1"/>
              <a:t>i</a:t>
            </a:r>
            <a:r>
              <a:rPr lang="en-IN" sz="2000" dirty="0"/>
              <a:t>]</a:t>
            </a:r>
          </a:p>
          <a:p>
            <a:pPr marL="76200" indent="0">
              <a:buNone/>
            </a:pPr>
            <a:r>
              <a:rPr lang="en-IN" sz="2000" dirty="0"/>
              <a:t>     </a:t>
            </a:r>
          </a:p>
        </p:txBody>
      </p:sp>
      <p:sp>
        <p:nvSpPr>
          <p:cNvPr id="5" name="Content Placeholder 3"/>
          <p:cNvSpPr txBox="1">
            <a:spLocks/>
          </p:cNvSpPr>
          <p:nvPr/>
        </p:nvSpPr>
        <p:spPr>
          <a:xfrm>
            <a:off x="5177790" y="560070"/>
            <a:ext cx="3301192" cy="342900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IN" sz="2000" dirty="0" smtClean="0"/>
              <a:t>res2</a:t>
            </a:r>
            <a:r>
              <a:rPr lang="en-IN" sz="2000" dirty="0"/>
              <a:t>=''</a:t>
            </a:r>
          </a:p>
          <a:p>
            <a:pPr marL="76200" indent="0">
              <a:buNone/>
            </a:pPr>
            <a:r>
              <a:rPr lang="en-IN" sz="2000" dirty="0" smtClean="0"/>
              <a:t>for </a:t>
            </a:r>
            <a:r>
              <a:rPr lang="en-IN" sz="2000" dirty="0" err="1"/>
              <a:t>i</a:t>
            </a:r>
            <a:r>
              <a:rPr lang="en-IN" sz="2000" dirty="0"/>
              <a:t> in range(</a:t>
            </a:r>
            <a:r>
              <a:rPr lang="en-IN" sz="2000" dirty="0" err="1"/>
              <a:t>len</a:t>
            </a:r>
            <a:r>
              <a:rPr lang="en-IN" sz="2000" dirty="0"/>
              <a:t>(res1)):</a:t>
            </a:r>
          </a:p>
          <a:p>
            <a:pPr marL="76200" indent="0">
              <a:buNone/>
            </a:pPr>
            <a:r>
              <a:rPr lang="en-IN" sz="2000" dirty="0"/>
              <a:t>            if res1[</a:t>
            </a:r>
            <a:r>
              <a:rPr lang="en-IN" sz="2000" dirty="0" err="1"/>
              <a:t>i</a:t>
            </a:r>
            <a:r>
              <a:rPr lang="en-IN" sz="2000" dirty="0"/>
              <a:t>] in '</a:t>
            </a:r>
            <a:r>
              <a:rPr lang="en-IN" sz="2000" dirty="0" err="1"/>
              <a:t>aeiou</a:t>
            </a:r>
            <a:r>
              <a:rPr lang="en-IN" sz="2000" dirty="0"/>
              <a:t>':</a:t>
            </a:r>
          </a:p>
          <a:p>
            <a:pPr marL="76200" indent="0">
              <a:buNone/>
            </a:pPr>
            <a:r>
              <a:rPr lang="en-IN" sz="2000" dirty="0"/>
              <a:t>                res2+='#'</a:t>
            </a:r>
          </a:p>
          <a:p>
            <a:pPr marL="76200" indent="0">
              <a:buNone/>
            </a:pPr>
            <a:r>
              <a:rPr lang="en-IN" sz="2000" dirty="0"/>
              <a:t>            else:</a:t>
            </a:r>
          </a:p>
          <a:p>
            <a:pPr marL="76200" indent="0">
              <a:buNone/>
            </a:pPr>
            <a:r>
              <a:rPr lang="en-IN" sz="2000" dirty="0"/>
              <a:t>                res2+=res1[</a:t>
            </a:r>
            <a:r>
              <a:rPr lang="en-IN" sz="2000" dirty="0" err="1"/>
              <a:t>i</a:t>
            </a:r>
            <a:r>
              <a:rPr lang="en-IN" sz="2000" dirty="0"/>
              <a:t>]</a:t>
            </a:r>
          </a:p>
          <a:p>
            <a:pPr marL="76200" indent="0">
              <a:buNone/>
            </a:pPr>
            <a:r>
              <a:rPr lang="en-IN" sz="2000" smtClean="0"/>
              <a:t>print(res2</a:t>
            </a:r>
            <a:r>
              <a:rPr lang="en-IN" sz="2000" dirty="0"/>
              <a:t>)</a:t>
            </a:r>
          </a:p>
        </p:txBody>
      </p:sp>
    </p:spTree>
    <p:extLst>
      <p:ext uri="{BB962C8B-B14F-4D97-AF65-F5344CB8AC3E}">
        <p14:creationId xmlns:p14="http://schemas.microsoft.com/office/powerpoint/2010/main" val="440950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282" y="394393"/>
            <a:ext cx="7020900" cy="750300"/>
          </a:xfrm>
        </p:spPr>
        <p:txBody>
          <a:bodyPr/>
          <a:lstStyle/>
          <a:p>
            <a:r>
              <a:rPr lang="en-GB" dirty="0" smtClean="0"/>
              <a:t>Variables </a:t>
            </a:r>
            <a:r>
              <a:rPr lang="en-GB" dirty="0"/>
              <a:t>and </a:t>
            </a:r>
            <a:r>
              <a:rPr lang="en-GB" dirty="0" smtClean="0"/>
              <a:t>Values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12</a:t>
            </a:fld>
            <a:endParaRPr lang="en-US"/>
          </a:p>
        </p:txBody>
      </p:sp>
      <p:graphicFrame>
        <p:nvGraphicFramePr>
          <p:cNvPr id="8" name="Content Placeholder 7"/>
          <p:cNvGraphicFramePr>
            <a:graphicFrameLocks noGrp="1"/>
          </p:cNvGraphicFramePr>
          <p:nvPr>
            <p:ph sz="quarter" idx="1"/>
            <p:extLst/>
          </p:nvPr>
        </p:nvGraphicFramePr>
        <p:xfrm>
          <a:off x="1466561" y="1420091"/>
          <a:ext cx="6582930" cy="2960760"/>
        </p:xfrm>
        <a:graphic>
          <a:graphicData uri="http://schemas.openxmlformats.org/drawingml/2006/table">
            <a:tbl>
              <a:tblPr firstRow="1" bandRow="1">
                <a:tableStyleId>{F7FE69DF-D11E-49BA-B546-6195E4E87960}</a:tableStyleId>
              </a:tblPr>
              <a:tblGrid>
                <a:gridCol w="2194310">
                  <a:extLst>
                    <a:ext uri="{9D8B030D-6E8A-4147-A177-3AD203B41FA5}">
                      <a16:colId xmlns:a16="http://schemas.microsoft.com/office/drawing/2014/main" val="65706202"/>
                    </a:ext>
                  </a:extLst>
                </a:gridCol>
                <a:gridCol w="1615776">
                  <a:extLst>
                    <a:ext uri="{9D8B030D-6E8A-4147-A177-3AD203B41FA5}">
                      <a16:colId xmlns:a16="http://schemas.microsoft.com/office/drawing/2014/main" val="2789379197"/>
                    </a:ext>
                  </a:extLst>
                </a:gridCol>
                <a:gridCol w="2772844">
                  <a:extLst>
                    <a:ext uri="{9D8B030D-6E8A-4147-A177-3AD203B41FA5}">
                      <a16:colId xmlns:a16="http://schemas.microsoft.com/office/drawing/2014/main" val="2505541726"/>
                    </a:ext>
                  </a:extLst>
                </a:gridCol>
              </a:tblGrid>
              <a:tr h="592152">
                <a:tc>
                  <a:txBody>
                    <a:bodyPr/>
                    <a:lstStyle/>
                    <a:p>
                      <a:pPr algn="ctr"/>
                      <a:r>
                        <a:rPr lang="en-GB" sz="2000" b="1" dirty="0" smtClean="0"/>
                        <a:t>Variable</a:t>
                      </a:r>
                      <a:endParaRPr lang="en-GB" sz="2000" b="1" dirty="0"/>
                    </a:p>
                  </a:txBody>
                  <a:tcPr/>
                </a:tc>
                <a:tc>
                  <a:txBody>
                    <a:bodyPr/>
                    <a:lstStyle/>
                    <a:p>
                      <a:pPr algn="ctr"/>
                      <a:r>
                        <a:rPr lang="en-GB" sz="2000" b="1" dirty="0" smtClean="0"/>
                        <a:t>Value</a:t>
                      </a:r>
                      <a:endParaRPr lang="en-GB" sz="2000" b="1" dirty="0"/>
                    </a:p>
                  </a:txBody>
                  <a:tcPr/>
                </a:tc>
                <a:tc>
                  <a:txBody>
                    <a:bodyPr/>
                    <a:lstStyle/>
                    <a:p>
                      <a:pPr algn="ctr"/>
                      <a:r>
                        <a:rPr lang="en-GB" sz="2000" b="1" dirty="0" smtClean="0"/>
                        <a:t>Assignment</a:t>
                      </a:r>
                      <a:endParaRPr lang="en-GB" sz="2000" b="1" dirty="0"/>
                    </a:p>
                  </a:txBody>
                  <a:tcPr/>
                </a:tc>
                <a:extLst>
                  <a:ext uri="{0D108BD9-81ED-4DB2-BD59-A6C34878D82A}">
                    <a16:rowId xmlns:a16="http://schemas.microsoft.com/office/drawing/2014/main" val="983911637"/>
                  </a:ext>
                </a:extLst>
              </a:tr>
              <a:tr h="592152">
                <a:tc>
                  <a:txBody>
                    <a:bodyPr/>
                    <a:lstStyle/>
                    <a:p>
                      <a:r>
                        <a:rPr lang="en-GB" sz="1600" b="1" dirty="0" err="1" smtClean="0"/>
                        <a:t>emp_name</a:t>
                      </a:r>
                      <a:endParaRPr lang="en-GB" sz="1600" b="1" dirty="0"/>
                    </a:p>
                  </a:txBody>
                  <a:tcPr/>
                </a:tc>
                <a:tc>
                  <a:txBody>
                    <a:bodyPr/>
                    <a:lstStyle/>
                    <a:p>
                      <a:r>
                        <a:rPr lang="en-GB" sz="1600" b="1" dirty="0" smtClean="0"/>
                        <a:t>John</a:t>
                      </a:r>
                      <a:endParaRPr lang="en-GB" sz="1600" b="1" dirty="0"/>
                    </a:p>
                  </a:txBody>
                  <a:tcPr/>
                </a:tc>
                <a:tc>
                  <a:txBody>
                    <a:bodyPr/>
                    <a:lstStyle/>
                    <a:p>
                      <a:r>
                        <a:rPr lang="en-GB" sz="1600" b="1" dirty="0" err="1" smtClean="0"/>
                        <a:t>emp_name</a:t>
                      </a:r>
                      <a:r>
                        <a:rPr lang="en-GB" sz="1600" b="1" dirty="0" smtClean="0"/>
                        <a:t>=“John”</a:t>
                      </a:r>
                    </a:p>
                    <a:p>
                      <a:r>
                        <a:rPr lang="en-GB" sz="1600" b="1" dirty="0" err="1" smtClean="0"/>
                        <a:t>emp_name</a:t>
                      </a:r>
                      <a:r>
                        <a:rPr lang="en-GB" sz="1600" b="1" dirty="0" smtClean="0"/>
                        <a:t>=‘John’</a:t>
                      </a:r>
                      <a:endParaRPr lang="en-GB" sz="1600" b="1" dirty="0"/>
                    </a:p>
                  </a:txBody>
                  <a:tcPr/>
                </a:tc>
                <a:extLst>
                  <a:ext uri="{0D108BD9-81ED-4DB2-BD59-A6C34878D82A}">
                    <a16:rowId xmlns:a16="http://schemas.microsoft.com/office/drawing/2014/main" val="1535085819"/>
                  </a:ext>
                </a:extLst>
              </a:tr>
              <a:tr h="592152">
                <a:tc>
                  <a:txBody>
                    <a:bodyPr/>
                    <a:lstStyle/>
                    <a:p>
                      <a:r>
                        <a:rPr lang="en-GB" sz="1600" b="1" i="0" u="none" strike="noStrike" cap="none" dirty="0" err="1" smtClean="0">
                          <a:solidFill>
                            <a:srgbClr val="000000"/>
                          </a:solidFill>
                          <a:latin typeface="Arial"/>
                          <a:ea typeface="Arial"/>
                          <a:cs typeface="Arial"/>
                          <a:sym typeface="Arial"/>
                        </a:rPr>
                        <a:t>emp_age</a:t>
                      </a:r>
                      <a:endParaRPr lang="en-GB" sz="1600" b="1" i="0" u="none" strike="noStrike" cap="none" dirty="0">
                        <a:solidFill>
                          <a:srgbClr val="000000"/>
                        </a:solidFill>
                        <a:latin typeface="Arial"/>
                        <a:ea typeface="Arial"/>
                        <a:cs typeface="Arial"/>
                        <a:sym typeface="Arial"/>
                      </a:endParaRPr>
                    </a:p>
                  </a:txBody>
                  <a:tcPr/>
                </a:tc>
                <a:tc>
                  <a:txBody>
                    <a:bodyPr/>
                    <a:lstStyle/>
                    <a:p>
                      <a:r>
                        <a:rPr lang="en-GB" sz="1600" b="1" i="0" u="none" strike="noStrike" cap="none" dirty="0" smtClean="0">
                          <a:solidFill>
                            <a:srgbClr val="000000"/>
                          </a:solidFill>
                          <a:latin typeface="Arial"/>
                          <a:ea typeface="Arial"/>
                          <a:cs typeface="Arial"/>
                          <a:sym typeface="Arial"/>
                        </a:rPr>
                        <a:t>45</a:t>
                      </a:r>
                      <a:endParaRPr lang="en-GB" sz="1600" b="1" i="0" u="none" strike="noStrike" cap="none" dirty="0">
                        <a:solidFill>
                          <a:srgbClr val="000000"/>
                        </a:solidFill>
                        <a:latin typeface="Arial"/>
                        <a:ea typeface="Arial"/>
                        <a:cs typeface="Arial"/>
                        <a:sym typeface="Arial"/>
                      </a:endParaRPr>
                    </a:p>
                  </a:txBody>
                  <a:tcPr/>
                </a:tc>
                <a:tc>
                  <a:txBody>
                    <a:bodyPr/>
                    <a:lstStyle/>
                    <a:p>
                      <a:r>
                        <a:rPr lang="en-GB" sz="1600" b="1" i="0" u="none" strike="noStrike" cap="none" dirty="0" err="1" smtClean="0">
                          <a:solidFill>
                            <a:srgbClr val="000000"/>
                          </a:solidFill>
                          <a:latin typeface="Arial"/>
                          <a:ea typeface="Arial"/>
                          <a:cs typeface="Arial"/>
                          <a:sym typeface="Arial"/>
                        </a:rPr>
                        <a:t>emp_age</a:t>
                      </a:r>
                      <a:r>
                        <a:rPr lang="en-GB" sz="1600" b="1" i="0" u="none" strike="noStrike" cap="none" dirty="0" smtClean="0">
                          <a:solidFill>
                            <a:srgbClr val="000000"/>
                          </a:solidFill>
                          <a:latin typeface="Arial"/>
                          <a:ea typeface="Arial"/>
                          <a:cs typeface="Arial"/>
                          <a:sym typeface="Arial"/>
                        </a:rPr>
                        <a:t>=45</a:t>
                      </a:r>
                      <a:endParaRPr lang="en-GB" sz="1600" b="1"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727646843"/>
                  </a:ext>
                </a:extLst>
              </a:tr>
              <a:tr h="592152">
                <a:tc>
                  <a:txBody>
                    <a:bodyPr/>
                    <a:lstStyle/>
                    <a:p>
                      <a:r>
                        <a:rPr lang="en-GB" sz="1600" b="1" i="0" u="none" strike="noStrike" cap="none" dirty="0" err="1" smtClean="0">
                          <a:solidFill>
                            <a:srgbClr val="000000"/>
                          </a:solidFill>
                          <a:latin typeface="Arial"/>
                          <a:ea typeface="Arial"/>
                          <a:cs typeface="Arial"/>
                          <a:sym typeface="Arial"/>
                        </a:rPr>
                        <a:t>is_on_leave</a:t>
                      </a:r>
                      <a:endParaRPr lang="en-GB" sz="1600" b="1" i="0" u="none" strike="noStrike" cap="none" dirty="0">
                        <a:solidFill>
                          <a:srgbClr val="000000"/>
                        </a:solidFill>
                        <a:latin typeface="Arial"/>
                        <a:ea typeface="Arial"/>
                        <a:cs typeface="Arial"/>
                        <a:sym typeface="Arial"/>
                      </a:endParaRPr>
                    </a:p>
                  </a:txBody>
                  <a:tcPr/>
                </a:tc>
                <a:tc>
                  <a:txBody>
                    <a:bodyPr/>
                    <a:lstStyle/>
                    <a:p>
                      <a:r>
                        <a:rPr lang="en-GB" sz="1600" b="1" i="0" u="none" strike="noStrike" cap="none" dirty="0" smtClean="0">
                          <a:solidFill>
                            <a:srgbClr val="000000"/>
                          </a:solidFill>
                          <a:latin typeface="Arial"/>
                          <a:ea typeface="Arial"/>
                          <a:cs typeface="Arial"/>
                          <a:sym typeface="Arial"/>
                        </a:rPr>
                        <a:t>False</a:t>
                      </a:r>
                      <a:endParaRPr lang="en-GB" sz="1600" b="1" i="0" u="none" strike="noStrike" cap="none" dirty="0">
                        <a:solidFill>
                          <a:srgbClr val="000000"/>
                        </a:solidFill>
                        <a:latin typeface="Arial"/>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1" i="0" u="none" strike="noStrike" cap="none" dirty="0" err="1" smtClean="0">
                          <a:solidFill>
                            <a:srgbClr val="000000"/>
                          </a:solidFill>
                          <a:latin typeface="Arial"/>
                          <a:ea typeface="Arial"/>
                          <a:cs typeface="Arial"/>
                          <a:sym typeface="Arial"/>
                        </a:rPr>
                        <a:t>is_on_leave</a:t>
                      </a:r>
                      <a:r>
                        <a:rPr lang="en-GB" sz="1600" b="1" i="0" u="none" strike="noStrike" cap="none" dirty="0" smtClean="0">
                          <a:solidFill>
                            <a:srgbClr val="000000"/>
                          </a:solidFill>
                          <a:latin typeface="Arial"/>
                          <a:ea typeface="Arial"/>
                          <a:cs typeface="Arial"/>
                          <a:sym typeface="Arial"/>
                        </a:rPr>
                        <a:t>=False</a:t>
                      </a:r>
                    </a:p>
                  </a:txBody>
                  <a:tcPr/>
                </a:tc>
                <a:extLst>
                  <a:ext uri="{0D108BD9-81ED-4DB2-BD59-A6C34878D82A}">
                    <a16:rowId xmlns:a16="http://schemas.microsoft.com/office/drawing/2014/main" val="2632723522"/>
                  </a:ext>
                </a:extLst>
              </a:tr>
              <a:tr h="592152">
                <a:tc>
                  <a:txBody>
                    <a:bodyPr/>
                    <a:lstStyle/>
                    <a:p>
                      <a:r>
                        <a:rPr lang="en-GB" sz="1600" b="1" i="0" u="none" strike="noStrike" cap="none" dirty="0" smtClean="0">
                          <a:solidFill>
                            <a:srgbClr val="000000"/>
                          </a:solidFill>
                          <a:latin typeface="Arial"/>
                          <a:ea typeface="Arial"/>
                          <a:cs typeface="Arial"/>
                          <a:sym typeface="Arial"/>
                        </a:rPr>
                        <a:t>salary</a:t>
                      </a:r>
                      <a:endParaRPr lang="en-GB" sz="1600" b="1" i="0" u="none" strike="noStrike" cap="none" dirty="0">
                        <a:solidFill>
                          <a:srgbClr val="000000"/>
                        </a:solidFill>
                        <a:latin typeface="Arial"/>
                        <a:ea typeface="Arial"/>
                        <a:cs typeface="Arial"/>
                        <a:sym typeface="Arial"/>
                      </a:endParaRPr>
                    </a:p>
                  </a:txBody>
                  <a:tcPr/>
                </a:tc>
                <a:tc>
                  <a:txBody>
                    <a:bodyPr/>
                    <a:lstStyle/>
                    <a:p>
                      <a:r>
                        <a:rPr lang="en-GB" sz="1600" b="1" i="0" u="none" strike="noStrike" cap="none" dirty="0" smtClean="0">
                          <a:solidFill>
                            <a:srgbClr val="000000"/>
                          </a:solidFill>
                          <a:latin typeface="Arial"/>
                          <a:ea typeface="Arial"/>
                          <a:cs typeface="Arial"/>
                          <a:sym typeface="Arial"/>
                        </a:rPr>
                        <a:t>5000.45</a:t>
                      </a:r>
                      <a:endParaRPr lang="en-GB" sz="1600" b="1" i="0" u="none" strike="noStrike" cap="none" dirty="0">
                        <a:solidFill>
                          <a:srgbClr val="000000"/>
                        </a:solidFill>
                        <a:latin typeface="Arial"/>
                        <a:ea typeface="Arial"/>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b="1" i="0" u="none" strike="noStrike" cap="none" dirty="0" smtClean="0">
                          <a:solidFill>
                            <a:srgbClr val="000000"/>
                          </a:solidFill>
                          <a:latin typeface="Arial"/>
                          <a:ea typeface="Arial"/>
                          <a:cs typeface="Arial"/>
                          <a:sym typeface="Arial"/>
                        </a:rPr>
                        <a:t>salary=5000.45</a:t>
                      </a:r>
                    </a:p>
                  </a:txBody>
                  <a:tcPr/>
                </a:tc>
                <a:extLst>
                  <a:ext uri="{0D108BD9-81ED-4DB2-BD59-A6C34878D82A}">
                    <a16:rowId xmlns:a16="http://schemas.microsoft.com/office/drawing/2014/main" val="1931089752"/>
                  </a:ext>
                </a:extLst>
              </a:tr>
            </a:tbl>
          </a:graphicData>
        </a:graphic>
      </p:graphicFrame>
    </p:spTree>
    <p:extLst>
      <p:ext uri="{BB962C8B-B14F-4D97-AF65-F5344CB8AC3E}">
        <p14:creationId xmlns:p14="http://schemas.microsoft.com/office/powerpoint/2010/main" val="38258413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t>
            </a:r>
            <a:r>
              <a:rPr lang="en-GB" dirty="0"/>
              <a:t>and </a:t>
            </a:r>
            <a:r>
              <a:rPr lang="en-GB" dirty="0" smtClean="0"/>
              <a:t>Values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13</a:t>
            </a:fld>
            <a:endParaRPr lang="en-US"/>
          </a:p>
        </p:txBody>
      </p:sp>
      <p:sp>
        <p:nvSpPr>
          <p:cNvPr id="4" name="Content Placeholder 3"/>
          <p:cNvSpPr>
            <a:spLocks noGrp="1"/>
          </p:cNvSpPr>
          <p:nvPr>
            <p:ph sz="quarter" idx="1"/>
          </p:nvPr>
        </p:nvSpPr>
        <p:spPr>
          <a:xfrm>
            <a:off x="822900" y="1410750"/>
            <a:ext cx="2370573" cy="1997468"/>
          </a:xfrm>
        </p:spPr>
        <p:style>
          <a:lnRef idx="2">
            <a:schemeClr val="accent1"/>
          </a:lnRef>
          <a:fillRef idx="1">
            <a:schemeClr val="lt1"/>
          </a:fillRef>
          <a:effectRef idx="0">
            <a:schemeClr val="accent1"/>
          </a:effectRef>
          <a:fontRef idx="minor">
            <a:schemeClr val="dk1"/>
          </a:fontRef>
        </p:style>
        <p:txBody>
          <a:bodyPr/>
          <a:lstStyle/>
          <a:p>
            <a:pPr marL="76200" indent="0">
              <a:buNone/>
            </a:pPr>
            <a:r>
              <a:rPr lang="en-GB" dirty="0"/>
              <a:t>a=23 </a:t>
            </a:r>
            <a:endParaRPr lang="en-GB" dirty="0" smtClean="0"/>
          </a:p>
          <a:p>
            <a:pPr marL="76200" indent="0">
              <a:buNone/>
            </a:pPr>
            <a:r>
              <a:rPr lang="en-GB" dirty="0" smtClean="0"/>
              <a:t>print(a</a:t>
            </a:r>
            <a:r>
              <a:rPr lang="en-GB" dirty="0"/>
              <a:t>) </a:t>
            </a:r>
            <a:endParaRPr lang="en-GB" dirty="0" smtClean="0"/>
          </a:p>
          <a:p>
            <a:pPr marL="76200" indent="0">
              <a:buNone/>
            </a:pPr>
            <a:r>
              <a:rPr lang="en-GB" dirty="0" smtClean="0"/>
              <a:t>A=45 </a:t>
            </a:r>
          </a:p>
          <a:p>
            <a:pPr marL="76200" indent="0">
              <a:buNone/>
            </a:pPr>
            <a:r>
              <a:rPr lang="en-GB" dirty="0" smtClean="0"/>
              <a:t>print(</a:t>
            </a:r>
            <a:r>
              <a:rPr lang="en-GB" dirty="0" err="1" smtClean="0"/>
              <a:t>a,A</a:t>
            </a:r>
            <a:r>
              <a:rPr lang="en-GB" dirty="0"/>
              <a:t>) </a:t>
            </a:r>
            <a:endParaRPr lang="en-IN" dirty="0"/>
          </a:p>
        </p:txBody>
      </p:sp>
      <p:sp>
        <p:nvSpPr>
          <p:cNvPr id="5" name="Cloud Callout 4"/>
          <p:cNvSpPr/>
          <p:nvPr/>
        </p:nvSpPr>
        <p:spPr>
          <a:xfrm>
            <a:off x="3193473" y="3529367"/>
            <a:ext cx="3366655" cy="1385454"/>
          </a:xfrm>
          <a:prstGeom prst="cloudCallout">
            <a:avLst>
              <a:gd name="adj1" fmla="val -76044"/>
              <a:gd name="adj2" fmla="val -8600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Variables are case sensitive</a:t>
            </a:r>
            <a:endParaRPr lang="en-GB" sz="2000" b="1" dirty="0"/>
          </a:p>
        </p:txBody>
      </p:sp>
      <p:sp>
        <p:nvSpPr>
          <p:cNvPr id="6" name="Content Placeholder 3"/>
          <p:cNvSpPr txBox="1">
            <a:spLocks/>
          </p:cNvSpPr>
          <p:nvPr/>
        </p:nvSpPr>
        <p:spPr>
          <a:xfrm>
            <a:off x="3495549" y="1410750"/>
            <a:ext cx="2370573" cy="1997468"/>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GB" dirty="0" smtClean="0">
                <a:solidFill>
                  <a:srgbClr val="FF0000"/>
                </a:solidFill>
              </a:rPr>
              <a:t>Output:</a:t>
            </a:r>
          </a:p>
          <a:p>
            <a:pPr marL="76200" indent="0">
              <a:buFont typeface="Sniglet"/>
              <a:buNone/>
            </a:pPr>
            <a:r>
              <a:rPr lang="en-GB" dirty="0" smtClean="0"/>
              <a:t>23</a:t>
            </a:r>
          </a:p>
          <a:p>
            <a:pPr marL="76200" indent="0">
              <a:buFont typeface="Sniglet"/>
              <a:buNone/>
            </a:pPr>
            <a:r>
              <a:rPr lang="en-GB" dirty="0" smtClean="0"/>
              <a:t>23 45</a:t>
            </a:r>
            <a:endParaRPr lang="en-IN" dirty="0"/>
          </a:p>
        </p:txBody>
      </p:sp>
    </p:spTree>
    <p:extLst>
      <p:ext uri="{BB962C8B-B14F-4D97-AF65-F5344CB8AC3E}">
        <p14:creationId xmlns:p14="http://schemas.microsoft.com/office/powerpoint/2010/main" val="231829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t>
            </a:r>
            <a:r>
              <a:rPr lang="en-GB" dirty="0"/>
              <a:t>and </a:t>
            </a:r>
            <a:r>
              <a:rPr lang="en-GB" dirty="0" smtClean="0"/>
              <a:t>Values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14</a:t>
            </a:fld>
            <a:endParaRPr lang="en-US"/>
          </a:p>
        </p:txBody>
      </p:sp>
      <p:sp>
        <p:nvSpPr>
          <p:cNvPr id="4" name="Content Placeholder 3"/>
          <p:cNvSpPr>
            <a:spLocks noGrp="1"/>
          </p:cNvSpPr>
          <p:nvPr>
            <p:ph sz="quarter" idx="1"/>
          </p:nvPr>
        </p:nvSpPr>
        <p:spPr>
          <a:xfrm>
            <a:off x="822900" y="1410750"/>
            <a:ext cx="2370573" cy="1997468"/>
          </a:xfrm>
        </p:spPr>
        <p:style>
          <a:lnRef idx="2">
            <a:schemeClr val="accent1"/>
          </a:lnRef>
          <a:fillRef idx="1">
            <a:schemeClr val="lt1"/>
          </a:fillRef>
          <a:effectRef idx="0">
            <a:schemeClr val="accent1"/>
          </a:effectRef>
          <a:fontRef idx="minor">
            <a:schemeClr val="dk1"/>
          </a:fontRef>
        </p:style>
        <p:txBody>
          <a:bodyPr/>
          <a:lstStyle/>
          <a:p>
            <a:pPr marL="76200" indent="0">
              <a:buNone/>
            </a:pPr>
            <a:r>
              <a:rPr lang="en-IN" dirty="0"/>
              <a:t>a=15</a:t>
            </a:r>
          </a:p>
          <a:p>
            <a:pPr marL="76200" indent="0">
              <a:buNone/>
            </a:pPr>
            <a:r>
              <a:rPr lang="en-IN" dirty="0"/>
              <a:t>b=12</a:t>
            </a:r>
          </a:p>
          <a:p>
            <a:pPr marL="76200" indent="0">
              <a:buNone/>
            </a:pPr>
            <a:r>
              <a:rPr lang="en-IN" dirty="0"/>
              <a:t>print(id(a))</a:t>
            </a:r>
          </a:p>
          <a:p>
            <a:pPr marL="76200" indent="0">
              <a:buNone/>
            </a:pPr>
            <a:r>
              <a:rPr lang="en-IN" dirty="0"/>
              <a:t>print(id(b))</a:t>
            </a:r>
          </a:p>
        </p:txBody>
      </p:sp>
      <p:sp>
        <p:nvSpPr>
          <p:cNvPr id="5" name="Cloud Callout 4"/>
          <p:cNvSpPr/>
          <p:nvPr/>
        </p:nvSpPr>
        <p:spPr>
          <a:xfrm>
            <a:off x="3629953" y="3441468"/>
            <a:ext cx="3283528" cy="932768"/>
          </a:xfrm>
          <a:prstGeom prst="cloudCallout">
            <a:avLst>
              <a:gd name="adj1" fmla="val -87543"/>
              <a:gd name="adj2" fmla="val -13418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Variables have ids</a:t>
            </a:r>
            <a:endParaRPr lang="en-GB" sz="2000" b="1" dirty="0"/>
          </a:p>
        </p:txBody>
      </p:sp>
      <p:sp>
        <p:nvSpPr>
          <p:cNvPr id="6" name="Content Placeholder 3"/>
          <p:cNvSpPr txBox="1">
            <a:spLocks/>
          </p:cNvSpPr>
          <p:nvPr/>
        </p:nvSpPr>
        <p:spPr>
          <a:xfrm>
            <a:off x="3420073" y="1401692"/>
            <a:ext cx="3300105" cy="1997468"/>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GB" dirty="0" smtClean="0">
                <a:solidFill>
                  <a:srgbClr val="FF0000"/>
                </a:solidFill>
              </a:rPr>
              <a:t>Output:</a:t>
            </a:r>
          </a:p>
          <a:p>
            <a:pPr marL="76200" indent="0">
              <a:buNone/>
            </a:pPr>
            <a:r>
              <a:rPr lang="en-GB" dirty="0" smtClean="0">
                <a:solidFill>
                  <a:schemeClr val="tx1"/>
                </a:solidFill>
              </a:rPr>
              <a:t>138052254235144</a:t>
            </a:r>
          </a:p>
          <a:p>
            <a:pPr marL="76200" indent="0">
              <a:buNone/>
            </a:pPr>
            <a:r>
              <a:rPr lang="en-GB" dirty="0" smtClean="0">
                <a:solidFill>
                  <a:schemeClr val="tx1"/>
                </a:solidFill>
              </a:rPr>
              <a:t>138052254235048</a:t>
            </a:r>
          </a:p>
        </p:txBody>
      </p:sp>
    </p:spTree>
    <p:extLst>
      <p:ext uri="{BB962C8B-B14F-4D97-AF65-F5344CB8AC3E}">
        <p14:creationId xmlns:p14="http://schemas.microsoft.com/office/powerpoint/2010/main" val="1191932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t>
            </a:r>
            <a:r>
              <a:rPr lang="en-GB" dirty="0"/>
              <a:t>and </a:t>
            </a:r>
            <a:r>
              <a:rPr lang="en-GB" dirty="0" smtClean="0"/>
              <a:t>Values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15</a:t>
            </a:fld>
            <a:endParaRPr lang="en-US"/>
          </a:p>
        </p:txBody>
      </p:sp>
      <p:sp>
        <p:nvSpPr>
          <p:cNvPr id="4" name="Content Placeholder 3"/>
          <p:cNvSpPr>
            <a:spLocks noGrp="1"/>
          </p:cNvSpPr>
          <p:nvPr>
            <p:ph sz="quarter" idx="1"/>
          </p:nvPr>
        </p:nvSpPr>
        <p:spPr>
          <a:xfrm>
            <a:off x="822900" y="1410750"/>
            <a:ext cx="2370573" cy="1997468"/>
          </a:xfrm>
        </p:spPr>
        <p:style>
          <a:lnRef idx="2">
            <a:schemeClr val="accent1"/>
          </a:lnRef>
          <a:fillRef idx="1">
            <a:schemeClr val="lt1"/>
          </a:fillRef>
          <a:effectRef idx="0">
            <a:schemeClr val="accent1"/>
          </a:effectRef>
          <a:fontRef idx="minor">
            <a:schemeClr val="dk1"/>
          </a:fontRef>
        </p:style>
        <p:txBody>
          <a:bodyPr/>
          <a:lstStyle/>
          <a:p>
            <a:pPr marL="76200" indent="0">
              <a:buNone/>
            </a:pPr>
            <a:r>
              <a:rPr lang="en-IN" dirty="0"/>
              <a:t>a=15</a:t>
            </a:r>
          </a:p>
          <a:p>
            <a:pPr marL="76200" indent="0">
              <a:buNone/>
            </a:pPr>
            <a:r>
              <a:rPr lang="en-IN" dirty="0" smtClean="0"/>
              <a:t>b=a</a:t>
            </a:r>
            <a:endParaRPr lang="en-IN" dirty="0"/>
          </a:p>
          <a:p>
            <a:pPr marL="76200" indent="0">
              <a:buNone/>
            </a:pPr>
            <a:r>
              <a:rPr lang="en-IN" dirty="0"/>
              <a:t>print(id(a))</a:t>
            </a:r>
          </a:p>
          <a:p>
            <a:pPr marL="76200" indent="0">
              <a:buNone/>
            </a:pPr>
            <a:r>
              <a:rPr lang="en-IN" dirty="0"/>
              <a:t>print(id(b))</a:t>
            </a:r>
          </a:p>
        </p:txBody>
      </p:sp>
      <p:sp>
        <p:nvSpPr>
          <p:cNvPr id="5" name="Cloud Callout 4"/>
          <p:cNvSpPr/>
          <p:nvPr/>
        </p:nvSpPr>
        <p:spPr>
          <a:xfrm>
            <a:off x="3532971" y="3501737"/>
            <a:ext cx="4024683" cy="1641763"/>
          </a:xfrm>
          <a:prstGeom prst="cloudCallout">
            <a:avLst>
              <a:gd name="adj1" fmla="val -74884"/>
              <a:gd name="adj2" fmla="val -7479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Variables can have similar ids when assigned to another variable</a:t>
            </a:r>
            <a:endParaRPr lang="en-GB" sz="2000" b="1" dirty="0"/>
          </a:p>
        </p:txBody>
      </p:sp>
      <p:sp>
        <p:nvSpPr>
          <p:cNvPr id="6" name="Content Placeholder 3"/>
          <p:cNvSpPr txBox="1">
            <a:spLocks/>
          </p:cNvSpPr>
          <p:nvPr/>
        </p:nvSpPr>
        <p:spPr>
          <a:xfrm>
            <a:off x="3765713" y="1410750"/>
            <a:ext cx="3300105" cy="1997468"/>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GB" dirty="0" smtClean="0">
                <a:solidFill>
                  <a:srgbClr val="FF0000"/>
                </a:solidFill>
              </a:rPr>
              <a:t>Output:</a:t>
            </a:r>
          </a:p>
          <a:p>
            <a:pPr marL="76200" indent="0">
              <a:buNone/>
            </a:pPr>
            <a:r>
              <a:rPr lang="en-GB" dirty="0" smtClean="0">
                <a:solidFill>
                  <a:schemeClr val="tx1"/>
                </a:solidFill>
              </a:rPr>
              <a:t>133497149086216</a:t>
            </a:r>
          </a:p>
          <a:p>
            <a:pPr marL="76200" indent="0">
              <a:buNone/>
            </a:pPr>
            <a:r>
              <a:rPr lang="en-GB" dirty="0" smtClean="0">
                <a:solidFill>
                  <a:schemeClr val="tx1"/>
                </a:solidFill>
              </a:rPr>
              <a:t>133497149086216</a:t>
            </a:r>
          </a:p>
        </p:txBody>
      </p:sp>
    </p:spTree>
    <p:extLst>
      <p:ext uri="{BB962C8B-B14F-4D97-AF65-F5344CB8AC3E}">
        <p14:creationId xmlns:p14="http://schemas.microsoft.com/office/powerpoint/2010/main" val="576687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variables </a:t>
            </a:r>
            <a:r>
              <a:rPr lang="en-GB" dirty="0"/>
              <a:t>and values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16</a:t>
            </a:fld>
            <a:endParaRPr lang="en-US"/>
          </a:p>
        </p:txBody>
      </p:sp>
      <p:sp>
        <p:nvSpPr>
          <p:cNvPr id="4" name="Content Placeholder 3"/>
          <p:cNvSpPr>
            <a:spLocks noGrp="1"/>
          </p:cNvSpPr>
          <p:nvPr>
            <p:ph sz="quarter" idx="1"/>
          </p:nvPr>
        </p:nvSpPr>
        <p:spPr>
          <a:xfrm>
            <a:off x="822900" y="1410750"/>
            <a:ext cx="2370573" cy="1997468"/>
          </a:xfrm>
        </p:spPr>
        <p:txBody>
          <a:bodyPr/>
          <a:lstStyle/>
          <a:p>
            <a:r>
              <a:rPr lang="en-IN" dirty="0" smtClean="0"/>
              <a:t>Integer</a:t>
            </a:r>
          </a:p>
          <a:p>
            <a:r>
              <a:rPr lang="en-IN" dirty="0" smtClean="0"/>
              <a:t>Float</a:t>
            </a:r>
          </a:p>
          <a:p>
            <a:r>
              <a:rPr lang="en-IN" dirty="0" smtClean="0"/>
              <a:t>String </a:t>
            </a:r>
          </a:p>
          <a:p>
            <a:r>
              <a:rPr lang="en-IN" dirty="0" smtClean="0"/>
              <a:t>Boolean</a:t>
            </a:r>
            <a:endParaRPr lang="en-IN" dirty="0"/>
          </a:p>
        </p:txBody>
      </p:sp>
      <p:sp>
        <p:nvSpPr>
          <p:cNvPr id="5" name="Rectangle 4"/>
          <p:cNvSpPr/>
          <p:nvPr/>
        </p:nvSpPr>
        <p:spPr>
          <a:xfrm>
            <a:off x="5950523" y="2425261"/>
            <a:ext cx="720436" cy="29052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53</a:t>
            </a:r>
            <a:endParaRPr lang="en-GB" sz="2400" b="1" dirty="0"/>
          </a:p>
        </p:txBody>
      </p:sp>
      <p:sp>
        <p:nvSpPr>
          <p:cNvPr id="7" name="Rectangle 6"/>
          <p:cNvSpPr/>
          <p:nvPr/>
        </p:nvSpPr>
        <p:spPr>
          <a:xfrm>
            <a:off x="5933206" y="1852999"/>
            <a:ext cx="720436" cy="28359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3</a:t>
            </a:r>
            <a:endParaRPr lang="en-GB" sz="2400" b="1" dirty="0"/>
          </a:p>
        </p:txBody>
      </p:sp>
      <p:sp>
        <p:nvSpPr>
          <p:cNvPr id="8" name="Rectangle 7"/>
          <p:cNvSpPr/>
          <p:nvPr/>
        </p:nvSpPr>
        <p:spPr>
          <a:xfrm>
            <a:off x="5874391" y="1302305"/>
            <a:ext cx="921327" cy="2726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58.8</a:t>
            </a:r>
            <a:endParaRPr lang="en-GB" sz="2400" b="1" dirty="0"/>
          </a:p>
        </p:txBody>
      </p:sp>
      <p:sp>
        <p:nvSpPr>
          <p:cNvPr id="9" name="Rectangle 8"/>
          <p:cNvSpPr/>
          <p:nvPr/>
        </p:nvSpPr>
        <p:spPr>
          <a:xfrm>
            <a:off x="7058891" y="2925295"/>
            <a:ext cx="921327" cy="34078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6.83</a:t>
            </a:r>
            <a:endParaRPr lang="en-GB" sz="2400" b="1" dirty="0"/>
          </a:p>
        </p:txBody>
      </p:sp>
      <p:sp>
        <p:nvSpPr>
          <p:cNvPr id="10" name="Rectangle 9"/>
          <p:cNvSpPr/>
          <p:nvPr/>
        </p:nvSpPr>
        <p:spPr>
          <a:xfrm>
            <a:off x="6890763" y="1238835"/>
            <a:ext cx="1406237" cy="33611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“Hello”</a:t>
            </a:r>
            <a:endParaRPr lang="en-GB" sz="2400" b="1" dirty="0"/>
          </a:p>
        </p:txBody>
      </p:sp>
      <p:sp>
        <p:nvSpPr>
          <p:cNvPr id="11" name="Rectangle 10"/>
          <p:cNvSpPr/>
          <p:nvPr/>
        </p:nvSpPr>
        <p:spPr>
          <a:xfrm>
            <a:off x="5347849" y="3447486"/>
            <a:ext cx="1406237" cy="3272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“World”</a:t>
            </a:r>
            <a:endParaRPr lang="en-GB" sz="2400" b="1" dirty="0"/>
          </a:p>
        </p:txBody>
      </p:sp>
      <p:sp>
        <p:nvSpPr>
          <p:cNvPr id="12" name="Rectangle 11"/>
          <p:cNvSpPr/>
          <p:nvPr/>
        </p:nvSpPr>
        <p:spPr>
          <a:xfrm>
            <a:off x="6894223" y="1751288"/>
            <a:ext cx="1406237" cy="32723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‘True’</a:t>
            </a:r>
            <a:endParaRPr lang="en-GB" sz="2400" b="1" dirty="0"/>
          </a:p>
        </p:txBody>
      </p:sp>
      <p:sp>
        <p:nvSpPr>
          <p:cNvPr id="13" name="Rectangle 12"/>
          <p:cNvSpPr/>
          <p:nvPr/>
        </p:nvSpPr>
        <p:spPr>
          <a:xfrm>
            <a:off x="6890763" y="3415823"/>
            <a:ext cx="1406237" cy="33826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True</a:t>
            </a:r>
            <a:endParaRPr lang="en-GB" sz="2400" b="1" dirty="0"/>
          </a:p>
        </p:txBody>
      </p:sp>
      <p:sp>
        <p:nvSpPr>
          <p:cNvPr id="14" name="Rectangle 13"/>
          <p:cNvSpPr/>
          <p:nvPr/>
        </p:nvSpPr>
        <p:spPr>
          <a:xfrm>
            <a:off x="5933206" y="796175"/>
            <a:ext cx="720436" cy="27447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38</a:t>
            </a:r>
            <a:endParaRPr lang="en-GB" sz="2400" b="1" dirty="0"/>
          </a:p>
        </p:txBody>
      </p:sp>
      <p:sp>
        <p:nvSpPr>
          <p:cNvPr id="15" name="Rectangle 14"/>
          <p:cNvSpPr/>
          <p:nvPr/>
        </p:nvSpPr>
        <p:spPr>
          <a:xfrm>
            <a:off x="6948054" y="2435731"/>
            <a:ext cx="1406237" cy="30274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False</a:t>
            </a:r>
            <a:endParaRPr lang="en-GB" sz="2400" b="1" dirty="0"/>
          </a:p>
        </p:txBody>
      </p:sp>
      <p:sp>
        <p:nvSpPr>
          <p:cNvPr id="16" name="Rectangle 15"/>
          <p:cNvSpPr/>
          <p:nvPr/>
        </p:nvSpPr>
        <p:spPr>
          <a:xfrm>
            <a:off x="5337462" y="2998779"/>
            <a:ext cx="1406237" cy="29875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“John”</a:t>
            </a:r>
            <a:endParaRPr lang="en-GB" sz="2400" b="1" dirty="0"/>
          </a:p>
        </p:txBody>
      </p:sp>
      <p:sp>
        <p:nvSpPr>
          <p:cNvPr id="17" name="Rectangle 16"/>
          <p:cNvSpPr/>
          <p:nvPr/>
        </p:nvSpPr>
        <p:spPr>
          <a:xfrm>
            <a:off x="6871067" y="796175"/>
            <a:ext cx="917862" cy="2858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400" b="1" dirty="0" smtClean="0"/>
              <a:t>8.63</a:t>
            </a:r>
            <a:endParaRPr lang="en-GB" sz="2400" b="1" dirty="0"/>
          </a:p>
        </p:txBody>
      </p:sp>
    </p:spTree>
    <p:extLst>
      <p:ext uri="{BB962C8B-B14F-4D97-AF65-F5344CB8AC3E}">
        <p14:creationId xmlns:p14="http://schemas.microsoft.com/office/powerpoint/2010/main" val="174124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282" y="442884"/>
            <a:ext cx="7020900" cy="750300"/>
          </a:xfrm>
        </p:spPr>
        <p:txBody>
          <a:bodyPr/>
          <a:lstStyle/>
          <a:p>
            <a:r>
              <a:rPr lang="en-GB" dirty="0" smtClean="0"/>
              <a:t>Types of variables </a:t>
            </a:r>
            <a:r>
              <a:rPr lang="en-GB" dirty="0"/>
              <a:t>and values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17</a:t>
            </a:fld>
            <a:endParaRPr lang="en-US"/>
          </a:p>
        </p:txBody>
      </p:sp>
      <p:sp>
        <p:nvSpPr>
          <p:cNvPr id="4" name="Content Placeholder 3"/>
          <p:cNvSpPr>
            <a:spLocks noGrp="1"/>
          </p:cNvSpPr>
          <p:nvPr>
            <p:ph sz="quarter" idx="1"/>
          </p:nvPr>
        </p:nvSpPr>
        <p:spPr>
          <a:xfrm>
            <a:off x="815972" y="1035626"/>
            <a:ext cx="2370573" cy="3214255"/>
          </a:xfrm>
        </p:spPr>
        <p:style>
          <a:lnRef idx="2">
            <a:schemeClr val="accent1"/>
          </a:lnRef>
          <a:fillRef idx="1">
            <a:schemeClr val="lt1"/>
          </a:fillRef>
          <a:effectRef idx="0">
            <a:schemeClr val="accent1"/>
          </a:effectRef>
          <a:fontRef idx="minor">
            <a:schemeClr val="dk1"/>
          </a:fontRef>
        </p:style>
        <p:txBody>
          <a:bodyPr/>
          <a:lstStyle/>
          <a:p>
            <a:pPr marL="76200" indent="0">
              <a:buNone/>
            </a:pPr>
            <a:r>
              <a:rPr lang="en-IN" sz="2000" dirty="0"/>
              <a:t>a=15</a:t>
            </a:r>
          </a:p>
          <a:p>
            <a:pPr marL="76200" indent="0">
              <a:buNone/>
            </a:pPr>
            <a:r>
              <a:rPr lang="en-IN" sz="2000" dirty="0"/>
              <a:t>b=12.2</a:t>
            </a:r>
          </a:p>
          <a:p>
            <a:pPr marL="76200" indent="0">
              <a:buNone/>
            </a:pPr>
            <a:r>
              <a:rPr lang="en-IN" sz="2000" dirty="0"/>
              <a:t>c="Python"</a:t>
            </a:r>
          </a:p>
          <a:p>
            <a:pPr marL="76200" indent="0">
              <a:buNone/>
            </a:pPr>
            <a:r>
              <a:rPr lang="en-IN" sz="2000" dirty="0"/>
              <a:t>d=True</a:t>
            </a:r>
          </a:p>
          <a:p>
            <a:pPr marL="76200" indent="0">
              <a:buNone/>
            </a:pPr>
            <a:r>
              <a:rPr lang="en-IN" sz="2000" dirty="0"/>
              <a:t>print(type(a))</a:t>
            </a:r>
          </a:p>
          <a:p>
            <a:pPr marL="76200" indent="0">
              <a:buNone/>
            </a:pPr>
            <a:r>
              <a:rPr lang="en-IN" sz="2000" dirty="0"/>
              <a:t>print(type(b))</a:t>
            </a:r>
          </a:p>
          <a:p>
            <a:pPr marL="76200" indent="0">
              <a:buNone/>
            </a:pPr>
            <a:r>
              <a:rPr lang="en-IN" sz="2000" dirty="0"/>
              <a:t>print(type(c))</a:t>
            </a:r>
          </a:p>
          <a:p>
            <a:pPr marL="76200" indent="0">
              <a:buNone/>
            </a:pPr>
            <a:r>
              <a:rPr lang="en-IN" sz="2000" dirty="0"/>
              <a:t>print(type(d))</a:t>
            </a:r>
          </a:p>
        </p:txBody>
      </p:sp>
      <p:sp>
        <p:nvSpPr>
          <p:cNvPr id="5" name="Cloud Callout 4"/>
          <p:cNvSpPr/>
          <p:nvPr/>
        </p:nvSpPr>
        <p:spPr>
          <a:xfrm>
            <a:off x="3730430" y="3851564"/>
            <a:ext cx="3979752" cy="1219198"/>
          </a:xfrm>
          <a:prstGeom prst="cloudCallout">
            <a:avLst>
              <a:gd name="adj1" fmla="val -87324"/>
              <a:gd name="adj2" fmla="val -643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Type of variable can be checked by type() function</a:t>
            </a:r>
            <a:endParaRPr lang="en-GB" sz="2000" b="1" dirty="0"/>
          </a:p>
        </p:txBody>
      </p:sp>
      <p:sp>
        <p:nvSpPr>
          <p:cNvPr id="6" name="Content Placeholder 3"/>
          <p:cNvSpPr txBox="1">
            <a:spLocks/>
          </p:cNvSpPr>
          <p:nvPr/>
        </p:nvSpPr>
        <p:spPr>
          <a:xfrm>
            <a:off x="3765713" y="1410749"/>
            <a:ext cx="3300105" cy="2336905"/>
          </a:xfrm>
          <a:prstGeom prst="rect">
            <a:avLst/>
          </a:prstGeom>
        </p:spPr>
        <p:style>
          <a:lnRef idx="2">
            <a:schemeClr val="accent1"/>
          </a:lnRef>
          <a:fillRef idx="1">
            <a:schemeClr val="lt1"/>
          </a:fillRef>
          <a:effectRef idx="0">
            <a:schemeClr val="accent1"/>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GB" dirty="0" smtClean="0">
                <a:solidFill>
                  <a:srgbClr val="FF0000"/>
                </a:solidFill>
              </a:rPr>
              <a:t>Output:</a:t>
            </a:r>
          </a:p>
          <a:p>
            <a:pPr marL="76200" indent="0">
              <a:buNone/>
            </a:pPr>
            <a:r>
              <a:rPr lang="en-GB" dirty="0">
                <a:solidFill>
                  <a:schemeClr val="tx1"/>
                </a:solidFill>
              </a:rPr>
              <a:t>&lt;class '</a:t>
            </a:r>
            <a:r>
              <a:rPr lang="en-GB" dirty="0" err="1">
                <a:solidFill>
                  <a:schemeClr val="tx1"/>
                </a:solidFill>
              </a:rPr>
              <a:t>int</a:t>
            </a:r>
            <a:r>
              <a:rPr lang="en-GB" dirty="0" smtClean="0">
                <a:solidFill>
                  <a:schemeClr val="tx1"/>
                </a:solidFill>
              </a:rPr>
              <a:t>'&gt;</a:t>
            </a:r>
          </a:p>
          <a:p>
            <a:pPr marL="76200" indent="0">
              <a:buNone/>
            </a:pPr>
            <a:r>
              <a:rPr lang="en-GB" dirty="0" smtClean="0">
                <a:solidFill>
                  <a:schemeClr val="tx1"/>
                </a:solidFill>
              </a:rPr>
              <a:t>&lt;</a:t>
            </a:r>
            <a:r>
              <a:rPr lang="en-GB" dirty="0">
                <a:solidFill>
                  <a:schemeClr val="tx1"/>
                </a:solidFill>
              </a:rPr>
              <a:t>class 'float</a:t>
            </a:r>
            <a:r>
              <a:rPr lang="en-GB" dirty="0" smtClean="0">
                <a:solidFill>
                  <a:schemeClr val="tx1"/>
                </a:solidFill>
              </a:rPr>
              <a:t>'&gt;</a:t>
            </a:r>
          </a:p>
          <a:p>
            <a:pPr marL="76200" indent="0">
              <a:buNone/>
            </a:pPr>
            <a:r>
              <a:rPr lang="en-GB" dirty="0" smtClean="0">
                <a:solidFill>
                  <a:schemeClr val="tx1"/>
                </a:solidFill>
              </a:rPr>
              <a:t>&lt;</a:t>
            </a:r>
            <a:r>
              <a:rPr lang="en-GB" dirty="0">
                <a:solidFill>
                  <a:schemeClr val="tx1"/>
                </a:solidFill>
              </a:rPr>
              <a:t>class '</a:t>
            </a:r>
            <a:r>
              <a:rPr lang="en-GB" dirty="0" err="1">
                <a:solidFill>
                  <a:schemeClr val="tx1"/>
                </a:solidFill>
              </a:rPr>
              <a:t>str</a:t>
            </a:r>
            <a:r>
              <a:rPr lang="en-GB" dirty="0" smtClean="0">
                <a:solidFill>
                  <a:schemeClr val="tx1"/>
                </a:solidFill>
              </a:rPr>
              <a:t>'&gt;</a:t>
            </a:r>
          </a:p>
          <a:p>
            <a:pPr marL="76200" indent="0">
              <a:buNone/>
            </a:pPr>
            <a:r>
              <a:rPr lang="en-GB" dirty="0" smtClean="0">
                <a:solidFill>
                  <a:schemeClr val="tx1"/>
                </a:solidFill>
              </a:rPr>
              <a:t>&lt;</a:t>
            </a:r>
            <a:r>
              <a:rPr lang="en-GB" dirty="0">
                <a:solidFill>
                  <a:schemeClr val="tx1"/>
                </a:solidFill>
              </a:rPr>
              <a:t>class 'bool'&gt;</a:t>
            </a:r>
            <a:endParaRPr lang="en-GB" dirty="0" smtClean="0">
              <a:solidFill>
                <a:schemeClr val="tx1"/>
              </a:solidFill>
            </a:endParaRPr>
          </a:p>
          <a:p>
            <a:pPr marL="76200" indent="0">
              <a:buFont typeface="Sniglet"/>
              <a:buNone/>
            </a:pPr>
            <a:endParaRPr lang="en-GB" dirty="0" smtClean="0">
              <a:solidFill>
                <a:srgbClr val="FF0000"/>
              </a:solidFill>
            </a:endParaRPr>
          </a:p>
        </p:txBody>
      </p:sp>
    </p:spTree>
    <p:extLst>
      <p:ext uri="{BB962C8B-B14F-4D97-AF65-F5344CB8AC3E}">
        <p14:creationId xmlns:p14="http://schemas.microsoft.com/office/powerpoint/2010/main" val="305954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18</a:t>
            </a:fld>
            <a:endParaRPr lang="en-US"/>
          </a:p>
        </p:txBody>
      </p:sp>
      <p:sp>
        <p:nvSpPr>
          <p:cNvPr id="4" name="Content Placeholder 3"/>
          <p:cNvSpPr>
            <a:spLocks noGrp="1"/>
          </p:cNvSpPr>
          <p:nvPr>
            <p:ph sz="quarter" idx="1"/>
          </p:nvPr>
        </p:nvSpPr>
        <p:spPr>
          <a:xfrm>
            <a:off x="1363227" y="1399309"/>
            <a:ext cx="4843609" cy="1769484"/>
          </a:xfrm>
        </p:spPr>
        <p:txBody>
          <a:bodyPr/>
          <a:lstStyle/>
          <a:p>
            <a:pPr marL="76200" indent="0">
              <a:buNone/>
            </a:pPr>
            <a:r>
              <a:rPr lang="en-IN" dirty="0" smtClean="0"/>
              <a:t>Print ‘xyz’ 100 times. </a:t>
            </a:r>
            <a:endParaRPr lang="en-IN" dirty="0"/>
          </a:p>
        </p:txBody>
      </p:sp>
      <p:sp>
        <p:nvSpPr>
          <p:cNvPr id="5" name="TextBox 4"/>
          <p:cNvSpPr txBox="1"/>
          <p:nvPr/>
        </p:nvSpPr>
        <p:spPr>
          <a:xfrm>
            <a:off x="1745673" y="2306782"/>
            <a:ext cx="5133109" cy="1569660"/>
          </a:xfrm>
          <a:prstGeom prst="rect">
            <a:avLst/>
          </a:prstGeom>
          <a:noFill/>
        </p:spPr>
        <p:txBody>
          <a:bodyPr wrap="square" rtlCol="0">
            <a:spAutoFit/>
          </a:bodyPr>
          <a:lstStyle/>
          <a:p>
            <a:r>
              <a:rPr lang="en-GB" sz="2400" dirty="0" smtClean="0"/>
              <a:t>Choose the correct option:</a:t>
            </a:r>
          </a:p>
          <a:p>
            <a:pPr marL="342900" indent="-342900">
              <a:buAutoNum type="arabicParenR"/>
            </a:pPr>
            <a:r>
              <a:rPr lang="en-GB" sz="2400" dirty="0" smtClean="0"/>
              <a:t>print(“xyz”*100)</a:t>
            </a:r>
          </a:p>
          <a:p>
            <a:r>
              <a:rPr lang="en-GB" sz="2400" dirty="0" smtClean="0"/>
              <a:t>2) print(10*“xyz”*10)</a:t>
            </a:r>
          </a:p>
          <a:p>
            <a:r>
              <a:rPr lang="en-GB" sz="2400" dirty="0" smtClean="0"/>
              <a:t>3) print(100*“xyz”)</a:t>
            </a:r>
            <a:endParaRPr lang="en-GB" sz="2400" dirty="0"/>
          </a:p>
        </p:txBody>
      </p:sp>
      <p:sp>
        <p:nvSpPr>
          <p:cNvPr id="6" name="Cloud Callout 5"/>
          <p:cNvSpPr/>
          <p:nvPr/>
        </p:nvSpPr>
        <p:spPr>
          <a:xfrm>
            <a:off x="5158694" y="1079418"/>
            <a:ext cx="3225433" cy="1641763"/>
          </a:xfrm>
          <a:prstGeom prst="cloudCallout">
            <a:avLst>
              <a:gd name="adj1" fmla="val -36845"/>
              <a:gd name="adj2" fmla="val 7921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All are correct</a:t>
            </a:r>
            <a:endParaRPr lang="en-GB" sz="2000" b="1" dirty="0"/>
          </a:p>
        </p:txBody>
      </p:sp>
    </p:spTree>
    <p:extLst>
      <p:ext uri="{BB962C8B-B14F-4D97-AF65-F5344CB8AC3E}">
        <p14:creationId xmlns:p14="http://schemas.microsoft.com/office/powerpoint/2010/main" val="328754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19</a:t>
            </a:fld>
            <a:endParaRPr lang="en-US"/>
          </a:p>
        </p:txBody>
      </p:sp>
      <p:sp>
        <p:nvSpPr>
          <p:cNvPr id="4" name="Content Placeholder 3"/>
          <p:cNvSpPr>
            <a:spLocks noGrp="1"/>
          </p:cNvSpPr>
          <p:nvPr>
            <p:ph sz="quarter" idx="1"/>
          </p:nvPr>
        </p:nvSpPr>
        <p:spPr>
          <a:xfrm>
            <a:off x="1363227" y="1171325"/>
            <a:ext cx="6083591" cy="1997468"/>
          </a:xfrm>
        </p:spPr>
        <p:txBody>
          <a:bodyPr/>
          <a:lstStyle/>
          <a:p>
            <a:pPr marL="76200" indent="0">
              <a:buNone/>
            </a:pPr>
            <a:r>
              <a:rPr lang="en-IN" sz="2000" dirty="0" smtClean="0"/>
              <a:t>Print ‘xyz’ 100 times on different lines. </a:t>
            </a:r>
            <a:endParaRPr lang="en-IN" sz="2000" dirty="0"/>
          </a:p>
        </p:txBody>
      </p:sp>
      <p:sp>
        <p:nvSpPr>
          <p:cNvPr id="5" name="TextBox 4"/>
          <p:cNvSpPr txBox="1"/>
          <p:nvPr/>
        </p:nvSpPr>
        <p:spPr>
          <a:xfrm>
            <a:off x="1745673" y="2306782"/>
            <a:ext cx="5133109" cy="1569660"/>
          </a:xfrm>
          <a:prstGeom prst="rect">
            <a:avLst/>
          </a:prstGeom>
          <a:noFill/>
        </p:spPr>
        <p:txBody>
          <a:bodyPr wrap="square" rtlCol="0">
            <a:spAutoFit/>
          </a:bodyPr>
          <a:lstStyle/>
          <a:p>
            <a:r>
              <a:rPr lang="en-GB" sz="2400" dirty="0" smtClean="0"/>
              <a:t>Choose the correct option:</a:t>
            </a:r>
          </a:p>
          <a:p>
            <a:pPr marL="342900" indent="-342900">
              <a:buAutoNum type="arabicParenR"/>
            </a:pPr>
            <a:r>
              <a:rPr lang="en-GB" sz="2400" dirty="0" smtClean="0"/>
              <a:t>print(“xyz”*100\n)</a:t>
            </a:r>
          </a:p>
          <a:p>
            <a:r>
              <a:rPr lang="en-GB" sz="2400" dirty="0" smtClean="0"/>
              <a:t>2) print(“xyz\n”*100)</a:t>
            </a:r>
          </a:p>
          <a:p>
            <a:r>
              <a:rPr lang="en-GB" sz="2400" dirty="0" smtClean="0"/>
              <a:t>3) print(“xyz”, “\n” *100)</a:t>
            </a:r>
            <a:endParaRPr lang="en-GB" sz="2400" dirty="0"/>
          </a:p>
        </p:txBody>
      </p:sp>
      <p:sp>
        <p:nvSpPr>
          <p:cNvPr id="6" name="Cloud Callout 5"/>
          <p:cNvSpPr/>
          <p:nvPr/>
        </p:nvSpPr>
        <p:spPr>
          <a:xfrm>
            <a:off x="5820267" y="1610999"/>
            <a:ext cx="2250133" cy="1641763"/>
          </a:xfrm>
          <a:prstGeom prst="cloudCallout">
            <a:avLst>
              <a:gd name="adj1" fmla="val -104882"/>
              <a:gd name="adj2" fmla="val 4672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Option 2 is correct</a:t>
            </a:r>
            <a:endParaRPr lang="en-GB" sz="2000" b="1" dirty="0"/>
          </a:p>
        </p:txBody>
      </p:sp>
    </p:spTree>
    <p:extLst>
      <p:ext uri="{BB962C8B-B14F-4D97-AF65-F5344CB8AC3E}">
        <p14:creationId xmlns:p14="http://schemas.microsoft.com/office/powerpoint/2010/main" val="28882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2</a:t>
            </a:fld>
            <a:endParaRPr lang="en-US"/>
          </a:p>
        </p:txBody>
      </p:sp>
      <p:sp>
        <p:nvSpPr>
          <p:cNvPr id="4" name="Content Placeholder 3"/>
          <p:cNvSpPr>
            <a:spLocks noGrp="1"/>
          </p:cNvSpPr>
          <p:nvPr>
            <p:ph sz="quarter" idx="1"/>
          </p:nvPr>
        </p:nvSpPr>
        <p:spPr>
          <a:xfrm>
            <a:off x="822900" y="962108"/>
            <a:ext cx="7614518" cy="3877642"/>
          </a:xfrm>
        </p:spPr>
        <p:txBody>
          <a:bodyPr/>
          <a:lstStyle/>
          <a:p>
            <a:pPr marL="76200" indent="0">
              <a:buNone/>
            </a:pPr>
            <a:r>
              <a:rPr lang="en-GB" dirty="0"/>
              <a:t>"Everybody should learn to program a computer, because it teaches you how to think</a:t>
            </a:r>
            <a:r>
              <a:rPr lang="en-GB" dirty="0" smtClean="0"/>
              <a:t>".</a:t>
            </a:r>
          </a:p>
          <a:p>
            <a:pPr marL="76200" indent="0">
              <a:buNone/>
            </a:pPr>
            <a:endParaRPr lang="en-GB" dirty="0" smtClean="0"/>
          </a:p>
          <a:p>
            <a:pPr marL="76200" indent="0">
              <a:buNone/>
            </a:pPr>
            <a:r>
              <a:rPr lang="en-GB" dirty="0"/>
              <a:t>	</a:t>
            </a:r>
            <a:r>
              <a:rPr lang="en-GB" dirty="0" smtClean="0"/>
              <a:t>				-Steve Jobs</a:t>
            </a:r>
          </a:p>
          <a:p>
            <a:pPr marL="76200" indent="0">
              <a:buNone/>
            </a:pPr>
            <a:r>
              <a:rPr lang="en-GB" sz="1600" dirty="0" smtClean="0"/>
              <a:t>					American </a:t>
            </a:r>
            <a:r>
              <a:rPr lang="en-GB" sz="1600" dirty="0"/>
              <a:t>businessman, </a:t>
            </a:r>
            <a:endParaRPr lang="en-GB" sz="1600" dirty="0" smtClean="0"/>
          </a:p>
          <a:p>
            <a:pPr marL="76200" indent="0">
              <a:buNone/>
            </a:pPr>
            <a:r>
              <a:rPr lang="en-GB" sz="1600" dirty="0"/>
              <a:t>	</a:t>
            </a:r>
            <a:r>
              <a:rPr lang="en-GB" sz="1600" dirty="0" smtClean="0"/>
              <a:t>				inventor </a:t>
            </a:r>
            <a:r>
              <a:rPr lang="en-GB" sz="1600" dirty="0"/>
              <a:t>and investor</a:t>
            </a:r>
            <a:endParaRPr lang="en-IN" sz="1600" dirty="0"/>
          </a:p>
        </p:txBody>
      </p:sp>
      <p:pic>
        <p:nvPicPr>
          <p:cNvPr id="5" name="Picture 4"/>
          <p:cNvPicPr>
            <a:picLocks noChangeAspect="1"/>
          </p:cNvPicPr>
          <p:nvPr/>
        </p:nvPicPr>
        <p:blipFill rotWithShape="1">
          <a:blip r:embed="rId2"/>
          <a:srcRect l="67201" t="25000" r="10699" b="45845"/>
          <a:stretch/>
        </p:blipFill>
        <p:spPr>
          <a:xfrm>
            <a:off x="1486894" y="1956021"/>
            <a:ext cx="3705308" cy="2480807"/>
          </a:xfrm>
          <a:prstGeom prst="rect">
            <a:avLst/>
          </a:prstGeom>
        </p:spPr>
      </p:pic>
    </p:spTree>
    <p:extLst>
      <p:ext uri="{BB962C8B-B14F-4D97-AF65-F5344CB8AC3E}">
        <p14:creationId xmlns:p14="http://schemas.microsoft.com/office/powerpoint/2010/main" val="242886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20</a:t>
            </a:fld>
            <a:endParaRPr lang="en-US"/>
          </a:p>
        </p:txBody>
      </p:sp>
      <p:sp>
        <p:nvSpPr>
          <p:cNvPr id="4" name="Content Placeholder 3"/>
          <p:cNvSpPr>
            <a:spLocks noGrp="1"/>
          </p:cNvSpPr>
          <p:nvPr>
            <p:ph sz="quarter" idx="1"/>
          </p:nvPr>
        </p:nvSpPr>
        <p:spPr>
          <a:xfrm>
            <a:off x="1106918" y="1420090"/>
            <a:ext cx="3375028" cy="1769484"/>
          </a:xfrm>
        </p:spPr>
        <p:style>
          <a:lnRef idx="2">
            <a:schemeClr val="accent1"/>
          </a:lnRef>
          <a:fillRef idx="1">
            <a:schemeClr val="lt1"/>
          </a:fillRef>
          <a:effectRef idx="0">
            <a:schemeClr val="accent1"/>
          </a:effectRef>
          <a:fontRef idx="minor">
            <a:schemeClr val="dk1"/>
          </a:fontRef>
        </p:style>
        <p:txBody>
          <a:bodyPr/>
          <a:lstStyle/>
          <a:p>
            <a:pPr marL="76200" indent="0">
              <a:buNone/>
            </a:pPr>
            <a:r>
              <a:rPr lang="en-IN" dirty="0" smtClean="0"/>
              <a:t>Take a variable and store your name in it. Print your name 100 times.</a:t>
            </a:r>
            <a:endParaRPr lang="en-IN" dirty="0"/>
          </a:p>
        </p:txBody>
      </p:sp>
      <p:sp>
        <p:nvSpPr>
          <p:cNvPr id="5" name="Rectangle 4"/>
          <p:cNvSpPr/>
          <p:nvPr/>
        </p:nvSpPr>
        <p:spPr>
          <a:xfrm>
            <a:off x="4994564" y="879764"/>
            <a:ext cx="2639291" cy="2860963"/>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Variables can include:</a:t>
            </a:r>
          </a:p>
          <a:p>
            <a:pPr marL="342900" indent="-342900" algn="ctr">
              <a:buAutoNum type="arabicParenR"/>
            </a:pPr>
            <a:r>
              <a:rPr lang="en-GB" b="1" dirty="0" smtClean="0">
                <a:solidFill>
                  <a:srgbClr val="00B050"/>
                </a:solidFill>
              </a:rPr>
              <a:t>Upper case letters(A-Z)</a:t>
            </a:r>
          </a:p>
          <a:p>
            <a:pPr marL="342900" indent="-342900" algn="ctr">
              <a:buAutoNum type="arabicParenR"/>
            </a:pPr>
            <a:r>
              <a:rPr lang="en-GB" b="1" dirty="0" smtClean="0">
                <a:solidFill>
                  <a:srgbClr val="00B050"/>
                </a:solidFill>
              </a:rPr>
              <a:t>Lower case letters (a-z)</a:t>
            </a:r>
          </a:p>
          <a:p>
            <a:pPr marL="342900" indent="-342900" algn="ctr">
              <a:buAutoNum type="arabicParenR"/>
            </a:pPr>
            <a:r>
              <a:rPr lang="en-GB" b="1" dirty="0" smtClean="0">
                <a:solidFill>
                  <a:srgbClr val="00B050"/>
                </a:solidFill>
              </a:rPr>
              <a:t>Underscore( _ )</a:t>
            </a:r>
          </a:p>
          <a:p>
            <a:pPr marL="342900" indent="-342900" algn="ctr">
              <a:buAutoNum type="arabicParenR"/>
            </a:pPr>
            <a:r>
              <a:rPr lang="en-GB" b="1" dirty="0" smtClean="0">
                <a:solidFill>
                  <a:srgbClr val="FF0000"/>
                </a:solidFill>
              </a:rPr>
              <a:t>Digits(0-9)</a:t>
            </a:r>
          </a:p>
          <a:p>
            <a:pPr algn="ctr"/>
            <a:r>
              <a:rPr lang="en-GB" b="1" dirty="0" smtClean="0"/>
              <a:t>Rule: Cannot start with </a:t>
            </a:r>
            <a:r>
              <a:rPr lang="en-GB" b="1" dirty="0" err="1" smtClean="0"/>
              <a:t>numerics</a:t>
            </a:r>
            <a:endParaRPr lang="en-GB" b="1" dirty="0" smtClean="0"/>
          </a:p>
        </p:txBody>
      </p:sp>
    </p:spTree>
    <p:extLst>
      <p:ext uri="{BB962C8B-B14F-4D97-AF65-F5344CB8AC3E}">
        <p14:creationId xmlns:p14="http://schemas.microsoft.com/office/powerpoint/2010/main" val="390150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Names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21</a:t>
            </a:fld>
            <a:endParaRPr lang="en-US"/>
          </a:p>
        </p:txBody>
      </p:sp>
      <p:sp>
        <p:nvSpPr>
          <p:cNvPr id="4" name="Content Placeholder 3"/>
          <p:cNvSpPr>
            <a:spLocks noGrp="1"/>
          </p:cNvSpPr>
          <p:nvPr>
            <p:ph sz="quarter" idx="1"/>
          </p:nvPr>
        </p:nvSpPr>
        <p:spPr>
          <a:xfrm>
            <a:off x="822900" y="1171325"/>
            <a:ext cx="7358209" cy="1997468"/>
          </a:xfrm>
        </p:spPr>
        <p:txBody>
          <a:bodyPr/>
          <a:lstStyle/>
          <a:p>
            <a:r>
              <a:rPr lang="en-GB" sz="1800" dirty="0">
                <a:latin typeface="Tahoma" panose="020B0604030504040204" pitchFamily="34" charset="0"/>
                <a:ea typeface="Tahoma" panose="020B0604030504040204" pitchFamily="34" charset="0"/>
                <a:cs typeface="Tahoma" panose="020B0604030504040204" pitchFamily="34" charset="0"/>
              </a:rPr>
              <a:t>Variable names can be arbitrarily long. </a:t>
            </a:r>
            <a:endParaRPr lang="en-GB" sz="1800" dirty="0" smtClean="0">
              <a:latin typeface="Tahoma" panose="020B0604030504040204" pitchFamily="34" charset="0"/>
              <a:ea typeface="Tahoma" panose="020B0604030504040204" pitchFamily="34" charset="0"/>
              <a:cs typeface="Tahoma" panose="020B0604030504040204" pitchFamily="34" charset="0"/>
            </a:endParaRPr>
          </a:p>
          <a:p>
            <a:r>
              <a:rPr lang="en-GB" sz="1800" dirty="0" smtClean="0">
                <a:latin typeface="Tahoma" panose="020B0604030504040204" pitchFamily="34" charset="0"/>
                <a:ea typeface="Tahoma" panose="020B0604030504040204" pitchFamily="34" charset="0"/>
                <a:cs typeface="Tahoma" panose="020B0604030504040204" pitchFamily="34" charset="0"/>
              </a:rPr>
              <a:t>They </a:t>
            </a:r>
            <a:r>
              <a:rPr lang="en-GB" sz="1800" dirty="0">
                <a:latin typeface="Tahoma" panose="020B0604030504040204" pitchFamily="34" charset="0"/>
                <a:ea typeface="Tahoma" panose="020B0604030504040204" pitchFamily="34" charset="0"/>
                <a:cs typeface="Tahoma" panose="020B0604030504040204" pitchFamily="34" charset="0"/>
              </a:rPr>
              <a:t>can contain both letters and numbers, but they have to begin with a </a:t>
            </a:r>
            <a:r>
              <a:rPr lang="en-GB" sz="1800" dirty="0" smtClean="0">
                <a:latin typeface="Tahoma" panose="020B0604030504040204" pitchFamily="34" charset="0"/>
                <a:ea typeface="Tahoma" panose="020B0604030504040204" pitchFamily="34" charset="0"/>
                <a:cs typeface="Tahoma" panose="020B0604030504040204" pitchFamily="34" charset="0"/>
              </a:rPr>
              <a:t>letter or _. </a:t>
            </a:r>
          </a:p>
          <a:p>
            <a:r>
              <a:rPr lang="en-GB" sz="1800" dirty="0" smtClean="0">
                <a:latin typeface="Tahoma" panose="020B0604030504040204" pitchFamily="34" charset="0"/>
                <a:ea typeface="Tahoma" panose="020B0604030504040204" pitchFamily="34" charset="0"/>
                <a:cs typeface="Tahoma" panose="020B0604030504040204" pitchFamily="34" charset="0"/>
              </a:rPr>
              <a:t>Although </a:t>
            </a:r>
            <a:r>
              <a:rPr lang="en-GB" sz="1800" dirty="0">
                <a:latin typeface="Tahoma" panose="020B0604030504040204" pitchFamily="34" charset="0"/>
                <a:ea typeface="Tahoma" panose="020B0604030504040204" pitchFamily="34" charset="0"/>
                <a:cs typeface="Tahoma" panose="020B0604030504040204" pitchFamily="34" charset="0"/>
              </a:rPr>
              <a:t>it is legal to use uppercase letters, by convention we don't. </a:t>
            </a:r>
            <a:r>
              <a:rPr lang="en-GB" sz="1800" dirty="0" smtClean="0">
                <a:latin typeface="Tahoma" panose="020B0604030504040204" pitchFamily="34" charset="0"/>
                <a:ea typeface="Tahoma" panose="020B0604030504040204" pitchFamily="34" charset="0"/>
                <a:cs typeface="Tahoma" panose="020B0604030504040204" pitchFamily="34" charset="0"/>
              </a:rPr>
              <a:t>If </a:t>
            </a:r>
            <a:r>
              <a:rPr lang="en-GB" sz="1800" dirty="0">
                <a:latin typeface="Tahoma" panose="020B0604030504040204" pitchFamily="34" charset="0"/>
                <a:ea typeface="Tahoma" panose="020B0604030504040204" pitchFamily="34" charset="0"/>
                <a:cs typeface="Tahoma" panose="020B0604030504040204" pitchFamily="34" charset="0"/>
              </a:rPr>
              <a:t>you do, remember that case matters. </a:t>
            </a:r>
            <a:r>
              <a:rPr lang="en-GB" sz="1800" dirty="0" err="1">
                <a:latin typeface="Tahoma" panose="020B0604030504040204" pitchFamily="34" charset="0"/>
                <a:ea typeface="Tahoma" panose="020B0604030504040204" pitchFamily="34" charset="0"/>
                <a:cs typeface="Tahoma" panose="020B0604030504040204" pitchFamily="34" charset="0"/>
              </a:rPr>
              <a:t>abc</a:t>
            </a:r>
            <a:r>
              <a:rPr lang="en-GB" sz="1800" dirty="0">
                <a:latin typeface="Tahoma" panose="020B0604030504040204" pitchFamily="34" charset="0"/>
                <a:ea typeface="Tahoma" panose="020B0604030504040204" pitchFamily="34" charset="0"/>
                <a:cs typeface="Tahoma" panose="020B0604030504040204" pitchFamily="34" charset="0"/>
              </a:rPr>
              <a:t> and </a:t>
            </a:r>
            <a:r>
              <a:rPr lang="en-GB" sz="1800" dirty="0" err="1">
                <a:latin typeface="Tahoma" panose="020B0604030504040204" pitchFamily="34" charset="0"/>
                <a:ea typeface="Tahoma" panose="020B0604030504040204" pitchFamily="34" charset="0"/>
                <a:cs typeface="Tahoma" panose="020B0604030504040204" pitchFamily="34" charset="0"/>
              </a:rPr>
              <a:t>Abc</a:t>
            </a:r>
            <a:r>
              <a:rPr lang="en-GB" sz="1800" dirty="0">
                <a:latin typeface="Tahoma" panose="020B0604030504040204" pitchFamily="34" charset="0"/>
                <a:ea typeface="Tahoma" panose="020B0604030504040204" pitchFamily="34" charset="0"/>
                <a:cs typeface="Tahoma" panose="020B0604030504040204" pitchFamily="34" charset="0"/>
              </a:rPr>
              <a:t> are different variables</a:t>
            </a:r>
            <a:r>
              <a:rPr lang="en-GB" sz="1800" dirty="0" smtClean="0">
                <a:latin typeface="Tahoma" panose="020B0604030504040204" pitchFamily="34" charset="0"/>
                <a:ea typeface="Tahoma" panose="020B0604030504040204" pitchFamily="34" charset="0"/>
                <a:cs typeface="Tahoma" panose="020B0604030504040204" pitchFamily="34" charset="0"/>
              </a:rPr>
              <a:t>.</a:t>
            </a:r>
          </a:p>
          <a:p>
            <a:r>
              <a:rPr lang="en-GB" sz="1800" dirty="0" smtClean="0">
                <a:latin typeface="Tahoma" panose="020B0604030504040204" pitchFamily="34" charset="0"/>
                <a:ea typeface="Tahoma" panose="020B0604030504040204" pitchFamily="34" charset="0"/>
                <a:cs typeface="Tahoma" panose="020B0604030504040204" pitchFamily="34" charset="0"/>
              </a:rPr>
              <a:t>The </a:t>
            </a:r>
            <a:r>
              <a:rPr lang="en-GB" sz="1800" dirty="0">
                <a:latin typeface="Tahoma" panose="020B0604030504040204" pitchFamily="34" charset="0"/>
                <a:ea typeface="Tahoma" panose="020B0604030504040204" pitchFamily="34" charset="0"/>
                <a:cs typeface="Tahoma" panose="020B0604030504040204" pitchFamily="34" charset="0"/>
              </a:rPr>
              <a:t>underscore character (_) can appear in a name. It is often used in names with multiple words, such as </a:t>
            </a:r>
            <a:r>
              <a:rPr lang="en-GB" sz="1800" dirty="0" err="1">
                <a:latin typeface="Tahoma" panose="020B0604030504040204" pitchFamily="34" charset="0"/>
                <a:ea typeface="Tahoma" panose="020B0604030504040204" pitchFamily="34" charset="0"/>
                <a:cs typeface="Tahoma" panose="020B0604030504040204" pitchFamily="34" charset="0"/>
              </a:rPr>
              <a:t>my_name</a:t>
            </a:r>
            <a:r>
              <a:rPr lang="en-GB" sz="1800" dirty="0">
                <a:latin typeface="Tahoma" panose="020B0604030504040204" pitchFamily="34" charset="0"/>
                <a:ea typeface="Tahoma" panose="020B0604030504040204" pitchFamily="34" charset="0"/>
                <a:cs typeface="Tahoma" panose="020B0604030504040204" pitchFamily="34" charset="0"/>
              </a:rPr>
              <a:t> or </a:t>
            </a:r>
            <a:r>
              <a:rPr lang="en-GB" sz="1800" dirty="0" err="1">
                <a:latin typeface="Tahoma" panose="020B0604030504040204" pitchFamily="34" charset="0"/>
                <a:ea typeface="Tahoma" panose="020B0604030504040204" pitchFamily="34" charset="0"/>
                <a:cs typeface="Tahoma" panose="020B0604030504040204" pitchFamily="34" charset="0"/>
              </a:rPr>
              <a:t>price_of_tea</a:t>
            </a:r>
            <a:endParaRPr lang="en-IN"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959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 Naming Convention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22</a:t>
            </a:fld>
            <a:endParaRPr lang="en-US"/>
          </a:p>
        </p:txBody>
      </p:sp>
      <p:sp>
        <p:nvSpPr>
          <p:cNvPr id="4" name="Content Placeholder 3"/>
          <p:cNvSpPr>
            <a:spLocks noGrp="1"/>
          </p:cNvSpPr>
          <p:nvPr>
            <p:ph sz="quarter" idx="1"/>
          </p:nvPr>
        </p:nvSpPr>
        <p:spPr>
          <a:xfrm>
            <a:off x="989155" y="1171325"/>
            <a:ext cx="4718918" cy="1997468"/>
          </a:xfrm>
        </p:spPr>
        <p:txBody>
          <a:bodyPr/>
          <a:lstStyle/>
          <a:p>
            <a:pPr marL="76200" indent="0">
              <a:buNone/>
            </a:pPr>
            <a:r>
              <a:rPr lang="en-GB" sz="2000" dirty="0" err="1">
                <a:latin typeface="Tahoma" panose="020B0604030504040204" pitchFamily="34" charset="0"/>
                <a:ea typeface="Tahoma" panose="020B0604030504040204" pitchFamily="34" charset="0"/>
                <a:cs typeface="Tahoma" panose="020B0604030504040204" pitchFamily="34" charset="0"/>
              </a:rPr>
              <a:t>name_of_student</a:t>
            </a:r>
            <a:r>
              <a:rPr lang="en-GB" sz="2000" dirty="0">
                <a:latin typeface="Tahoma" panose="020B0604030504040204" pitchFamily="34" charset="0"/>
                <a:ea typeface="Tahoma" panose="020B0604030504040204" pitchFamily="34" charset="0"/>
                <a:cs typeface="Tahoma" panose="020B0604030504040204" pitchFamily="34" charset="0"/>
              </a:rPr>
              <a:t>="Amit" #Snake case </a:t>
            </a:r>
            <a:r>
              <a:rPr lang="en-GB" sz="2000" dirty="0" smtClean="0">
                <a:latin typeface="Tahoma" panose="020B0604030504040204" pitchFamily="34" charset="0"/>
                <a:ea typeface="Tahoma" panose="020B0604030504040204" pitchFamily="34" charset="0"/>
                <a:cs typeface="Tahoma" panose="020B0604030504040204" pitchFamily="34" charset="0"/>
              </a:rPr>
              <a:t>print(</a:t>
            </a:r>
            <a:r>
              <a:rPr lang="en-GB" sz="2000" dirty="0" err="1" smtClean="0">
                <a:latin typeface="Tahoma" panose="020B0604030504040204" pitchFamily="34" charset="0"/>
                <a:ea typeface="Tahoma" panose="020B0604030504040204" pitchFamily="34" charset="0"/>
                <a:cs typeface="Tahoma" panose="020B0604030504040204" pitchFamily="34" charset="0"/>
              </a:rPr>
              <a:t>name_of_student</a:t>
            </a:r>
            <a:r>
              <a:rPr lang="en-GB" sz="2000" dirty="0" smtClean="0">
                <a:latin typeface="Tahoma" panose="020B0604030504040204" pitchFamily="34" charset="0"/>
                <a:ea typeface="Tahoma" panose="020B0604030504040204" pitchFamily="34" charset="0"/>
                <a:cs typeface="Tahoma" panose="020B0604030504040204" pitchFamily="34" charset="0"/>
              </a:rPr>
              <a:t>)</a:t>
            </a:r>
          </a:p>
          <a:p>
            <a:pPr marL="76200" indent="0">
              <a:buNone/>
            </a:pPr>
            <a:endParaRPr lang="en-GB" sz="2000" dirty="0" smtClean="0">
              <a:latin typeface="Tahoma" panose="020B0604030504040204" pitchFamily="34" charset="0"/>
              <a:ea typeface="Tahoma" panose="020B0604030504040204" pitchFamily="34" charset="0"/>
              <a:cs typeface="Tahoma" panose="020B0604030504040204" pitchFamily="34" charset="0"/>
            </a:endParaRPr>
          </a:p>
          <a:p>
            <a:pPr marL="76200" indent="0">
              <a:buNone/>
            </a:pPr>
            <a:r>
              <a:rPr lang="en-GB" sz="2000" dirty="0" err="1" smtClean="0">
                <a:latin typeface="Tahoma" panose="020B0604030504040204" pitchFamily="34" charset="0"/>
                <a:ea typeface="Tahoma" panose="020B0604030504040204" pitchFamily="34" charset="0"/>
                <a:cs typeface="Tahoma" panose="020B0604030504040204" pitchFamily="34" charset="0"/>
              </a:rPr>
              <a:t>NameOfStudent</a:t>
            </a:r>
            <a:r>
              <a:rPr lang="en-GB" sz="2000" dirty="0">
                <a:latin typeface="Tahoma" panose="020B0604030504040204" pitchFamily="34" charset="0"/>
                <a:ea typeface="Tahoma" panose="020B0604030504040204" pitchFamily="34" charset="0"/>
                <a:cs typeface="Tahoma" panose="020B0604030504040204" pitchFamily="34" charset="0"/>
              </a:rPr>
              <a:t>="Harry" #Pascal case </a:t>
            </a:r>
            <a:r>
              <a:rPr lang="en-GB" sz="2000" dirty="0" smtClean="0">
                <a:latin typeface="Tahoma" panose="020B0604030504040204" pitchFamily="34" charset="0"/>
                <a:ea typeface="Tahoma" panose="020B0604030504040204" pitchFamily="34" charset="0"/>
                <a:cs typeface="Tahoma" panose="020B0604030504040204" pitchFamily="34" charset="0"/>
              </a:rPr>
              <a:t>print(</a:t>
            </a:r>
            <a:r>
              <a:rPr lang="en-GB" sz="2000" dirty="0" err="1" smtClean="0">
                <a:latin typeface="Tahoma" panose="020B0604030504040204" pitchFamily="34" charset="0"/>
                <a:ea typeface="Tahoma" panose="020B0604030504040204" pitchFamily="34" charset="0"/>
                <a:cs typeface="Tahoma" panose="020B0604030504040204" pitchFamily="34" charset="0"/>
              </a:rPr>
              <a:t>NameOfStudent</a:t>
            </a:r>
            <a:r>
              <a:rPr lang="en-GB" sz="2000" dirty="0">
                <a:latin typeface="Tahoma" panose="020B0604030504040204" pitchFamily="34" charset="0"/>
                <a:ea typeface="Tahoma" panose="020B0604030504040204" pitchFamily="34" charset="0"/>
                <a:cs typeface="Tahoma" panose="020B0604030504040204" pitchFamily="34" charset="0"/>
              </a:rPr>
              <a:t>) </a:t>
            </a:r>
            <a:endParaRPr lang="en-GB" sz="2000" dirty="0" smtClean="0">
              <a:latin typeface="Tahoma" panose="020B0604030504040204" pitchFamily="34" charset="0"/>
              <a:ea typeface="Tahoma" panose="020B0604030504040204" pitchFamily="34" charset="0"/>
              <a:cs typeface="Tahoma" panose="020B0604030504040204" pitchFamily="34" charset="0"/>
            </a:endParaRPr>
          </a:p>
          <a:p>
            <a:pPr marL="76200" indent="0">
              <a:buNone/>
            </a:pPr>
            <a:endParaRPr lang="en-GB" sz="2000" dirty="0">
              <a:latin typeface="Tahoma" panose="020B0604030504040204" pitchFamily="34" charset="0"/>
              <a:ea typeface="Tahoma" panose="020B0604030504040204" pitchFamily="34" charset="0"/>
              <a:cs typeface="Tahoma" panose="020B0604030504040204" pitchFamily="34" charset="0"/>
            </a:endParaRPr>
          </a:p>
          <a:p>
            <a:pPr marL="76200" indent="0">
              <a:buNone/>
            </a:pPr>
            <a:r>
              <a:rPr lang="en-GB" sz="2000" dirty="0" err="1" smtClean="0">
                <a:latin typeface="Tahoma" panose="020B0604030504040204" pitchFamily="34" charset="0"/>
                <a:ea typeface="Tahoma" panose="020B0604030504040204" pitchFamily="34" charset="0"/>
                <a:cs typeface="Tahoma" panose="020B0604030504040204" pitchFamily="34" charset="0"/>
              </a:rPr>
              <a:t>nameOfStudent</a:t>
            </a:r>
            <a:r>
              <a:rPr lang="en-GB" sz="2000" dirty="0">
                <a:latin typeface="Tahoma" panose="020B0604030504040204" pitchFamily="34" charset="0"/>
                <a:ea typeface="Tahoma" panose="020B0604030504040204" pitchFamily="34" charset="0"/>
                <a:cs typeface="Tahoma" panose="020B0604030504040204" pitchFamily="34" charset="0"/>
              </a:rPr>
              <a:t>="Bob" #Camel case </a:t>
            </a:r>
            <a:r>
              <a:rPr lang="en-GB" sz="2000" dirty="0" smtClean="0">
                <a:latin typeface="Tahoma" panose="020B0604030504040204" pitchFamily="34" charset="0"/>
                <a:ea typeface="Tahoma" panose="020B0604030504040204" pitchFamily="34" charset="0"/>
                <a:cs typeface="Tahoma" panose="020B0604030504040204" pitchFamily="34" charset="0"/>
              </a:rPr>
              <a:t>print(</a:t>
            </a:r>
            <a:r>
              <a:rPr lang="en-GB" sz="2000" dirty="0" err="1" smtClean="0">
                <a:latin typeface="Tahoma" panose="020B0604030504040204" pitchFamily="34" charset="0"/>
                <a:ea typeface="Tahoma" panose="020B0604030504040204" pitchFamily="34" charset="0"/>
                <a:cs typeface="Tahoma" panose="020B0604030504040204" pitchFamily="34" charset="0"/>
              </a:rPr>
              <a:t>nameOfStudent</a:t>
            </a:r>
            <a:r>
              <a:rPr lang="en-GB" sz="2000" dirty="0">
                <a:latin typeface="Tahoma" panose="020B0604030504040204" pitchFamily="34" charset="0"/>
                <a:ea typeface="Tahoma" panose="020B0604030504040204" pitchFamily="34" charset="0"/>
                <a:cs typeface="Tahoma" panose="020B0604030504040204" pitchFamily="34" charset="0"/>
              </a:rPr>
              <a:t>)</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6" name="Cloud Callout 5"/>
          <p:cNvSpPr/>
          <p:nvPr/>
        </p:nvSpPr>
        <p:spPr>
          <a:xfrm>
            <a:off x="5659581" y="1171325"/>
            <a:ext cx="2625436" cy="1641763"/>
          </a:xfrm>
          <a:prstGeom prst="cloudCallout">
            <a:avLst>
              <a:gd name="adj1" fmla="val -85841"/>
              <a:gd name="adj2" fmla="val -2036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 is used for commenting</a:t>
            </a:r>
            <a:endParaRPr lang="en-GB" sz="2000" b="1" dirty="0"/>
          </a:p>
        </p:txBody>
      </p:sp>
    </p:spTree>
    <p:extLst>
      <p:ext uri="{BB962C8B-B14F-4D97-AF65-F5344CB8AC3E}">
        <p14:creationId xmlns:p14="http://schemas.microsoft.com/office/powerpoint/2010/main" val="1435446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will be the output?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23</a:t>
            </a:fld>
            <a:endParaRPr lang="en-US"/>
          </a:p>
        </p:txBody>
      </p:sp>
      <p:sp>
        <p:nvSpPr>
          <p:cNvPr id="4" name="Content Placeholder 3"/>
          <p:cNvSpPr>
            <a:spLocks noGrp="1"/>
          </p:cNvSpPr>
          <p:nvPr>
            <p:ph sz="quarter" idx="1"/>
          </p:nvPr>
        </p:nvSpPr>
        <p:spPr>
          <a:xfrm>
            <a:off x="1363227" y="1171325"/>
            <a:ext cx="2370573" cy="1997468"/>
          </a:xfrm>
        </p:spPr>
        <p:txBody>
          <a:bodyPr/>
          <a:lstStyle/>
          <a:p>
            <a:pPr marL="76200" indent="0">
              <a:buNone/>
            </a:pPr>
            <a:r>
              <a:rPr lang="en-IN" sz="2000" dirty="0" smtClean="0"/>
              <a:t>class</a:t>
            </a:r>
            <a:r>
              <a:rPr lang="en-IN" sz="2000" smtClean="0"/>
              <a:t>=“Python”</a:t>
            </a:r>
            <a:endParaRPr lang="en-IN" sz="2000" dirty="0" smtClean="0"/>
          </a:p>
          <a:p>
            <a:pPr marL="76200" indent="0">
              <a:buNone/>
            </a:pPr>
            <a:r>
              <a:rPr lang="en-IN" sz="2000" dirty="0"/>
              <a:t>p</a:t>
            </a:r>
            <a:r>
              <a:rPr lang="en-IN" sz="2000" dirty="0" smtClean="0"/>
              <a:t>rint(class)</a:t>
            </a:r>
            <a:endParaRPr lang="en-IN" sz="2000" dirty="0"/>
          </a:p>
        </p:txBody>
      </p:sp>
      <p:sp>
        <p:nvSpPr>
          <p:cNvPr id="5" name="Cloud Callout 4"/>
          <p:cNvSpPr/>
          <p:nvPr/>
        </p:nvSpPr>
        <p:spPr>
          <a:xfrm>
            <a:off x="3990171" y="1766455"/>
            <a:ext cx="4024683" cy="1641763"/>
          </a:xfrm>
          <a:prstGeom prst="cloudCallout">
            <a:avLst>
              <a:gd name="adj1" fmla="val -75228"/>
              <a:gd name="adj2" fmla="val -5285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Keywords cannot be used as variable names</a:t>
            </a:r>
            <a:endParaRPr lang="en-GB" sz="2000" b="1" dirty="0"/>
          </a:p>
        </p:txBody>
      </p:sp>
    </p:spTree>
    <p:extLst>
      <p:ext uri="{BB962C8B-B14F-4D97-AF65-F5344CB8AC3E}">
        <p14:creationId xmlns:p14="http://schemas.microsoft.com/office/powerpoint/2010/main" val="7821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Python Keywords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24</a:t>
            </a:fld>
            <a:endParaRPr lang="en-US"/>
          </a:p>
        </p:txBody>
      </p:sp>
      <p:sp>
        <p:nvSpPr>
          <p:cNvPr id="4" name="Content Placeholder 3"/>
          <p:cNvSpPr>
            <a:spLocks noGrp="1"/>
          </p:cNvSpPr>
          <p:nvPr>
            <p:ph sz="quarter" idx="1"/>
          </p:nvPr>
        </p:nvSpPr>
        <p:spPr>
          <a:xfrm>
            <a:off x="1439427" y="1546475"/>
            <a:ext cx="6346828" cy="1997468"/>
          </a:xfrm>
        </p:spPr>
        <p:txBody>
          <a:bodyPr/>
          <a:lstStyle/>
          <a:p>
            <a:pPr marL="76200" indent="0">
              <a:buNone/>
            </a:pPr>
            <a:r>
              <a:rPr lang="en-GB" sz="2800" dirty="0"/>
              <a:t>and </a:t>
            </a:r>
            <a:r>
              <a:rPr lang="en-GB" sz="2800" dirty="0" err="1"/>
              <a:t>def</a:t>
            </a:r>
            <a:r>
              <a:rPr lang="en-GB" sz="2800" dirty="0"/>
              <a:t> exec if not return assert del finally import or try break </a:t>
            </a:r>
            <a:r>
              <a:rPr lang="en-GB" sz="2800" dirty="0" err="1"/>
              <a:t>elif</a:t>
            </a:r>
            <a:r>
              <a:rPr lang="en-GB" sz="2800" dirty="0"/>
              <a:t> for in pass while class else from is print yield continue except global lambda raise </a:t>
            </a:r>
            <a:endParaRPr lang="en-IN" sz="2800" dirty="0"/>
          </a:p>
        </p:txBody>
      </p:sp>
    </p:spTree>
    <p:extLst>
      <p:ext uri="{BB962C8B-B14F-4D97-AF65-F5344CB8AC3E}">
        <p14:creationId xmlns:p14="http://schemas.microsoft.com/office/powerpoint/2010/main" val="140821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Expressions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25</a:t>
            </a:fld>
            <a:endParaRPr lang="en-US"/>
          </a:p>
        </p:txBody>
      </p:sp>
      <p:sp>
        <p:nvSpPr>
          <p:cNvPr id="4" name="Content Placeholder 3"/>
          <p:cNvSpPr>
            <a:spLocks noGrp="1"/>
          </p:cNvSpPr>
          <p:nvPr>
            <p:ph sz="quarter" idx="1"/>
          </p:nvPr>
        </p:nvSpPr>
        <p:spPr>
          <a:xfrm>
            <a:off x="1439427" y="1546475"/>
            <a:ext cx="6346828" cy="1997468"/>
          </a:xfrm>
        </p:spPr>
        <p:txBody>
          <a:bodyPr/>
          <a:lstStyle/>
          <a:p>
            <a:pPr marL="76200" indent="0" algn="just">
              <a:buNone/>
            </a:pPr>
            <a:r>
              <a:rPr lang="en-GB" sz="2800" dirty="0"/>
              <a:t>An expression is a combination of values, variables, and operators. If you type an expression on the command line, the interpreter evaluates it and displays the </a:t>
            </a:r>
            <a:r>
              <a:rPr lang="en-GB" sz="2800" dirty="0" smtClean="0"/>
              <a:t>result.</a:t>
            </a:r>
          </a:p>
          <a:p>
            <a:pPr marL="76200" indent="0" algn="just">
              <a:buNone/>
            </a:pPr>
            <a:r>
              <a:rPr lang="en-GB" sz="2800" dirty="0" smtClean="0"/>
              <a:t>Example: a=5*6</a:t>
            </a:r>
            <a:endParaRPr lang="en-IN" sz="2800" dirty="0"/>
          </a:p>
        </p:txBody>
      </p:sp>
    </p:spTree>
    <p:extLst>
      <p:ext uri="{BB962C8B-B14F-4D97-AF65-F5344CB8AC3E}">
        <p14:creationId xmlns:p14="http://schemas.microsoft.com/office/powerpoint/2010/main" val="153335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Statements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26</a:t>
            </a:fld>
            <a:endParaRPr lang="en-US"/>
          </a:p>
        </p:txBody>
      </p:sp>
      <p:sp>
        <p:nvSpPr>
          <p:cNvPr id="4" name="Content Placeholder 3"/>
          <p:cNvSpPr>
            <a:spLocks noGrp="1"/>
          </p:cNvSpPr>
          <p:nvPr>
            <p:ph sz="quarter" idx="1"/>
          </p:nvPr>
        </p:nvSpPr>
        <p:spPr>
          <a:xfrm>
            <a:off x="1439427" y="1546475"/>
            <a:ext cx="6346828" cy="1997468"/>
          </a:xfrm>
        </p:spPr>
        <p:txBody>
          <a:bodyPr/>
          <a:lstStyle/>
          <a:p>
            <a:pPr marL="76200" indent="0" algn="just">
              <a:buNone/>
            </a:pPr>
            <a:r>
              <a:rPr lang="en-GB" sz="2800" dirty="0"/>
              <a:t>A statement is an instruction that the Python interpreter can execute. A script usually contains a sequence of statements. If there is more than one statement, the results appear one at a time as the statements execute.</a:t>
            </a:r>
            <a:endParaRPr lang="en-IN" sz="2800" dirty="0"/>
          </a:p>
        </p:txBody>
      </p:sp>
    </p:spTree>
    <p:extLst>
      <p:ext uri="{BB962C8B-B14F-4D97-AF65-F5344CB8AC3E}">
        <p14:creationId xmlns:p14="http://schemas.microsoft.com/office/powerpoint/2010/main" val="3660659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27</a:t>
            </a:fld>
            <a:endParaRPr lang="en-US"/>
          </a:p>
        </p:txBody>
      </p:sp>
      <p:sp>
        <p:nvSpPr>
          <p:cNvPr id="4" name="Content Placeholder 3"/>
          <p:cNvSpPr>
            <a:spLocks noGrp="1"/>
          </p:cNvSpPr>
          <p:nvPr>
            <p:ph sz="quarter" idx="1"/>
          </p:nvPr>
        </p:nvSpPr>
        <p:spPr>
          <a:xfrm>
            <a:off x="1386536" y="1173018"/>
            <a:ext cx="6346828" cy="1997468"/>
          </a:xfrm>
        </p:spPr>
        <p:txBody>
          <a:bodyPr/>
          <a:lstStyle/>
          <a:p>
            <a:pPr marL="76200" indent="0" algn="just">
              <a:buNone/>
            </a:pPr>
            <a:r>
              <a:rPr lang="en-GB" sz="2800" dirty="0"/>
              <a:t>Operators are special symbols that represent computations like addition and multiplication. The values the operator uses are called operands</a:t>
            </a:r>
            <a:r>
              <a:rPr lang="en-GB" sz="2800" dirty="0" smtClean="0"/>
              <a:t>.</a:t>
            </a:r>
          </a:p>
          <a:p>
            <a:pPr marL="76200" indent="0" algn="just">
              <a:buNone/>
            </a:pPr>
            <a:r>
              <a:rPr lang="en-GB" sz="2800" dirty="0" smtClean="0"/>
              <a:t>Operator </a:t>
            </a:r>
            <a:r>
              <a:rPr lang="en-GB" sz="2800" dirty="0"/>
              <a:t>Precedence: () ** </a:t>
            </a:r>
            <a:r>
              <a:rPr lang="en-GB" sz="2800" dirty="0" smtClean="0"/>
              <a:t>// / </a:t>
            </a:r>
            <a:r>
              <a:rPr lang="en-GB" sz="2800" dirty="0"/>
              <a:t>* + - Left to Right</a:t>
            </a:r>
            <a:endParaRPr lang="en-IN" sz="2800" dirty="0"/>
          </a:p>
        </p:txBody>
      </p:sp>
    </p:spTree>
    <p:extLst>
      <p:ext uri="{BB962C8B-B14F-4D97-AF65-F5344CB8AC3E}">
        <p14:creationId xmlns:p14="http://schemas.microsoft.com/office/powerpoint/2010/main" val="106285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Evaluate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28</a:t>
            </a:fld>
            <a:endParaRPr lang="en-US"/>
          </a:p>
        </p:txBody>
      </p:sp>
      <p:sp>
        <p:nvSpPr>
          <p:cNvPr id="4" name="Content Placeholder 3"/>
          <p:cNvSpPr>
            <a:spLocks noGrp="1"/>
          </p:cNvSpPr>
          <p:nvPr>
            <p:ph sz="quarter" idx="1"/>
          </p:nvPr>
        </p:nvSpPr>
        <p:spPr>
          <a:xfrm>
            <a:off x="1386536" y="1173018"/>
            <a:ext cx="6346828" cy="1997468"/>
          </a:xfrm>
        </p:spPr>
        <p:txBody>
          <a:bodyPr/>
          <a:lstStyle/>
          <a:p>
            <a:pPr marL="76200" indent="0" algn="just">
              <a:buNone/>
            </a:pPr>
            <a:r>
              <a:rPr lang="pt-BR" sz="2800" dirty="0"/>
              <a:t>a=(15+3)//(2-1)+2**</a:t>
            </a:r>
            <a:r>
              <a:rPr lang="pt-BR" sz="2800" dirty="0" smtClean="0"/>
              <a:t>3</a:t>
            </a:r>
          </a:p>
          <a:p>
            <a:pPr marL="76200" indent="0" algn="just">
              <a:buNone/>
            </a:pPr>
            <a:r>
              <a:rPr lang="pt-BR" sz="2800" dirty="0" smtClean="0"/>
              <a:t>a=18//1+2</a:t>
            </a:r>
            <a:r>
              <a:rPr lang="pt-BR" sz="2800" dirty="0"/>
              <a:t>**</a:t>
            </a:r>
            <a:r>
              <a:rPr lang="pt-BR" sz="2800" dirty="0" smtClean="0"/>
              <a:t>3</a:t>
            </a:r>
          </a:p>
          <a:p>
            <a:pPr marL="76200" indent="0" algn="just">
              <a:buNone/>
            </a:pPr>
            <a:r>
              <a:rPr lang="pt-BR" sz="2800" dirty="0" smtClean="0"/>
              <a:t>a=18//1+8</a:t>
            </a:r>
          </a:p>
          <a:p>
            <a:pPr marL="76200" indent="0" algn="just">
              <a:buNone/>
            </a:pPr>
            <a:r>
              <a:rPr lang="pt-BR" sz="2800" dirty="0" smtClean="0"/>
              <a:t>a=18+8</a:t>
            </a:r>
          </a:p>
          <a:p>
            <a:pPr marL="76200" indent="0" algn="just">
              <a:buNone/>
            </a:pPr>
            <a:r>
              <a:rPr lang="pt-BR" sz="2800" dirty="0" smtClean="0"/>
              <a:t>a=26</a:t>
            </a:r>
            <a:endParaRPr lang="pt-BR" sz="2800" dirty="0"/>
          </a:p>
          <a:p>
            <a:pPr marL="76200" indent="0" algn="just">
              <a:buNone/>
            </a:pPr>
            <a:endParaRPr lang="pt-BR" sz="2800" dirty="0"/>
          </a:p>
          <a:p>
            <a:pPr marL="76200" indent="0" algn="just">
              <a:buNone/>
            </a:pPr>
            <a:endParaRPr lang="pt-BR" sz="2800" dirty="0" smtClean="0"/>
          </a:p>
          <a:p>
            <a:pPr marL="76200" indent="0" algn="just">
              <a:buNone/>
            </a:pPr>
            <a:endParaRPr lang="en-IN" sz="2800" dirty="0"/>
          </a:p>
        </p:txBody>
      </p:sp>
      <p:graphicFrame>
        <p:nvGraphicFramePr>
          <p:cNvPr id="5" name="Table 4"/>
          <p:cNvGraphicFramePr>
            <a:graphicFrameLocks noGrp="1"/>
          </p:cNvGraphicFramePr>
          <p:nvPr>
            <p:extLst/>
          </p:nvPr>
        </p:nvGraphicFramePr>
        <p:xfrm>
          <a:off x="5634400" y="1546475"/>
          <a:ext cx="2560564" cy="1854200"/>
        </p:xfrm>
        <a:graphic>
          <a:graphicData uri="http://schemas.openxmlformats.org/drawingml/2006/table">
            <a:tbl>
              <a:tblPr firstRow="1" bandRow="1">
                <a:tableStyleId>{F7FE69DF-D11E-49BA-B546-6195E4E87960}</a:tableStyleId>
              </a:tblPr>
              <a:tblGrid>
                <a:gridCol w="1071200">
                  <a:extLst>
                    <a:ext uri="{9D8B030D-6E8A-4147-A177-3AD203B41FA5}">
                      <a16:colId xmlns:a16="http://schemas.microsoft.com/office/drawing/2014/main" val="968779932"/>
                    </a:ext>
                  </a:extLst>
                </a:gridCol>
                <a:gridCol w="1489364">
                  <a:extLst>
                    <a:ext uri="{9D8B030D-6E8A-4147-A177-3AD203B41FA5}">
                      <a16:colId xmlns:a16="http://schemas.microsoft.com/office/drawing/2014/main" val="713314469"/>
                    </a:ext>
                  </a:extLst>
                </a:gridCol>
              </a:tblGrid>
              <a:tr h="370840">
                <a:tc>
                  <a:txBody>
                    <a:bodyPr/>
                    <a:lstStyle/>
                    <a:p>
                      <a:pPr algn="ctr"/>
                      <a:r>
                        <a:rPr lang="en-GB" sz="1800" b="1" dirty="0" smtClean="0"/>
                        <a:t>Priority</a:t>
                      </a:r>
                      <a:endParaRPr lang="en-GB" sz="1800" b="1" dirty="0"/>
                    </a:p>
                  </a:txBody>
                  <a:tcPr/>
                </a:tc>
                <a:tc>
                  <a:txBody>
                    <a:bodyPr/>
                    <a:lstStyle/>
                    <a:p>
                      <a:pPr algn="ctr"/>
                      <a:r>
                        <a:rPr lang="en-GB" sz="1800" b="1" dirty="0" smtClean="0"/>
                        <a:t>Operator</a:t>
                      </a:r>
                      <a:endParaRPr lang="en-GB" sz="1800" b="1" dirty="0"/>
                    </a:p>
                  </a:txBody>
                  <a:tcPr/>
                </a:tc>
                <a:extLst>
                  <a:ext uri="{0D108BD9-81ED-4DB2-BD59-A6C34878D82A}">
                    <a16:rowId xmlns:a16="http://schemas.microsoft.com/office/drawing/2014/main" val="3606981683"/>
                  </a:ext>
                </a:extLst>
              </a:tr>
              <a:tr h="370840">
                <a:tc>
                  <a:txBody>
                    <a:bodyPr/>
                    <a:lstStyle/>
                    <a:p>
                      <a:pPr algn="ctr"/>
                      <a:r>
                        <a:rPr lang="en-GB" sz="1800" b="1" dirty="0" smtClean="0"/>
                        <a:t>1</a:t>
                      </a:r>
                      <a:endParaRPr lang="en-GB" sz="1800" b="1" dirty="0"/>
                    </a:p>
                  </a:txBody>
                  <a:tcPr/>
                </a:tc>
                <a:tc>
                  <a:txBody>
                    <a:bodyPr/>
                    <a:lstStyle/>
                    <a:p>
                      <a:pPr algn="ctr"/>
                      <a:r>
                        <a:rPr lang="en-GB" sz="1800" b="1" dirty="0" smtClean="0"/>
                        <a:t>()</a:t>
                      </a:r>
                      <a:endParaRPr lang="en-GB" sz="1800" b="1" dirty="0"/>
                    </a:p>
                  </a:txBody>
                  <a:tcPr/>
                </a:tc>
                <a:extLst>
                  <a:ext uri="{0D108BD9-81ED-4DB2-BD59-A6C34878D82A}">
                    <a16:rowId xmlns:a16="http://schemas.microsoft.com/office/drawing/2014/main" val="3593657137"/>
                  </a:ext>
                </a:extLst>
              </a:tr>
              <a:tr h="370840">
                <a:tc>
                  <a:txBody>
                    <a:bodyPr/>
                    <a:lstStyle/>
                    <a:p>
                      <a:pPr algn="ctr"/>
                      <a:r>
                        <a:rPr lang="en-GB" sz="1800" b="1" dirty="0" smtClean="0"/>
                        <a:t>2</a:t>
                      </a:r>
                      <a:endParaRPr lang="en-GB" sz="1800" b="1" dirty="0"/>
                    </a:p>
                  </a:txBody>
                  <a:tcPr/>
                </a:tc>
                <a:tc>
                  <a:txBody>
                    <a:bodyPr/>
                    <a:lstStyle/>
                    <a:p>
                      <a:pPr algn="ctr"/>
                      <a:r>
                        <a:rPr lang="en-GB" sz="1800" b="1" dirty="0" smtClean="0"/>
                        <a:t>**</a:t>
                      </a:r>
                      <a:endParaRPr lang="en-GB" sz="1800" b="1" dirty="0"/>
                    </a:p>
                  </a:txBody>
                  <a:tcPr/>
                </a:tc>
                <a:extLst>
                  <a:ext uri="{0D108BD9-81ED-4DB2-BD59-A6C34878D82A}">
                    <a16:rowId xmlns:a16="http://schemas.microsoft.com/office/drawing/2014/main" val="4016002201"/>
                  </a:ext>
                </a:extLst>
              </a:tr>
              <a:tr h="370840">
                <a:tc>
                  <a:txBody>
                    <a:bodyPr/>
                    <a:lstStyle/>
                    <a:p>
                      <a:pPr algn="ctr"/>
                      <a:r>
                        <a:rPr lang="en-GB" sz="1800" b="1" dirty="0" smtClean="0"/>
                        <a:t>3</a:t>
                      </a:r>
                      <a:endParaRPr lang="en-GB" sz="1800" b="1" dirty="0"/>
                    </a:p>
                  </a:txBody>
                  <a:tcPr/>
                </a:tc>
                <a:tc>
                  <a:txBody>
                    <a:bodyPr/>
                    <a:lstStyle/>
                    <a:p>
                      <a:pPr algn="ctr"/>
                      <a:r>
                        <a:rPr lang="en-GB" sz="1800" b="1" dirty="0" smtClean="0"/>
                        <a:t>// / *</a:t>
                      </a:r>
                      <a:endParaRPr lang="en-GB" sz="1800" b="1" dirty="0"/>
                    </a:p>
                  </a:txBody>
                  <a:tcPr/>
                </a:tc>
                <a:extLst>
                  <a:ext uri="{0D108BD9-81ED-4DB2-BD59-A6C34878D82A}">
                    <a16:rowId xmlns:a16="http://schemas.microsoft.com/office/drawing/2014/main" val="1573745112"/>
                  </a:ext>
                </a:extLst>
              </a:tr>
              <a:tr h="370840">
                <a:tc>
                  <a:txBody>
                    <a:bodyPr/>
                    <a:lstStyle/>
                    <a:p>
                      <a:pPr algn="ctr"/>
                      <a:r>
                        <a:rPr lang="en-GB" sz="1800" b="1" dirty="0" smtClean="0"/>
                        <a:t>4</a:t>
                      </a:r>
                      <a:endParaRPr lang="en-GB" sz="1800" b="1" dirty="0"/>
                    </a:p>
                  </a:txBody>
                  <a:tcPr/>
                </a:tc>
                <a:tc>
                  <a:txBody>
                    <a:bodyPr/>
                    <a:lstStyle/>
                    <a:p>
                      <a:pPr algn="ctr"/>
                      <a:r>
                        <a:rPr lang="en-GB" sz="1800" b="1" dirty="0" smtClean="0"/>
                        <a:t>+</a:t>
                      </a:r>
                      <a:r>
                        <a:rPr lang="en-GB" sz="1800" b="1" baseline="0" dirty="0" smtClean="0"/>
                        <a:t> -</a:t>
                      </a:r>
                      <a:endParaRPr lang="en-GB" sz="1800" b="1" dirty="0"/>
                    </a:p>
                  </a:txBody>
                  <a:tcPr/>
                </a:tc>
                <a:extLst>
                  <a:ext uri="{0D108BD9-81ED-4DB2-BD59-A6C34878D82A}">
                    <a16:rowId xmlns:a16="http://schemas.microsoft.com/office/drawing/2014/main" val="4244141567"/>
                  </a:ext>
                </a:extLst>
              </a:tr>
            </a:tbl>
          </a:graphicData>
        </a:graphic>
      </p:graphicFrame>
    </p:spTree>
    <p:extLst>
      <p:ext uri="{BB962C8B-B14F-4D97-AF65-F5344CB8AC3E}">
        <p14:creationId xmlns:p14="http://schemas.microsoft.com/office/powerpoint/2010/main" val="838777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 Precedence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29</a:t>
            </a:fld>
            <a:endParaRPr lang="en-US"/>
          </a:p>
        </p:txBody>
      </p:sp>
      <p:sp>
        <p:nvSpPr>
          <p:cNvPr id="4" name="Content Placeholder 3"/>
          <p:cNvSpPr>
            <a:spLocks noGrp="1"/>
          </p:cNvSpPr>
          <p:nvPr>
            <p:ph sz="quarter" idx="1"/>
          </p:nvPr>
        </p:nvSpPr>
        <p:spPr>
          <a:xfrm>
            <a:off x="1247990" y="1664854"/>
            <a:ext cx="6346828" cy="1997468"/>
          </a:xfrm>
        </p:spPr>
        <p:txBody>
          <a:bodyPr/>
          <a:lstStyle/>
          <a:p>
            <a:pPr marL="76200" indent="0" algn="just">
              <a:buNone/>
            </a:pPr>
            <a:endParaRPr lang="pt-BR" sz="2800" dirty="0"/>
          </a:p>
          <a:p>
            <a:pPr marL="76200" indent="0" algn="just">
              <a:buNone/>
            </a:pPr>
            <a:endParaRPr lang="pt-BR" sz="2800" dirty="0" smtClean="0"/>
          </a:p>
          <a:p>
            <a:pPr marL="76200" indent="0" algn="just">
              <a:buNone/>
            </a:pPr>
            <a:endParaRPr lang="en-IN" sz="2800" dirty="0"/>
          </a:p>
        </p:txBody>
      </p:sp>
      <p:graphicFrame>
        <p:nvGraphicFramePr>
          <p:cNvPr id="5" name="Table 4"/>
          <p:cNvGraphicFramePr>
            <a:graphicFrameLocks noGrp="1"/>
          </p:cNvGraphicFramePr>
          <p:nvPr>
            <p:extLst/>
          </p:nvPr>
        </p:nvGraphicFramePr>
        <p:xfrm>
          <a:off x="5634400" y="1546475"/>
          <a:ext cx="2560564" cy="1854200"/>
        </p:xfrm>
        <a:graphic>
          <a:graphicData uri="http://schemas.openxmlformats.org/drawingml/2006/table">
            <a:tbl>
              <a:tblPr firstRow="1" bandRow="1">
                <a:tableStyleId>{F7FE69DF-D11E-49BA-B546-6195E4E87960}</a:tableStyleId>
              </a:tblPr>
              <a:tblGrid>
                <a:gridCol w="1071200">
                  <a:extLst>
                    <a:ext uri="{9D8B030D-6E8A-4147-A177-3AD203B41FA5}">
                      <a16:colId xmlns:a16="http://schemas.microsoft.com/office/drawing/2014/main" val="968779932"/>
                    </a:ext>
                  </a:extLst>
                </a:gridCol>
                <a:gridCol w="1489364">
                  <a:extLst>
                    <a:ext uri="{9D8B030D-6E8A-4147-A177-3AD203B41FA5}">
                      <a16:colId xmlns:a16="http://schemas.microsoft.com/office/drawing/2014/main" val="713314469"/>
                    </a:ext>
                  </a:extLst>
                </a:gridCol>
              </a:tblGrid>
              <a:tr h="370840">
                <a:tc>
                  <a:txBody>
                    <a:bodyPr/>
                    <a:lstStyle/>
                    <a:p>
                      <a:pPr algn="ctr"/>
                      <a:r>
                        <a:rPr lang="en-GB" sz="1800" b="1" dirty="0" smtClean="0"/>
                        <a:t>Priority</a:t>
                      </a:r>
                      <a:endParaRPr lang="en-GB" sz="1800" b="1" dirty="0"/>
                    </a:p>
                  </a:txBody>
                  <a:tcPr/>
                </a:tc>
                <a:tc>
                  <a:txBody>
                    <a:bodyPr/>
                    <a:lstStyle/>
                    <a:p>
                      <a:pPr algn="ctr"/>
                      <a:r>
                        <a:rPr lang="en-GB" sz="1800" b="1" dirty="0" smtClean="0"/>
                        <a:t>Operator</a:t>
                      </a:r>
                      <a:endParaRPr lang="en-GB" sz="1800" b="1" dirty="0"/>
                    </a:p>
                  </a:txBody>
                  <a:tcPr/>
                </a:tc>
                <a:extLst>
                  <a:ext uri="{0D108BD9-81ED-4DB2-BD59-A6C34878D82A}">
                    <a16:rowId xmlns:a16="http://schemas.microsoft.com/office/drawing/2014/main" val="3606981683"/>
                  </a:ext>
                </a:extLst>
              </a:tr>
              <a:tr h="370840">
                <a:tc>
                  <a:txBody>
                    <a:bodyPr/>
                    <a:lstStyle/>
                    <a:p>
                      <a:pPr algn="ctr"/>
                      <a:r>
                        <a:rPr lang="en-GB" sz="1800" b="1" dirty="0" smtClean="0"/>
                        <a:t>1</a:t>
                      </a:r>
                      <a:endParaRPr lang="en-GB" sz="1800" b="1" dirty="0"/>
                    </a:p>
                  </a:txBody>
                  <a:tcPr/>
                </a:tc>
                <a:tc>
                  <a:txBody>
                    <a:bodyPr/>
                    <a:lstStyle/>
                    <a:p>
                      <a:pPr algn="ctr"/>
                      <a:r>
                        <a:rPr lang="en-GB" sz="1800" b="1" dirty="0" smtClean="0"/>
                        <a:t>()</a:t>
                      </a:r>
                      <a:endParaRPr lang="en-GB" sz="1800" b="1" dirty="0"/>
                    </a:p>
                  </a:txBody>
                  <a:tcPr/>
                </a:tc>
                <a:extLst>
                  <a:ext uri="{0D108BD9-81ED-4DB2-BD59-A6C34878D82A}">
                    <a16:rowId xmlns:a16="http://schemas.microsoft.com/office/drawing/2014/main" val="3593657137"/>
                  </a:ext>
                </a:extLst>
              </a:tr>
              <a:tr h="370840">
                <a:tc>
                  <a:txBody>
                    <a:bodyPr/>
                    <a:lstStyle/>
                    <a:p>
                      <a:pPr algn="ctr"/>
                      <a:r>
                        <a:rPr lang="en-GB" sz="1800" b="1" dirty="0" smtClean="0"/>
                        <a:t>2</a:t>
                      </a:r>
                      <a:endParaRPr lang="en-GB" sz="1800" b="1" dirty="0"/>
                    </a:p>
                  </a:txBody>
                  <a:tcPr/>
                </a:tc>
                <a:tc>
                  <a:txBody>
                    <a:bodyPr/>
                    <a:lstStyle/>
                    <a:p>
                      <a:pPr algn="ctr"/>
                      <a:r>
                        <a:rPr lang="en-GB" sz="1800" b="1" dirty="0" smtClean="0"/>
                        <a:t>**</a:t>
                      </a:r>
                      <a:endParaRPr lang="en-GB" sz="1800" b="1" dirty="0"/>
                    </a:p>
                  </a:txBody>
                  <a:tcPr/>
                </a:tc>
                <a:extLst>
                  <a:ext uri="{0D108BD9-81ED-4DB2-BD59-A6C34878D82A}">
                    <a16:rowId xmlns:a16="http://schemas.microsoft.com/office/drawing/2014/main" val="4016002201"/>
                  </a:ext>
                </a:extLst>
              </a:tr>
              <a:tr h="370840">
                <a:tc>
                  <a:txBody>
                    <a:bodyPr/>
                    <a:lstStyle/>
                    <a:p>
                      <a:pPr algn="ctr"/>
                      <a:r>
                        <a:rPr lang="en-GB" sz="1800" b="1" dirty="0" smtClean="0"/>
                        <a:t>3</a:t>
                      </a:r>
                      <a:endParaRPr lang="en-GB" sz="1800" b="1" dirty="0"/>
                    </a:p>
                  </a:txBody>
                  <a:tcPr/>
                </a:tc>
                <a:tc>
                  <a:txBody>
                    <a:bodyPr/>
                    <a:lstStyle/>
                    <a:p>
                      <a:pPr algn="ctr"/>
                      <a:r>
                        <a:rPr lang="en-GB" sz="1800" b="1" dirty="0" smtClean="0"/>
                        <a:t>// / *</a:t>
                      </a:r>
                      <a:endParaRPr lang="en-GB" sz="1800" b="1" dirty="0"/>
                    </a:p>
                  </a:txBody>
                  <a:tcPr/>
                </a:tc>
                <a:extLst>
                  <a:ext uri="{0D108BD9-81ED-4DB2-BD59-A6C34878D82A}">
                    <a16:rowId xmlns:a16="http://schemas.microsoft.com/office/drawing/2014/main" val="1573745112"/>
                  </a:ext>
                </a:extLst>
              </a:tr>
              <a:tr h="370840">
                <a:tc>
                  <a:txBody>
                    <a:bodyPr/>
                    <a:lstStyle/>
                    <a:p>
                      <a:pPr algn="ctr"/>
                      <a:r>
                        <a:rPr lang="en-GB" sz="1800" b="1" dirty="0" smtClean="0"/>
                        <a:t>4</a:t>
                      </a:r>
                      <a:endParaRPr lang="en-GB" sz="1800" b="1" dirty="0"/>
                    </a:p>
                  </a:txBody>
                  <a:tcPr/>
                </a:tc>
                <a:tc>
                  <a:txBody>
                    <a:bodyPr/>
                    <a:lstStyle/>
                    <a:p>
                      <a:pPr algn="ctr"/>
                      <a:r>
                        <a:rPr lang="en-GB" sz="1800" b="1" dirty="0" smtClean="0"/>
                        <a:t>+</a:t>
                      </a:r>
                      <a:r>
                        <a:rPr lang="en-GB" sz="1800" b="1" baseline="0" dirty="0" smtClean="0"/>
                        <a:t> -</a:t>
                      </a:r>
                      <a:endParaRPr lang="en-GB" sz="1800" b="1" dirty="0"/>
                    </a:p>
                  </a:txBody>
                  <a:tcPr/>
                </a:tc>
                <a:extLst>
                  <a:ext uri="{0D108BD9-81ED-4DB2-BD59-A6C34878D82A}">
                    <a16:rowId xmlns:a16="http://schemas.microsoft.com/office/drawing/2014/main" val="4244141567"/>
                  </a:ext>
                </a:extLst>
              </a:tr>
            </a:tbl>
          </a:graphicData>
        </a:graphic>
      </p:graphicFrame>
      <p:sp>
        <p:nvSpPr>
          <p:cNvPr id="6" name="TextBox 5"/>
          <p:cNvSpPr txBox="1"/>
          <p:nvPr/>
        </p:nvSpPr>
        <p:spPr>
          <a:xfrm>
            <a:off x="1247990" y="1457912"/>
            <a:ext cx="343499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a:t>print(2**(4-2)+5*2)</a:t>
            </a:r>
          </a:p>
        </p:txBody>
      </p:sp>
      <p:sp>
        <p:nvSpPr>
          <p:cNvPr id="7" name="TextBox 6"/>
          <p:cNvSpPr txBox="1"/>
          <p:nvPr/>
        </p:nvSpPr>
        <p:spPr>
          <a:xfrm>
            <a:off x="1247989" y="2119649"/>
            <a:ext cx="343499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smtClean="0">
                <a:solidFill>
                  <a:srgbClr val="FF0000"/>
                </a:solidFill>
              </a:rPr>
              <a:t>Output: </a:t>
            </a:r>
            <a:r>
              <a:rPr lang="en-GB" sz="2400" b="1" dirty="0" smtClean="0"/>
              <a:t>14</a:t>
            </a:r>
            <a:endParaRPr lang="en-GB" sz="2400" b="1" dirty="0"/>
          </a:p>
        </p:txBody>
      </p:sp>
      <p:sp>
        <p:nvSpPr>
          <p:cNvPr id="8" name="TextBox 7"/>
          <p:cNvSpPr txBox="1"/>
          <p:nvPr/>
        </p:nvSpPr>
        <p:spPr>
          <a:xfrm>
            <a:off x="1247988" y="2738992"/>
            <a:ext cx="3434991" cy="184665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smtClean="0">
                <a:solidFill>
                  <a:srgbClr val="FF0000"/>
                </a:solidFill>
              </a:rPr>
              <a:t>Explanation:</a:t>
            </a:r>
          </a:p>
          <a:p>
            <a:r>
              <a:rPr lang="en-GB" sz="1800" b="1" dirty="0" smtClean="0"/>
              <a:t>print(2</a:t>
            </a:r>
            <a:r>
              <a:rPr lang="en-GB" sz="1800" b="1" dirty="0"/>
              <a:t>**(4-2)+5*2</a:t>
            </a:r>
            <a:r>
              <a:rPr lang="en-GB" sz="1800" b="1" dirty="0" smtClean="0"/>
              <a:t>)</a:t>
            </a:r>
          </a:p>
          <a:p>
            <a:r>
              <a:rPr lang="en-GB" sz="1800" b="1" dirty="0"/>
              <a:t>print(2</a:t>
            </a:r>
            <a:r>
              <a:rPr lang="en-GB" sz="1800" b="1" dirty="0" smtClean="0"/>
              <a:t>**2+5*2</a:t>
            </a:r>
            <a:r>
              <a:rPr lang="en-GB" sz="1800" b="1" dirty="0"/>
              <a:t>)</a:t>
            </a:r>
          </a:p>
          <a:p>
            <a:r>
              <a:rPr lang="en-GB" sz="1800" b="1" dirty="0" smtClean="0"/>
              <a:t>print(4+5*2</a:t>
            </a:r>
            <a:r>
              <a:rPr lang="en-GB" sz="1800" b="1" dirty="0"/>
              <a:t>)</a:t>
            </a:r>
          </a:p>
          <a:p>
            <a:r>
              <a:rPr lang="en-GB" sz="1800" b="1" dirty="0"/>
              <a:t>print(4+10)</a:t>
            </a:r>
          </a:p>
          <a:p>
            <a:r>
              <a:rPr lang="en-GB" sz="1800" b="1" dirty="0"/>
              <a:t>print(14</a:t>
            </a:r>
            <a:r>
              <a:rPr lang="en-GB" sz="1800" b="1" dirty="0" smtClean="0"/>
              <a:t>)</a:t>
            </a:r>
            <a:endParaRPr lang="en-GB" sz="2400" b="1" dirty="0"/>
          </a:p>
        </p:txBody>
      </p:sp>
      <p:sp>
        <p:nvSpPr>
          <p:cNvPr id="9" name="Cloud Callout 8"/>
          <p:cNvSpPr/>
          <p:nvPr/>
        </p:nvSpPr>
        <p:spPr>
          <a:xfrm>
            <a:off x="5361708" y="529989"/>
            <a:ext cx="2431474" cy="754839"/>
          </a:xfrm>
          <a:prstGeom prst="cloudCallout">
            <a:avLst>
              <a:gd name="adj1" fmla="val -101690"/>
              <a:gd name="adj2" fmla="val 10137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What will be the output?</a:t>
            </a:r>
            <a:endParaRPr lang="en-GB" sz="1800" b="1" dirty="0"/>
          </a:p>
        </p:txBody>
      </p:sp>
      <p:sp>
        <p:nvSpPr>
          <p:cNvPr id="10" name="Cloud Callout 9"/>
          <p:cNvSpPr/>
          <p:nvPr/>
        </p:nvSpPr>
        <p:spPr>
          <a:xfrm>
            <a:off x="4287983" y="4010223"/>
            <a:ext cx="3158836" cy="1268359"/>
          </a:xfrm>
          <a:prstGeom prst="cloudCallout">
            <a:avLst>
              <a:gd name="adj1" fmla="val 40502"/>
              <a:gd name="adj2" fmla="val -13327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What is the difference between // and /?</a:t>
            </a:r>
            <a:endParaRPr lang="en-GB" sz="1800" b="1" dirty="0"/>
          </a:p>
        </p:txBody>
      </p:sp>
    </p:spTree>
    <p:extLst>
      <p:ext uri="{BB962C8B-B14F-4D97-AF65-F5344CB8AC3E}">
        <p14:creationId xmlns:p14="http://schemas.microsoft.com/office/powerpoint/2010/main" val="324185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Coding?</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a:t>
            </a:fld>
            <a:endParaRPr lang="en-US"/>
          </a:p>
        </p:txBody>
      </p:sp>
      <p:sp>
        <p:nvSpPr>
          <p:cNvPr id="4" name="Content Placeholder 3"/>
          <p:cNvSpPr>
            <a:spLocks noGrp="1"/>
          </p:cNvSpPr>
          <p:nvPr>
            <p:ph sz="quarter" idx="1"/>
          </p:nvPr>
        </p:nvSpPr>
        <p:spPr>
          <a:xfrm>
            <a:off x="822900" y="1410750"/>
            <a:ext cx="7247500" cy="3429000"/>
          </a:xfrm>
        </p:spPr>
        <p:txBody>
          <a:bodyPr/>
          <a:lstStyle/>
          <a:p>
            <a:r>
              <a:rPr lang="en-IN" dirty="0" smtClean="0"/>
              <a:t>Power to program a machine</a:t>
            </a:r>
          </a:p>
          <a:p>
            <a:r>
              <a:rPr lang="en-IN" dirty="0" smtClean="0"/>
              <a:t>Use algorithms to design problem solutions</a:t>
            </a:r>
            <a:endParaRPr lang="en-IN" dirty="0"/>
          </a:p>
          <a:p>
            <a:r>
              <a:rPr lang="en-IN" dirty="0" smtClean="0"/>
              <a:t>Use creativity purposefully</a:t>
            </a:r>
          </a:p>
          <a:p>
            <a:r>
              <a:rPr lang="en-IN" dirty="0" smtClean="0"/>
              <a:t>Develop applications, games, websites……</a:t>
            </a:r>
          </a:p>
          <a:p>
            <a:endParaRPr lang="en-IN" dirty="0"/>
          </a:p>
        </p:txBody>
      </p:sp>
    </p:spTree>
    <p:extLst>
      <p:ext uri="{BB962C8B-B14F-4D97-AF65-F5344CB8AC3E}">
        <p14:creationId xmlns:p14="http://schemas.microsoft.com/office/powerpoint/2010/main" val="136398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 Precedence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30</a:t>
            </a:fld>
            <a:endParaRPr lang="en-US"/>
          </a:p>
        </p:txBody>
      </p:sp>
      <p:sp>
        <p:nvSpPr>
          <p:cNvPr id="4" name="Content Placeholder 3"/>
          <p:cNvSpPr>
            <a:spLocks noGrp="1"/>
          </p:cNvSpPr>
          <p:nvPr>
            <p:ph sz="quarter" idx="1"/>
          </p:nvPr>
        </p:nvSpPr>
        <p:spPr>
          <a:xfrm>
            <a:off x="1247990" y="1664854"/>
            <a:ext cx="6346828" cy="1997468"/>
          </a:xfrm>
        </p:spPr>
        <p:txBody>
          <a:bodyPr/>
          <a:lstStyle/>
          <a:p>
            <a:pPr marL="76200" indent="0" algn="just">
              <a:buNone/>
            </a:pPr>
            <a:endParaRPr lang="pt-BR" sz="2800" dirty="0"/>
          </a:p>
          <a:p>
            <a:pPr marL="76200" indent="0" algn="just">
              <a:buNone/>
            </a:pPr>
            <a:endParaRPr lang="pt-BR" sz="2800" dirty="0" smtClean="0"/>
          </a:p>
          <a:p>
            <a:pPr marL="76200" indent="0" algn="just">
              <a:buNone/>
            </a:pPr>
            <a:endParaRPr lang="en-IN" sz="2800" dirty="0"/>
          </a:p>
        </p:txBody>
      </p:sp>
      <p:graphicFrame>
        <p:nvGraphicFramePr>
          <p:cNvPr id="5" name="Table 4"/>
          <p:cNvGraphicFramePr>
            <a:graphicFrameLocks noGrp="1"/>
          </p:cNvGraphicFramePr>
          <p:nvPr>
            <p:extLst/>
          </p:nvPr>
        </p:nvGraphicFramePr>
        <p:xfrm>
          <a:off x="5634400" y="1546475"/>
          <a:ext cx="2560564" cy="1854200"/>
        </p:xfrm>
        <a:graphic>
          <a:graphicData uri="http://schemas.openxmlformats.org/drawingml/2006/table">
            <a:tbl>
              <a:tblPr firstRow="1" bandRow="1">
                <a:tableStyleId>{F7FE69DF-D11E-49BA-B546-6195E4E87960}</a:tableStyleId>
              </a:tblPr>
              <a:tblGrid>
                <a:gridCol w="1071200">
                  <a:extLst>
                    <a:ext uri="{9D8B030D-6E8A-4147-A177-3AD203B41FA5}">
                      <a16:colId xmlns:a16="http://schemas.microsoft.com/office/drawing/2014/main" val="968779932"/>
                    </a:ext>
                  </a:extLst>
                </a:gridCol>
                <a:gridCol w="1489364">
                  <a:extLst>
                    <a:ext uri="{9D8B030D-6E8A-4147-A177-3AD203B41FA5}">
                      <a16:colId xmlns:a16="http://schemas.microsoft.com/office/drawing/2014/main" val="713314469"/>
                    </a:ext>
                  </a:extLst>
                </a:gridCol>
              </a:tblGrid>
              <a:tr h="370840">
                <a:tc>
                  <a:txBody>
                    <a:bodyPr/>
                    <a:lstStyle/>
                    <a:p>
                      <a:pPr algn="ctr"/>
                      <a:r>
                        <a:rPr lang="en-GB" sz="1800" b="1" dirty="0" smtClean="0"/>
                        <a:t>Priority</a:t>
                      </a:r>
                      <a:endParaRPr lang="en-GB" sz="1800" b="1" dirty="0"/>
                    </a:p>
                  </a:txBody>
                  <a:tcPr/>
                </a:tc>
                <a:tc>
                  <a:txBody>
                    <a:bodyPr/>
                    <a:lstStyle/>
                    <a:p>
                      <a:pPr algn="ctr"/>
                      <a:r>
                        <a:rPr lang="en-GB" sz="1800" b="1" dirty="0" smtClean="0"/>
                        <a:t>Operator</a:t>
                      </a:r>
                      <a:endParaRPr lang="en-GB" sz="1800" b="1" dirty="0"/>
                    </a:p>
                  </a:txBody>
                  <a:tcPr/>
                </a:tc>
                <a:extLst>
                  <a:ext uri="{0D108BD9-81ED-4DB2-BD59-A6C34878D82A}">
                    <a16:rowId xmlns:a16="http://schemas.microsoft.com/office/drawing/2014/main" val="3606981683"/>
                  </a:ext>
                </a:extLst>
              </a:tr>
              <a:tr h="370840">
                <a:tc>
                  <a:txBody>
                    <a:bodyPr/>
                    <a:lstStyle/>
                    <a:p>
                      <a:pPr algn="ctr"/>
                      <a:r>
                        <a:rPr lang="en-GB" sz="1800" b="1" dirty="0" smtClean="0"/>
                        <a:t>1</a:t>
                      </a:r>
                      <a:endParaRPr lang="en-GB" sz="1800" b="1" dirty="0"/>
                    </a:p>
                  </a:txBody>
                  <a:tcPr/>
                </a:tc>
                <a:tc>
                  <a:txBody>
                    <a:bodyPr/>
                    <a:lstStyle/>
                    <a:p>
                      <a:pPr algn="ctr"/>
                      <a:r>
                        <a:rPr lang="en-GB" sz="1800" b="1" dirty="0" smtClean="0"/>
                        <a:t>()</a:t>
                      </a:r>
                      <a:endParaRPr lang="en-GB" sz="1800" b="1" dirty="0"/>
                    </a:p>
                  </a:txBody>
                  <a:tcPr/>
                </a:tc>
                <a:extLst>
                  <a:ext uri="{0D108BD9-81ED-4DB2-BD59-A6C34878D82A}">
                    <a16:rowId xmlns:a16="http://schemas.microsoft.com/office/drawing/2014/main" val="3593657137"/>
                  </a:ext>
                </a:extLst>
              </a:tr>
              <a:tr h="370840">
                <a:tc>
                  <a:txBody>
                    <a:bodyPr/>
                    <a:lstStyle/>
                    <a:p>
                      <a:pPr algn="ctr"/>
                      <a:r>
                        <a:rPr lang="en-GB" sz="1800" b="1" dirty="0" smtClean="0"/>
                        <a:t>2</a:t>
                      </a:r>
                      <a:endParaRPr lang="en-GB" sz="1800" b="1" dirty="0"/>
                    </a:p>
                  </a:txBody>
                  <a:tcPr/>
                </a:tc>
                <a:tc>
                  <a:txBody>
                    <a:bodyPr/>
                    <a:lstStyle/>
                    <a:p>
                      <a:pPr algn="ctr"/>
                      <a:r>
                        <a:rPr lang="en-GB" sz="1800" b="1" dirty="0" smtClean="0"/>
                        <a:t>**</a:t>
                      </a:r>
                      <a:endParaRPr lang="en-GB" sz="1800" b="1" dirty="0"/>
                    </a:p>
                  </a:txBody>
                  <a:tcPr/>
                </a:tc>
                <a:extLst>
                  <a:ext uri="{0D108BD9-81ED-4DB2-BD59-A6C34878D82A}">
                    <a16:rowId xmlns:a16="http://schemas.microsoft.com/office/drawing/2014/main" val="4016002201"/>
                  </a:ext>
                </a:extLst>
              </a:tr>
              <a:tr h="370840">
                <a:tc>
                  <a:txBody>
                    <a:bodyPr/>
                    <a:lstStyle/>
                    <a:p>
                      <a:pPr algn="ctr"/>
                      <a:r>
                        <a:rPr lang="en-GB" sz="1800" b="1" dirty="0" smtClean="0"/>
                        <a:t>3</a:t>
                      </a:r>
                      <a:endParaRPr lang="en-GB" sz="1800" b="1" dirty="0"/>
                    </a:p>
                  </a:txBody>
                  <a:tcPr/>
                </a:tc>
                <a:tc>
                  <a:txBody>
                    <a:bodyPr/>
                    <a:lstStyle/>
                    <a:p>
                      <a:pPr algn="ctr"/>
                      <a:r>
                        <a:rPr lang="en-GB" sz="1800" b="1" dirty="0" smtClean="0"/>
                        <a:t>// / *</a:t>
                      </a:r>
                      <a:endParaRPr lang="en-GB" sz="1800" b="1" dirty="0"/>
                    </a:p>
                  </a:txBody>
                  <a:tcPr/>
                </a:tc>
                <a:extLst>
                  <a:ext uri="{0D108BD9-81ED-4DB2-BD59-A6C34878D82A}">
                    <a16:rowId xmlns:a16="http://schemas.microsoft.com/office/drawing/2014/main" val="1573745112"/>
                  </a:ext>
                </a:extLst>
              </a:tr>
              <a:tr h="370840">
                <a:tc>
                  <a:txBody>
                    <a:bodyPr/>
                    <a:lstStyle/>
                    <a:p>
                      <a:pPr algn="ctr"/>
                      <a:r>
                        <a:rPr lang="en-GB" sz="1800" b="1" dirty="0" smtClean="0"/>
                        <a:t>4</a:t>
                      </a:r>
                      <a:endParaRPr lang="en-GB" sz="1800" b="1" dirty="0"/>
                    </a:p>
                  </a:txBody>
                  <a:tcPr/>
                </a:tc>
                <a:tc>
                  <a:txBody>
                    <a:bodyPr/>
                    <a:lstStyle/>
                    <a:p>
                      <a:pPr algn="ctr"/>
                      <a:r>
                        <a:rPr lang="en-GB" sz="1800" b="1" dirty="0" smtClean="0"/>
                        <a:t>+</a:t>
                      </a:r>
                      <a:r>
                        <a:rPr lang="en-GB" sz="1800" b="1" baseline="0" dirty="0" smtClean="0"/>
                        <a:t> -</a:t>
                      </a:r>
                      <a:endParaRPr lang="en-GB" sz="1800" b="1" dirty="0"/>
                    </a:p>
                  </a:txBody>
                  <a:tcPr/>
                </a:tc>
                <a:extLst>
                  <a:ext uri="{0D108BD9-81ED-4DB2-BD59-A6C34878D82A}">
                    <a16:rowId xmlns:a16="http://schemas.microsoft.com/office/drawing/2014/main" val="4244141567"/>
                  </a:ext>
                </a:extLst>
              </a:tr>
            </a:tbl>
          </a:graphicData>
        </a:graphic>
      </p:graphicFrame>
      <p:sp>
        <p:nvSpPr>
          <p:cNvPr id="6" name="TextBox 5"/>
          <p:cNvSpPr txBox="1"/>
          <p:nvPr/>
        </p:nvSpPr>
        <p:spPr>
          <a:xfrm>
            <a:off x="1247990" y="1457912"/>
            <a:ext cx="343499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a:t>print(2</a:t>
            </a:r>
            <a:r>
              <a:rPr lang="en-GB" sz="2400" b="1" dirty="0" smtClean="0"/>
              <a:t>*(5//</a:t>
            </a:r>
            <a:r>
              <a:rPr lang="en-GB" sz="2400" b="1" dirty="0"/>
              <a:t>2+3*2)+5-2)</a:t>
            </a:r>
          </a:p>
        </p:txBody>
      </p:sp>
      <p:sp>
        <p:nvSpPr>
          <p:cNvPr id="7" name="TextBox 6"/>
          <p:cNvSpPr txBox="1"/>
          <p:nvPr/>
        </p:nvSpPr>
        <p:spPr>
          <a:xfrm>
            <a:off x="1247989" y="2119649"/>
            <a:ext cx="343499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smtClean="0">
                <a:solidFill>
                  <a:srgbClr val="FF0000"/>
                </a:solidFill>
              </a:rPr>
              <a:t>Output: </a:t>
            </a:r>
            <a:r>
              <a:rPr lang="en-GB" sz="2400" b="1" dirty="0" smtClean="0"/>
              <a:t>19</a:t>
            </a:r>
            <a:endParaRPr lang="en-GB" sz="2400" b="1" dirty="0"/>
          </a:p>
        </p:txBody>
      </p:sp>
      <p:sp>
        <p:nvSpPr>
          <p:cNvPr id="8" name="TextBox 7"/>
          <p:cNvSpPr txBox="1"/>
          <p:nvPr/>
        </p:nvSpPr>
        <p:spPr>
          <a:xfrm>
            <a:off x="1247988" y="2738992"/>
            <a:ext cx="3434991" cy="240065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smtClean="0">
                <a:solidFill>
                  <a:srgbClr val="FF0000"/>
                </a:solidFill>
              </a:rPr>
              <a:t>Explanation:</a:t>
            </a:r>
          </a:p>
          <a:p>
            <a:r>
              <a:rPr lang="en-GB" sz="1800" b="1" dirty="0"/>
              <a:t>print(2*(5//2+3*2)+5-2</a:t>
            </a:r>
            <a:r>
              <a:rPr lang="en-GB" sz="1800" b="1" dirty="0" smtClean="0"/>
              <a:t>)</a:t>
            </a:r>
          </a:p>
          <a:p>
            <a:r>
              <a:rPr lang="en-GB" sz="1800" b="1" dirty="0"/>
              <a:t>print(2</a:t>
            </a:r>
            <a:r>
              <a:rPr lang="en-GB" sz="1800" b="1" dirty="0" smtClean="0"/>
              <a:t>*(2+3*2</a:t>
            </a:r>
            <a:r>
              <a:rPr lang="en-GB" sz="1800" b="1" dirty="0"/>
              <a:t>)+5-2</a:t>
            </a:r>
            <a:r>
              <a:rPr lang="en-GB" sz="1800" b="1" dirty="0" smtClean="0"/>
              <a:t>)</a:t>
            </a:r>
          </a:p>
          <a:p>
            <a:r>
              <a:rPr lang="en-GB" sz="1800" b="1" dirty="0"/>
              <a:t>print(2</a:t>
            </a:r>
            <a:r>
              <a:rPr lang="en-GB" sz="1800" b="1" dirty="0" smtClean="0"/>
              <a:t>*(2+6)+</a:t>
            </a:r>
            <a:r>
              <a:rPr lang="en-GB" sz="1800" b="1" dirty="0"/>
              <a:t>5-2)</a:t>
            </a:r>
          </a:p>
          <a:p>
            <a:r>
              <a:rPr lang="en-GB" sz="1800" b="1" dirty="0" smtClean="0"/>
              <a:t>print(2*8+5-2)</a:t>
            </a:r>
          </a:p>
          <a:p>
            <a:r>
              <a:rPr lang="en-GB" sz="1800" b="1" dirty="0" smtClean="0"/>
              <a:t>print(16+5-2</a:t>
            </a:r>
            <a:r>
              <a:rPr lang="en-GB" sz="1800" b="1" dirty="0"/>
              <a:t>)</a:t>
            </a:r>
          </a:p>
          <a:p>
            <a:r>
              <a:rPr lang="en-GB" sz="1800" b="1" dirty="0" smtClean="0"/>
              <a:t>print(21-2)</a:t>
            </a:r>
          </a:p>
          <a:p>
            <a:r>
              <a:rPr lang="en-GB" sz="1800" b="1" dirty="0" smtClean="0"/>
              <a:t>print(19)</a:t>
            </a:r>
            <a:endParaRPr lang="en-GB" sz="1800" b="1" dirty="0"/>
          </a:p>
        </p:txBody>
      </p:sp>
      <p:sp>
        <p:nvSpPr>
          <p:cNvPr id="9" name="Cloud Callout 8"/>
          <p:cNvSpPr/>
          <p:nvPr/>
        </p:nvSpPr>
        <p:spPr>
          <a:xfrm>
            <a:off x="5361708" y="529989"/>
            <a:ext cx="2431474" cy="754839"/>
          </a:xfrm>
          <a:prstGeom prst="cloudCallout">
            <a:avLst>
              <a:gd name="adj1" fmla="val -101690"/>
              <a:gd name="adj2" fmla="val 10137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What will be the output?</a:t>
            </a:r>
            <a:endParaRPr lang="en-GB" sz="1800" b="1" dirty="0"/>
          </a:p>
        </p:txBody>
      </p:sp>
    </p:spTree>
    <p:extLst>
      <p:ext uri="{BB962C8B-B14F-4D97-AF65-F5344CB8AC3E}">
        <p14:creationId xmlns:p14="http://schemas.microsoft.com/office/powerpoint/2010/main" val="280532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Operator Precedence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31</a:t>
            </a:fld>
            <a:endParaRPr lang="en-US"/>
          </a:p>
        </p:txBody>
      </p:sp>
      <p:sp>
        <p:nvSpPr>
          <p:cNvPr id="4" name="Content Placeholder 3"/>
          <p:cNvSpPr>
            <a:spLocks noGrp="1"/>
          </p:cNvSpPr>
          <p:nvPr>
            <p:ph sz="quarter" idx="1"/>
          </p:nvPr>
        </p:nvSpPr>
        <p:spPr>
          <a:xfrm>
            <a:off x="1247990" y="1664854"/>
            <a:ext cx="6346828" cy="1997468"/>
          </a:xfrm>
        </p:spPr>
        <p:txBody>
          <a:bodyPr/>
          <a:lstStyle/>
          <a:p>
            <a:pPr marL="76200" indent="0" algn="just">
              <a:buNone/>
            </a:pPr>
            <a:endParaRPr lang="pt-BR" sz="2800" dirty="0"/>
          </a:p>
          <a:p>
            <a:pPr marL="76200" indent="0" algn="just">
              <a:buNone/>
            </a:pPr>
            <a:endParaRPr lang="pt-BR" sz="2800" dirty="0" smtClean="0"/>
          </a:p>
          <a:p>
            <a:pPr marL="76200" indent="0" algn="just">
              <a:buNone/>
            </a:pPr>
            <a:endParaRPr lang="en-IN" sz="2800" dirty="0"/>
          </a:p>
        </p:txBody>
      </p:sp>
      <p:graphicFrame>
        <p:nvGraphicFramePr>
          <p:cNvPr id="5" name="Table 4"/>
          <p:cNvGraphicFramePr>
            <a:graphicFrameLocks noGrp="1"/>
          </p:cNvGraphicFramePr>
          <p:nvPr/>
        </p:nvGraphicFramePr>
        <p:xfrm>
          <a:off x="5634400" y="1546475"/>
          <a:ext cx="2560564" cy="1854200"/>
        </p:xfrm>
        <a:graphic>
          <a:graphicData uri="http://schemas.openxmlformats.org/drawingml/2006/table">
            <a:tbl>
              <a:tblPr firstRow="1" bandRow="1">
                <a:tableStyleId>{F7FE69DF-D11E-49BA-B546-6195E4E87960}</a:tableStyleId>
              </a:tblPr>
              <a:tblGrid>
                <a:gridCol w="1071200">
                  <a:extLst>
                    <a:ext uri="{9D8B030D-6E8A-4147-A177-3AD203B41FA5}">
                      <a16:colId xmlns:a16="http://schemas.microsoft.com/office/drawing/2014/main" val="968779932"/>
                    </a:ext>
                  </a:extLst>
                </a:gridCol>
                <a:gridCol w="1489364">
                  <a:extLst>
                    <a:ext uri="{9D8B030D-6E8A-4147-A177-3AD203B41FA5}">
                      <a16:colId xmlns:a16="http://schemas.microsoft.com/office/drawing/2014/main" val="713314469"/>
                    </a:ext>
                  </a:extLst>
                </a:gridCol>
              </a:tblGrid>
              <a:tr h="370840">
                <a:tc>
                  <a:txBody>
                    <a:bodyPr/>
                    <a:lstStyle/>
                    <a:p>
                      <a:pPr algn="ctr"/>
                      <a:r>
                        <a:rPr lang="en-GB" sz="1800" b="1" dirty="0" smtClean="0"/>
                        <a:t>Priority</a:t>
                      </a:r>
                      <a:endParaRPr lang="en-GB" sz="1800" b="1" dirty="0"/>
                    </a:p>
                  </a:txBody>
                  <a:tcPr/>
                </a:tc>
                <a:tc>
                  <a:txBody>
                    <a:bodyPr/>
                    <a:lstStyle/>
                    <a:p>
                      <a:pPr algn="ctr"/>
                      <a:r>
                        <a:rPr lang="en-GB" sz="1800" b="1" dirty="0" smtClean="0"/>
                        <a:t>Operator</a:t>
                      </a:r>
                      <a:endParaRPr lang="en-GB" sz="1800" b="1" dirty="0"/>
                    </a:p>
                  </a:txBody>
                  <a:tcPr/>
                </a:tc>
                <a:extLst>
                  <a:ext uri="{0D108BD9-81ED-4DB2-BD59-A6C34878D82A}">
                    <a16:rowId xmlns:a16="http://schemas.microsoft.com/office/drawing/2014/main" val="3606981683"/>
                  </a:ext>
                </a:extLst>
              </a:tr>
              <a:tr h="370840">
                <a:tc>
                  <a:txBody>
                    <a:bodyPr/>
                    <a:lstStyle/>
                    <a:p>
                      <a:pPr algn="ctr"/>
                      <a:r>
                        <a:rPr lang="en-GB" sz="1800" b="1" dirty="0" smtClean="0"/>
                        <a:t>1</a:t>
                      </a:r>
                      <a:endParaRPr lang="en-GB" sz="1800" b="1" dirty="0"/>
                    </a:p>
                  </a:txBody>
                  <a:tcPr/>
                </a:tc>
                <a:tc>
                  <a:txBody>
                    <a:bodyPr/>
                    <a:lstStyle/>
                    <a:p>
                      <a:pPr algn="ctr"/>
                      <a:r>
                        <a:rPr lang="en-GB" sz="1800" b="1" dirty="0" smtClean="0"/>
                        <a:t>()</a:t>
                      </a:r>
                      <a:endParaRPr lang="en-GB" sz="1800" b="1" dirty="0"/>
                    </a:p>
                  </a:txBody>
                  <a:tcPr/>
                </a:tc>
                <a:extLst>
                  <a:ext uri="{0D108BD9-81ED-4DB2-BD59-A6C34878D82A}">
                    <a16:rowId xmlns:a16="http://schemas.microsoft.com/office/drawing/2014/main" val="3593657137"/>
                  </a:ext>
                </a:extLst>
              </a:tr>
              <a:tr h="370840">
                <a:tc>
                  <a:txBody>
                    <a:bodyPr/>
                    <a:lstStyle/>
                    <a:p>
                      <a:pPr algn="ctr"/>
                      <a:r>
                        <a:rPr lang="en-GB" sz="1800" b="1" dirty="0" smtClean="0"/>
                        <a:t>2</a:t>
                      </a:r>
                      <a:endParaRPr lang="en-GB" sz="1800" b="1" dirty="0"/>
                    </a:p>
                  </a:txBody>
                  <a:tcPr/>
                </a:tc>
                <a:tc>
                  <a:txBody>
                    <a:bodyPr/>
                    <a:lstStyle/>
                    <a:p>
                      <a:pPr algn="ctr"/>
                      <a:r>
                        <a:rPr lang="en-GB" sz="1800" b="1" dirty="0" smtClean="0"/>
                        <a:t>**</a:t>
                      </a:r>
                      <a:endParaRPr lang="en-GB" sz="1800" b="1" dirty="0"/>
                    </a:p>
                  </a:txBody>
                  <a:tcPr/>
                </a:tc>
                <a:extLst>
                  <a:ext uri="{0D108BD9-81ED-4DB2-BD59-A6C34878D82A}">
                    <a16:rowId xmlns:a16="http://schemas.microsoft.com/office/drawing/2014/main" val="4016002201"/>
                  </a:ext>
                </a:extLst>
              </a:tr>
              <a:tr h="370840">
                <a:tc>
                  <a:txBody>
                    <a:bodyPr/>
                    <a:lstStyle/>
                    <a:p>
                      <a:pPr algn="ctr"/>
                      <a:r>
                        <a:rPr lang="en-GB" sz="1800" b="1" dirty="0" smtClean="0"/>
                        <a:t>3</a:t>
                      </a:r>
                      <a:endParaRPr lang="en-GB" sz="1800" b="1" dirty="0"/>
                    </a:p>
                  </a:txBody>
                  <a:tcPr/>
                </a:tc>
                <a:tc>
                  <a:txBody>
                    <a:bodyPr/>
                    <a:lstStyle/>
                    <a:p>
                      <a:pPr algn="ctr"/>
                      <a:r>
                        <a:rPr lang="en-GB" sz="1800" b="1" dirty="0" smtClean="0"/>
                        <a:t>// / *</a:t>
                      </a:r>
                      <a:endParaRPr lang="en-GB" sz="1800" b="1" dirty="0"/>
                    </a:p>
                  </a:txBody>
                  <a:tcPr/>
                </a:tc>
                <a:extLst>
                  <a:ext uri="{0D108BD9-81ED-4DB2-BD59-A6C34878D82A}">
                    <a16:rowId xmlns:a16="http://schemas.microsoft.com/office/drawing/2014/main" val="1573745112"/>
                  </a:ext>
                </a:extLst>
              </a:tr>
              <a:tr h="370840">
                <a:tc>
                  <a:txBody>
                    <a:bodyPr/>
                    <a:lstStyle/>
                    <a:p>
                      <a:pPr algn="ctr"/>
                      <a:r>
                        <a:rPr lang="en-GB" sz="1800" b="1" dirty="0" smtClean="0"/>
                        <a:t>4</a:t>
                      </a:r>
                      <a:endParaRPr lang="en-GB" sz="1800" b="1" dirty="0"/>
                    </a:p>
                  </a:txBody>
                  <a:tcPr/>
                </a:tc>
                <a:tc>
                  <a:txBody>
                    <a:bodyPr/>
                    <a:lstStyle/>
                    <a:p>
                      <a:pPr algn="ctr"/>
                      <a:r>
                        <a:rPr lang="en-GB" sz="1800" b="1" dirty="0" smtClean="0"/>
                        <a:t>+</a:t>
                      </a:r>
                      <a:r>
                        <a:rPr lang="en-GB" sz="1800" b="1" baseline="0" dirty="0" smtClean="0"/>
                        <a:t> -</a:t>
                      </a:r>
                      <a:endParaRPr lang="en-GB" sz="1800" b="1" dirty="0"/>
                    </a:p>
                  </a:txBody>
                  <a:tcPr/>
                </a:tc>
                <a:extLst>
                  <a:ext uri="{0D108BD9-81ED-4DB2-BD59-A6C34878D82A}">
                    <a16:rowId xmlns:a16="http://schemas.microsoft.com/office/drawing/2014/main" val="4244141567"/>
                  </a:ext>
                </a:extLst>
              </a:tr>
            </a:tbl>
          </a:graphicData>
        </a:graphic>
      </p:graphicFrame>
      <p:sp>
        <p:nvSpPr>
          <p:cNvPr id="6" name="TextBox 5"/>
          <p:cNvSpPr txBox="1"/>
          <p:nvPr/>
        </p:nvSpPr>
        <p:spPr>
          <a:xfrm>
            <a:off x="1247990" y="1457912"/>
            <a:ext cx="343499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a:t>print(2</a:t>
            </a:r>
            <a:r>
              <a:rPr lang="en-GB" sz="2400" b="1" dirty="0" smtClean="0"/>
              <a:t>*(5/2+3*2</a:t>
            </a:r>
            <a:r>
              <a:rPr lang="en-GB" sz="2400" b="1" dirty="0"/>
              <a:t>)+5-2)</a:t>
            </a:r>
          </a:p>
        </p:txBody>
      </p:sp>
      <p:sp>
        <p:nvSpPr>
          <p:cNvPr id="7" name="TextBox 6"/>
          <p:cNvSpPr txBox="1"/>
          <p:nvPr/>
        </p:nvSpPr>
        <p:spPr>
          <a:xfrm>
            <a:off x="1247989" y="2119649"/>
            <a:ext cx="3434991" cy="46166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smtClean="0">
                <a:solidFill>
                  <a:srgbClr val="FF0000"/>
                </a:solidFill>
              </a:rPr>
              <a:t>Output: </a:t>
            </a:r>
            <a:r>
              <a:rPr lang="en-GB" sz="2400" b="1" dirty="0" smtClean="0"/>
              <a:t>20.0</a:t>
            </a:r>
            <a:endParaRPr lang="en-GB" sz="2400" b="1" dirty="0"/>
          </a:p>
        </p:txBody>
      </p:sp>
      <p:sp>
        <p:nvSpPr>
          <p:cNvPr id="8" name="TextBox 7"/>
          <p:cNvSpPr txBox="1"/>
          <p:nvPr/>
        </p:nvSpPr>
        <p:spPr>
          <a:xfrm>
            <a:off x="1247988" y="2738992"/>
            <a:ext cx="3434991" cy="240065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400" b="1" dirty="0" smtClean="0">
                <a:solidFill>
                  <a:srgbClr val="FF0000"/>
                </a:solidFill>
              </a:rPr>
              <a:t>Explanation:</a:t>
            </a:r>
          </a:p>
          <a:p>
            <a:r>
              <a:rPr lang="en-GB" sz="1800" b="1" dirty="0"/>
              <a:t>print(2*(</a:t>
            </a:r>
            <a:r>
              <a:rPr lang="en-GB" sz="1800" b="1" dirty="0" smtClean="0"/>
              <a:t>5/2+3*2</a:t>
            </a:r>
            <a:r>
              <a:rPr lang="en-GB" sz="1800" b="1" dirty="0"/>
              <a:t>)+5-2</a:t>
            </a:r>
            <a:r>
              <a:rPr lang="en-GB" sz="1800" b="1" dirty="0" smtClean="0"/>
              <a:t>)</a:t>
            </a:r>
          </a:p>
          <a:p>
            <a:r>
              <a:rPr lang="en-GB" sz="1800" b="1" dirty="0"/>
              <a:t>print(2</a:t>
            </a:r>
            <a:r>
              <a:rPr lang="en-GB" sz="1800" b="1" dirty="0" smtClean="0"/>
              <a:t>*(2.5+3*2</a:t>
            </a:r>
            <a:r>
              <a:rPr lang="en-GB" sz="1800" b="1" dirty="0"/>
              <a:t>)+5-2</a:t>
            </a:r>
            <a:r>
              <a:rPr lang="en-GB" sz="1800" b="1" dirty="0" smtClean="0"/>
              <a:t>)</a:t>
            </a:r>
          </a:p>
          <a:p>
            <a:r>
              <a:rPr lang="en-GB" sz="1800" b="1" dirty="0"/>
              <a:t>print(2</a:t>
            </a:r>
            <a:r>
              <a:rPr lang="en-GB" sz="1800" b="1" dirty="0" smtClean="0"/>
              <a:t>*(2.5+6)+</a:t>
            </a:r>
            <a:r>
              <a:rPr lang="en-GB" sz="1800" b="1" dirty="0"/>
              <a:t>5-2)</a:t>
            </a:r>
          </a:p>
          <a:p>
            <a:r>
              <a:rPr lang="en-GB" sz="1800" b="1" dirty="0" smtClean="0"/>
              <a:t>print(2*8.5+5-2)</a:t>
            </a:r>
          </a:p>
          <a:p>
            <a:r>
              <a:rPr lang="en-GB" sz="1800" b="1" dirty="0" smtClean="0"/>
              <a:t>print(17.0+5-2</a:t>
            </a:r>
            <a:r>
              <a:rPr lang="en-GB" sz="1800" b="1" dirty="0"/>
              <a:t>)</a:t>
            </a:r>
          </a:p>
          <a:p>
            <a:r>
              <a:rPr lang="en-GB" sz="1800" b="1" dirty="0" smtClean="0"/>
              <a:t>print(22.0-2)</a:t>
            </a:r>
          </a:p>
          <a:p>
            <a:r>
              <a:rPr lang="en-GB" sz="1800" b="1" dirty="0" smtClean="0"/>
              <a:t>print(20.0)</a:t>
            </a:r>
            <a:endParaRPr lang="en-GB" sz="1800" b="1" dirty="0"/>
          </a:p>
        </p:txBody>
      </p:sp>
      <p:sp>
        <p:nvSpPr>
          <p:cNvPr id="9" name="Cloud Callout 8"/>
          <p:cNvSpPr/>
          <p:nvPr/>
        </p:nvSpPr>
        <p:spPr>
          <a:xfrm>
            <a:off x="5361708" y="529989"/>
            <a:ext cx="2431474" cy="754839"/>
          </a:xfrm>
          <a:prstGeom prst="cloudCallout">
            <a:avLst>
              <a:gd name="adj1" fmla="val -101690"/>
              <a:gd name="adj2" fmla="val 10137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What will be the output?</a:t>
            </a:r>
            <a:endParaRPr lang="en-GB" sz="1800" b="1" dirty="0"/>
          </a:p>
        </p:txBody>
      </p:sp>
    </p:spTree>
    <p:extLst>
      <p:ext uri="{BB962C8B-B14F-4D97-AF65-F5344CB8AC3E}">
        <p14:creationId xmlns:p14="http://schemas.microsoft.com/office/powerpoint/2010/main" val="72464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Comments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32</a:t>
            </a:fld>
            <a:endParaRPr lang="en-US"/>
          </a:p>
        </p:txBody>
      </p:sp>
      <p:sp>
        <p:nvSpPr>
          <p:cNvPr id="4" name="Content Placeholder 3"/>
          <p:cNvSpPr>
            <a:spLocks noGrp="1"/>
          </p:cNvSpPr>
          <p:nvPr>
            <p:ph sz="quarter" idx="1"/>
          </p:nvPr>
        </p:nvSpPr>
        <p:spPr>
          <a:xfrm>
            <a:off x="1386536" y="1173018"/>
            <a:ext cx="4279973" cy="1997468"/>
          </a:xfrm>
        </p:spPr>
        <p:txBody>
          <a:bodyPr/>
          <a:lstStyle/>
          <a:p>
            <a:pPr marL="76200" indent="0" algn="just">
              <a:buNone/>
            </a:pPr>
            <a:r>
              <a:rPr lang="en-GB" sz="2800" dirty="0"/>
              <a:t>#This is a comment </a:t>
            </a:r>
            <a:endParaRPr lang="en-GB" sz="2800" dirty="0" smtClean="0"/>
          </a:p>
          <a:p>
            <a:pPr marL="76200" indent="0" algn="just">
              <a:buNone/>
            </a:pPr>
            <a:r>
              <a:rPr lang="en-GB" sz="2800" dirty="0" smtClean="0"/>
              <a:t>a</a:t>
            </a:r>
            <a:r>
              <a:rPr lang="en-GB" sz="2800" dirty="0"/>
              <a:t>="Hello " #This is a </a:t>
            </a:r>
            <a:r>
              <a:rPr lang="en-GB" sz="2800" dirty="0" err="1"/>
              <a:t>var</a:t>
            </a:r>
            <a:r>
              <a:rPr lang="en-GB" sz="2800" dirty="0"/>
              <a:t> </a:t>
            </a:r>
            <a:endParaRPr lang="en-GB" sz="2800" dirty="0" smtClean="0"/>
          </a:p>
          <a:p>
            <a:pPr marL="76200" indent="0" algn="just">
              <a:buNone/>
            </a:pPr>
            <a:r>
              <a:rPr lang="en-GB" sz="2800" dirty="0" smtClean="0"/>
              <a:t>b</a:t>
            </a:r>
            <a:r>
              <a:rPr lang="en-GB" sz="2800" dirty="0"/>
              <a:t>="World!!!" </a:t>
            </a:r>
            <a:endParaRPr lang="en-GB" sz="2800" dirty="0" smtClean="0"/>
          </a:p>
          <a:p>
            <a:pPr marL="76200" indent="0" algn="just">
              <a:buNone/>
            </a:pPr>
            <a:r>
              <a:rPr lang="en-GB" sz="2800" dirty="0" smtClean="0"/>
              <a:t>c=</a:t>
            </a:r>
            <a:r>
              <a:rPr lang="en-GB" sz="2800" dirty="0" err="1" smtClean="0"/>
              <a:t>a+b</a:t>
            </a:r>
            <a:r>
              <a:rPr lang="en-GB" sz="2800" dirty="0" smtClean="0"/>
              <a:t> </a:t>
            </a:r>
          </a:p>
          <a:p>
            <a:pPr marL="76200" indent="0" algn="just">
              <a:buNone/>
            </a:pPr>
            <a:r>
              <a:rPr lang="en-GB" sz="2800" dirty="0" smtClean="0"/>
              <a:t>print(c*3</a:t>
            </a:r>
            <a:r>
              <a:rPr lang="en-GB" sz="2800" dirty="0"/>
              <a:t>) </a:t>
            </a:r>
            <a:endParaRPr lang="en-IN" sz="2800" dirty="0"/>
          </a:p>
        </p:txBody>
      </p:sp>
      <p:sp>
        <p:nvSpPr>
          <p:cNvPr id="5" name="Cloud Callout 4"/>
          <p:cNvSpPr/>
          <p:nvPr/>
        </p:nvSpPr>
        <p:spPr>
          <a:xfrm>
            <a:off x="3991203" y="2459183"/>
            <a:ext cx="4376942" cy="1641763"/>
          </a:xfrm>
          <a:prstGeom prst="cloudCallout">
            <a:avLst>
              <a:gd name="adj1" fmla="val -68859"/>
              <a:gd name="adj2" fmla="val -2120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a:t>For commenting multiple statements : Select the statements and hit Ctrl</a:t>
            </a:r>
            <a:r>
              <a:rPr lang="en-GB" sz="2000" b="1" dirty="0" smtClean="0"/>
              <a:t>+/</a:t>
            </a:r>
            <a:endParaRPr lang="en-GB" sz="2000" b="1" dirty="0"/>
          </a:p>
        </p:txBody>
      </p:sp>
      <p:sp>
        <p:nvSpPr>
          <p:cNvPr id="6" name="Cloud Callout 5"/>
          <p:cNvSpPr/>
          <p:nvPr/>
        </p:nvSpPr>
        <p:spPr>
          <a:xfrm>
            <a:off x="5361708" y="529989"/>
            <a:ext cx="3233591" cy="1641763"/>
          </a:xfrm>
          <a:prstGeom prst="cloudCallout">
            <a:avLst>
              <a:gd name="adj1" fmla="val -50658"/>
              <a:gd name="adj2" fmla="val 5980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Triple quotes can be used for multi line commenting</a:t>
            </a:r>
            <a:endParaRPr lang="en-GB" sz="2000" b="1" dirty="0"/>
          </a:p>
        </p:txBody>
      </p:sp>
    </p:spTree>
    <p:extLst>
      <p:ext uri="{BB962C8B-B14F-4D97-AF65-F5344CB8AC3E}">
        <p14:creationId xmlns:p14="http://schemas.microsoft.com/office/powerpoint/2010/main" val="134253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500" y="797868"/>
            <a:ext cx="7020900" cy="750300"/>
          </a:xfrm>
        </p:spPr>
        <p:txBody>
          <a:bodyPr/>
          <a:lstStyle/>
          <a:p>
            <a:r>
              <a:rPr lang="en-GB" dirty="0" smtClean="0"/>
              <a:t>Input function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33</a:t>
            </a:fld>
            <a:endParaRPr lang="en-US"/>
          </a:p>
        </p:txBody>
      </p:sp>
      <p:sp>
        <p:nvSpPr>
          <p:cNvPr id="4" name="Content Placeholder 3"/>
          <p:cNvSpPr>
            <a:spLocks noGrp="1"/>
          </p:cNvSpPr>
          <p:nvPr>
            <p:ph sz="quarter" idx="1"/>
          </p:nvPr>
        </p:nvSpPr>
        <p:spPr>
          <a:xfrm>
            <a:off x="1218018" y="1620876"/>
            <a:ext cx="6683864" cy="1997468"/>
          </a:xfrm>
        </p:spPr>
        <p:txBody>
          <a:bodyPr/>
          <a:lstStyle/>
          <a:p>
            <a:pPr algn="just"/>
            <a:r>
              <a:rPr lang="en-IN" sz="2000" dirty="0"/>
              <a:t>i</a:t>
            </a:r>
            <a:r>
              <a:rPr lang="en-IN" sz="2000" dirty="0" smtClean="0"/>
              <a:t>nput() function is used to get input from the user</a:t>
            </a:r>
          </a:p>
          <a:p>
            <a:pPr algn="just"/>
            <a:r>
              <a:rPr lang="en-IN" sz="2000" dirty="0" smtClean="0"/>
              <a:t>By default, the input will be a string</a:t>
            </a:r>
          </a:p>
          <a:p>
            <a:pPr algn="just"/>
            <a:r>
              <a:rPr lang="en-IN" sz="2000" dirty="0" smtClean="0"/>
              <a:t>Prompts can be given in an input() function</a:t>
            </a:r>
            <a:endParaRPr lang="en-IN" sz="2000" dirty="0"/>
          </a:p>
          <a:p>
            <a:pPr algn="just"/>
            <a:r>
              <a:rPr lang="en-IN" sz="2000" dirty="0" smtClean="0"/>
              <a:t>Example:</a:t>
            </a:r>
          </a:p>
          <a:p>
            <a:pPr lvl="1" algn="just"/>
            <a:r>
              <a:rPr lang="en-IN" sz="2000" dirty="0"/>
              <a:t>n</a:t>
            </a:r>
            <a:r>
              <a:rPr lang="en-IN" sz="2000" dirty="0" smtClean="0"/>
              <a:t>=input()</a:t>
            </a:r>
          </a:p>
          <a:p>
            <a:pPr lvl="1" algn="just"/>
            <a:r>
              <a:rPr lang="en-IN" sz="2000" dirty="0" smtClean="0"/>
              <a:t>n=input(“Enter a number”)</a:t>
            </a:r>
          </a:p>
          <a:p>
            <a:pPr lvl="1" algn="just"/>
            <a:r>
              <a:rPr lang="en-IN" sz="2000" dirty="0" smtClean="0"/>
              <a:t>n=</a:t>
            </a:r>
            <a:r>
              <a:rPr lang="en-IN" sz="2000" dirty="0" err="1" smtClean="0"/>
              <a:t>int</a:t>
            </a:r>
            <a:r>
              <a:rPr lang="en-IN" sz="2000" dirty="0" smtClean="0"/>
              <a:t>(input</a:t>
            </a:r>
            <a:r>
              <a:rPr lang="en-IN" sz="2000" dirty="0"/>
              <a:t>(“Enter a number</a:t>
            </a:r>
            <a:r>
              <a:rPr lang="en-IN" sz="2000" dirty="0" smtClean="0"/>
              <a:t>”))</a:t>
            </a:r>
            <a:endParaRPr lang="en-IN" sz="2000" dirty="0"/>
          </a:p>
          <a:p>
            <a:pPr lvl="1" algn="just"/>
            <a:endParaRPr lang="en-IN" sz="2000" dirty="0" smtClean="0"/>
          </a:p>
          <a:p>
            <a:pPr algn="just"/>
            <a:endParaRPr lang="en-IN" sz="2000" dirty="0"/>
          </a:p>
        </p:txBody>
      </p:sp>
    </p:spTree>
    <p:extLst>
      <p:ext uri="{BB962C8B-B14F-4D97-AF65-F5344CB8AC3E}">
        <p14:creationId xmlns:p14="http://schemas.microsoft.com/office/powerpoint/2010/main" val="243801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34</a:t>
            </a:fld>
            <a:endParaRPr lang="en-US"/>
          </a:p>
        </p:txBody>
      </p:sp>
      <p:sp>
        <p:nvSpPr>
          <p:cNvPr id="4" name="Content Placeholder 3"/>
          <p:cNvSpPr>
            <a:spLocks noGrp="1"/>
          </p:cNvSpPr>
          <p:nvPr>
            <p:ph sz="quarter" idx="1"/>
          </p:nvPr>
        </p:nvSpPr>
        <p:spPr>
          <a:xfrm>
            <a:off x="1306872" y="1359438"/>
            <a:ext cx="6506155" cy="1997468"/>
          </a:xfrm>
        </p:spPr>
        <p:txBody>
          <a:bodyPr/>
          <a:lstStyle/>
          <a:p>
            <a:pPr marL="76200" indent="0">
              <a:buNone/>
            </a:pPr>
            <a:r>
              <a:rPr lang="en-IN" sz="2000" dirty="0" smtClean="0"/>
              <a:t>Write a program to print the area of a rectangle where length and width will be inputted by the user.</a:t>
            </a:r>
            <a:endParaRPr lang="en-IN" sz="2000" dirty="0"/>
          </a:p>
        </p:txBody>
      </p:sp>
      <p:sp>
        <p:nvSpPr>
          <p:cNvPr id="5" name="TextBox 4"/>
          <p:cNvSpPr txBox="1"/>
          <p:nvPr/>
        </p:nvSpPr>
        <p:spPr>
          <a:xfrm>
            <a:off x="1551710" y="2452255"/>
            <a:ext cx="3207326"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000" dirty="0" smtClean="0">
                <a:solidFill>
                  <a:srgbClr val="FF0000"/>
                </a:solidFill>
              </a:rPr>
              <a:t>l=input(“Enter length:”)</a:t>
            </a:r>
          </a:p>
          <a:p>
            <a:r>
              <a:rPr lang="en-GB" sz="2000" dirty="0">
                <a:solidFill>
                  <a:srgbClr val="FF0000"/>
                </a:solidFill>
              </a:rPr>
              <a:t>w</a:t>
            </a:r>
            <a:r>
              <a:rPr lang="en-GB" sz="2000" dirty="0" smtClean="0">
                <a:solidFill>
                  <a:srgbClr val="FF0000"/>
                </a:solidFill>
              </a:rPr>
              <a:t>=input</a:t>
            </a:r>
            <a:r>
              <a:rPr lang="en-GB" sz="2000" dirty="0">
                <a:solidFill>
                  <a:srgbClr val="FF0000"/>
                </a:solidFill>
              </a:rPr>
              <a:t>(“Enter </a:t>
            </a:r>
            <a:r>
              <a:rPr lang="en-GB" sz="2000" dirty="0" smtClean="0">
                <a:solidFill>
                  <a:srgbClr val="FF0000"/>
                </a:solidFill>
              </a:rPr>
              <a:t>width</a:t>
            </a:r>
            <a:r>
              <a:rPr lang="en-GB" sz="2000" dirty="0">
                <a:solidFill>
                  <a:srgbClr val="FF0000"/>
                </a:solidFill>
              </a:rPr>
              <a:t>:”)</a:t>
            </a:r>
          </a:p>
          <a:p>
            <a:r>
              <a:rPr lang="en-GB" sz="2000" dirty="0" smtClean="0">
                <a:solidFill>
                  <a:srgbClr val="FF0000"/>
                </a:solidFill>
              </a:rPr>
              <a:t>print(“Area=“, l*w)</a:t>
            </a:r>
            <a:endParaRPr lang="en-GB" sz="2000" dirty="0">
              <a:solidFill>
                <a:srgbClr val="FF0000"/>
              </a:solidFill>
            </a:endParaRPr>
          </a:p>
        </p:txBody>
      </p:sp>
      <p:sp>
        <p:nvSpPr>
          <p:cNvPr id="8" name="Cloud Callout 7"/>
          <p:cNvSpPr/>
          <p:nvPr/>
        </p:nvSpPr>
        <p:spPr>
          <a:xfrm>
            <a:off x="4890654" y="2563091"/>
            <a:ext cx="2452256" cy="1217876"/>
          </a:xfrm>
          <a:prstGeom prst="cloudCallout">
            <a:avLst>
              <a:gd name="adj1" fmla="val -69082"/>
              <a:gd name="adj2" fmla="val 1297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Spot the error</a:t>
            </a:r>
            <a:endParaRPr lang="en-GB" sz="2000" b="1" dirty="0"/>
          </a:p>
        </p:txBody>
      </p:sp>
      <p:sp>
        <p:nvSpPr>
          <p:cNvPr id="9" name="Cloud Callout 8"/>
          <p:cNvSpPr/>
          <p:nvPr/>
        </p:nvSpPr>
        <p:spPr>
          <a:xfrm>
            <a:off x="4890654" y="2563091"/>
            <a:ext cx="2452256" cy="1217876"/>
          </a:xfrm>
          <a:prstGeom prst="cloudCallout">
            <a:avLst>
              <a:gd name="adj1" fmla="val -69082"/>
              <a:gd name="adj2" fmla="val 1297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By default input will be string</a:t>
            </a:r>
            <a:endParaRPr lang="en-GB" sz="2000" b="1" dirty="0"/>
          </a:p>
        </p:txBody>
      </p:sp>
      <p:sp>
        <p:nvSpPr>
          <p:cNvPr id="10" name="TextBox 9"/>
          <p:cNvSpPr txBox="1"/>
          <p:nvPr/>
        </p:nvSpPr>
        <p:spPr>
          <a:xfrm>
            <a:off x="4732263" y="2452254"/>
            <a:ext cx="3434991"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000" dirty="0" smtClean="0"/>
              <a:t>l=</a:t>
            </a:r>
            <a:r>
              <a:rPr lang="en-GB" sz="2000" dirty="0" err="1" smtClean="0"/>
              <a:t>int</a:t>
            </a:r>
            <a:r>
              <a:rPr lang="en-GB" sz="2000" dirty="0" smtClean="0"/>
              <a:t>(input(“Enter length:”))</a:t>
            </a:r>
          </a:p>
          <a:p>
            <a:r>
              <a:rPr lang="en-GB" sz="2000" dirty="0" smtClean="0"/>
              <a:t>b=</a:t>
            </a:r>
            <a:r>
              <a:rPr lang="en-GB" sz="2000" dirty="0" err="1" smtClean="0"/>
              <a:t>int</a:t>
            </a:r>
            <a:r>
              <a:rPr lang="en-GB" sz="2000" dirty="0" smtClean="0"/>
              <a:t>(input</a:t>
            </a:r>
            <a:r>
              <a:rPr lang="en-GB" sz="2000" dirty="0"/>
              <a:t>(“Enter </a:t>
            </a:r>
            <a:r>
              <a:rPr lang="en-GB" sz="2000" dirty="0" smtClean="0"/>
              <a:t>breadth:”))</a:t>
            </a:r>
            <a:endParaRPr lang="en-GB" sz="2000" dirty="0"/>
          </a:p>
          <a:p>
            <a:r>
              <a:rPr lang="en-GB" sz="2000" dirty="0" smtClean="0"/>
              <a:t>print(“Area=“, l*b)</a:t>
            </a:r>
            <a:endParaRPr lang="en-GB" sz="2000" dirty="0"/>
          </a:p>
        </p:txBody>
      </p:sp>
      <p:sp>
        <p:nvSpPr>
          <p:cNvPr id="11" name="TextBox 10"/>
          <p:cNvSpPr txBox="1"/>
          <p:nvPr/>
        </p:nvSpPr>
        <p:spPr>
          <a:xfrm>
            <a:off x="3014767" y="3551045"/>
            <a:ext cx="3794742" cy="101566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2000" dirty="0" smtClean="0"/>
              <a:t>l=float(input(“Enter length:”))</a:t>
            </a:r>
          </a:p>
          <a:p>
            <a:r>
              <a:rPr lang="en-GB" sz="2000" dirty="0" smtClean="0"/>
              <a:t>b=float(input</a:t>
            </a:r>
            <a:r>
              <a:rPr lang="en-GB" sz="2000" dirty="0"/>
              <a:t>(“Enter </a:t>
            </a:r>
            <a:r>
              <a:rPr lang="en-GB" sz="2000" dirty="0" smtClean="0"/>
              <a:t>breadth:”))</a:t>
            </a:r>
            <a:endParaRPr lang="en-GB" sz="2000" dirty="0"/>
          </a:p>
          <a:p>
            <a:r>
              <a:rPr lang="en-GB" sz="2000" dirty="0" smtClean="0"/>
              <a:t>print(“Area=“, l*b)</a:t>
            </a:r>
            <a:endParaRPr lang="en-GB" sz="2000" dirty="0"/>
          </a:p>
        </p:txBody>
      </p:sp>
    </p:spTree>
    <p:extLst>
      <p:ext uri="{BB962C8B-B14F-4D97-AF65-F5344CB8AC3E}">
        <p14:creationId xmlns:p14="http://schemas.microsoft.com/office/powerpoint/2010/main" val="45098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8" grpId="1" animBg="1"/>
      <p:bldP spid="9" grpId="0" animBg="1"/>
      <p:bldP spid="9" grpId="1" animBg="1"/>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500" y="797868"/>
            <a:ext cx="7020900" cy="750300"/>
          </a:xfrm>
        </p:spPr>
        <p:txBody>
          <a:bodyPr/>
          <a:lstStyle/>
          <a:p>
            <a:r>
              <a:rPr lang="en-GB" dirty="0" smtClean="0"/>
              <a:t>F-string</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35</a:t>
            </a:fld>
            <a:endParaRPr lang="en-US"/>
          </a:p>
        </p:txBody>
      </p:sp>
      <p:sp>
        <p:nvSpPr>
          <p:cNvPr id="4" name="Content Placeholder 3"/>
          <p:cNvSpPr>
            <a:spLocks noGrp="1"/>
          </p:cNvSpPr>
          <p:nvPr>
            <p:ph sz="quarter" idx="1"/>
          </p:nvPr>
        </p:nvSpPr>
        <p:spPr>
          <a:xfrm>
            <a:off x="1218018" y="1620876"/>
            <a:ext cx="6683864" cy="1997468"/>
          </a:xfrm>
        </p:spPr>
        <p:txBody>
          <a:bodyPr/>
          <a:lstStyle/>
          <a:p>
            <a:pPr algn="just"/>
            <a:r>
              <a:rPr lang="en-IN" sz="2000" dirty="0" smtClean="0"/>
              <a:t>F-string stands for formatted string</a:t>
            </a:r>
          </a:p>
          <a:p>
            <a:pPr algn="just"/>
            <a:r>
              <a:rPr lang="en-IN" sz="2000" dirty="0" smtClean="0"/>
              <a:t>Example:</a:t>
            </a:r>
          </a:p>
          <a:p>
            <a:pPr marL="76200" indent="0" algn="just">
              <a:buNone/>
            </a:pPr>
            <a:r>
              <a:rPr lang="en-IN" sz="2000" dirty="0"/>
              <a:t>	</a:t>
            </a:r>
            <a:r>
              <a:rPr lang="en-IN" sz="2000" dirty="0" smtClean="0"/>
              <a:t> </a:t>
            </a:r>
            <a:r>
              <a:rPr lang="en-GB" sz="2000" dirty="0" smtClean="0"/>
              <a:t>a</a:t>
            </a:r>
            <a:r>
              <a:rPr lang="en-GB" sz="2000" dirty="0"/>
              <a:t>='</a:t>
            </a:r>
            <a:r>
              <a:rPr lang="en-GB" sz="2000" dirty="0" err="1"/>
              <a:t>Seema</a:t>
            </a:r>
            <a:r>
              <a:rPr lang="en-GB" sz="2000" dirty="0"/>
              <a:t>'</a:t>
            </a:r>
          </a:p>
          <a:p>
            <a:pPr marL="990600" lvl="2" indent="0" algn="just">
              <a:buNone/>
            </a:pPr>
            <a:r>
              <a:rPr lang="en-GB" sz="2000" dirty="0"/>
              <a:t>b=12</a:t>
            </a:r>
          </a:p>
          <a:p>
            <a:pPr marL="990600" lvl="2" indent="0" algn="just">
              <a:buNone/>
            </a:pPr>
            <a:r>
              <a:rPr lang="en-GB" sz="2000" dirty="0"/>
              <a:t>print(f"{a} is {b} years old")</a:t>
            </a:r>
          </a:p>
          <a:p>
            <a:pPr marL="990600" lvl="2" indent="0" algn="just">
              <a:buNone/>
            </a:pPr>
            <a:r>
              <a:rPr lang="en-GB" sz="2000" dirty="0"/>
              <a:t>print(</a:t>
            </a:r>
            <a:r>
              <a:rPr lang="en-GB" sz="2000" dirty="0" err="1"/>
              <a:t>a,"is",b</a:t>
            </a:r>
            <a:r>
              <a:rPr lang="en-GB" sz="2000" dirty="0"/>
              <a:t>, "years old")</a:t>
            </a:r>
          </a:p>
          <a:p>
            <a:pPr marL="990600" lvl="2" indent="0" algn="just">
              <a:buNone/>
            </a:pPr>
            <a:r>
              <a:rPr lang="en-GB" sz="2000" dirty="0"/>
              <a:t>print(a+" is "+</a:t>
            </a:r>
            <a:r>
              <a:rPr lang="en-GB" sz="2000" dirty="0" err="1"/>
              <a:t>str</a:t>
            </a:r>
            <a:r>
              <a:rPr lang="en-GB" sz="2000" dirty="0"/>
              <a:t>(b)+" years old")</a:t>
            </a:r>
            <a:endParaRPr lang="en-IN" sz="2000" dirty="0"/>
          </a:p>
          <a:p>
            <a:pPr marL="76200" indent="0" algn="just">
              <a:buNone/>
            </a:pPr>
            <a:endParaRPr lang="en-IN" sz="2000" dirty="0" smtClean="0"/>
          </a:p>
          <a:p>
            <a:pPr lvl="1" algn="just"/>
            <a:endParaRPr lang="en-IN" sz="2000" dirty="0"/>
          </a:p>
          <a:p>
            <a:pPr lvl="1" algn="just"/>
            <a:endParaRPr lang="en-IN" sz="2000" dirty="0" smtClean="0"/>
          </a:p>
          <a:p>
            <a:pPr algn="just"/>
            <a:endParaRPr lang="en-IN" sz="2000" dirty="0"/>
          </a:p>
        </p:txBody>
      </p:sp>
    </p:spTree>
    <p:extLst>
      <p:ext uri="{BB962C8B-B14F-4D97-AF65-F5344CB8AC3E}">
        <p14:creationId xmlns:p14="http://schemas.microsoft.com/office/powerpoint/2010/main" val="1654194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500" y="797868"/>
            <a:ext cx="7020900" cy="750300"/>
          </a:xfrm>
        </p:spPr>
        <p:txBody>
          <a:bodyPr/>
          <a:lstStyle/>
          <a:p>
            <a:r>
              <a:rPr lang="en-GB" dirty="0" smtClean="0"/>
              <a:t>Input function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36</a:t>
            </a:fld>
            <a:endParaRPr lang="en-US"/>
          </a:p>
        </p:txBody>
      </p:sp>
      <p:sp>
        <p:nvSpPr>
          <p:cNvPr id="4" name="Content Placeholder 3"/>
          <p:cNvSpPr>
            <a:spLocks noGrp="1"/>
          </p:cNvSpPr>
          <p:nvPr>
            <p:ph sz="quarter" idx="1"/>
          </p:nvPr>
        </p:nvSpPr>
        <p:spPr>
          <a:xfrm>
            <a:off x="1218018" y="1620876"/>
            <a:ext cx="6683864" cy="1997468"/>
          </a:xfrm>
        </p:spPr>
        <p:txBody>
          <a:bodyPr/>
          <a:lstStyle/>
          <a:p>
            <a:pPr marL="76200" indent="0" algn="just">
              <a:buNone/>
            </a:pPr>
            <a:r>
              <a:rPr lang="en-GB" sz="2000" dirty="0"/>
              <a:t>name=input("Enter your name:") </a:t>
            </a:r>
            <a:endParaRPr lang="en-GB" sz="2000" dirty="0" smtClean="0"/>
          </a:p>
          <a:p>
            <a:pPr marL="76200" indent="0" algn="just">
              <a:buNone/>
            </a:pPr>
            <a:r>
              <a:rPr lang="en-GB" sz="2000" dirty="0" smtClean="0"/>
              <a:t>print</a:t>
            </a:r>
            <a:r>
              <a:rPr lang="en-GB" sz="2000" dirty="0"/>
              <a:t>("Hi", name) </a:t>
            </a:r>
            <a:endParaRPr lang="en-GB" sz="2000" dirty="0" smtClean="0"/>
          </a:p>
          <a:p>
            <a:pPr marL="76200" indent="0" algn="just">
              <a:buNone/>
            </a:pPr>
            <a:r>
              <a:rPr lang="en-GB" sz="2000" dirty="0" smtClean="0"/>
              <a:t>age=input</a:t>
            </a:r>
            <a:r>
              <a:rPr lang="en-GB" sz="2000" dirty="0"/>
              <a:t>("Enter your age</a:t>
            </a:r>
            <a:r>
              <a:rPr lang="en-GB" sz="2000" dirty="0" smtClean="0"/>
              <a:t>:")</a:t>
            </a:r>
          </a:p>
          <a:p>
            <a:pPr marL="76200" indent="0" algn="just">
              <a:buNone/>
            </a:pPr>
            <a:r>
              <a:rPr lang="en-GB" sz="2000" dirty="0" smtClean="0"/>
              <a:t>print(f</a:t>
            </a:r>
            <a:r>
              <a:rPr lang="en-GB" sz="2000" dirty="0"/>
              <a:t>"{name} we have an offer for you</a:t>
            </a:r>
            <a:r>
              <a:rPr lang="en-GB" sz="2000" dirty="0" smtClean="0"/>
              <a:t>.")</a:t>
            </a:r>
          </a:p>
          <a:p>
            <a:pPr marL="76200" indent="0" algn="just">
              <a:buNone/>
            </a:pPr>
            <a:r>
              <a:rPr lang="en-GB" sz="2000" dirty="0" smtClean="0"/>
              <a:t>print(</a:t>
            </a:r>
            <a:r>
              <a:rPr lang="en-GB" sz="2000" dirty="0" err="1" smtClean="0"/>
              <a:t>f"Since</a:t>
            </a:r>
            <a:r>
              <a:rPr lang="en-GB" sz="2000" dirty="0" smtClean="0"/>
              <a:t> </a:t>
            </a:r>
            <a:r>
              <a:rPr lang="en-GB" sz="2000" dirty="0"/>
              <a:t>you are {age} years old we are sure you will love the offer." </a:t>
            </a:r>
            <a:r>
              <a:rPr lang="en-GB" sz="2000" dirty="0" smtClean="0"/>
              <a:t>)</a:t>
            </a:r>
            <a:endParaRPr lang="en-IN" sz="2000" dirty="0"/>
          </a:p>
        </p:txBody>
      </p:sp>
      <p:sp>
        <p:nvSpPr>
          <p:cNvPr id="7" name="Cloud Callout 6"/>
          <p:cNvSpPr/>
          <p:nvPr/>
        </p:nvSpPr>
        <p:spPr>
          <a:xfrm>
            <a:off x="5160818" y="585408"/>
            <a:ext cx="3295936" cy="1641763"/>
          </a:xfrm>
          <a:prstGeom prst="cloudCallout">
            <a:avLst>
              <a:gd name="adj1" fmla="val -42306"/>
              <a:gd name="adj2" fmla="val 5558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Get the same output without formatted string</a:t>
            </a:r>
            <a:endParaRPr lang="en-GB" sz="2000" b="1" dirty="0"/>
          </a:p>
        </p:txBody>
      </p:sp>
    </p:spTree>
    <p:extLst>
      <p:ext uri="{BB962C8B-B14F-4D97-AF65-F5344CB8AC3E}">
        <p14:creationId xmlns:p14="http://schemas.microsoft.com/office/powerpoint/2010/main" val="60718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500" y="797868"/>
            <a:ext cx="7020900" cy="750300"/>
          </a:xfrm>
        </p:spPr>
        <p:txBody>
          <a:bodyPr/>
          <a:lstStyle/>
          <a:p>
            <a:r>
              <a:rPr lang="en-GB" dirty="0" smtClean="0"/>
              <a:t>Input function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37</a:t>
            </a:fld>
            <a:endParaRPr lang="en-US"/>
          </a:p>
        </p:txBody>
      </p:sp>
      <p:sp>
        <p:nvSpPr>
          <p:cNvPr id="4" name="Content Placeholder 3"/>
          <p:cNvSpPr>
            <a:spLocks noGrp="1"/>
          </p:cNvSpPr>
          <p:nvPr>
            <p:ph sz="quarter" idx="1"/>
          </p:nvPr>
        </p:nvSpPr>
        <p:spPr>
          <a:xfrm>
            <a:off x="1218018" y="1620876"/>
            <a:ext cx="6683864" cy="1997468"/>
          </a:xfrm>
        </p:spPr>
        <p:txBody>
          <a:bodyPr/>
          <a:lstStyle/>
          <a:p>
            <a:pPr marL="76200" indent="0" algn="just">
              <a:buNone/>
            </a:pPr>
            <a:r>
              <a:rPr lang="en-GB" sz="2000" dirty="0"/>
              <a:t>name=input("Enter your name:") </a:t>
            </a:r>
            <a:endParaRPr lang="en-GB" sz="2000" dirty="0" smtClean="0"/>
          </a:p>
          <a:p>
            <a:pPr marL="76200" indent="0" algn="just">
              <a:buNone/>
            </a:pPr>
            <a:r>
              <a:rPr lang="en-GB" sz="2000" dirty="0" smtClean="0"/>
              <a:t>print</a:t>
            </a:r>
            <a:r>
              <a:rPr lang="en-GB" sz="2000" dirty="0"/>
              <a:t>("Hi", name) </a:t>
            </a:r>
            <a:endParaRPr lang="en-GB" sz="2000" dirty="0" smtClean="0"/>
          </a:p>
          <a:p>
            <a:pPr marL="76200" indent="0" algn="just">
              <a:buNone/>
            </a:pPr>
            <a:r>
              <a:rPr lang="en-GB" sz="2000" dirty="0" smtClean="0"/>
              <a:t>age=input</a:t>
            </a:r>
            <a:r>
              <a:rPr lang="en-GB" sz="2000" dirty="0"/>
              <a:t>("Enter your age</a:t>
            </a:r>
            <a:r>
              <a:rPr lang="en-GB" sz="2000" dirty="0" smtClean="0"/>
              <a:t>:")</a:t>
            </a:r>
          </a:p>
          <a:p>
            <a:pPr marL="76200" indent="0" algn="just">
              <a:buNone/>
            </a:pPr>
            <a:r>
              <a:rPr lang="en-GB" sz="2000" dirty="0" smtClean="0"/>
              <a:t>print(name, “we </a:t>
            </a:r>
            <a:r>
              <a:rPr lang="en-GB" sz="2000" dirty="0"/>
              <a:t>have an offer for you</a:t>
            </a:r>
            <a:r>
              <a:rPr lang="en-GB" sz="2000" dirty="0" smtClean="0"/>
              <a:t>.")</a:t>
            </a:r>
          </a:p>
          <a:p>
            <a:pPr marL="76200" indent="0" algn="just">
              <a:buNone/>
            </a:pPr>
            <a:r>
              <a:rPr lang="en-GB" sz="2000" dirty="0" smtClean="0"/>
              <a:t>print("Since </a:t>
            </a:r>
            <a:r>
              <a:rPr lang="en-GB" sz="2000" dirty="0"/>
              <a:t>you </a:t>
            </a:r>
            <a:r>
              <a:rPr lang="en-GB" sz="2000" dirty="0" smtClean="0"/>
              <a:t>are “, age</a:t>
            </a:r>
            <a:r>
              <a:rPr lang="en-GB" sz="2000" dirty="0"/>
              <a:t>,</a:t>
            </a:r>
            <a:r>
              <a:rPr lang="en-GB" sz="2000" dirty="0" smtClean="0"/>
              <a:t> “years </a:t>
            </a:r>
            <a:r>
              <a:rPr lang="en-GB" sz="2000" dirty="0"/>
              <a:t>old we are sure you will love the offer." </a:t>
            </a:r>
            <a:r>
              <a:rPr lang="en-GB" sz="2000" dirty="0" smtClean="0"/>
              <a:t>)</a:t>
            </a:r>
            <a:endParaRPr lang="en-IN" sz="2000" dirty="0"/>
          </a:p>
        </p:txBody>
      </p:sp>
      <p:sp>
        <p:nvSpPr>
          <p:cNvPr id="7" name="Cloud Callout 6"/>
          <p:cNvSpPr/>
          <p:nvPr/>
        </p:nvSpPr>
        <p:spPr>
          <a:xfrm>
            <a:off x="5160818" y="585408"/>
            <a:ext cx="3295936" cy="1641763"/>
          </a:xfrm>
          <a:prstGeom prst="cloudCallout">
            <a:avLst>
              <a:gd name="adj1" fmla="val -42306"/>
              <a:gd name="adj2" fmla="val 5558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Which is better </a:t>
            </a:r>
            <a:r>
              <a:rPr lang="en-GB" sz="2000" b="1" smtClean="0"/>
              <a:t>and why?</a:t>
            </a:r>
            <a:endParaRPr lang="en-GB" sz="2000" b="1" dirty="0"/>
          </a:p>
        </p:txBody>
      </p:sp>
    </p:spTree>
    <p:extLst>
      <p:ext uri="{BB962C8B-B14F-4D97-AF65-F5344CB8AC3E}">
        <p14:creationId xmlns:p14="http://schemas.microsoft.com/office/powerpoint/2010/main" val="278264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Statements</a:t>
            </a:r>
            <a:endParaRPr lang="en-IN" dirty="0"/>
          </a:p>
        </p:txBody>
      </p:sp>
      <p:sp>
        <p:nvSpPr>
          <p:cNvPr id="3" name="Text Placeholder 2"/>
          <p:cNvSpPr>
            <a:spLocks noGrp="1"/>
          </p:cNvSpPr>
          <p:nvPr>
            <p:ph type="body" idx="1"/>
          </p:nvPr>
        </p:nvSpPr>
        <p:spPr/>
        <p:txBody>
          <a:bodyPr/>
          <a:lstStyle/>
          <a:p>
            <a:r>
              <a:rPr lang="en-GB" dirty="0" smtClean="0"/>
              <a:t>Conditional statements decide </a:t>
            </a:r>
            <a:r>
              <a:rPr lang="en-GB" dirty="0"/>
              <a:t>which statement to execute and when. </a:t>
            </a:r>
            <a:endParaRPr lang="en-GB" dirty="0" smtClean="0"/>
          </a:p>
          <a:p>
            <a:r>
              <a:rPr lang="en-GB" dirty="0" smtClean="0"/>
              <a:t>They evaluate </a:t>
            </a:r>
            <a:r>
              <a:rPr lang="en-GB" dirty="0"/>
              <a:t>the Boolean expression and control the program flow depending upon the result of the condition provided. </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21827520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Conditionals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39</a:t>
            </a:fld>
            <a:endParaRPr lang="en-US"/>
          </a:p>
        </p:txBody>
      </p:sp>
      <p:sp>
        <p:nvSpPr>
          <p:cNvPr id="4" name="Content Placeholder 3"/>
          <p:cNvSpPr>
            <a:spLocks noGrp="1"/>
          </p:cNvSpPr>
          <p:nvPr>
            <p:ph sz="quarter" idx="1"/>
          </p:nvPr>
        </p:nvSpPr>
        <p:spPr>
          <a:xfrm>
            <a:off x="723917" y="1363088"/>
            <a:ext cx="2469556" cy="2472768"/>
          </a:xfrm>
        </p:spPr>
        <p:style>
          <a:lnRef idx="1">
            <a:schemeClr val="accent1"/>
          </a:lnRef>
          <a:fillRef idx="2">
            <a:schemeClr val="accent1"/>
          </a:fillRef>
          <a:effectRef idx="1">
            <a:schemeClr val="accent1"/>
          </a:effectRef>
          <a:fontRef idx="minor">
            <a:schemeClr val="dk1"/>
          </a:fontRef>
        </p:style>
        <p:txBody>
          <a:bodyPr/>
          <a:lstStyle/>
          <a:p>
            <a:pPr algn="just"/>
            <a:r>
              <a:rPr lang="pt-BR" sz="2800" dirty="0" smtClean="0"/>
              <a:t>if </a:t>
            </a:r>
          </a:p>
          <a:p>
            <a:pPr marL="76200" indent="0" algn="just">
              <a:buNone/>
            </a:pPr>
            <a:r>
              <a:rPr lang="pt-BR" sz="1800" b="1" dirty="0" smtClean="0">
                <a:solidFill>
                  <a:srgbClr val="00B0F0"/>
                </a:solidFill>
              </a:rPr>
              <a:t>Syntax:</a:t>
            </a:r>
          </a:p>
          <a:p>
            <a:pPr marL="76200" indent="0" algn="just">
              <a:buNone/>
            </a:pPr>
            <a:r>
              <a:rPr lang="pt-BR" sz="1400" dirty="0"/>
              <a:t> </a:t>
            </a:r>
            <a:r>
              <a:rPr lang="pt-BR" sz="1400" dirty="0" smtClean="0"/>
              <a:t>    </a:t>
            </a:r>
            <a:r>
              <a:rPr lang="pt-BR" sz="1800" dirty="0" smtClean="0"/>
              <a:t>if condition:</a:t>
            </a:r>
          </a:p>
          <a:p>
            <a:pPr marL="76200" indent="0" algn="just">
              <a:buNone/>
            </a:pPr>
            <a:r>
              <a:rPr lang="pt-BR" sz="1800" dirty="0"/>
              <a:t>	</a:t>
            </a:r>
            <a:r>
              <a:rPr lang="pt-BR" sz="1800" dirty="0" smtClean="0"/>
              <a:t>statement 1</a:t>
            </a:r>
          </a:p>
          <a:p>
            <a:pPr marL="76200" indent="0" algn="just">
              <a:buNone/>
            </a:pPr>
            <a:r>
              <a:rPr lang="pt-BR" sz="1800" dirty="0"/>
              <a:t>	</a:t>
            </a:r>
            <a:r>
              <a:rPr lang="pt-BR" sz="1800" dirty="0" smtClean="0"/>
              <a:t>statement 2</a:t>
            </a:r>
          </a:p>
          <a:p>
            <a:pPr marL="76200" indent="0" algn="just">
              <a:buNone/>
            </a:pPr>
            <a:r>
              <a:rPr lang="pt-BR" sz="1800" dirty="0"/>
              <a:t>	</a:t>
            </a:r>
            <a:r>
              <a:rPr lang="pt-BR" sz="1800" dirty="0" smtClean="0"/>
              <a:t>..............</a:t>
            </a:r>
          </a:p>
        </p:txBody>
      </p:sp>
      <p:sp>
        <p:nvSpPr>
          <p:cNvPr id="5" name="Cloud Callout 4"/>
          <p:cNvSpPr/>
          <p:nvPr/>
        </p:nvSpPr>
        <p:spPr>
          <a:xfrm>
            <a:off x="3771943" y="2677876"/>
            <a:ext cx="3295936" cy="1641763"/>
          </a:xfrm>
          <a:prstGeom prst="cloudCallout">
            <a:avLst>
              <a:gd name="adj1" fmla="val -82450"/>
              <a:gd name="adj2" fmla="val -300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Will be executed when condition is true</a:t>
            </a:r>
            <a:endParaRPr lang="en-GB" sz="2000" b="1" dirty="0"/>
          </a:p>
        </p:txBody>
      </p:sp>
      <p:sp>
        <p:nvSpPr>
          <p:cNvPr id="6" name="Content Placeholder 3"/>
          <p:cNvSpPr txBox="1">
            <a:spLocks/>
          </p:cNvSpPr>
          <p:nvPr/>
        </p:nvSpPr>
        <p:spPr>
          <a:xfrm>
            <a:off x="3234099" y="562080"/>
            <a:ext cx="2451173" cy="3878786"/>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algn="just"/>
            <a:r>
              <a:rPr lang="pt-BR" sz="2800" dirty="0" smtClean="0"/>
              <a:t>if -else</a:t>
            </a:r>
          </a:p>
          <a:p>
            <a:pPr marL="76200" indent="0" algn="just">
              <a:buFont typeface="Sniglet"/>
              <a:buNone/>
            </a:pPr>
            <a:r>
              <a:rPr lang="pt-BR" sz="1800" b="1" dirty="0" smtClean="0">
                <a:solidFill>
                  <a:srgbClr val="00B0F0"/>
                </a:solidFill>
              </a:rPr>
              <a:t>Syntax:</a:t>
            </a:r>
          </a:p>
          <a:p>
            <a:pPr marL="76200" indent="0" algn="just">
              <a:buFont typeface="Sniglet"/>
              <a:buNone/>
            </a:pPr>
            <a:r>
              <a:rPr lang="pt-BR" sz="1400" dirty="0" smtClean="0"/>
              <a:t>     </a:t>
            </a:r>
            <a:r>
              <a:rPr lang="pt-BR" sz="1800" dirty="0" smtClean="0"/>
              <a:t>if condition:</a:t>
            </a:r>
          </a:p>
          <a:p>
            <a:pPr marL="76200" indent="0" algn="just">
              <a:buFont typeface="Sniglet"/>
              <a:buNone/>
            </a:pPr>
            <a:r>
              <a:rPr lang="pt-BR" sz="1800" dirty="0" smtClean="0"/>
              <a:t>	statement 1</a:t>
            </a:r>
          </a:p>
          <a:p>
            <a:pPr marL="76200" indent="0" algn="just">
              <a:buFont typeface="Sniglet"/>
              <a:buNone/>
            </a:pPr>
            <a:r>
              <a:rPr lang="pt-BR" sz="1800" dirty="0" smtClean="0"/>
              <a:t>	statement 2</a:t>
            </a:r>
          </a:p>
          <a:p>
            <a:pPr marL="76200" indent="0" algn="just">
              <a:buFont typeface="Sniglet"/>
              <a:buNone/>
            </a:pPr>
            <a:r>
              <a:rPr lang="pt-BR" sz="1800" dirty="0" smtClean="0"/>
              <a:t>	..............</a:t>
            </a:r>
          </a:p>
          <a:p>
            <a:pPr marL="76200" indent="0" algn="just">
              <a:buFont typeface="Sniglet"/>
              <a:buNone/>
            </a:pPr>
            <a:r>
              <a:rPr lang="pt-BR" sz="1800" dirty="0"/>
              <a:t> </a:t>
            </a:r>
            <a:r>
              <a:rPr lang="pt-BR" sz="1800" dirty="0" smtClean="0"/>
              <a:t>  else:</a:t>
            </a:r>
          </a:p>
          <a:p>
            <a:pPr marL="76200" indent="0" algn="just">
              <a:buFont typeface="Sniglet"/>
              <a:buNone/>
            </a:pPr>
            <a:r>
              <a:rPr lang="pt-BR" sz="1800" dirty="0"/>
              <a:t> </a:t>
            </a:r>
            <a:r>
              <a:rPr lang="pt-BR" sz="1800" dirty="0" smtClean="0"/>
              <a:t>                statement 3</a:t>
            </a:r>
          </a:p>
          <a:p>
            <a:pPr marL="76200" indent="0" algn="just">
              <a:buFont typeface="Sniglet"/>
              <a:buNone/>
            </a:pPr>
            <a:r>
              <a:rPr lang="pt-BR" sz="1800" dirty="0"/>
              <a:t> </a:t>
            </a:r>
            <a:r>
              <a:rPr lang="pt-BR" sz="1800" dirty="0" smtClean="0"/>
              <a:t>                statement 4</a:t>
            </a:r>
          </a:p>
          <a:p>
            <a:pPr marL="76200" indent="0" algn="just">
              <a:buFont typeface="Sniglet"/>
              <a:buNone/>
            </a:pPr>
            <a:r>
              <a:rPr lang="pt-BR" sz="1800" dirty="0"/>
              <a:t> </a:t>
            </a:r>
            <a:r>
              <a:rPr lang="pt-BR" sz="1800" dirty="0" smtClean="0"/>
              <a:t>                ............</a:t>
            </a:r>
          </a:p>
          <a:p>
            <a:pPr marL="76200" indent="0" algn="just">
              <a:buFont typeface="Sniglet"/>
              <a:buNone/>
            </a:pPr>
            <a:r>
              <a:rPr lang="pt-BR" sz="1800" dirty="0"/>
              <a:t>	</a:t>
            </a:r>
            <a:endParaRPr lang="pt-BR" sz="1800" dirty="0" smtClean="0"/>
          </a:p>
          <a:p>
            <a:pPr marL="76200" indent="0" algn="just">
              <a:buFont typeface="Sniglet"/>
              <a:buNone/>
            </a:pPr>
            <a:endParaRPr lang="pt-BR" sz="1800" dirty="0" smtClean="0"/>
          </a:p>
        </p:txBody>
      </p:sp>
      <p:sp>
        <p:nvSpPr>
          <p:cNvPr id="7" name="Content Placeholder 3"/>
          <p:cNvSpPr txBox="1">
            <a:spLocks/>
          </p:cNvSpPr>
          <p:nvPr/>
        </p:nvSpPr>
        <p:spPr>
          <a:xfrm>
            <a:off x="5782019" y="562080"/>
            <a:ext cx="2451173" cy="4502241"/>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algn="just"/>
            <a:r>
              <a:rPr lang="pt-BR" sz="2800" dirty="0" smtClean="0"/>
              <a:t>if –elif-else</a:t>
            </a:r>
          </a:p>
          <a:p>
            <a:pPr marL="76200" indent="0" algn="just">
              <a:buFont typeface="Sniglet"/>
              <a:buNone/>
            </a:pPr>
            <a:r>
              <a:rPr lang="pt-BR" sz="1800" b="1" dirty="0" smtClean="0">
                <a:solidFill>
                  <a:srgbClr val="00B0F0"/>
                </a:solidFill>
              </a:rPr>
              <a:t>Syntax:</a:t>
            </a:r>
          </a:p>
          <a:p>
            <a:pPr marL="76200" indent="0" algn="just">
              <a:buFont typeface="Sniglet"/>
              <a:buNone/>
            </a:pPr>
            <a:r>
              <a:rPr lang="pt-BR" sz="1400" dirty="0" smtClean="0"/>
              <a:t>     </a:t>
            </a:r>
            <a:r>
              <a:rPr lang="pt-BR" sz="1800" dirty="0" smtClean="0"/>
              <a:t>if condition:</a:t>
            </a:r>
          </a:p>
          <a:p>
            <a:pPr marL="76200" indent="0" algn="just">
              <a:buFont typeface="Sniglet"/>
              <a:buNone/>
            </a:pPr>
            <a:r>
              <a:rPr lang="pt-BR" sz="1800" dirty="0" smtClean="0"/>
              <a:t>	statement 1</a:t>
            </a:r>
          </a:p>
          <a:p>
            <a:pPr marL="76200" indent="0" algn="just">
              <a:buFont typeface="Sniglet"/>
              <a:buNone/>
            </a:pPr>
            <a:r>
              <a:rPr lang="pt-BR" sz="1800" dirty="0" smtClean="0"/>
              <a:t>	statement 2</a:t>
            </a:r>
          </a:p>
          <a:p>
            <a:pPr marL="76200" indent="0" algn="just">
              <a:buFont typeface="Sniglet"/>
              <a:buNone/>
            </a:pPr>
            <a:r>
              <a:rPr lang="pt-BR" sz="1800" dirty="0" smtClean="0"/>
              <a:t>	..............</a:t>
            </a:r>
          </a:p>
          <a:p>
            <a:pPr marL="76200" indent="0" algn="just">
              <a:buFont typeface="Sniglet"/>
              <a:buNone/>
            </a:pPr>
            <a:r>
              <a:rPr lang="pt-BR" sz="1800" dirty="0"/>
              <a:t> </a:t>
            </a:r>
            <a:r>
              <a:rPr lang="pt-BR" sz="1800" dirty="0" smtClean="0"/>
              <a:t>  elif condition:</a:t>
            </a:r>
          </a:p>
          <a:p>
            <a:pPr marL="76200" indent="0" algn="just">
              <a:buFont typeface="Sniglet"/>
              <a:buNone/>
            </a:pPr>
            <a:r>
              <a:rPr lang="pt-BR" sz="1800" dirty="0"/>
              <a:t> </a:t>
            </a:r>
            <a:r>
              <a:rPr lang="pt-BR" sz="1800" dirty="0" smtClean="0"/>
              <a:t>                statement 3</a:t>
            </a:r>
          </a:p>
          <a:p>
            <a:pPr marL="76200" indent="0" algn="just">
              <a:buFont typeface="Sniglet"/>
              <a:buNone/>
            </a:pPr>
            <a:r>
              <a:rPr lang="pt-BR" sz="1800" dirty="0" smtClean="0"/>
              <a:t>                 .................</a:t>
            </a:r>
          </a:p>
          <a:p>
            <a:pPr marL="76200" indent="0" algn="just">
              <a:buFont typeface="Sniglet"/>
              <a:buNone/>
            </a:pPr>
            <a:r>
              <a:rPr lang="pt-BR" sz="1800" dirty="0"/>
              <a:t> </a:t>
            </a:r>
            <a:r>
              <a:rPr lang="pt-BR" sz="1800" dirty="0" smtClean="0"/>
              <a:t>   else:</a:t>
            </a:r>
          </a:p>
          <a:p>
            <a:pPr marL="76200" indent="0" algn="just">
              <a:buFont typeface="Sniglet"/>
              <a:buNone/>
            </a:pPr>
            <a:r>
              <a:rPr lang="pt-BR" sz="1800" dirty="0"/>
              <a:t> </a:t>
            </a:r>
            <a:r>
              <a:rPr lang="pt-BR" sz="1800" dirty="0" smtClean="0"/>
              <a:t>               statement 4</a:t>
            </a:r>
          </a:p>
          <a:p>
            <a:pPr marL="76200" indent="0" algn="just">
              <a:buFont typeface="Sniglet"/>
              <a:buNone/>
            </a:pPr>
            <a:r>
              <a:rPr lang="pt-BR" sz="1800" dirty="0"/>
              <a:t> </a:t>
            </a:r>
            <a:r>
              <a:rPr lang="pt-BR" sz="1800" dirty="0" smtClean="0"/>
              <a:t>              ..................</a:t>
            </a:r>
            <a:r>
              <a:rPr lang="pt-BR" sz="1800" dirty="0"/>
              <a:t>	</a:t>
            </a:r>
            <a:endParaRPr lang="pt-BR" sz="1800" dirty="0" smtClean="0"/>
          </a:p>
          <a:p>
            <a:pPr marL="76200" indent="0" algn="just">
              <a:buFont typeface="Sniglet"/>
              <a:buNone/>
            </a:pPr>
            <a:endParaRPr lang="pt-BR" sz="1800" dirty="0" smtClean="0"/>
          </a:p>
        </p:txBody>
      </p:sp>
      <p:sp>
        <p:nvSpPr>
          <p:cNvPr id="8" name="Cloud Callout 7"/>
          <p:cNvSpPr/>
          <p:nvPr/>
        </p:nvSpPr>
        <p:spPr>
          <a:xfrm>
            <a:off x="6002568" y="1870284"/>
            <a:ext cx="3295936" cy="1641763"/>
          </a:xfrm>
          <a:prstGeom prst="cloudCallout">
            <a:avLst>
              <a:gd name="adj1" fmla="val -82450"/>
              <a:gd name="adj2" fmla="val -300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Will be executed when condition is true</a:t>
            </a:r>
            <a:endParaRPr lang="en-GB" sz="2000" b="1" dirty="0"/>
          </a:p>
        </p:txBody>
      </p:sp>
      <p:sp>
        <p:nvSpPr>
          <p:cNvPr id="9" name="Cloud Callout 8"/>
          <p:cNvSpPr/>
          <p:nvPr/>
        </p:nvSpPr>
        <p:spPr>
          <a:xfrm>
            <a:off x="6181622" y="3349787"/>
            <a:ext cx="3295936" cy="1641763"/>
          </a:xfrm>
          <a:prstGeom prst="cloudCallout">
            <a:avLst>
              <a:gd name="adj1" fmla="val -82450"/>
              <a:gd name="adj2" fmla="val -300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Will be executed when condition is false</a:t>
            </a:r>
            <a:endParaRPr lang="en-GB" sz="2000" b="1" dirty="0"/>
          </a:p>
        </p:txBody>
      </p:sp>
      <p:sp>
        <p:nvSpPr>
          <p:cNvPr id="10" name="Cloud Callout 9"/>
          <p:cNvSpPr/>
          <p:nvPr/>
        </p:nvSpPr>
        <p:spPr>
          <a:xfrm>
            <a:off x="2685885" y="3135058"/>
            <a:ext cx="3295936" cy="1641763"/>
          </a:xfrm>
          <a:prstGeom prst="cloudCallout">
            <a:avLst>
              <a:gd name="adj1" fmla="val 68404"/>
              <a:gd name="adj2" fmla="val -9794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Will be executed when condition is true</a:t>
            </a:r>
            <a:endParaRPr lang="en-GB" sz="2000" b="1" dirty="0"/>
          </a:p>
        </p:txBody>
      </p:sp>
      <p:sp>
        <p:nvSpPr>
          <p:cNvPr id="11" name="Cloud Callout 10"/>
          <p:cNvSpPr/>
          <p:nvPr/>
        </p:nvSpPr>
        <p:spPr>
          <a:xfrm>
            <a:off x="2665138" y="3153119"/>
            <a:ext cx="3295936" cy="1641763"/>
          </a:xfrm>
          <a:prstGeom prst="cloudCallout">
            <a:avLst>
              <a:gd name="adj1" fmla="val 71438"/>
              <a:gd name="adj2" fmla="val -270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Will be executed when </a:t>
            </a:r>
            <a:r>
              <a:rPr lang="en-GB" sz="2000" b="1" dirty="0" err="1" smtClean="0"/>
              <a:t>elif</a:t>
            </a:r>
            <a:r>
              <a:rPr lang="en-GB" sz="2000" b="1" dirty="0" smtClean="0"/>
              <a:t> condition is true</a:t>
            </a:r>
            <a:endParaRPr lang="en-GB" sz="2000" b="1" dirty="0"/>
          </a:p>
        </p:txBody>
      </p:sp>
      <p:sp>
        <p:nvSpPr>
          <p:cNvPr id="12" name="Cloud Callout 11"/>
          <p:cNvSpPr/>
          <p:nvPr/>
        </p:nvSpPr>
        <p:spPr>
          <a:xfrm>
            <a:off x="2606630" y="3144088"/>
            <a:ext cx="3387071" cy="1641763"/>
          </a:xfrm>
          <a:prstGeom prst="cloudCallout">
            <a:avLst>
              <a:gd name="adj1" fmla="val 61251"/>
              <a:gd name="adj2" fmla="val 4564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Will be executed when all previous conditions are false</a:t>
            </a:r>
            <a:endParaRPr lang="en-GB" sz="1800" b="1" dirty="0"/>
          </a:p>
        </p:txBody>
      </p:sp>
      <p:sp>
        <p:nvSpPr>
          <p:cNvPr id="13" name="Cloud Callout 12"/>
          <p:cNvSpPr/>
          <p:nvPr/>
        </p:nvSpPr>
        <p:spPr>
          <a:xfrm>
            <a:off x="2594749" y="3171329"/>
            <a:ext cx="3387071" cy="1641763"/>
          </a:xfrm>
          <a:prstGeom prst="cloudCallout">
            <a:avLst>
              <a:gd name="adj1" fmla="val -73944"/>
              <a:gd name="adj2" fmla="val -6052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Take special care of indentations</a:t>
            </a:r>
            <a:endParaRPr lang="en-GB" sz="1800" b="1" dirty="0"/>
          </a:p>
        </p:txBody>
      </p:sp>
      <p:sp>
        <p:nvSpPr>
          <p:cNvPr id="14" name="Cloud Callout 13"/>
          <p:cNvSpPr/>
          <p:nvPr/>
        </p:nvSpPr>
        <p:spPr>
          <a:xfrm>
            <a:off x="2607935" y="3171328"/>
            <a:ext cx="3387071" cy="1641763"/>
          </a:xfrm>
          <a:prstGeom prst="cloudCallout">
            <a:avLst>
              <a:gd name="adj1" fmla="val 61251"/>
              <a:gd name="adj2" fmla="val 4564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Conditionals can be nested</a:t>
            </a:r>
            <a:endParaRPr lang="en-GB" sz="1800" b="1" dirty="0"/>
          </a:p>
        </p:txBody>
      </p:sp>
    </p:spTree>
    <p:extLst>
      <p:ext uri="{BB962C8B-B14F-4D97-AF65-F5344CB8AC3E}">
        <p14:creationId xmlns:p14="http://schemas.microsoft.com/office/powerpoint/2010/main" val="362968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5">
                                            <p:bg/>
                                          </p:spTgt>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5">
                                            <p:txEl>
                                              <p:pRg st="0" end="0"/>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5">
                                            <p:bg/>
                                          </p:spTgt>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8">
                                            <p:bg/>
                                          </p:spTgt>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8">
                                            <p:txEl>
                                              <p:pRg st="0" end="0"/>
                                            </p:txEl>
                                          </p:spTgt>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8">
                                            <p:bg/>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1" nodeType="clickEffect">
                                  <p:stCondLst>
                                    <p:cond delay="0"/>
                                  </p:stCondLst>
                                  <p:childTnLst>
                                    <p:set>
                                      <p:cBhvr>
                                        <p:cTn id="62" dur="1" fill="hold">
                                          <p:stCondLst>
                                            <p:cond delay="0"/>
                                          </p:stCondLst>
                                        </p:cTn>
                                        <p:tgtEl>
                                          <p:spTgt spid="9">
                                            <p:bg/>
                                          </p:spTgt>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xit" presetSubtype="0" fill="hold" grpId="0" nodeType="clickEffect">
                                  <p:stCondLst>
                                    <p:cond delay="0"/>
                                  </p:stCondLst>
                                  <p:childTnLst>
                                    <p:set>
                                      <p:cBhvr>
                                        <p:cTn id="68" dur="1" fill="hold">
                                          <p:stCondLst>
                                            <p:cond delay="0"/>
                                          </p:stCondLst>
                                        </p:cTn>
                                        <p:tgtEl>
                                          <p:spTgt spid="9">
                                            <p:txEl>
                                              <p:pRg st="0" end="0"/>
                                            </p:txEl>
                                          </p:spTgt>
                                        </p:tgtEl>
                                        <p:attrNameLst>
                                          <p:attrName>style.visibility</p:attrName>
                                        </p:attrNameLst>
                                      </p:cBhvr>
                                      <p:to>
                                        <p:strVal val="hidden"/>
                                      </p:to>
                                    </p:set>
                                  </p:childTnLst>
                                </p:cTn>
                              </p:par>
                              <p:par>
                                <p:cTn id="69" presetID="1" presetClass="exit" presetSubtype="0" fill="hold" grpId="0" nodeType="withEffect">
                                  <p:stCondLst>
                                    <p:cond delay="0"/>
                                  </p:stCondLst>
                                  <p:childTnLst>
                                    <p:set>
                                      <p:cBhvr>
                                        <p:cTn id="70" dur="1" fill="hold">
                                          <p:stCondLst>
                                            <p:cond delay="0"/>
                                          </p:stCondLst>
                                        </p:cTn>
                                        <p:tgtEl>
                                          <p:spTgt spid="9">
                                            <p:bg/>
                                          </p:spTgt>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1" nodeType="clickEffect">
                                  <p:stCondLst>
                                    <p:cond delay="0"/>
                                  </p:stCondLst>
                                  <p:childTnLst>
                                    <p:set>
                                      <p:cBhvr>
                                        <p:cTn id="78" dur="1" fill="hold">
                                          <p:stCondLst>
                                            <p:cond delay="0"/>
                                          </p:stCondLst>
                                        </p:cTn>
                                        <p:tgtEl>
                                          <p:spTgt spid="10">
                                            <p:bg/>
                                          </p:spTgt>
                                        </p:tgtEl>
                                        <p:attrNameLst>
                                          <p:attrName>style.visibility</p:attrName>
                                        </p:attrNameLst>
                                      </p:cBhvr>
                                      <p:to>
                                        <p:strVal val="visible"/>
                                      </p:to>
                                    </p:set>
                                  </p:childTnLst>
                                </p:cTn>
                              </p:par>
                              <p:par>
                                <p:cTn id="79" presetID="1" presetClass="entr" presetSubtype="0" fill="hold" grpId="1" nodeType="withEffect">
                                  <p:stCondLst>
                                    <p:cond delay="0"/>
                                  </p:stCondLst>
                                  <p:childTnLst>
                                    <p:set>
                                      <p:cBhvr>
                                        <p:cTn id="80"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10">
                                            <p:txEl>
                                              <p:pRg st="0" end="0"/>
                                            </p:txEl>
                                          </p:spTgt>
                                        </p:tgtEl>
                                        <p:attrNameLst>
                                          <p:attrName>style.visibility</p:attrName>
                                        </p:attrNameLst>
                                      </p:cBhvr>
                                      <p:to>
                                        <p:strVal val="hidden"/>
                                      </p:to>
                                    </p:set>
                                  </p:childTnLst>
                                </p:cTn>
                              </p:par>
                              <p:par>
                                <p:cTn id="85" presetID="1" presetClass="exit" presetSubtype="0" fill="hold" grpId="0" nodeType="withEffect">
                                  <p:stCondLst>
                                    <p:cond delay="0"/>
                                  </p:stCondLst>
                                  <p:childTnLst>
                                    <p:set>
                                      <p:cBhvr>
                                        <p:cTn id="86" dur="1" fill="hold">
                                          <p:stCondLst>
                                            <p:cond delay="0"/>
                                          </p:stCondLst>
                                        </p:cTn>
                                        <p:tgtEl>
                                          <p:spTgt spid="10">
                                            <p:bg/>
                                          </p:spTgt>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1" nodeType="clickEffect">
                                  <p:stCondLst>
                                    <p:cond delay="0"/>
                                  </p:stCondLst>
                                  <p:childTnLst>
                                    <p:set>
                                      <p:cBhvr>
                                        <p:cTn id="90" dur="1" fill="hold">
                                          <p:stCondLst>
                                            <p:cond delay="0"/>
                                          </p:stCondLst>
                                        </p:cTn>
                                        <p:tgtEl>
                                          <p:spTgt spid="11">
                                            <p:bg/>
                                          </p:spTgt>
                                        </p:tgtEl>
                                        <p:attrNameLst>
                                          <p:attrName>style.visibility</p:attrName>
                                        </p:attrNameLst>
                                      </p:cBhvr>
                                      <p:to>
                                        <p:strVal val="visible"/>
                                      </p:to>
                                    </p:set>
                                  </p:childTnLst>
                                </p:cTn>
                              </p:par>
                              <p:par>
                                <p:cTn id="91" presetID="1" presetClass="entr" presetSubtype="0" fill="hold" grpId="1" nodeType="withEffect">
                                  <p:stCondLst>
                                    <p:cond delay="0"/>
                                  </p:stCondLst>
                                  <p:childTnLst>
                                    <p:set>
                                      <p:cBhvr>
                                        <p:cTn id="92"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0" nodeType="clickEffect">
                                  <p:stCondLst>
                                    <p:cond delay="0"/>
                                  </p:stCondLst>
                                  <p:childTnLst>
                                    <p:set>
                                      <p:cBhvr>
                                        <p:cTn id="96" dur="1" fill="hold">
                                          <p:stCondLst>
                                            <p:cond delay="0"/>
                                          </p:stCondLst>
                                        </p:cTn>
                                        <p:tgtEl>
                                          <p:spTgt spid="11">
                                            <p:txEl>
                                              <p:pRg st="0" end="0"/>
                                            </p:txEl>
                                          </p:spTgt>
                                        </p:tgtEl>
                                        <p:attrNameLst>
                                          <p:attrName>style.visibility</p:attrName>
                                        </p:attrNameLst>
                                      </p:cBhvr>
                                      <p:to>
                                        <p:strVal val="hidden"/>
                                      </p:to>
                                    </p:set>
                                  </p:childTnLst>
                                </p:cTn>
                              </p:par>
                              <p:par>
                                <p:cTn id="97" presetID="1" presetClass="exit" presetSubtype="0" fill="hold" grpId="0" nodeType="withEffect">
                                  <p:stCondLst>
                                    <p:cond delay="0"/>
                                  </p:stCondLst>
                                  <p:childTnLst>
                                    <p:set>
                                      <p:cBhvr>
                                        <p:cTn id="98" dur="1" fill="hold">
                                          <p:stCondLst>
                                            <p:cond delay="0"/>
                                          </p:stCondLst>
                                        </p:cTn>
                                        <p:tgtEl>
                                          <p:spTgt spid="11">
                                            <p:bg/>
                                          </p:spTgt>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1" nodeType="clickEffect">
                                  <p:stCondLst>
                                    <p:cond delay="0"/>
                                  </p:stCondLst>
                                  <p:childTnLst>
                                    <p:set>
                                      <p:cBhvr>
                                        <p:cTn id="102" dur="1" fill="hold">
                                          <p:stCondLst>
                                            <p:cond delay="0"/>
                                          </p:stCondLst>
                                        </p:cTn>
                                        <p:tgtEl>
                                          <p:spTgt spid="12">
                                            <p:bg/>
                                          </p:spTgt>
                                        </p:tgtEl>
                                        <p:attrNameLst>
                                          <p:attrName>style.visibility</p:attrName>
                                        </p:attrNameLst>
                                      </p:cBhvr>
                                      <p:to>
                                        <p:strVal val="visible"/>
                                      </p:to>
                                    </p:set>
                                  </p:childTnLst>
                                </p:cTn>
                              </p:par>
                              <p:par>
                                <p:cTn id="103" presetID="1" presetClass="entr" presetSubtype="0" fill="hold" grpId="1" nodeType="withEffect">
                                  <p:stCondLst>
                                    <p:cond delay="0"/>
                                  </p:stCondLst>
                                  <p:childTnLst>
                                    <p:set>
                                      <p:cBhvr>
                                        <p:cTn id="104"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0" nodeType="clickEffect">
                                  <p:stCondLst>
                                    <p:cond delay="0"/>
                                  </p:stCondLst>
                                  <p:childTnLst>
                                    <p:set>
                                      <p:cBhvr>
                                        <p:cTn id="108" dur="1" fill="hold">
                                          <p:stCondLst>
                                            <p:cond delay="0"/>
                                          </p:stCondLst>
                                        </p:cTn>
                                        <p:tgtEl>
                                          <p:spTgt spid="12">
                                            <p:txEl>
                                              <p:pRg st="0" end="0"/>
                                            </p:txEl>
                                          </p:spTgt>
                                        </p:tgtEl>
                                        <p:attrNameLst>
                                          <p:attrName>style.visibility</p:attrName>
                                        </p:attrNameLst>
                                      </p:cBhvr>
                                      <p:to>
                                        <p:strVal val="hidden"/>
                                      </p:to>
                                    </p:set>
                                  </p:childTnLst>
                                </p:cTn>
                              </p:par>
                              <p:par>
                                <p:cTn id="109" presetID="1" presetClass="exit" presetSubtype="0" fill="hold" grpId="0" nodeType="withEffect">
                                  <p:stCondLst>
                                    <p:cond delay="0"/>
                                  </p:stCondLst>
                                  <p:childTnLst>
                                    <p:set>
                                      <p:cBhvr>
                                        <p:cTn id="110" dur="1" fill="hold">
                                          <p:stCondLst>
                                            <p:cond delay="0"/>
                                          </p:stCondLst>
                                        </p:cTn>
                                        <p:tgtEl>
                                          <p:spTgt spid="12">
                                            <p:bg/>
                                          </p:spTgt>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1" nodeType="clickEffect">
                                  <p:stCondLst>
                                    <p:cond delay="0"/>
                                  </p:stCondLst>
                                  <p:childTnLst>
                                    <p:set>
                                      <p:cBhvr>
                                        <p:cTn id="114" dur="1" fill="hold">
                                          <p:stCondLst>
                                            <p:cond delay="0"/>
                                          </p:stCondLst>
                                        </p:cTn>
                                        <p:tgtEl>
                                          <p:spTgt spid="13">
                                            <p:bg/>
                                          </p:spTgt>
                                        </p:tgtEl>
                                        <p:attrNameLst>
                                          <p:attrName>style.visibility</p:attrName>
                                        </p:attrNameLst>
                                      </p:cBhvr>
                                      <p:to>
                                        <p:strVal val="visible"/>
                                      </p:to>
                                    </p:set>
                                  </p:childTnLst>
                                </p:cTn>
                              </p:par>
                              <p:par>
                                <p:cTn id="115" presetID="1" presetClass="entr" presetSubtype="0" fill="hold" grpId="1" nodeType="withEffect">
                                  <p:stCondLst>
                                    <p:cond delay="0"/>
                                  </p:stCondLst>
                                  <p:childTnLst>
                                    <p:set>
                                      <p:cBhvr>
                                        <p:cTn id="1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0" nodeType="clickEffect">
                                  <p:stCondLst>
                                    <p:cond delay="0"/>
                                  </p:stCondLst>
                                  <p:childTnLst>
                                    <p:set>
                                      <p:cBhvr>
                                        <p:cTn id="120" dur="1" fill="hold">
                                          <p:stCondLst>
                                            <p:cond delay="0"/>
                                          </p:stCondLst>
                                        </p:cTn>
                                        <p:tgtEl>
                                          <p:spTgt spid="13">
                                            <p:txEl>
                                              <p:pRg st="0" end="0"/>
                                            </p:txEl>
                                          </p:spTgt>
                                        </p:tgtEl>
                                        <p:attrNameLst>
                                          <p:attrName>style.visibility</p:attrName>
                                        </p:attrNameLst>
                                      </p:cBhvr>
                                      <p:to>
                                        <p:strVal val="hidden"/>
                                      </p:to>
                                    </p:set>
                                  </p:childTnLst>
                                </p:cTn>
                              </p:par>
                              <p:par>
                                <p:cTn id="121" presetID="1" presetClass="exit" presetSubtype="0" fill="hold" grpId="0" nodeType="withEffect">
                                  <p:stCondLst>
                                    <p:cond delay="0"/>
                                  </p:stCondLst>
                                  <p:childTnLst>
                                    <p:set>
                                      <p:cBhvr>
                                        <p:cTn id="122" dur="1" fill="hold">
                                          <p:stCondLst>
                                            <p:cond delay="0"/>
                                          </p:stCondLst>
                                        </p:cTn>
                                        <p:tgtEl>
                                          <p:spTgt spid="13">
                                            <p:bg/>
                                          </p:spTgt>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1" nodeType="clickEffect">
                                  <p:stCondLst>
                                    <p:cond delay="0"/>
                                  </p:stCondLst>
                                  <p:childTnLst>
                                    <p:set>
                                      <p:cBhvr>
                                        <p:cTn id="126" dur="1" fill="hold">
                                          <p:stCondLst>
                                            <p:cond delay="0"/>
                                          </p:stCondLst>
                                        </p:cTn>
                                        <p:tgtEl>
                                          <p:spTgt spid="14">
                                            <p:bg/>
                                          </p:spTgt>
                                        </p:tgtEl>
                                        <p:attrNameLst>
                                          <p:attrName>style.visibility</p:attrName>
                                        </p:attrNameLst>
                                      </p:cBhvr>
                                      <p:to>
                                        <p:strVal val="visible"/>
                                      </p:to>
                                    </p:set>
                                  </p:childTnLst>
                                </p:cTn>
                              </p:par>
                              <p:par>
                                <p:cTn id="127" presetID="1" presetClass="entr" presetSubtype="0" fill="hold" grpId="1" nodeType="withEffect">
                                  <p:stCondLst>
                                    <p:cond delay="0"/>
                                  </p:stCondLst>
                                  <p:childTnLst>
                                    <p:set>
                                      <p:cBhvr>
                                        <p:cTn id="12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0" nodeType="clickEffect">
                                  <p:stCondLst>
                                    <p:cond delay="0"/>
                                  </p:stCondLst>
                                  <p:childTnLst>
                                    <p:set>
                                      <p:cBhvr>
                                        <p:cTn id="132" dur="1" fill="hold">
                                          <p:stCondLst>
                                            <p:cond delay="0"/>
                                          </p:stCondLst>
                                        </p:cTn>
                                        <p:tgtEl>
                                          <p:spTgt spid="14">
                                            <p:txEl>
                                              <p:pRg st="0" end="0"/>
                                            </p:txEl>
                                          </p:spTgt>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14">
                                            <p:bg/>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build="allAtOnce" animBg="1"/>
      <p:bldP spid="5" grpId="1" build="allAtOnce" animBg="1"/>
      <p:bldP spid="6" grpId="0" animBg="1"/>
      <p:bldP spid="7" grpId="0" animBg="1"/>
      <p:bldP spid="8" grpId="0" build="allAtOnce" animBg="1"/>
      <p:bldP spid="8" grpId="1" build="allAtOnce" animBg="1"/>
      <p:bldP spid="9" grpId="0" build="allAtOnce" animBg="1"/>
      <p:bldP spid="9" grpId="1" build="allAtOnce" animBg="1"/>
      <p:bldP spid="10" grpId="0" build="allAtOnce" animBg="1"/>
      <p:bldP spid="10" grpId="1" build="allAtOnce" animBg="1"/>
      <p:bldP spid="11" grpId="0" build="allAtOnce" animBg="1"/>
      <p:bldP spid="11" grpId="1" build="allAtOnce" animBg="1"/>
      <p:bldP spid="12" grpId="0" build="allAtOnce" animBg="1"/>
      <p:bldP spid="12" grpId="1" build="allAtOnce" animBg="1"/>
      <p:bldP spid="13" grpId="0" build="allAtOnce" animBg="1"/>
      <p:bldP spid="13" grpId="1" build="allAtOnce" animBg="1"/>
      <p:bldP spid="14" grpId="0" build="allAtOnce" animBg="1"/>
      <p:bldP spid="14" grpI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 Programming Language?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a:t>
            </a:fld>
            <a:endParaRPr lang="en-US"/>
          </a:p>
        </p:txBody>
      </p:sp>
      <p:sp>
        <p:nvSpPr>
          <p:cNvPr id="4" name="Content Placeholder 3"/>
          <p:cNvSpPr>
            <a:spLocks noGrp="1"/>
          </p:cNvSpPr>
          <p:nvPr>
            <p:ph sz="quarter" idx="1"/>
          </p:nvPr>
        </p:nvSpPr>
        <p:spPr>
          <a:xfrm>
            <a:off x="822900" y="1410750"/>
            <a:ext cx="7247500" cy="3429000"/>
          </a:xfrm>
        </p:spPr>
        <p:txBody>
          <a:bodyPr/>
          <a:lstStyle/>
          <a:p>
            <a:r>
              <a:rPr lang="en-IN" dirty="0" smtClean="0"/>
              <a:t>Language used to communicate with the machine</a:t>
            </a:r>
          </a:p>
          <a:p>
            <a:r>
              <a:rPr lang="en-IN" dirty="0" smtClean="0"/>
              <a:t>Has proper syntax</a:t>
            </a:r>
          </a:p>
          <a:p>
            <a:r>
              <a:rPr lang="en-IN" dirty="0" smtClean="0"/>
              <a:t>Programs run on a compiler or an interpreter</a:t>
            </a:r>
          </a:p>
          <a:p>
            <a:r>
              <a:rPr lang="en-IN" dirty="0" smtClean="0"/>
              <a:t>Example: C++, Java</a:t>
            </a:r>
            <a:r>
              <a:rPr lang="en-IN" smtClean="0"/>
              <a:t>, Python………….</a:t>
            </a:r>
            <a:endParaRPr lang="en-IN" dirty="0"/>
          </a:p>
        </p:txBody>
      </p:sp>
    </p:spTree>
    <p:extLst>
      <p:ext uri="{BB962C8B-B14F-4D97-AF65-F5344CB8AC3E}">
        <p14:creationId xmlns:p14="http://schemas.microsoft.com/office/powerpoint/2010/main" val="181393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173" y="539866"/>
            <a:ext cx="7020900" cy="750300"/>
          </a:xfrm>
        </p:spPr>
        <p:txBody>
          <a:bodyPr/>
          <a:lstStyle/>
          <a:p>
            <a:r>
              <a:rPr lang="en-US" dirty="0" smtClean="0"/>
              <a:t>Figure out the output</a:t>
            </a:r>
            <a:endParaRPr lang="en-IN" dirty="0"/>
          </a:p>
        </p:txBody>
      </p:sp>
      <p:sp>
        <p:nvSpPr>
          <p:cNvPr id="3" name="Text Placeholder 2"/>
          <p:cNvSpPr>
            <a:spLocks noGrp="1"/>
          </p:cNvSpPr>
          <p:nvPr>
            <p:ph type="body" idx="1"/>
          </p:nvPr>
        </p:nvSpPr>
        <p:spPr>
          <a:xfrm>
            <a:off x="1049500" y="1171324"/>
            <a:ext cx="4388409" cy="3040458"/>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GB" dirty="0" smtClean="0"/>
              <a:t>a=10</a:t>
            </a:r>
          </a:p>
          <a:p>
            <a:pPr marL="76200" indent="0">
              <a:buNone/>
            </a:pPr>
            <a:r>
              <a:rPr lang="en-GB" dirty="0" smtClean="0"/>
              <a:t>b=20</a:t>
            </a:r>
          </a:p>
          <a:p>
            <a:pPr marL="76200" indent="0">
              <a:buNone/>
            </a:pPr>
            <a:r>
              <a:rPr lang="en-GB" dirty="0" smtClean="0"/>
              <a:t>if </a:t>
            </a:r>
            <a:r>
              <a:rPr lang="en-GB" dirty="0"/>
              <a:t>a&gt;b:    </a:t>
            </a:r>
            <a:endParaRPr lang="en-GB" dirty="0" smtClean="0"/>
          </a:p>
          <a:p>
            <a:pPr marL="76200" indent="0">
              <a:buNone/>
            </a:pPr>
            <a:r>
              <a:rPr lang="en-GB" dirty="0"/>
              <a:t>	</a:t>
            </a:r>
            <a:r>
              <a:rPr lang="en-GB" dirty="0" smtClean="0"/>
              <a:t>print</a:t>
            </a:r>
            <a:r>
              <a:rPr lang="en-GB" dirty="0"/>
              <a:t>("a&gt;b</a:t>
            </a:r>
            <a:r>
              <a:rPr lang="en-GB" dirty="0" smtClean="0"/>
              <a:t>")</a:t>
            </a:r>
          </a:p>
          <a:p>
            <a:pPr marL="76200" indent="0">
              <a:buNone/>
            </a:pPr>
            <a:r>
              <a:rPr lang="en-GB" dirty="0" smtClean="0"/>
              <a:t>else</a:t>
            </a:r>
            <a:r>
              <a:rPr lang="en-GB" dirty="0"/>
              <a:t>:    </a:t>
            </a:r>
            <a:endParaRPr lang="en-GB" dirty="0" smtClean="0"/>
          </a:p>
          <a:p>
            <a:pPr marL="76200" indent="0">
              <a:buNone/>
            </a:pPr>
            <a:r>
              <a:rPr lang="en-GB" dirty="0"/>
              <a:t>	</a:t>
            </a:r>
            <a:r>
              <a:rPr lang="en-GB" dirty="0" smtClean="0"/>
              <a:t>print</a:t>
            </a:r>
            <a:r>
              <a:rPr lang="en-GB" dirty="0"/>
              <a:t>("a&lt;b")</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sp>
        <p:nvSpPr>
          <p:cNvPr id="6" name="Text Placeholder 2"/>
          <p:cNvSpPr txBox="1">
            <a:spLocks/>
          </p:cNvSpPr>
          <p:nvPr/>
        </p:nvSpPr>
        <p:spPr>
          <a:xfrm>
            <a:off x="5807193" y="1171324"/>
            <a:ext cx="2455050" cy="1031549"/>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IN" b="1" dirty="0" smtClean="0"/>
              <a:t>Output:</a:t>
            </a:r>
          </a:p>
          <a:p>
            <a:pPr marL="76200" indent="0">
              <a:buFont typeface="Sniglet"/>
              <a:buNone/>
            </a:pPr>
            <a:r>
              <a:rPr lang="en-IN" sz="1800" dirty="0" smtClean="0"/>
              <a:t>a&lt;b</a:t>
            </a:r>
            <a:endParaRPr lang="en-IN" sz="1800" dirty="0"/>
          </a:p>
          <a:p>
            <a:pPr marL="76200" indent="0">
              <a:buFont typeface="Sniglet"/>
              <a:buNone/>
            </a:pPr>
            <a:endParaRPr lang="en-IN" dirty="0"/>
          </a:p>
        </p:txBody>
      </p:sp>
      <p:sp>
        <p:nvSpPr>
          <p:cNvPr id="7" name="TextBox 6"/>
          <p:cNvSpPr txBox="1"/>
          <p:nvPr/>
        </p:nvSpPr>
        <p:spPr>
          <a:xfrm>
            <a:off x="5292436" y="748145"/>
            <a:ext cx="568037" cy="307777"/>
          </a:xfrm>
          <a:prstGeom prst="rect">
            <a:avLst/>
          </a:prstGeom>
          <a:noFill/>
        </p:spPr>
        <p:txBody>
          <a:bodyPr wrap="square" rtlCol="0">
            <a:spAutoFit/>
          </a:bodyPr>
          <a:lstStyle/>
          <a:p>
            <a:r>
              <a:rPr lang="en-GB" smtClean="0"/>
              <a:t>   </a:t>
            </a:r>
            <a:endParaRPr lang="en-GB" dirty="0"/>
          </a:p>
        </p:txBody>
      </p:sp>
    </p:spTree>
    <p:extLst>
      <p:ext uri="{BB962C8B-B14F-4D97-AF65-F5344CB8AC3E}">
        <p14:creationId xmlns:p14="http://schemas.microsoft.com/office/powerpoint/2010/main" val="4277728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7216" y="592516"/>
            <a:ext cx="4162711" cy="592048"/>
          </a:xfrm>
        </p:spPr>
        <p:txBody>
          <a:bodyPr/>
          <a:lstStyle/>
          <a:p>
            <a:r>
              <a:rPr lang="en-GB" sz="3600" dirty="0" smtClean="0"/>
              <a:t>Swimming Pool Entry</a:t>
            </a:r>
            <a:endParaRPr lang="en-GB" sz="36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48652"/>
          <a:stretch/>
        </p:blipFill>
        <p:spPr>
          <a:xfrm>
            <a:off x="947524" y="1090555"/>
            <a:ext cx="1708475" cy="2227558"/>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732" r="1469"/>
          <a:stretch/>
        </p:blipFill>
        <p:spPr>
          <a:xfrm>
            <a:off x="2908558" y="2546166"/>
            <a:ext cx="1458974" cy="1949635"/>
          </a:xfrm>
          <a:prstGeom prst="rect">
            <a:avLst/>
          </a:prstGeom>
        </p:spPr>
      </p:pic>
      <p:sp>
        <p:nvSpPr>
          <p:cNvPr id="6" name="Rectangle 5"/>
          <p:cNvSpPr/>
          <p:nvPr/>
        </p:nvSpPr>
        <p:spPr>
          <a:xfrm>
            <a:off x="2650352" y="1295452"/>
            <a:ext cx="1697181" cy="1048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Will give entry only if height of child is at least 4 feet.</a:t>
            </a:r>
            <a:endParaRPr lang="en-GB" b="1" dirty="0"/>
          </a:p>
        </p:txBody>
      </p:sp>
      <p:sp>
        <p:nvSpPr>
          <p:cNvPr id="7" name="Rectangle 6"/>
          <p:cNvSpPr/>
          <p:nvPr/>
        </p:nvSpPr>
        <p:spPr>
          <a:xfrm>
            <a:off x="1228428" y="3372024"/>
            <a:ext cx="1697181" cy="1048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a:t>Will </a:t>
            </a:r>
            <a:r>
              <a:rPr lang="en-GB" b="1" dirty="0" smtClean="0"/>
              <a:t>not give </a:t>
            </a:r>
            <a:r>
              <a:rPr lang="en-GB" b="1" dirty="0"/>
              <a:t>entry only if height of child is </a:t>
            </a:r>
            <a:r>
              <a:rPr lang="en-GB" b="1" dirty="0" smtClean="0"/>
              <a:t>less than 4 </a:t>
            </a:r>
            <a:r>
              <a:rPr lang="en-GB" b="1" dirty="0"/>
              <a:t>feet.</a:t>
            </a:r>
          </a:p>
        </p:txBody>
      </p:sp>
      <p:sp>
        <p:nvSpPr>
          <p:cNvPr id="8" name="Rectangle 7"/>
          <p:cNvSpPr/>
          <p:nvPr/>
        </p:nvSpPr>
        <p:spPr>
          <a:xfrm>
            <a:off x="5498802" y="3372024"/>
            <a:ext cx="1697181" cy="1048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Let us write a code for this scenario!!!!</a:t>
            </a:r>
            <a:endParaRPr lang="en-GB" b="1"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8328" y="1253836"/>
            <a:ext cx="890600" cy="1579418"/>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4480" y="1230480"/>
            <a:ext cx="2806364" cy="1602774"/>
          </a:xfrm>
          <a:prstGeom prst="rect">
            <a:avLst/>
          </a:prstGeom>
        </p:spPr>
      </p:pic>
    </p:spTree>
    <p:extLst>
      <p:ext uri="{BB962C8B-B14F-4D97-AF65-F5344CB8AC3E}">
        <p14:creationId xmlns:p14="http://schemas.microsoft.com/office/powerpoint/2010/main" val="411295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42</a:t>
            </a:fld>
            <a:endParaRPr lang="en-US"/>
          </a:p>
        </p:txBody>
      </p:sp>
      <p:sp>
        <p:nvSpPr>
          <p:cNvPr id="7" name="Text Placeholder 2"/>
          <p:cNvSpPr txBox="1">
            <a:spLocks/>
          </p:cNvSpPr>
          <p:nvPr/>
        </p:nvSpPr>
        <p:spPr>
          <a:xfrm>
            <a:off x="893618" y="1300033"/>
            <a:ext cx="6802582" cy="2239804"/>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2000" dirty="0">
                <a:latin typeface="Times New Roman" panose="02020603050405020304" pitchFamily="18" charset="0"/>
                <a:cs typeface="Times New Roman" panose="02020603050405020304" pitchFamily="18" charset="0"/>
              </a:rPr>
              <a:t>height</a:t>
            </a:r>
            <a:r>
              <a:rPr lang="en-GB" sz="2000" dirty="0" smtClean="0">
                <a:latin typeface="Times New Roman" panose="02020603050405020304" pitchFamily="18" charset="0"/>
                <a:cs typeface="Times New Roman" panose="02020603050405020304" pitchFamily="18" charset="0"/>
              </a:rPr>
              <a:t>=___________(</a:t>
            </a:r>
            <a:r>
              <a:rPr lang="en-GB" sz="2000" dirty="0">
                <a:latin typeface="Times New Roman" panose="02020603050405020304" pitchFamily="18" charset="0"/>
                <a:cs typeface="Times New Roman" panose="02020603050405020304" pitchFamily="18" charset="0"/>
              </a:rPr>
              <a:t>input("Enter height(in feet</a:t>
            </a:r>
            <a:r>
              <a:rPr lang="en-GB" sz="2000" dirty="0" smtClean="0">
                <a:latin typeface="Times New Roman" panose="02020603050405020304" pitchFamily="18" charset="0"/>
                <a:cs typeface="Times New Roman" panose="02020603050405020304" pitchFamily="18" charset="0"/>
              </a:rPr>
              <a:t>):"))</a:t>
            </a:r>
          </a:p>
          <a:p>
            <a:pPr marL="76200" indent="0">
              <a:buNone/>
            </a:pPr>
            <a:r>
              <a:rPr lang="en-GB" sz="2000" dirty="0" smtClean="0">
                <a:latin typeface="Times New Roman" panose="02020603050405020304" pitchFamily="18" charset="0"/>
                <a:cs typeface="Times New Roman" panose="02020603050405020304" pitchFamily="18" charset="0"/>
              </a:rPr>
              <a:t>if __________:    </a:t>
            </a:r>
          </a:p>
          <a:p>
            <a:pPr marL="76200" indent="0">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print</a:t>
            </a:r>
            <a:r>
              <a:rPr lang="en-GB" sz="2000" dirty="0">
                <a:latin typeface="Times New Roman" panose="02020603050405020304" pitchFamily="18" charset="0"/>
                <a:cs typeface="Times New Roman" panose="02020603050405020304" pitchFamily="18" charset="0"/>
              </a:rPr>
              <a:t>("Entry allowed</a:t>
            </a:r>
            <a:r>
              <a:rPr lang="en-GB" sz="2000" dirty="0" smtClean="0">
                <a:latin typeface="Times New Roman" panose="02020603050405020304" pitchFamily="18" charset="0"/>
                <a:cs typeface="Times New Roman" panose="02020603050405020304" pitchFamily="18" charset="0"/>
              </a:rPr>
              <a:t>")</a:t>
            </a:r>
          </a:p>
          <a:p>
            <a:pPr marL="76200" indent="0">
              <a:buNone/>
            </a:pPr>
            <a:r>
              <a:rPr lang="en-GB" sz="2000" dirty="0" smtClean="0">
                <a:latin typeface="Times New Roman" panose="02020603050405020304" pitchFamily="18" charset="0"/>
                <a:cs typeface="Times New Roman" panose="02020603050405020304" pitchFamily="18" charset="0"/>
              </a:rPr>
              <a:t>else</a:t>
            </a:r>
            <a:r>
              <a:rPr lang="en-GB" sz="2000" dirty="0">
                <a:latin typeface="Times New Roman" panose="02020603050405020304" pitchFamily="18" charset="0"/>
                <a:cs typeface="Times New Roman" panose="02020603050405020304" pitchFamily="18" charset="0"/>
              </a:rPr>
              <a:t>:    </a:t>
            </a:r>
            <a:endParaRPr lang="en-GB" sz="2000" dirty="0" smtClean="0">
              <a:latin typeface="Times New Roman" panose="02020603050405020304" pitchFamily="18" charset="0"/>
              <a:cs typeface="Times New Roman" panose="02020603050405020304" pitchFamily="18" charset="0"/>
            </a:endParaRPr>
          </a:p>
          <a:p>
            <a:pPr marL="76200" indent="0">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print</a:t>
            </a:r>
            <a:r>
              <a:rPr lang="en-GB" sz="2000" dirty="0">
                <a:latin typeface="Times New Roman" panose="02020603050405020304" pitchFamily="18" charset="0"/>
                <a:cs typeface="Times New Roman" panose="02020603050405020304" pitchFamily="18" charset="0"/>
              </a:rPr>
              <a:t>("Entry denied")</a:t>
            </a:r>
            <a:endParaRPr lang="en-IN" sz="20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797216" y="592516"/>
            <a:ext cx="4162711" cy="592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1pPr>
            <a:lvl2pPr marR="0" lvl="1"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2pPr>
            <a:lvl3pPr marR="0" lvl="2"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3pPr>
            <a:lvl4pPr marR="0" lvl="3"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4pPr>
            <a:lvl5pPr marR="0" lvl="4"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5pPr>
            <a:lvl6pPr marR="0" lvl="5"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6pPr>
            <a:lvl7pPr marR="0" lvl="6"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7pPr>
            <a:lvl8pPr marR="0" lvl="7"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8pPr>
            <a:lvl9pPr marR="0" lvl="8" algn="l" rtl="0">
              <a:lnSpc>
                <a:spcPct val="100000"/>
              </a:lnSpc>
              <a:spcBef>
                <a:spcPts val="0"/>
              </a:spcBef>
              <a:spcAft>
                <a:spcPts val="0"/>
              </a:spcAft>
              <a:buClr>
                <a:schemeClr val="accent1"/>
              </a:buClr>
              <a:buSzPts val="3000"/>
              <a:buFont typeface="Patrick Hand SC"/>
              <a:buNone/>
              <a:defRPr sz="3000" b="1" i="0" u="none" strike="noStrike" cap="none">
                <a:solidFill>
                  <a:schemeClr val="accent1"/>
                </a:solidFill>
                <a:latin typeface="Patrick Hand SC"/>
                <a:ea typeface="Patrick Hand SC"/>
                <a:cs typeface="Patrick Hand SC"/>
                <a:sym typeface="Patrick Hand SC"/>
              </a:defRPr>
            </a:lvl9pPr>
          </a:lstStyle>
          <a:p>
            <a:r>
              <a:rPr lang="en-GB" sz="3600" smtClean="0"/>
              <a:t>Swimming Pool Entry</a:t>
            </a:r>
            <a:endParaRPr lang="en-GB" sz="3600" dirty="0"/>
          </a:p>
        </p:txBody>
      </p:sp>
      <p:sp>
        <p:nvSpPr>
          <p:cNvPr id="5" name="Rectangle 4"/>
          <p:cNvSpPr/>
          <p:nvPr/>
        </p:nvSpPr>
        <p:spPr>
          <a:xfrm>
            <a:off x="2202874" y="1379703"/>
            <a:ext cx="845126" cy="36021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float</a:t>
            </a:r>
            <a:endParaRPr lang="en-GB" b="1" dirty="0"/>
          </a:p>
        </p:txBody>
      </p:sp>
      <p:sp>
        <p:nvSpPr>
          <p:cNvPr id="6" name="Rectangle 5"/>
          <p:cNvSpPr/>
          <p:nvPr/>
        </p:nvSpPr>
        <p:spPr>
          <a:xfrm>
            <a:off x="1295401" y="1772276"/>
            <a:ext cx="1191490" cy="36021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a:t>h</a:t>
            </a:r>
            <a:r>
              <a:rPr lang="en-GB" b="1" dirty="0" smtClean="0"/>
              <a:t>eight&gt;=4.0</a:t>
            </a:r>
            <a:endParaRPr lang="en-GB" b="1" dirty="0"/>
          </a:p>
        </p:txBody>
      </p:sp>
    </p:spTree>
    <p:extLst>
      <p:ext uri="{BB962C8B-B14F-4D97-AF65-F5344CB8AC3E}">
        <p14:creationId xmlns:p14="http://schemas.microsoft.com/office/powerpoint/2010/main" val="369062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43</a:t>
            </a:fld>
            <a:endParaRPr lang="en-US"/>
          </a:p>
        </p:txBody>
      </p:sp>
      <p:sp>
        <p:nvSpPr>
          <p:cNvPr id="4" name="Content Placeholder 3"/>
          <p:cNvSpPr>
            <a:spLocks noGrp="1"/>
          </p:cNvSpPr>
          <p:nvPr>
            <p:ph sz="quarter" idx="1"/>
          </p:nvPr>
        </p:nvSpPr>
        <p:spPr>
          <a:xfrm>
            <a:off x="706583" y="1173018"/>
            <a:ext cx="3179618" cy="1997468"/>
          </a:xfrm>
        </p:spPr>
        <p:txBody>
          <a:bodyPr/>
          <a:lstStyle/>
          <a:p>
            <a:pPr algn="just"/>
            <a:r>
              <a:rPr lang="en-GB" sz="2000" dirty="0" smtClean="0"/>
              <a:t>Create a Python Program that takes a positive integer as input from the user and prints whether it is even or odd.</a:t>
            </a:r>
            <a:endParaRPr lang="en-IN" sz="2000" dirty="0"/>
          </a:p>
        </p:txBody>
      </p:sp>
      <p:sp>
        <p:nvSpPr>
          <p:cNvPr id="7" name="Text Placeholder 2"/>
          <p:cNvSpPr txBox="1">
            <a:spLocks/>
          </p:cNvSpPr>
          <p:nvPr/>
        </p:nvSpPr>
        <p:spPr>
          <a:xfrm>
            <a:off x="3886201" y="481804"/>
            <a:ext cx="4578926" cy="2399941"/>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latin typeface="Times New Roman" panose="02020603050405020304" pitchFamily="18" charset="0"/>
                <a:cs typeface="Times New Roman" panose="02020603050405020304" pitchFamily="18" charset="0"/>
              </a:rPr>
              <a:t>n</a:t>
            </a:r>
            <a:r>
              <a:rPr lang="en-GB" dirty="0" smtClean="0">
                <a:latin typeface="Times New Roman" panose="02020603050405020304" pitchFamily="18" charset="0"/>
                <a:cs typeface="Times New Roman" panose="02020603050405020304" pitchFamily="18" charset="0"/>
              </a:rPr>
              <a:t>=____(</a:t>
            </a:r>
            <a:r>
              <a:rPr lang="en-GB" dirty="0">
                <a:latin typeface="Times New Roman" panose="02020603050405020304" pitchFamily="18" charset="0"/>
                <a:cs typeface="Times New Roman" panose="02020603050405020304" pitchFamily="18" charset="0"/>
              </a:rPr>
              <a:t>input("Enter a number</a:t>
            </a:r>
            <a:r>
              <a:rPr lang="en-GB" dirty="0" smtClean="0">
                <a:latin typeface="Times New Roman" panose="02020603050405020304" pitchFamily="18" charset="0"/>
                <a:cs typeface="Times New Roman" panose="02020603050405020304" pitchFamily="18" charset="0"/>
              </a:rPr>
              <a:t>:"))</a:t>
            </a:r>
          </a:p>
          <a:p>
            <a:pPr marL="76200" indent="0">
              <a:buNone/>
            </a:pPr>
            <a:r>
              <a:rPr lang="en-GB" dirty="0" smtClean="0">
                <a:latin typeface="Times New Roman" panose="02020603050405020304" pitchFamily="18" charset="0"/>
                <a:cs typeface="Times New Roman" panose="02020603050405020304" pitchFamily="18" charset="0"/>
              </a:rPr>
              <a:t>if _________:    </a:t>
            </a:r>
          </a:p>
          <a:p>
            <a:pPr marL="76200" indent="0">
              <a:buNone/>
            </a:pPr>
            <a:r>
              <a:rPr lang="en-GB" dirty="0" smtClean="0">
                <a:latin typeface="Times New Roman" panose="02020603050405020304" pitchFamily="18" charset="0"/>
                <a:cs typeface="Times New Roman" panose="02020603050405020304" pitchFamily="18" charset="0"/>
              </a:rPr>
              <a:t>	print</a:t>
            </a:r>
            <a:r>
              <a:rPr lang="en-GB" dirty="0">
                <a:latin typeface="Times New Roman" panose="02020603050405020304" pitchFamily="18" charset="0"/>
                <a:cs typeface="Times New Roman" panose="02020603050405020304" pitchFamily="18" charset="0"/>
              </a:rPr>
              <a:t>("Even</a:t>
            </a:r>
            <a:r>
              <a:rPr lang="en-GB" dirty="0" smtClean="0">
                <a:latin typeface="Times New Roman" panose="02020603050405020304" pitchFamily="18" charset="0"/>
                <a:cs typeface="Times New Roman" panose="02020603050405020304" pitchFamily="18" charset="0"/>
              </a:rPr>
              <a:t>")</a:t>
            </a:r>
          </a:p>
          <a:p>
            <a:pPr marL="76200" indent="0">
              <a:buNone/>
            </a:pPr>
            <a:r>
              <a:rPr lang="en-GB" dirty="0" smtClean="0">
                <a:latin typeface="Times New Roman" panose="02020603050405020304" pitchFamily="18" charset="0"/>
                <a:cs typeface="Times New Roman" panose="02020603050405020304" pitchFamily="18" charset="0"/>
              </a:rPr>
              <a:t>else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print</a:t>
            </a:r>
            <a:r>
              <a:rPr lang="en-GB" dirty="0">
                <a:latin typeface="Times New Roman" panose="02020603050405020304" pitchFamily="18" charset="0"/>
                <a:cs typeface="Times New Roman" panose="02020603050405020304" pitchFamily="18" charset="0"/>
              </a:rPr>
              <a:t>("Odd")</a:t>
            </a:r>
            <a:endParaRPr lang="en-IN" dirty="0">
              <a:latin typeface="Times New Roman" panose="02020603050405020304" pitchFamily="18" charset="0"/>
              <a:cs typeface="Times New Roman" panose="02020603050405020304" pitchFamily="18" charset="0"/>
            </a:endParaRPr>
          </a:p>
        </p:txBody>
      </p:sp>
      <p:sp>
        <p:nvSpPr>
          <p:cNvPr id="6" name="Cloud Callout 5"/>
          <p:cNvSpPr/>
          <p:nvPr/>
        </p:nvSpPr>
        <p:spPr>
          <a:xfrm>
            <a:off x="6110461" y="2431472"/>
            <a:ext cx="2694103" cy="2408278"/>
          </a:xfrm>
          <a:prstGeom prst="cloudCallout">
            <a:avLst>
              <a:gd name="adj1" fmla="val -164609"/>
              <a:gd name="adj2" fmla="val -2853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How do you decide whether a number is odd or even?</a:t>
            </a:r>
            <a:endParaRPr lang="en-GB" sz="2000" b="1" dirty="0"/>
          </a:p>
        </p:txBody>
      </p:sp>
      <p:sp>
        <p:nvSpPr>
          <p:cNvPr id="5" name="Rectangle 4"/>
          <p:cNvSpPr/>
          <p:nvPr/>
        </p:nvSpPr>
        <p:spPr>
          <a:xfrm>
            <a:off x="1342169" y="3137169"/>
            <a:ext cx="2251364" cy="3879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3200" b="1" dirty="0" smtClean="0"/>
              <a:t>12%2=0</a:t>
            </a:r>
            <a:endParaRPr lang="en-GB" sz="3200" b="1" dirty="0"/>
          </a:p>
        </p:txBody>
      </p:sp>
      <p:sp>
        <p:nvSpPr>
          <p:cNvPr id="8" name="Rectangle 7"/>
          <p:cNvSpPr/>
          <p:nvPr/>
        </p:nvSpPr>
        <p:spPr>
          <a:xfrm>
            <a:off x="1342169" y="3575102"/>
            <a:ext cx="2251364" cy="3879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3200" b="1" dirty="0" smtClean="0"/>
              <a:t>13%2=1</a:t>
            </a:r>
            <a:endParaRPr lang="en-GB" sz="3200" b="1" dirty="0"/>
          </a:p>
        </p:txBody>
      </p:sp>
      <p:sp>
        <p:nvSpPr>
          <p:cNvPr id="9" name="Rectangle 8"/>
          <p:cNvSpPr/>
          <p:nvPr/>
        </p:nvSpPr>
        <p:spPr>
          <a:xfrm>
            <a:off x="1342169" y="4013035"/>
            <a:ext cx="2251364" cy="3879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3200" b="1" dirty="0" smtClean="0"/>
              <a:t>15%2=1</a:t>
            </a:r>
            <a:endParaRPr lang="en-GB" sz="3200" b="1" dirty="0"/>
          </a:p>
        </p:txBody>
      </p:sp>
      <p:sp>
        <p:nvSpPr>
          <p:cNvPr id="10" name="Rectangle 9"/>
          <p:cNvSpPr/>
          <p:nvPr/>
        </p:nvSpPr>
        <p:spPr>
          <a:xfrm>
            <a:off x="1342169" y="4451823"/>
            <a:ext cx="2251364" cy="387927"/>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GB" sz="3200" b="1" dirty="0" smtClean="0"/>
              <a:t>22%2=0</a:t>
            </a:r>
            <a:endParaRPr lang="en-GB" sz="3200" b="1" dirty="0"/>
          </a:p>
        </p:txBody>
      </p:sp>
      <p:sp>
        <p:nvSpPr>
          <p:cNvPr id="11" name="Cloud Callout 10"/>
          <p:cNvSpPr/>
          <p:nvPr/>
        </p:nvSpPr>
        <p:spPr>
          <a:xfrm>
            <a:off x="6262861" y="2583872"/>
            <a:ext cx="2694103" cy="2408278"/>
          </a:xfrm>
          <a:prstGeom prst="cloudCallout">
            <a:avLst>
              <a:gd name="adj1" fmla="val -157666"/>
              <a:gd name="adj2" fmla="val -1875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If a number%2 gives result 0 then it is even.</a:t>
            </a:r>
            <a:endParaRPr lang="en-GB" sz="2000" b="1" dirty="0"/>
          </a:p>
        </p:txBody>
      </p:sp>
      <p:sp>
        <p:nvSpPr>
          <p:cNvPr id="12" name="Cloud Callout 11"/>
          <p:cNvSpPr/>
          <p:nvPr/>
        </p:nvSpPr>
        <p:spPr>
          <a:xfrm>
            <a:off x="6415261" y="2736272"/>
            <a:ext cx="2694103" cy="2408278"/>
          </a:xfrm>
          <a:prstGeom prst="cloudCallout">
            <a:avLst>
              <a:gd name="adj1" fmla="val -159466"/>
              <a:gd name="adj2" fmla="val 397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If a number%2 gives result 1 then it is odd.</a:t>
            </a:r>
            <a:endParaRPr lang="en-GB" sz="2000" b="1" dirty="0"/>
          </a:p>
        </p:txBody>
      </p:sp>
      <p:sp>
        <p:nvSpPr>
          <p:cNvPr id="13" name="Rectangle 12"/>
          <p:cNvSpPr/>
          <p:nvPr/>
        </p:nvSpPr>
        <p:spPr>
          <a:xfrm>
            <a:off x="4384965" y="615016"/>
            <a:ext cx="602671" cy="36021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err="1" smtClean="0"/>
              <a:t>int</a:t>
            </a:r>
            <a:endParaRPr lang="en-GB" b="1" dirty="0"/>
          </a:p>
        </p:txBody>
      </p:sp>
      <p:sp>
        <p:nvSpPr>
          <p:cNvPr id="14" name="Rectangle 13"/>
          <p:cNvSpPr/>
          <p:nvPr/>
        </p:nvSpPr>
        <p:spPr>
          <a:xfrm>
            <a:off x="4384965" y="1057514"/>
            <a:ext cx="962890" cy="360218"/>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a:t>n</a:t>
            </a:r>
            <a:r>
              <a:rPr lang="en-GB" b="1" dirty="0" smtClean="0"/>
              <a:t>%2==0</a:t>
            </a:r>
            <a:endParaRPr lang="en-GB" b="1" dirty="0"/>
          </a:p>
        </p:txBody>
      </p:sp>
    </p:spTree>
    <p:extLst>
      <p:ext uri="{BB962C8B-B14F-4D97-AF65-F5344CB8AC3E}">
        <p14:creationId xmlns:p14="http://schemas.microsoft.com/office/powerpoint/2010/main" val="281938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6">
                                            <p:bg/>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11">
                                            <p:bg/>
                                          </p:spTgt>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1">
                                            <p:txEl>
                                              <p:pRg st="0" end="0"/>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11">
                                            <p:bg/>
                                          </p:spTgt>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1" nodeType="clickEffect">
                                  <p:stCondLst>
                                    <p:cond delay="0"/>
                                  </p:stCondLst>
                                  <p:childTnLst>
                                    <p:set>
                                      <p:cBhvr>
                                        <p:cTn id="50" dur="1" fill="hold">
                                          <p:stCondLst>
                                            <p:cond delay="0"/>
                                          </p:stCondLst>
                                        </p:cTn>
                                        <p:tgtEl>
                                          <p:spTgt spid="12">
                                            <p:bg/>
                                          </p:spTgt>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12">
                                            <p:bg/>
                                          </p:spTgt>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4"/>
                                        </p:tgtEl>
                                        <p:attrNameLst>
                                          <p:attrName>style.visibility</p:attrName>
                                        </p:attrNameLst>
                                      </p:cBhvr>
                                      <p:to>
                                        <p:strVal val="visible"/>
                                      </p:to>
                                    </p:set>
                                    <p:anim calcmode="lin" valueType="num">
                                      <p:cBhvr additive="base">
                                        <p:cTn id="73" dur="500" fill="hold"/>
                                        <p:tgtEl>
                                          <p:spTgt spid="14"/>
                                        </p:tgtEl>
                                        <p:attrNameLst>
                                          <p:attrName>ppt_x</p:attrName>
                                        </p:attrNameLst>
                                      </p:cBhvr>
                                      <p:tavLst>
                                        <p:tav tm="0">
                                          <p:val>
                                            <p:strVal val="#ppt_x"/>
                                          </p:val>
                                        </p:tav>
                                        <p:tav tm="100000">
                                          <p:val>
                                            <p:strVal val="#ppt_x"/>
                                          </p:val>
                                        </p:tav>
                                      </p:tavLst>
                                    </p:anim>
                                    <p:anim calcmode="lin" valueType="num">
                                      <p:cBhvr additive="base">
                                        <p:cTn id="7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build="allAtOnce" animBg="1"/>
      <p:bldP spid="6" grpId="1" build="allAtOnce" animBg="1"/>
      <p:bldP spid="5" grpId="0" animBg="1"/>
      <p:bldP spid="8" grpId="0" animBg="1"/>
      <p:bldP spid="9" grpId="0" animBg="1"/>
      <p:bldP spid="10" grpId="0" animBg="1"/>
      <p:bldP spid="11" grpId="0" build="allAtOnce" animBg="1"/>
      <p:bldP spid="11" grpId="1" build="allAtOnce" animBg="1"/>
      <p:bldP spid="12" grpId="0" build="allAtOnce" animBg="1"/>
      <p:bldP spid="12" grpId="1" build="allAtOnce" animBg="1"/>
      <p:bldP spid="13" grpId="0" animBg="1"/>
      <p:bldP spid="1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7216" y="592516"/>
            <a:ext cx="4162711" cy="592048"/>
          </a:xfrm>
        </p:spPr>
        <p:txBody>
          <a:bodyPr/>
          <a:lstStyle/>
          <a:p>
            <a:r>
              <a:rPr lang="en-GB" sz="3600" dirty="0" smtClean="0"/>
              <a:t>Superstitious Customer</a:t>
            </a:r>
            <a:endParaRPr lang="en-GB"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4217" y="1409935"/>
            <a:ext cx="2347689" cy="193770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48652"/>
          <a:stretch/>
        </p:blipFill>
        <p:spPr>
          <a:xfrm>
            <a:off x="1194052" y="1159100"/>
            <a:ext cx="1708475" cy="222755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732" r="1469"/>
          <a:stretch/>
        </p:blipFill>
        <p:spPr>
          <a:xfrm>
            <a:off x="3419167" y="2497675"/>
            <a:ext cx="1458974" cy="1949635"/>
          </a:xfrm>
          <a:prstGeom prst="rect">
            <a:avLst/>
          </a:prstGeom>
        </p:spPr>
      </p:pic>
      <p:sp>
        <p:nvSpPr>
          <p:cNvPr id="6" name="Rectangle 5"/>
          <p:cNvSpPr/>
          <p:nvPr/>
        </p:nvSpPr>
        <p:spPr>
          <a:xfrm>
            <a:off x="3061855" y="1330036"/>
            <a:ext cx="1697181" cy="1048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Will buy only if the cost of jewellery is an even number</a:t>
            </a:r>
            <a:endParaRPr lang="en-GB" b="1" dirty="0"/>
          </a:p>
        </p:txBody>
      </p:sp>
      <p:sp>
        <p:nvSpPr>
          <p:cNvPr id="7" name="Rectangle 6"/>
          <p:cNvSpPr/>
          <p:nvPr/>
        </p:nvSpPr>
        <p:spPr>
          <a:xfrm>
            <a:off x="1633384" y="3398558"/>
            <a:ext cx="1697181" cy="1048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Will not buy if the cost of jewellery is an odd number</a:t>
            </a:r>
            <a:endParaRPr lang="en-GB" b="1" dirty="0"/>
          </a:p>
        </p:txBody>
      </p:sp>
      <p:sp>
        <p:nvSpPr>
          <p:cNvPr id="8" name="Rectangle 7"/>
          <p:cNvSpPr/>
          <p:nvPr/>
        </p:nvSpPr>
        <p:spPr>
          <a:xfrm>
            <a:off x="5498802" y="3372024"/>
            <a:ext cx="1697181" cy="1048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Let us write a code for this scenario!!!!</a:t>
            </a:r>
            <a:endParaRPr lang="en-GB" b="1" dirty="0"/>
          </a:p>
        </p:txBody>
      </p:sp>
    </p:spTree>
    <p:extLst>
      <p:ext uri="{BB962C8B-B14F-4D97-AF65-F5344CB8AC3E}">
        <p14:creationId xmlns:p14="http://schemas.microsoft.com/office/powerpoint/2010/main" val="277389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45</a:t>
            </a:fld>
            <a:endParaRPr lang="en-US"/>
          </a:p>
        </p:txBody>
      </p:sp>
      <p:sp>
        <p:nvSpPr>
          <p:cNvPr id="7" name="Text Placeholder 2"/>
          <p:cNvSpPr txBox="1">
            <a:spLocks/>
          </p:cNvSpPr>
          <p:nvPr/>
        </p:nvSpPr>
        <p:spPr>
          <a:xfrm>
            <a:off x="1205347" y="1367773"/>
            <a:ext cx="6802582" cy="2149750"/>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2000" dirty="0" smtClean="0">
                <a:latin typeface="Times New Roman" panose="02020603050405020304" pitchFamily="18" charset="0"/>
                <a:cs typeface="Times New Roman" panose="02020603050405020304" pitchFamily="18" charset="0"/>
              </a:rPr>
              <a:t>cost=</a:t>
            </a:r>
            <a:r>
              <a:rPr lang="en-GB" sz="2000" dirty="0" err="1" smtClean="0">
                <a:latin typeface="Times New Roman" panose="02020603050405020304" pitchFamily="18" charset="0"/>
                <a:cs typeface="Times New Roman" panose="02020603050405020304" pitchFamily="18" charset="0"/>
              </a:rPr>
              <a:t>int</a:t>
            </a:r>
            <a:r>
              <a:rPr lang="en-GB" sz="2000" dirty="0" smtClean="0">
                <a:latin typeface="Times New Roman" panose="02020603050405020304" pitchFamily="18" charset="0"/>
                <a:cs typeface="Times New Roman" panose="02020603050405020304" pitchFamily="18" charset="0"/>
              </a:rPr>
              <a:t>(_______________("</a:t>
            </a:r>
            <a:r>
              <a:rPr lang="en-GB" sz="2000" dirty="0">
                <a:latin typeface="Times New Roman" panose="02020603050405020304" pitchFamily="18" charset="0"/>
                <a:cs typeface="Times New Roman" panose="02020603050405020304" pitchFamily="18" charset="0"/>
              </a:rPr>
              <a:t>Enter cost of </a:t>
            </a:r>
            <a:r>
              <a:rPr lang="en-GB" sz="2000" dirty="0" err="1">
                <a:latin typeface="Times New Roman" panose="02020603050405020304" pitchFamily="18" charset="0"/>
                <a:cs typeface="Times New Roman" panose="02020603050405020304" pitchFamily="18" charset="0"/>
              </a:rPr>
              <a:t>jwellery</a:t>
            </a:r>
            <a:r>
              <a:rPr lang="en-GB" sz="2000" dirty="0" smtClean="0">
                <a:latin typeface="Times New Roman" panose="02020603050405020304" pitchFamily="18" charset="0"/>
                <a:cs typeface="Times New Roman" panose="02020603050405020304" pitchFamily="18" charset="0"/>
              </a:rPr>
              <a:t>:"))</a:t>
            </a:r>
          </a:p>
          <a:p>
            <a:pPr marL="76200" indent="0">
              <a:buNone/>
            </a:pPr>
            <a:r>
              <a:rPr lang="en-GB" sz="2000" dirty="0" smtClean="0">
                <a:latin typeface="Times New Roman" panose="02020603050405020304" pitchFamily="18" charset="0"/>
                <a:cs typeface="Times New Roman" panose="02020603050405020304" pitchFamily="18" charset="0"/>
              </a:rPr>
              <a:t>if ___________:    </a:t>
            </a:r>
          </a:p>
          <a:p>
            <a:pPr marL="76200" indent="0">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print</a:t>
            </a:r>
            <a:r>
              <a:rPr lang="en-GB" sz="2000" dirty="0">
                <a:latin typeface="Times New Roman" panose="02020603050405020304" pitchFamily="18" charset="0"/>
                <a:cs typeface="Times New Roman" panose="02020603050405020304" pitchFamily="18" charset="0"/>
              </a:rPr>
              <a:t>("I will buy</a:t>
            </a:r>
            <a:r>
              <a:rPr lang="en-GB" sz="2000" dirty="0" smtClean="0">
                <a:latin typeface="Times New Roman" panose="02020603050405020304" pitchFamily="18" charset="0"/>
                <a:cs typeface="Times New Roman" panose="02020603050405020304" pitchFamily="18" charset="0"/>
              </a:rPr>
              <a:t>!!!")</a:t>
            </a:r>
          </a:p>
          <a:p>
            <a:pPr marL="76200" indent="0">
              <a:buNone/>
            </a:pPr>
            <a:r>
              <a:rPr lang="en-GB" sz="2000" dirty="0" smtClean="0">
                <a:latin typeface="Times New Roman" panose="02020603050405020304" pitchFamily="18" charset="0"/>
                <a:cs typeface="Times New Roman" panose="02020603050405020304" pitchFamily="18" charset="0"/>
              </a:rPr>
              <a:t>else</a:t>
            </a:r>
            <a:r>
              <a:rPr lang="en-GB" sz="2000" dirty="0">
                <a:latin typeface="Times New Roman" panose="02020603050405020304" pitchFamily="18" charset="0"/>
                <a:cs typeface="Times New Roman" panose="02020603050405020304" pitchFamily="18" charset="0"/>
              </a:rPr>
              <a:t>:    </a:t>
            </a:r>
            <a:endParaRPr lang="en-GB" sz="2000" dirty="0" smtClean="0">
              <a:latin typeface="Times New Roman" panose="02020603050405020304" pitchFamily="18" charset="0"/>
              <a:cs typeface="Times New Roman" panose="02020603050405020304" pitchFamily="18" charset="0"/>
            </a:endParaRPr>
          </a:p>
          <a:p>
            <a:pPr marL="76200" indent="0">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print</a:t>
            </a:r>
            <a:r>
              <a:rPr lang="en-GB" sz="2000" dirty="0">
                <a:latin typeface="Times New Roman" panose="02020603050405020304" pitchFamily="18" charset="0"/>
                <a:cs typeface="Times New Roman" panose="02020603050405020304" pitchFamily="18" charset="0"/>
              </a:rPr>
              <a:t>("I will not buy!!!")</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1704111" y="1841144"/>
            <a:ext cx="1122217" cy="34787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a:t>c</a:t>
            </a:r>
            <a:r>
              <a:rPr lang="en-GB" b="1" dirty="0" smtClean="0"/>
              <a:t>ost%2==0</a:t>
            </a:r>
            <a:endParaRPr lang="en-GB" b="1" dirty="0"/>
          </a:p>
        </p:txBody>
      </p:sp>
      <p:sp>
        <p:nvSpPr>
          <p:cNvPr id="5" name="Rectangle 4"/>
          <p:cNvSpPr/>
          <p:nvPr/>
        </p:nvSpPr>
        <p:spPr>
          <a:xfrm>
            <a:off x="2611584" y="1430521"/>
            <a:ext cx="1122217" cy="34787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input</a:t>
            </a:r>
            <a:endParaRPr lang="en-GB" b="1" dirty="0"/>
          </a:p>
        </p:txBody>
      </p:sp>
    </p:spTree>
    <p:extLst>
      <p:ext uri="{BB962C8B-B14F-4D97-AF65-F5344CB8AC3E}">
        <p14:creationId xmlns:p14="http://schemas.microsoft.com/office/powerpoint/2010/main" val="303591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7216" y="592516"/>
            <a:ext cx="4162711" cy="592048"/>
          </a:xfrm>
        </p:spPr>
        <p:txBody>
          <a:bodyPr/>
          <a:lstStyle/>
          <a:p>
            <a:r>
              <a:rPr lang="en-GB" sz="3600" dirty="0" smtClean="0"/>
              <a:t>Help The Teacher</a:t>
            </a:r>
            <a:endParaRPr lang="en-GB" sz="3600" dirty="0"/>
          </a:p>
        </p:txBody>
      </p:sp>
      <p:sp>
        <p:nvSpPr>
          <p:cNvPr id="8" name="Rectangle 7"/>
          <p:cNvSpPr/>
          <p:nvPr/>
        </p:nvSpPr>
        <p:spPr>
          <a:xfrm>
            <a:off x="5357518" y="3543870"/>
            <a:ext cx="2376056" cy="89479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Let us write a code for this scenario!!!!</a:t>
            </a:r>
            <a:endParaRPr lang="en-GB"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217" y="1263071"/>
            <a:ext cx="4244708" cy="2728196"/>
          </a:xfrm>
          <a:prstGeom prst="rect">
            <a:avLst/>
          </a:prstGeom>
        </p:spPr>
      </p:pic>
      <p:sp>
        <p:nvSpPr>
          <p:cNvPr id="10" name="Rectangle 9"/>
          <p:cNvSpPr/>
          <p:nvPr/>
        </p:nvSpPr>
        <p:spPr>
          <a:xfrm>
            <a:off x="5357519" y="592516"/>
            <a:ext cx="2376056" cy="1048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Mrs. Thompson, a teacher, wants to print grades of her students.</a:t>
            </a:r>
            <a:endParaRPr lang="en-GB" b="1" dirty="0"/>
          </a:p>
        </p:txBody>
      </p:sp>
      <p:graphicFrame>
        <p:nvGraphicFramePr>
          <p:cNvPr id="11" name="Table 10"/>
          <p:cNvGraphicFramePr>
            <a:graphicFrameLocks noGrp="1"/>
          </p:cNvGraphicFramePr>
          <p:nvPr>
            <p:extLst/>
          </p:nvPr>
        </p:nvGraphicFramePr>
        <p:xfrm>
          <a:off x="5357518" y="1809461"/>
          <a:ext cx="2376056" cy="1635415"/>
        </p:xfrm>
        <a:graphic>
          <a:graphicData uri="http://schemas.openxmlformats.org/drawingml/2006/table">
            <a:tbl>
              <a:tblPr firstRow="1" bandRow="1">
                <a:tableStyleId>{08FB837D-C827-4EFA-A057-4D05807E0F7C}</a:tableStyleId>
              </a:tblPr>
              <a:tblGrid>
                <a:gridCol w="1188028">
                  <a:extLst>
                    <a:ext uri="{9D8B030D-6E8A-4147-A177-3AD203B41FA5}">
                      <a16:colId xmlns:a16="http://schemas.microsoft.com/office/drawing/2014/main" val="3431509350"/>
                    </a:ext>
                  </a:extLst>
                </a:gridCol>
                <a:gridCol w="1188028">
                  <a:extLst>
                    <a:ext uri="{9D8B030D-6E8A-4147-A177-3AD203B41FA5}">
                      <a16:colId xmlns:a16="http://schemas.microsoft.com/office/drawing/2014/main" val="3232126930"/>
                    </a:ext>
                  </a:extLst>
                </a:gridCol>
              </a:tblGrid>
              <a:tr h="327083">
                <a:tc>
                  <a:txBody>
                    <a:bodyPr/>
                    <a:lstStyle/>
                    <a:p>
                      <a:pPr algn="ctr"/>
                      <a:r>
                        <a:rPr lang="en-GB" b="1" dirty="0" smtClean="0">
                          <a:solidFill>
                            <a:schemeClr val="tx1"/>
                          </a:solidFill>
                        </a:rPr>
                        <a:t>Marks</a:t>
                      </a:r>
                      <a:endParaRPr lang="en-GB" b="1" dirty="0">
                        <a:solidFill>
                          <a:schemeClr val="tx1"/>
                        </a:solidFill>
                      </a:endParaRPr>
                    </a:p>
                  </a:txBody>
                  <a:tcPr/>
                </a:tc>
                <a:tc>
                  <a:txBody>
                    <a:bodyPr/>
                    <a:lstStyle/>
                    <a:p>
                      <a:pPr algn="ctr"/>
                      <a:r>
                        <a:rPr lang="en-GB" b="1" dirty="0" smtClean="0">
                          <a:solidFill>
                            <a:schemeClr val="tx1"/>
                          </a:solidFill>
                        </a:rPr>
                        <a:t>Grade</a:t>
                      </a:r>
                      <a:endParaRPr lang="en-GB" b="1" dirty="0">
                        <a:solidFill>
                          <a:schemeClr val="tx1"/>
                        </a:solidFill>
                      </a:endParaRPr>
                    </a:p>
                  </a:txBody>
                  <a:tcPr/>
                </a:tc>
                <a:extLst>
                  <a:ext uri="{0D108BD9-81ED-4DB2-BD59-A6C34878D82A}">
                    <a16:rowId xmlns:a16="http://schemas.microsoft.com/office/drawing/2014/main" val="2485767485"/>
                  </a:ext>
                </a:extLst>
              </a:tr>
              <a:tr h="327083">
                <a:tc>
                  <a:txBody>
                    <a:bodyPr/>
                    <a:lstStyle/>
                    <a:p>
                      <a:pPr algn="ctr"/>
                      <a:r>
                        <a:rPr lang="en-GB" b="1" dirty="0" smtClean="0"/>
                        <a:t>&gt;=90</a:t>
                      </a:r>
                      <a:endParaRPr lang="en-GB" b="1" dirty="0"/>
                    </a:p>
                  </a:txBody>
                  <a:tcPr/>
                </a:tc>
                <a:tc>
                  <a:txBody>
                    <a:bodyPr/>
                    <a:lstStyle/>
                    <a:p>
                      <a:pPr algn="ctr"/>
                      <a:r>
                        <a:rPr lang="en-GB" b="1" dirty="0" smtClean="0"/>
                        <a:t>A</a:t>
                      </a:r>
                      <a:endParaRPr lang="en-GB" b="1" dirty="0"/>
                    </a:p>
                  </a:txBody>
                  <a:tcPr/>
                </a:tc>
                <a:extLst>
                  <a:ext uri="{0D108BD9-81ED-4DB2-BD59-A6C34878D82A}">
                    <a16:rowId xmlns:a16="http://schemas.microsoft.com/office/drawing/2014/main" val="3849087808"/>
                  </a:ext>
                </a:extLst>
              </a:tr>
              <a:tr h="327083">
                <a:tc>
                  <a:txBody>
                    <a:bodyPr/>
                    <a:lstStyle/>
                    <a:p>
                      <a:pPr algn="ctr"/>
                      <a:r>
                        <a:rPr lang="en-GB" b="1" dirty="0" smtClean="0"/>
                        <a:t>&gt;=80</a:t>
                      </a:r>
                      <a:endParaRPr lang="en-GB" b="1" dirty="0"/>
                    </a:p>
                  </a:txBody>
                  <a:tcPr/>
                </a:tc>
                <a:tc>
                  <a:txBody>
                    <a:bodyPr/>
                    <a:lstStyle/>
                    <a:p>
                      <a:pPr algn="ctr"/>
                      <a:r>
                        <a:rPr lang="en-GB" b="1" dirty="0" smtClean="0"/>
                        <a:t>B</a:t>
                      </a:r>
                    </a:p>
                  </a:txBody>
                  <a:tcPr/>
                </a:tc>
                <a:extLst>
                  <a:ext uri="{0D108BD9-81ED-4DB2-BD59-A6C34878D82A}">
                    <a16:rowId xmlns:a16="http://schemas.microsoft.com/office/drawing/2014/main" val="1311583301"/>
                  </a:ext>
                </a:extLst>
              </a:tr>
              <a:tr h="327083">
                <a:tc>
                  <a:txBody>
                    <a:bodyPr/>
                    <a:lstStyle/>
                    <a:p>
                      <a:pPr algn="ctr"/>
                      <a:r>
                        <a:rPr lang="en-GB" b="1" dirty="0" smtClean="0"/>
                        <a:t>&gt;=70</a:t>
                      </a:r>
                      <a:endParaRPr lang="en-GB" b="1" dirty="0"/>
                    </a:p>
                  </a:txBody>
                  <a:tcPr/>
                </a:tc>
                <a:tc>
                  <a:txBody>
                    <a:bodyPr/>
                    <a:lstStyle/>
                    <a:p>
                      <a:pPr algn="ctr"/>
                      <a:r>
                        <a:rPr lang="en-GB" b="1" dirty="0" smtClean="0"/>
                        <a:t>C</a:t>
                      </a:r>
                      <a:endParaRPr lang="en-GB" b="1" dirty="0"/>
                    </a:p>
                  </a:txBody>
                  <a:tcPr/>
                </a:tc>
                <a:extLst>
                  <a:ext uri="{0D108BD9-81ED-4DB2-BD59-A6C34878D82A}">
                    <a16:rowId xmlns:a16="http://schemas.microsoft.com/office/drawing/2014/main" val="1883517730"/>
                  </a:ext>
                </a:extLst>
              </a:tr>
              <a:tr h="327083">
                <a:tc>
                  <a:txBody>
                    <a:bodyPr/>
                    <a:lstStyle/>
                    <a:p>
                      <a:pPr algn="ctr"/>
                      <a:r>
                        <a:rPr lang="en-GB" b="1" dirty="0" smtClean="0"/>
                        <a:t>&lt;70</a:t>
                      </a:r>
                      <a:endParaRPr lang="en-GB" b="1" dirty="0"/>
                    </a:p>
                  </a:txBody>
                  <a:tcPr/>
                </a:tc>
                <a:tc>
                  <a:txBody>
                    <a:bodyPr/>
                    <a:lstStyle/>
                    <a:p>
                      <a:pPr algn="ctr"/>
                      <a:r>
                        <a:rPr lang="en-GB" b="1" dirty="0" smtClean="0"/>
                        <a:t>F</a:t>
                      </a:r>
                      <a:endParaRPr lang="en-GB" b="1" dirty="0"/>
                    </a:p>
                  </a:txBody>
                  <a:tcPr/>
                </a:tc>
                <a:extLst>
                  <a:ext uri="{0D108BD9-81ED-4DB2-BD59-A6C34878D82A}">
                    <a16:rowId xmlns:a16="http://schemas.microsoft.com/office/drawing/2014/main" val="3274868048"/>
                  </a:ext>
                </a:extLst>
              </a:tr>
            </a:tbl>
          </a:graphicData>
        </a:graphic>
      </p:graphicFrame>
    </p:spTree>
    <p:extLst>
      <p:ext uri="{BB962C8B-B14F-4D97-AF65-F5344CB8AC3E}">
        <p14:creationId xmlns:p14="http://schemas.microsoft.com/office/powerpoint/2010/main" val="12115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47</a:t>
            </a:fld>
            <a:endParaRPr lang="en-US"/>
          </a:p>
        </p:txBody>
      </p:sp>
      <p:sp>
        <p:nvSpPr>
          <p:cNvPr id="4" name="Content Placeholder 3"/>
          <p:cNvSpPr>
            <a:spLocks noGrp="1"/>
          </p:cNvSpPr>
          <p:nvPr>
            <p:ph sz="quarter" idx="1"/>
          </p:nvPr>
        </p:nvSpPr>
        <p:spPr>
          <a:xfrm>
            <a:off x="706583" y="1173018"/>
            <a:ext cx="3179618" cy="1997468"/>
          </a:xfrm>
        </p:spPr>
        <p:txBody>
          <a:bodyPr/>
          <a:lstStyle/>
          <a:p>
            <a:pPr algn="just"/>
            <a:r>
              <a:rPr lang="en-GB" sz="2000" dirty="0" smtClean="0"/>
              <a:t>Create a Python Program that takes marks of a student out of 100 as input and prints his grade.</a:t>
            </a:r>
          </a:p>
          <a:p>
            <a:pPr marL="76200" indent="0" algn="just">
              <a:buNone/>
            </a:pPr>
            <a:endParaRPr lang="en-IN" sz="2000" dirty="0"/>
          </a:p>
        </p:txBody>
      </p:sp>
      <p:sp>
        <p:nvSpPr>
          <p:cNvPr id="7" name="Text Placeholder 2"/>
          <p:cNvSpPr txBox="1">
            <a:spLocks/>
          </p:cNvSpPr>
          <p:nvPr/>
        </p:nvSpPr>
        <p:spPr>
          <a:xfrm>
            <a:off x="3886201" y="481804"/>
            <a:ext cx="4578926" cy="4661696"/>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latin typeface="Times New Roman" panose="02020603050405020304" pitchFamily="18" charset="0"/>
                <a:cs typeface="Times New Roman" panose="02020603050405020304" pitchFamily="18" charset="0"/>
              </a:rPr>
              <a:t>score=</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(input("Enter marks out of 100</a:t>
            </a:r>
            <a:r>
              <a:rPr lang="en-GB" dirty="0" smtClean="0">
                <a:latin typeface="Times New Roman" panose="02020603050405020304" pitchFamily="18" charset="0"/>
                <a:cs typeface="Times New Roman" panose="02020603050405020304" pitchFamily="18" charset="0"/>
              </a:rPr>
              <a:t>:"))</a:t>
            </a:r>
          </a:p>
          <a:p>
            <a:pPr marL="76200" indent="0">
              <a:buNone/>
            </a:pPr>
            <a:r>
              <a:rPr lang="en-GB" dirty="0" smtClean="0">
                <a:latin typeface="Times New Roman" panose="02020603050405020304" pitchFamily="18" charset="0"/>
                <a:cs typeface="Times New Roman" panose="02020603050405020304" pitchFamily="18" charset="0"/>
              </a:rPr>
              <a:t>if ____________:      </a:t>
            </a: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print</a:t>
            </a:r>
            <a:r>
              <a:rPr lang="en-GB" dirty="0">
                <a:latin typeface="Times New Roman" panose="02020603050405020304" pitchFamily="18" charset="0"/>
                <a:cs typeface="Times New Roman" panose="02020603050405020304" pitchFamily="18" charset="0"/>
              </a:rPr>
              <a:t>("Grade: A")    </a:t>
            </a:r>
            <a:endParaRPr lang="en-GB" dirty="0" smtClean="0">
              <a:latin typeface="Times New Roman" panose="02020603050405020304" pitchFamily="18" charset="0"/>
              <a:cs typeface="Times New Roman" panose="02020603050405020304" pitchFamily="18" charset="0"/>
            </a:endParaRPr>
          </a:p>
          <a:p>
            <a:pPr marL="76200" indent="0">
              <a:buNone/>
            </a:pPr>
            <a:r>
              <a:rPr lang="en-GB" dirty="0" err="1" smtClean="0">
                <a:latin typeface="Times New Roman" panose="02020603050405020304" pitchFamily="18" charset="0"/>
                <a:cs typeface="Times New Roman" panose="02020603050405020304" pitchFamily="18" charset="0"/>
              </a:rPr>
              <a:t>elif</a:t>
            </a:r>
            <a:r>
              <a:rPr lang="en-GB" dirty="0" smtClean="0">
                <a:latin typeface="Times New Roman" panose="02020603050405020304" pitchFamily="18" charset="0"/>
                <a:cs typeface="Times New Roman" panose="02020603050405020304" pitchFamily="18" charset="0"/>
              </a:rPr>
              <a:t> ___________:    </a:t>
            </a: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print</a:t>
            </a:r>
            <a:r>
              <a:rPr lang="en-GB" dirty="0">
                <a:latin typeface="Times New Roman" panose="02020603050405020304" pitchFamily="18" charset="0"/>
                <a:cs typeface="Times New Roman" panose="02020603050405020304" pitchFamily="18" charset="0"/>
              </a:rPr>
              <a:t>("Grade: B")        </a:t>
            </a:r>
            <a:endParaRPr lang="en-GB" dirty="0" smtClean="0">
              <a:latin typeface="Times New Roman" panose="02020603050405020304" pitchFamily="18" charset="0"/>
              <a:cs typeface="Times New Roman" panose="02020603050405020304" pitchFamily="18" charset="0"/>
            </a:endParaRPr>
          </a:p>
          <a:p>
            <a:pPr marL="76200" indent="0">
              <a:buNone/>
            </a:pPr>
            <a:r>
              <a:rPr lang="en-GB" dirty="0" err="1" smtClean="0">
                <a:latin typeface="Times New Roman" panose="02020603050405020304" pitchFamily="18" charset="0"/>
                <a:cs typeface="Times New Roman" panose="02020603050405020304" pitchFamily="18" charset="0"/>
              </a:rPr>
              <a:t>elif</a:t>
            </a:r>
            <a:r>
              <a:rPr lang="en-GB" dirty="0" smtClean="0">
                <a:latin typeface="Times New Roman" panose="02020603050405020304" pitchFamily="18" charset="0"/>
                <a:cs typeface="Times New Roman" panose="02020603050405020304" pitchFamily="18" charset="0"/>
              </a:rPr>
              <a:t> ___________:       </a:t>
            </a: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print</a:t>
            </a:r>
            <a:r>
              <a:rPr lang="en-GB" dirty="0">
                <a:latin typeface="Times New Roman" panose="02020603050405020304" pitchFamily="18" charset="0"/>
                <a:cs typeface="Times New Roman" panose="02020603050405020304" pitchFamily="18" charset="0"/>
              </a:rPr>
              <a:t>("Grade: C")       </a:t>
            </a:r>
            <a:endParaRPr lang="en-GB" dirty="0" smtClean="0">
              <a:latin typeface="Times New Roman" panose="02020603050405020304" pitchFamily="18" charset="0"/>
              <a:cs typeface="Times New Roman" panose="02020603050405020304" pitchFamily="18" charset="0"/>
            </a:endParaRPr>
          </a:p>
          <a:p>
            <a:pPr marL="76200" indent="0">
              <a:buNone/>
            </a:pPr>
            <a:r>
              <a:rPr lang="en-GB" dirty="0" smtClean="0">
                <a:latin typeface="Times New Roman" panose="02020603050405020304" pitchFamily="18" charset="0"/>
                <a:cs typeface="Times New Roman" panose="02020603050405020304" pitchFamily="18" charset="0"/>
              </a:rPr>
              <a:t>else</a:t>
            </a: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print</a:t>
            </a:r>
            <a:r>
              <a:rPr lang="en-GB" dirty="0">
                <a:latin typeface="Times New Roman" panose="02020603050405020304" pitchFamily="18" charset="0"/>
                <a:cs typeface="Times New Roman" panose="02020603050405020304" pitchFamily="18" charset="0"/>
              </a:rPr>
              <a:t>("Grade: F") </a:t>
            </a:r>
            <a:endParaRPr lang="en-IN"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976745" y="2895023"/>
          <a:ext cx="2542310" cy="1854200"/>
        </p:xfrm>
        <a:graphic>
          <a:graphicData uri="http://schemas.openxmlformats.org/drawingml/2006/table">
            <a:tbl>
              <a:tblPr firstRow="1" bandRow="1">
                <a:tableStyleId>{08FB837D-C827-4EFA-A057-4D05807E0F7C}</a:tableStyleId>
              </a:tblPr>
              <a:tblGrid>
                <a:gridCol w="1271155">
                  <a:extLst>
                    <a:ext uri="{9D8B030D-6E8A-4147-A177-3AD203B41FA5}">
                      <a16:colId xmlns:a16="http://schemas.microsoft.com/office/drawing/2014/main" val="3431509350"/>
                    </a:ext>
                  </a:extLst>
                </a:gridCol>
                <a:gridCol w="1271155">
                  <a:extLst>
                    <a:ext uri="{9D8B030D-6E8A-4147-A177-3AD203B41FA5}">
                      <a16:colId xmlns:a16="http://schemas.microsoft.com/office/drawing/2014/main" val="3232126930"/>
                    </a:ext>
                  </a:extLst>
                </a:gridCol>
              </a:tblGrid>
              <a:tr h="370840">
                <a:tc>
                  <a:txBody>
                    <a:bodyPr/>
                    <a:lstStyle/>
                    <a:p>
                      <a:pPr algn="ctr"/>
                      <a:r>
                        <a:rPr lang="en-GB" b="1" dirty="0" smtClean="0">
                          <a:solidFill>
                            <a:schemeClr val="tx1"/>
                          </a:solidFill>
                        </a:rPr>
                        <a:t>Marks</a:t>
                      </a:r>
                      <a:endParaRPr lang="en-GB" b="1" dirty="0">
                        <a:solidFill>
                          <a:schemeClr val="tx1"/>
                        </a:solidFill>
                      </a:endParaRPr>
                    </a:p>
                  </a:txBody>
                  <a:tcPr/>
                </a:tc>
                <a:tc>
                  <a:txBody>
                    <a:bodyPr/>
                    <a:lstStyle/>
                    <a:p>
                      <a:pPr algn="ctr"/>
                      <a:r>
                        <a:rPr lang="en-GB" b="1" dirty="0" smtClean="0">
                          <a:solidFill>
                            <a:schemeClr val="tx1"/>
                          </a:solidFill>
                        </a:rPr>
                        <a:t>Grade</a:t>
                      </a:r>
                      <a:endParaRPr lang="en-GB" b="1" dirty="0">
                        <a:solidFill>
                          <a:schemeClr val="tx1"/>
                        </a:solidFill>
                      </a:endParaRPr>
                    </a:p>
                  </a:txBody>
                  <a:tcPr/>
                </a:tc>
                <a:extLst>
                  <a:ext uri="{0D108BD9-81ED-4DB2-BD59-A6C34878D82A}">
                    <a16:rowId xmlns:a16="http://schemas.microsoft.com/office/drawing/2014/main" val="2485767485"/>
                  </a:ext>
                </a:extLst>
              </a:tr>
              <a:tr h="370840">
                <a:tc>
                  <a:txBody>
                    <a:bodyPr/>
                    <a:lstStyle/>
                    <a:p>
                      <a:pPr algn="ctr"/>
                      <a:r>
                        <a:rPr lang="en-GB" b="1" dirty="0" smtClean="0"/>
                        <a:t>&gt;=90</a:t>
                      </a:r>
                      <a:endParaRPr lang="en-GB" b="1" dirty="0"/>
                    </a:p>
                  </a:txBody>
                  <a:tcPr/>
                </a:tc>
                <a:tc>
                  <a:txBody>
                    <a:bodyPr/>
                    <a:lstStyle/>
                    <a:p>
                      <a:pPr algn="ctr"/>
                      <a:r>
                        <a:rPr lang="en-GB" b="1" dirty="0" smtClean="0"/>
                        <a:t>A</a:t>
                      </a:r>
                      <a:endParaRPr lang="en-GB" b="1" dirty="0"/>
                    </a:p>
                  </a:txBody>
                  <a:tcPr/>
                </a:tc>
                <a:extLst>
                  <a:ext uri="{0D108BD9-81ED-4DB2-BD59-A6C34878D82A}">
                    <a16:rowId xmlns:a16="http://schemas.microsoft.com/office/drawing/2014/main" val="3849087808"/>
                  </a:ext>
                </a:extLst>
              </a:tr>
              <a:tr h="370840">
                <a:tc>
                  <a:txBody>
                    <a:bodyPr/>
                    <a:lstStyle/>
                    <a:p>
                      <a:pPr algn="ctr"/>
                      <a:r>
                        <a:rPr lang="en-GB" b="1" dirty="0" smtClean="0"/>
                        <a:t>&gt;=80</a:t>
                      </a:r>
                      <a:endParaRPr lang="en-GB" b="1" dirty="0"/>
                    </a:p>
                  </a:txBody>
                  <a:tcPr/>
                </a:tc>
                <a:tc>
                  <a:txBody>
                    <a:bodyPr/>
                    <a:lstStyle/>
                    <a:p>
                      <a:pPr algn="ctr"/>
                      <a:r>
                        <a:rPr lang="en-GB" b="1" dirty="0" smtClean="0"/>
                        <a:t>B</a:t>
                      </a:r>
                    </a:p>
                  </a:txBody>
                  <a:tcPr/>
                </a:tc>
                <a:extLst>
                  <a:ext uri="{0D108BD9-81ED-4DB2-BD59-A6C34878D82A}">
                    <a16:rowId xmlns:a16="http://schemas.microsoft.com/office/drawing/2014/main" val="1311583301"/>
                  </a:ext>
                </a:extLst>
              </a:tr>
              <a:tr h="370840">
                <a:tc>
                  <a:txBody>
                    <a:bodyPr/>
                    <a:lstStyle/>
                    <a:p>
                      <a:pPr algn="ctr"/>
                      <a:r>
                        <a:rPr lang="en-GB" b="1" dirty="0" smtClean="0"/>
                        <a:t>&gt;=70</a:t>
                      </a:r>
                      <a:endParaRPr lang="en-GB" b="1" dirty="0"/>
                    </a:p>
                  </a:txBody>
                  <a:tcPr/>
                </a:tc>
                <a:tc>
                  <a:txBody>
                    <a:bodyPr/>
                    <a:lstStyle/>
                    <a:p>
                      <a:pPr algn="ctr"/>
                      <a:r>
                        <a:rPr lang="en-GB" b="1" dirty="0" smtClean="0"/>
                        <a:t>C</a:t>
                      </a:r>
                      <a:endParaRPr lang="en-GB" b="1" dirty="0"/>
                    </a:p>
                  </a:txBody>
                  <a:tcPr/>
                </a:tc>
                <a:extLst>
                  <a:ext uri="{0D108BD9-81ED-4DB2-BD59-A6C34878D82A}">
                    <a16:rowId xmlns:a16="http://schemas.microsoft.com/office/drawing/2014/main" val="1883517730"/>
                  </a:ext>
                </a:extLst>
              </a:tr>
              <a:tr h="370840">
                <a:tc>
                  <a:txBody>
                    <a:bodyPr/>
                    <a:lstStyle/>
                    <a:p>
                      <a:pPr algn="ctr"/>
                      <a:r>
                        <a:rPr lang="en-GB" b="1" dirty="0" smtClean="0"/>
                        <a:t>&lt;70</a:t>
                      </a:r>
                      <a:endParaRPr lang="en-GB" b="1" dirty="0"/>
                    </a:p>
                  </a:txBody>
                  <a:tcPr/>
                </a:tc>
                <a:tc>
                  <a:txBody>
                    <a:bodyPr/>
                    <a:lstStyle/>
                    <a:p>
                      <a:pPr algn="ctr"/>
                      <a:r>
                        <a:rPr lang="en-GB" b="1" dirty="0" smtClean="0"/>
                        <a:t>F</a:t>
                      </a:r>
                      <a:endParaRPr lang="en-GB" b="1" dirty="0"/>
                    </a:p>
                  </a:txBody>
                  <a:tcPr/>
                </a:tc>
                <a:extLst>
                  <a:ext uri="{0D108BD9-81ED-4DB2-BD59-A6C34878D82A}">
                    <a16:rowId xmlns:a16="http://schemas.microsoft.com/office/drawing/2014/main" val="3274868048"/>
                  </a:ext>
                </a:extLst>
              </a:tr>
            </a:tbl>
          </a:graphicData>
        </a:graphic>
      </p:graphicFrame>
      <p:sp>
        <p:nvSpPr>
          <p:cNvPr id="8" name="Rectangle 7"/>
          <p:cNvSpPr/>
          <p:nvPr/>
        </p:nvSpPr>
        <p:spPr>
          <a:xfrm>
            <a:off x="4559950" y="1444808"/>
            <a:ext cx="1122217" cy="34787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score&gt;=90</a:t>
            </a:r>
            <a:endParaRPr lang="en-GB" b="1" dirty="0"/>
          </a:p>
        </p:txBody>
      </p:sp>
      <p:sp>
        <p:nvSpPr>
          <p:cNvPr id="9" name="Rectangle 8"/>
          <p:cNvSpPr/>
          <p:nvPr/>
        </p:nvSpPr>
        <p:spPr>
          <a:xfrm>
            <a:off x="4776644" y="2333014"/>
            <a:ext cx="1122217" cy="34787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score&gt;=80</a:t>
            </a:r>
            <a:endParaRPr lang="en-GB" b="1" dirty="0"/>
          </a:p>
        </p:txBody>
      </p:sp>
      <p:sp>
        <p:nvSpPr>
          <p:cNvPr id="10" name="Rectangle 9"/>
          <p:cNvSpPr/>
          <p:nvPr/>
        </p:nvSpPr>
        <p:spPr>
          <a:xfrm>
            <a:off x="4750955" y="3188926"/>
            <a:ext cx="1122217" cy="34787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score&gt;=70</a:t>
            </a:r>
            <a:endParaRPr lang="en-GB" b="1" dirty="0"/>
          </a:p>
        </p:txBody>
      </p:sp>
    </p:spTree>
    <p:extLst>
      <p:ext uri="{BB962C8B-B14F-4D97-AF65-F5344CB8AC3E}">
        <p14:creationId xmlns:p14="http://schemas.microsoft.com/office/powerpoint/2010/main" val="972972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7215" y="592516"/>
            <a:ext cx="5111749" cy="592048"/>
          </a:xfrm>
        </p:spPr>
        <p:txBody>
          <a:bodyPr/>
          <a:lstStyle/>
          <a:p>
            <a:r>
              <a:rPr lang="en-GB" sz="3600" dirty="0" smtClean="0"/>
              <a:t>Username Password Checker</a:t>
            </a:r>
            <a:endParaRPr lang="en-GB"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381" y="1324748"/>
            <a:ext cx="2240474" cy="213378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820" y="1207077"/>
            <a:ext cx="1325995" cy="2636748"/>
          </a:xfrm>
          <a:prstGeom prst="rect">
            <a:avLst/>
          </a:prstGeom>
        </p:spPr>
      </p:pic>
      <p:sp>
        <p:nvSpPr>
          <p:cNvPr id="12" name="Rectangle 11"/>
          <p:cNvSpPr/>
          <p:nvPr/>
        </p:nvSpPr>
        <p:spPr>
          <a:xfrm>
            <a:off x="5908964" y="1184564"/>
            <a:ext cx="1953491" cy="10487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Username=“Ben”</a:t>
            </a:r>
          </a:p>
          <a:p>
            <a:pPr algn="ctr"/>
            <a:r>
              <a:rPr lang="en-GB" b="1" dirty="0" smtClean="0"/>
              <a:t>Password=“Abc123”</a:t>
            </a:r>
            <a:endParaRPr lang="en-GB" b="1" dirty="0"/>
          </a:p>
        </p:txBody>
      </p:sp>
      <p:sp>
        <p:nvSpPr>
          <p:cNvPr id="5" name="5-Point Star 4"/>
          <p:cNvSpPr/>
          <p:nvPr/>
        </p:nvSpPr>
        <p:spPr>
          <a:xfrm>
            <a:off x="5632842" y="2391640"/>
            <a:ext cx="2301876" cy="1822684"/>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b="1" dirty="0" smtClean="0"/>
              <a:t>Access</a:t>
            </a:r>
          </a:p>
          <a:p>
            <a:pPr algn="ctr"/>
            <a:r>
              <a:rPr lang="en-GB" b="1" dirty="0" smtClean="0"/>
              <a:t>Granted</a:t>
            </a:r>
            <a:endParaRPr lang="en-GB" b="1"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68285" y="1184564"/>
            <a:ext cx="2455530" cy="2455530"/>
          </a:xfrm>
          <a:prstGeom prst="rect">
            <a:avLst/>
          </a:prstGeom>
        </p:spPr>
      </p:pic>
      <p:sp>
        <p:nvSpPr>
          <p:cNvPr id="13" name="5-Point Star 12"/>
          <p:cNvSpPr/>
          <p:nvPr/>
        </p:nvSpPr>
        <p:spPr>
          <a:xfrm>
            <a:off x="5632842" y="2391640"/>
            <a:ext cx="2301876" cy="1822684"/>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b="1" dirty="0" smtClean="0"/>
              <a:t>Access</a:t>
            </a:r>
          </a:p>
          <a:p>
            <a:pPr algn="ctr"/>
            <a:r>
              <a:rPr lang="en-GB" b="1" dirty="0" smtClean="0"/>
              <a:t>Denied</a:t>
            </a:r>
            <a:endParaRPr lang="en-GB" b="1" dirty="0"/>
          </a:p>
        </p:txBody>
      </p:sp>
    </p:spTree>
    <p:extLst>
      <p:ext uri="{BB962C8B-B14F-4D97-AF65-F5344CB8AC3E}">
        <p14:creationId xmlns:p14="http://schemas.microsoft.com/office/powerpoint/2010/main" val="339538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5" grpId="0" animBg="1"/>
      <p:bldP spid="5" grpId="1"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49</a:t>
            </a:fld>
            <a:endParaRPr lang="en-US"/>
          </a:p>
        </p:txBody>
      </p:sp>
      <p:sp>
        <p:nvSpPr>
          <p:cNvPr id="7" name="Text Placeholder 2"/>
          <p:cNvSpPr txBox="1">
            <a:spLocks/>
          </p:cNvSpPr>
          <p:nvPr/>
        </p:nvSpPr>
        <p:spPr>
          <a:xfrm>
            <a:off x="1759528" y="884395"/>
            <a:ext cx="5825836" cy="3341241"/>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IN" sz="2000" dirty="0">
                <a:latin typeface="Times New Roman" panose="02020603050405020304" pitchFamily="18" charset="0"/>
                <a:cs typeface="Times New Roman" panose="02020603050405020304" pitchFamily="18" charset="0"/>
              </a:rPr>
              <a:t>username="</a:t>
            </a:r>
            <a:r>
              <a:rPr lang="en-IN" sz="2000" dirty="0" smtClean="0">
                <a:latin typeface="Times New Roman" panose="02020603050405020304" pitchFamily="18" charset="0"/>
                <a:cs typeface="Times New Roman" panose="02020603050405020304" pitchFamily="18" charset="0"/>
              </a:rPr>
              <a:t>Ben“</a:t>
            </a:r>
          </a:p>
          <a:p>
            <a:pPr marL="76200" indent="0">
              <a:buNone/>
            </a:pPr>
            <a:r>
              <a:rPr lang="en-IN" sz="2000" dirty="0" smtClean="0">
                <a:latin typeface="Times New Roman" panose="02020603050405020304" pitchFamily="18" charset="0"/>
                <a:cs typeface="Times New Roman" panose="02020603050405020304" pitchFamily="18" charset="0"/>
              </a:rPr>
              <a:t>password</a:t>
            </a:r>
            <a:r>
              <a:rPr lang="en-IN" sz="2000" dirty="0">
                <a:latin typeface="Times New Roman" panose="02020603050405020304" pitchFamily="18" charset="0"/>
                <a:cs typeface="Times New Roman" panose="02020603050405020304" pitchFamily="18" charset="0"/>
              </a:rPr>
              <a:t>="</a:t>
            </a:r>
            <a:r>
              <a:rPr lang="en-IN" sz="2000" dirty="0" smtClean="0">
                <a:latin typeface="Times New Roman" panose="02020603050405020304" pitchFamily="18" charset="0"/>
                <a:cs typeface="Times New Roman" panose="02020603050405020304" pitchFamily="18" charset="0"/>
              </a:rPr>
              <a:t>Abc123“</a:t>
            </a:r>
          </a:p>
          <a:p>
            <a:pPr marL="76200" indent="0">
              <a:buNone/>
            </a:pPr>
            <a:r>
              <a:rPr lang="en-IN" sz="2000" dirty="0" smtClean="0">
                <a:latin typeface="Times New Roman" panose="02020603050405020304" pitchFamily="18" charset="0"/>
                <a:cs typeface="Times New Roman" panose="02020603050405020304" pitchFamily="18" charset="0"/>
              </a:rPr>
              <a:t>username1=input</a:t>
            </a:r>
            <a:r>
              <a:rPr lang="en-IN" sz="2000" dirty="0">
                <a:latin typeface="Times New Roman" panose="02020603050405020304" pitchFamily="18" charset="0"/>
                <a:cs typeface="Times New Roman" panose="02020603050405020304" pitchFamily="18" charset="0"/>
              </a:rPr>
              <a:t>("Enter username</a:t>
            </a:r>
            <a:r>
              <a:rPr lang="en-IN" sz="2000" dirty="0" smtClean="0">
                <a:latin typeface="Times New Roman" panose="02020603050405020304" pitchFamily="18" charset="0"/>
                <a:cs typeface="Times New Roman" panose="02020603050405020304" pitchFamily="18" charset="0"/>
              </a:rPr>
              <a:t>:")</a:t>
            </a:r>
          </a:p>
          <a:p>
            <a:pPr marL="76200" indent="0">
              <a:buNone/>
            </a:pPr>
            <a:r>
              <a:rPr lang="en-IN" sz="2000" dirty="0" smtClean="0">
                <a:latin typeface="Times New Roman" panose="02020603050405020304" pitchFamily="18" charset="0"/>
                <a:cs typeface="Times New Roman" panose="02020603050405020304" pitchFamily="18" charset="0"/>
              </a:rPr>
              <a:t>password1=input</a:t>
            </a:r>
            <a:r>
              <a:rPr lang="en-IN" sz="2000" dirty="0">
                <a:latin typeface="Times New Roman" panose="02020603050405020304" pitchFamily="18" charset="0"/>
                <a:cs typeface="Times New Roman" panose="02020603050405020304" pitchFamily="18" charset="0"/>
              </a:rPr>
              <a:t>("Enter password</a:t>
            </a:r>
            <a:r>
              <a:rPr lang="en-IN" sz="2000" dirty="0" smtClean="0">
                <a:latin typeface="Times New Roman" panose="02020603050405020304" pitchFamily="18" charset="0"/>
                <a:cs typeface="Times New Roman" panose="02020603050405020304" pitchFamily="18" charset="0"/>
              </a:rPr>
              <a:t>:")</a:t>
            </a:r>
          </a:p>
          <a:p>
            <a:pPr marL="76200" indent="0">
              <a:buNone/>
            </a:pPr>
            <a:r>
              <a:rPr lang="en-IN" sz="2000" dirty="0" smtClean="0">
                <a:latin typeface="Times New Roman" panose="02020603050405020304" pitchFamily="18" charset="0"/>
                <a:cs typeface="Times New Roman" panose="02020603050405020304" pitchFamily="18" charset="0"/>
              </a:rPr>
              <a:t>if __________________and ___________________:    </a:t>
            </a:r>
          </a:p>
          <a:p>
            <a:pPr marL="7620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("Access Granted</a:t>
            </a:r>
            <a:r>
              <a:rPr lang="en-IN" sz="2000" dirty="0" smtClean="0">
                <a:latin typeface="Times New Roman" panose="02020603050405020304" pitchFamily="18" charset="0"/>
                <a:cs typeface="Times New Roman" panose="02020603050405020304" pitchFamily="18" charset="0"/>
              </a:rPr>
              <a:t>")</a:t>
            </a:r>
          </a:p>
          <a:p>
            <a:pPr marL="76200" indent="0">
              <a:buNone/>
            </a:pPr>
            <a:r>
              <a:rPr lang="en-IN" sz="2000" dirty="0" smtClean="0">
                <a:latin typeface="Times New Roman" panose="02020603050405020304" pitchFamily="18" charset="0"/>
                <a:cs typeface="Times New Roman" panose="02020603050405020304" pitchFamily="18" charset="0"/>
              </a:rPr>
              <a:t>else</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marL="76200" indent="0">
              <a:buNone/>
            </a:pP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print</a:t>
            </a:r>
            <a:r>
              <a:rPr lang="en-IN" sz="2000" dirty="0">
                <a:latin typeface="Times New Roman" panose="02020603050405020304" pitchFamily="18" charset="0"/>
                <a:cs typeface="Times New Roman" panose="02020603050405020304" pitchFamily="18" charset="0"/>
              </a:rPr>
              <a:t>("Access Denied")</a:t>
            </a:r>
          </a:p>
        </p:txBody>
      </p:sp>
      <p:sp>
        <p:nvSpPr>
          <p:cNvPr id="5" name="Rectangle 4"/>
          <p:cNvSpPr/>
          <p:nvPr/>
        </p:nvSpPr>
        <p:spPr>
          <a:xfrm>
            <a:off x="2142332" y="2476972"/>
            <a:ext cx="2263413" cy="34787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username==username1</a:t>
            </a:r>
            <a:endParaRPr lang="en-GB" b="1" dirty="0"/>
          </a:p>
        </p:txBody>
      </p:sp>
      <p:sp>
        <p:nvSpPr>
          <p:cNvPr id="6" name="Rectangle 5"/>
          <p:cNvSpPr/>
          <p:nvPr/>
        </p:nvSpPr>
        <p:spPr>
          <a:xfrm>
            <a:off x="4863848" y="2476972"/>
            <a:ext cx="2263413" cy="347875"/>
          </a:xfrm>
          <a:prstGeom prst="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password==password1</a:t>
            </a:r>
            <a:endParaRPr lang="en-GB" b="1" dirty="0"/>
          </a:p>
        </p:txBody>
      </p:sp>
    </p:spTree>
    <p:extLst>
      <p:ext uri="{BB962C8B-B14F-4D97-AF65-F5344CB8AC3E}">
        <p14:creationId xmlns:p14="http://schemas.microsoft.com/office/powerpoint/2010/main" val="206034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Begin With Python Basics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5</a:t>
            </a:fld>
            <a:endParaRPr lang="en-US"/>
          </a:p>
        </p:txBody>
      </p:sp>
      <p:sp>
        <p:nvSpPr>
          <p:cNvPr id="4" name="Content Placeholder 3"/>
          <p:cNvSpPr>
            <a:spLocks noGrp="1"/>
          </p:cNvSpPr>
          <p:nvPr>
            <p:ph sz="quarter" idx="1"/>
          </p:nvPr>
        </p:nvSpPr>
        <p:spPr>
          <a:xfrm>
            <a:off x="822900" y="1410750"/>
            <a:ext cx="7247500" cy="3429000"/>
          </a:xfrm>
        </p:spPr>
        <p:txBody>
          <a:bodyPr/>
          <a:lstStyle/>
          <a:p>
            <a:r>
              <a:rPr lang="en-GB" dirty="0" smtClean="0"/>
              <a:t>Python scripts will start from extreme left</a:t>
            </a:r>
          </a:p>
          <a:p>
            <a:r>
              <a:rPr lang="en-GB" dirty="0" smtClean="0"/>
              <a:t>print() function can be used to get the output printed</a:t>
            </a:r>
          </a:p>
          <a:p>
            <a:r>
              <a:rPr lang="en-GB" dirty="0" smtClean="0"/>
              <a:t>Example:</a:t>
            </a:r>
          </a:p>
          <a:p>
            <a:pPr marL="76200" indent="0">
              <a:buNone/>
            </a:pPr>
            <a:r>
              <a:rPr lang="en-GB" dirty="0"/>
              <a:t>	</a:t>
            </a:r>
            <a:r>
              <a:rPr lang="en-GB" dirty="0" smtClean="0"/>
              <a:t>print(“Hello World”)</a:t>
            </a:r>
            <a:endParaRPr lang="en-IN" dirty="0"/>
          </a:p>
          <a:p>
            <a:endParaRPr lang="en-IN" dirty="0"/>
          </a:p>
        </p:txBody>
      </p:sp>
    </p:spTree>
    <p:extLst>
      <p:ext uri="{BB962C8B-B14F-4D97-AF65-F5344CB8AC3E}">
        <p14:creationId xmlns:p14="http://schemas.microsoft.com/office/powerpoint/2010/main" val="346310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7215" y="592516"/>
            <a:ext cx="5111749" cy="592048"/>
          </a:xfrm>
        </p:spPr>
        <p:txBody>
          <a:bodyPr/>
          <a:lstStyle/>
          <a:p>
            <a:r>
              <a:rPr lang="en-GB" sz="3600" dirty="0" smtClean="0"/>
              <a:t>Username Password Checker</a:t>
            </a:r>
            <a:endParaRPr lang="en-GB" sz="3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27" y="1244624"/>
            <a:ext cx="2240474" cy="21337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7398" y="1083751"/>
            <a:ext cx="2455530" cy="2455530"/>
          </a:xfrm>
          <a:prstGeom prst="rect">
            <a:avLst/>
          </a:prstGeom>
        </p:spPr>
      </p:pic>
      <p:sp>
        <p:nvSpPr>
          <p:cNvPr id="13" name="5-Point Star 12"/>
          <p:cNvSpPr/>
          <p:nvPr/>
        </p:nvSpPr>
        <p:spPr>
          <a:xfrm>
            <a:off x="5808619" y="488833"/>
            <a:ext cx="2301876" cy="1822684"/>
          </a:xfrm>
          <a:prstGeom prst="star5">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b="1" dirty="0" smtClean="0"/>
              <a:t>Access</a:t>
            </a:r>
          </a:p>
          <a:p>
            <a:pPr algn="ctr"/>
            <a:r>
              <a:rPr lang="en-GB" b="1" dirty="0" smtClean="0"/>
              <a:t>Denied</a:t>
            </a:r>
            <a:endParaRPr lang="en-GB" b="1" dirty="0"/>
          </a:p>
        </p:txBody>
      </p:sp>
      <p:sp>
        <p:nvSpPr>
          <p:cNvPr id="9" name="Rectangle 8"/>
          <p:cNvSpPr/>
          <p:nvPr/>
        </p:nvSpPr>
        <p:spPr>
          <a:xfrm>
            <a:off x="5302928" y="2391639"/>
            <a:ext cx="3176053" cy="218036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1) If Username!=“Ben”</a:t>
            </a:r>
          </a:p>
          <a:p>
            <a:pPr algn="ctr"/>
            <a:r>
              <a:rPr lang="en-GB" b="1" dirty="0" smtClean="0"/>
              <a:t>Print “Invalid username”</a:t>
            </a:r>
          </a:p>
          <a:p>
            <a:pPr algn="ctr"/>
            <a:r>
              <a:rPr lang="en-GB" b="1" dirty="0" smtClean="0"/>
              <a:t>2)</a:t>
            </a:r>
            <a:r>
              <a:rPr lang="en-GB" b="1" dirty="0"/>
              <a:t> If </a:t>
            </a:r>
            <a:r>
              <a:rPr lang="en-GB" b="1" dirty="0" smtClean="0"/>
              <a:t>Password!=“Abc123”</a:t>
            </a:r>
            <a:endParaRPr lang="en-GB" b="1" dirty="0"/>
          </a:p>
          <a:p>
            <a:pPr algn="ctr"/>
            <a:r>
              <a:rPr lang="en-GB" b="1" dirty="0"/>
              <a:t>Print “Invalid </a:t>
            </a:r>
            <a:r>
              <a:rPr lang="en-GB" b="1" dirty="0" smtClean="0"/>
              <a:t>password”</a:t>
            </a:r>
          </a:p>
          <a:p>
            <a:pPr algn="ctr"/>
            <a:r>
              <a:rPr lang="en-GB" b="1" dirty="0" smtClean="0"/>
              <a:t>3) </a:t>
            </a:r>
            <a:r>
              <a:rPr lang="en-GB" b="1" dirty="0"/>
              <a:t>If Username!=“Ben</a:t>
            </a:r>
            <a:r>
              <a:rPr lang="en-GB" b="1" dirty="0" smtClean="0"/>
              <a:t>” and if </a:t>
            </a:r>
            <a:r>
              <a:rPr lang="en-GB" b="1" dirty="0"/>
              <a:t>Password!=“Abc123</a:t>
            </a:r>
            <a:r>
              <a:rPr lang="en-GB" b="1" dirty="0" smtClean="0"/>
              <a:t>”</a:t>
            </a:r>
          </a:p>
          <a:p>
            <a:pPr algn="ctr"/>
            <a:r>
              <a:rPr lang="en-GB" b="1" dirty="0" smtClean="0"/>
              <a:t>Print “Invalid username and password”</a:t>
            </a:r>
            <a:endParaRPr lang="en-GB" b="1" dirty="0"/>
          </a:p>
        </p:txBody>
      </p:sp>
    </p:spTree>
    <p:extLst>
      <p:ext uri="{BB962C8B-B14F-4D97-AF65-F5344CB8AC3E}">
        <p14:creationId xmlns:p14="http://schemas.microsoft.com/office/powerpoint/2010/main" val="3753387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5525" y="1991825"/>
            <a:ext cx="5506602" cy="1159800"/>
          </a:xfrm>
        </p:spPr>
        <p:txBody>
          <a:bodyPr/>
          <a:lstStyle/>
          <a:p>
            <a:pPr algn="ctr"/>
            <a:r>
              <a:rPr lang="en-GB" dirty="0" smtClean="0"/>
              <a:t>Let’s Code</a:t>
            </a:r>
            <a:endParaRPr lang="en-GB" dirty="0"/>
          </a:p>
        </p:txBody>
      </p:sp>
    </p:spTree>
    <p:extLst>
      <p:ext uri="{BB962C8B-B14F-4D97-AF65-F5344CB8AC3E}">
        <p14:creationId xmlns:p14="http://schemas.microsoft.com/office/powerpoint/2010/main" val="30977028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52</a:t>
            </a:fld>
            <a:endParaRPr lang="en-US"/>
          </a:p>
        </p:txBody>
      </p:sp>
      <p:sp>
        <p:nvSpPr>
          <p:cNvPr id="4" name="Content Placeholder 3"/>
          <p:cNvSpPr>
            <a:spLocks noGrp="1"/>
          </p:cNvSpPr>
          <p:nvPr>
            <p:ph sz="quarter" idx="1"/>
          </p:nvPr>
        </p:nvSpPr>
        <p:spPr>
          <a:xfrm>
            <a:off x="1386536" y="1173018"/>
            <a:ext cx="6351228" cy="1997468"/>
          </a:xfrm>
        </p:spPr>
        <p:txBody>
          <a:bodyPr/>
          <a:lstStyle/>
          <a:p>
            <a:pPr marL="76200" indent="0" algn="just">
              <a:buNone/>
            </a:pPr>
            <a:r>
              <a:rPr lang="en-GB" sz="2800" dirty="0"/>
              <a:t>Take an integer input from 0-9 and print it in words using if-</a:t>
            </a:r>
            <a:r>
              <a:rPr lang="en-GB" sz="2800" dirty="0" err="1"/>
              <a:t>elif</a:t>
            </a:r>
            <a:r>
              <a:rPr lang="en-GB" sz="2800" dirty="0"/>
              <a:t>-else</a:t>
            </a:r>
            <a:r>
              <a:rPr lang="en-GB" sz="2800" dirty="0" smtClean="0"/>
              <a:t>. If </a:t>
            </a:r>
            <a:r>
              <a:rPr lang="en-GB" sz="2800" dirty="0"/>
              <a:t>the number entered is out of range print the string "Out of range".</a:t>
            </a:r>
            <a:endParaRPr lang="en-IN" sz="2800" dirty="0"/>
          </a:p>
        </p:txBody>
      </p:sp>
    </p:spTree>
    <p:extLst>
      <p:ext uri="{BB962C8B-B14F-4D97-AF65-F5344CB8AC3E}">
        <p14:creationId xmlns:p14="http://schemas.microsoft.com/office/powerpoint/2010/main" val="138833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53</a:t>
            </a:fld>
            <a:endParaRPr lang="en-US"/>
          </a:p>
        </p:txBody>
      </p:sp>
      <p:sp>
        <p:nvSpPr>
          <p:cNvPr id="4" name="Content Placeholder 3"/>
          <p:cNvSpPr>
            <a:spLocks noGrp="1"/>
          </p:cNvSpPr>
          <p:nvPr>
            <p:ph sz="quarter" idx="1"/>
          </p:nvPr>
        </p:nvSpPr>
        <p:spPr>
          <a:xfrm>
            <a:off x="822900" y="1410750"/>
            <a:ext cx="7772400" cy="3429000"/>
          </a:xfrm>
        </p:spPr>
        <p:txBody>
          <a:bodyPr/>
          <a:lstStyle/>
          <a:p>
            <a:pPr marL="76200" indent="0">
              <a:buNone/>
            </a:pPr>
            <a:r>
              <a:rPr lang="en-IN" dirty="0" smtClean="0"/>
              <a:t>For an input of name and age, write </a:t>
            </a:r>
            <a:r>
              <a:rPr lang="en-IN" dirty="0"/>
              <a:t>a program for the Election Commission to find if a person is eligible to vote or not.</a:t>
            </a:r>
          </a:p>
          <a:p>
            <a:endParaRPr lang="en-IN" dirty="0"/>
          </a:p>
          <a:p>
            <a:endParaRPr lang="en-IN" dirty="0"/>
          </a:p>
        </p:txBody>
      </p:sp>
    </p:spTree>
    <p:extLst>
      <p:ext uri="{BB962C8B-B14F-4D97-AF65-F5344CB8AC3E}">
        <p14:creationId xmlns:p14="http://schemas.microsoft.com/office/powerpoint/2010/main" val="28056251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54</a:t>
            </a:fld>
            <a:endParaRPr lang="en-US"/>
          </a:p>
        </p:txBody>
      </p:sp>
      <p:sp>
        <p:nvSpPr>
          <p:cNvPr id="4" name="Content Placeholder 3"/>
          <p:cNvSpPr>
            <a:spLocks noGrp="1"/>
          </p:cNvSpPr>
          <p:nvPr>
            <p:ph sz="quarter" idx="1"/>
          </p:nvPr>
        </p:nvSpPr>
        <p:spPr>
          <a:xfrm>
            <a:off x="822900" y="1410750"/>
            <a:ext cx="7772400" cy="3429000"/>
          </a:xfrm>
        </p:spPr>
        <p:txBody>
          <a:bodyPr/>
          <a:lstStyle/>
          <a:p>
            <a:pPr lvl="0"/>
            <a:r>
              <a:rPr lang="en-US" dirty="0" smtClean="0"/>
              <a:t>Can you write the following?</a:t>
            </a:r>
          </a:p>
          <a:p>
            <a:pPr lvl="1"/>
            <a:r>
              <a:rPr lang="en-IN" dirty="0" smtClean="0"/>
              <a:t>Input:</a:t>
            </a:r>
          </a:p>
          <a:p>
            <a:pPr lvl="1"/>
            <a:r>
              <a:rPr lang="en-IN" dirty="0" smtClean="0"/>
              <a:t>Logic:</a:t>
            </a:r>
            <a:endParaRPr lang="en-IN" dirty="0"/>
          </a:p>
        </p:txBody>
      </p:sp>
    </p:spTree>
    <p:extLst>
      <p:ext uri="{BB962C8B-B14F-4D97-AF65-F5344CB8AC3E}">
        <p14:creationId xmlns:p14="http://schemas.microsoft.com/office/powerpoint/2010/main" val="25320141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55</a:t>
            </a:fld>
            <a:endParaRPr lang="en-US"/>
          </a:p>
        </p:txBody>
      </p:sp>
      <p:sp>
        <p:nvSpPr>
          <p:cNvPr id="4" name="Content Placeholder 3"/>
          <p:cNvSpPr>
            <a:spLocks noGrp="1"/>
          </p:cNvSpPr>
          <p:nvPr>
            <p:ph sz="quarter" idx="1"/>
          </p:nvPr>
        </p:nvSpPr>
        <p:spPr>
          <a:xfrm>
            <a:off x="822900" y="1410750"/>
            <a:ext cx="7772400" cy="3429000"/>
          </a:xfrm>
        </p:spPr>
        <p:txBody>
          <a:bodyPr/>
          <a:lstStyle/>
          <a:p>
            <a:r>
              <a:rPr lang="en-IN" dirty="0"/>
              <a:t>Input: </a:t>
            </a:r>
            <a:r>
              <a:rPr lang="en-IN" dirty="0" smtClean="0"/>
              <a:t>name and age  </a:t>
            </a:r>
            <a:r>
              <a:rPr lang="en-IN" dirty="0"/>
              <a:t>(</a:t>
            </a:r>
            <a:r>
              <a:rPr lang="en-IN" dirty="0" err="1"/>
              <a:t>int</a:t>
            </a:r>
            <a:r>
              <a:rPr lang="en-IN" dirty="0"/>
              <a:t>)</a:t>
            </a:r>
          </a:p>
          <a:p>
            <a:r>
              <a:rPr lang="en-IN" dirty="0" smtClean="0"/>
              <a:t>Logic</a:t>
            </a:r>
            <a:r>
              <a:rPr lang="en-IN" dirty="0"/>
              <a:t>: </a:t>
            </a:r>
            <a:endParaRPr lang="en-IN" dirty="0" smtClean="0"/>
          </a:p>
          <a:p>
            <a:pPr marL="1447800" lvl="3" indent="0">
              <a:buNone/>
            </a:pPr>
            <a:r>
              <a:rPr lang="en-IN" dirty="0" smtClean="0"/>
              <a:t>check </a:t>
            </a:r>
            <a:r>
              <a:rPr lang="en-IN" dirty="0"/>
              <a:t>age&gt;=18</a:t>
            </a:r>
          </a:p>
          <a:p>
            <a:pPr marL="1447800" lvl="3" indent="0">
              <a:buNone/>
            </a:pPr>
            <a:r>
              <a:rPr lang="en-IN" dirty="0"/>
              <a:t>If true then eligible</a:t>
            </a:r>
          </a:p>
          <a:p>
            <a:pPr marL="1447800" lvl="3" indent="0">
              <a:buNone/>
            </a:pPr>
            <a:r>
              <a:rPr lang="en-IN" dirty="0"/>
              <a:t>Else not eligible</a:t>
            </a:r>
          </a:p>
          <a:p>
            <a:pPr lvl="0"/>
            <a:endParaRPr lang="en-US" dirty="0" smtClean="0"/>
          </a:p>
        </p:txBody>
      </p:sp>
    </p:spTree>
    <p:extLst>
      <p:ext uri="{BB962C8B-B14F-4D97-AF65-F5344CB8AC3E}">
        <p14:creationId xmlns:p14="http://schemas.microsoft.com/office/powerpoint/2010/main" val="423144975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Code</a:t>
            </a:r>
            <a:endParaRPr lang="en-IN" dirty="0"/>
          </a:p>
        </p:txBody>
      </p:sp>
      <p:sp>
        <p:nvSpPr>
          <p:cNvPr id="3" name="Content Placeholder 2"/>
          <p:cNvSpPr>
            <a:spLocks noGrp="1"/>
          </p:cNvSpPr>
          <p:nvPr>
            <p:ph sz="quarter" idx="1"/>
          </p:nvPr>
        </p:nvSpPr>
        <p:spPr>
          <a:xfrm>
            <a:off x="1245870" y="1394460"/>
            <a:ext cx="6526530" cy="2948940"/>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IN" dirty="0"/>
              <a:t>name=input("Enter your name:")</a:t>
            </a:r>
          </a:p>
          <a:p>
            <a:pPr marL="76200" indent="0">
              <a:buNone/>
            </a:pPr>
            <a:r>
              <a:rPr lang="en-IN" dirty="0"/>
              <a:t>age=</a:t>
            </a:r>
            <a:r>
              <a:rPr lang="en-IN" dirty="0" err="1"/>
              <a:t>int</a:t>
            </a:r>
            <a:r>
              <a:rPr lang="en-IN" dirty="0"/>
              <a:t>(input("Enter your age:"))</a:t>
            </a:r>
          </a:p>
          <a:p>
            <a:pPr marL="76200" indent="0">
              <a:buNone/>
            </a:pPr>
            <a:r>
              <a:rPr lang="en-IN" dirty="0"/>
              <a:t>if age&gt;=18:</a:t>
            </a:r>
          </a:p>
          <a:p>
            <a:pPr marL="76200" indent="0">
              <a:buNone/>
            </a:pPr>
            <a:r>
              <a:rPr lang="en-IN" dirty="0"/>
              <a:t>    print(</a:t>
            </a:r>
            <a:r>
              <a:rPr lang="en-IN" dirty="0" err="1"/>
              <a:t>name,"You</a:t>
            </a:r>
            <a:r>
              <a:rPr lang="en-IN" dirty="0"/>
              <a:t> are eligible to vote")</a:t>
            </a:r>
          </a:p>
          <a:p>
            <a:pPr marL="76200" indent="0">
              <a:buNone/>
            </a:pPr>
            <a:r>
              <a:rPr lang="en-IN" dirty="0"/>
              <a:t>else:</a:t>
            </a:r>
          </a:p>
          <a:p>
            <a:pPr marL="76200" indent="0">
              <a:buNone/>
            </a:pPr>
            <a:r>
              <a:rPr lang="en-IN" dirty="0"/>
              <a:t>    print(</a:t>
            </a:r>
            <a:r>
              <a:rPr lang="en-IN" dirty="0" err="1"/>
              <a:t>name,"You</a:t>
            </a:r>
            <a:r>
              <a:rPr lang="en-IN" dirty="0"/>
              <a:t> are not eligible to vote")</a:t>
            </a:r>
          </a:p>
        </p:txBody>
      </p:sp>
      <p:sp>
        <p:nvSpPr>
          <p:cNvPr id="4" name="Oval Callout 3"/>
          <p:cNvSpPr/>
          <p:nvPr/>
        </p:nvSpPr>
        <p:spPr>
          <a:xfrm>
            <a:off x="6412230" y="796175"/>
            <a:ext cx="1988820" cy="1341235"/>
          </a:xfrm>
          <a:prstGeom prst="wedgeEllipseCallout">
            <a:avLst>
              <a:gd name="adj1" fmla="val -71408"/>
              <a:gd name="adj2" fmla="val 6761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Identify problems with this code.</a:t>
            </a:r>
            <a:endParaRPr lang="en-IN" b="1" dirty="0"/>
          </a:p>
        </p:txBody>
      </p:sp>
      <p:sp>
        <p:nvSpPr>
          <p:cNvPr id="5" name="Oval Callout 4"/>
          <p:cNvSpPr/>
          <p:nvPr/>
        </p:nvSpPr>
        <p:spPr>
          <a:xfrm>
            <a:off x="6926990" y="2121929"/>
            <a:ext cx="1988820" cy="1341235"/>
          </a:xfrm>
          <a:prstGeom prst="wedgeEllipseCallout">
            <a:avLst>
              <a:gd name="adj1" fmla="val -71408"/>
              <a:gd name="adj2" fmla="val 6761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smtClean="0"/>
              <a:t>What if age is entered as -34 or 100000?</a:t>
            </a:r>
            <a:endParaRPr lang="en-IN" b="1" dirty="0"/>
          </a:p>
        </p:txBody>
      </p:sp>
    </p:spTree>
    <p:extLst>
      <p:ext uri="{BB962C8B-B14F-4D97-AF65-F5344CB8AC3E}">
        <p14:creationId xmlns:p14="http://schemas.microsoft.com/office/powerpoint/2010/main" val="2791086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57</a:t>
            </a:fld>
            <a:endParaRPr lang="en-US"/>
          </a:p>
        </p:txBody>
      </p:sp>
      <p:sp>
        <p:nvSpPr>
          <p:cNvPr id="4" name="Content Placeholder 3"/>
          <p:cNvSpPr>
            <a:spLocks noGrp="1"/>
          </p:cNvSpPr>
          <p:nvPr>
            <p:ph sz="quarter" idx="1"/>
          </p:nvPr>
        </p:nvSpPr>
        <p:spPr>
          <a:xfrm>
            <a:off x="822900" y="1410750"/>
            <a:ext cx="7772400" cy="3429000"/>
          </a:xfrm>
        </p:spPr>
        <p:txBody>
          <a:bodyPr/>
          <a:lstStyle/>
          <a:p>
            <a:r>
              <a:rPr lang="en-IN" dirty="0"/>
              <a:t>Input: </a:t>
            </a:r>
            <a:r>
              <a:rPr lang="en-IN" dirty="0" smtClean="0"/>
              <a:t>name and age  </a:t>
            </a:r>
            <a:r>
              <a:rPr lang="en-IN" dirty="0"/>
              <a:t>(</a:t>
            </a:r>
            <a:r>
              <a:rPr lang="en-IN" dirty="0" err="1"/>
              <a:t>int</a:t>
            </a:r>
            <a:r>
              <a:rPr lang="en-IN" dirty="0"/>
              <a:t>)</a:t>
            </a:r>
          </a:p>
          <a:p>
            <a:r>
              <a:rPr lang="en-IN" dirty="0"/>
              <a:t>Validation: </a:t>
            </a:r>
            <a:r>
              <a:rPr lang="en-IN" dirty="0" smtClean="0"/>
              <a:t>………………………</a:t>
            </a:r>
            <a:endParaRPr lang="en-IN" dirty="0"/>
          </a:p>
          <a:p>
            <a:r>
              <a:rPr lang="en-IN" dirty="0"/>
              <a:t>Logic: </a:t>
            </a:r>
            <a:endParaRPr lang="en-IN" dirty="0" smtClean="0"/>
          </a:p>
          <a:p>
            <a:pPr marL="1447800" lvl="3" indent="0">
              <a:buNone/>
            </a:pPr>
            <a:r>
              <a:rPr lang="en-IN" dirty="0" smtClean="0"/>
              <a:t>check </a:t>
            </a:r>
            <a:r>
              <a:rPr lang="en-IN" dirty="0"/>
              <a:t>age&gt;=18</a:t>
            </a:r>
          </a:p>
          <a:p>
            <a:pPr marL="1447800" lvl="3" indent="0">
              <a:buNone/>
            </a:pPr>
            <a:r>
              <a:rPr lang="en-IN" dirty="0"/>
              <a:t>If true then eligible</a:t>
            </a:r>
          </a:p>
          <a:p>
            <a:pPr marL="1447800" lvl="3" indent="0">
              <a:buNone/>
            </a:pPr>
            <a:r>
              <a:rPr lang="en-IN" dirty="0"/>
              <a:t>Else not eligible</a:t>
            </a:r>
          </a:p>
          <a:p>
            <a:pPr lvl="0"/>
            <a:endParaRPr lang="en-US" dirty="0" smtClean="0"/>
          </a:p>
        </p:txBody>
      </p:sp>
    </p:spTree>
    <p:extLst>
      <p:ext uri="{BB962C8B-B14F-4D97-AF65-F5344CB8AC3E}">
        <p14:creationId xmlns:p14="http://schemas.microsoft.com/office/powerpoint/2010/main" val="23537800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58</a:t>
            </a:fld>
            <a:endParaRPr lang="en-US"/>
          </a:p>
        </p:txBody>
      </p:sp>
      <p:sp>
        <p:nvSpPr>
          <p:cNvPr id="4" name="Content Placeholder 3"/>
          <p:cNvSpPr>
            <a:spLocks noGrp="1"/>
          </p:cNvSpPr>
          <p:nvPr>
            <p:ph sz="quarter" idx="1"/>
          </p:nvPr>
        </p:nvSpPr>
        <p:spPr>
          <a:xfrm>
            <a:off x="822900" y="1410750"/>
            <a:ext cx="7772400" cy="3429000"/>
          </a:xfrm>
        </p:spPr>
        <p:txBody>
          <a:bodyPr/>
          <a:lstStyle/>
          <a:p>
            <a:r>
              <a:rPr lang="en-IN" dirty="0"/>
              <a:t>Input: </a:t>
            </a:r>
            <a:r>
              <a:rPr lang="en-IN" dirty="0" smtClean="0"/>
              <a:t>name and age  </a:t>
            </a:r>
            <a:r>
              <a:rPr lang="en-IN" dirty="0"/>
              <a:t>(</a:t>
            </a:r>
            <a:r>
              <a:rPr lang="en-IN" dirty="0" err="1"/>
              <a:t>int</a:t>
            </a:r>
            <a:r>
              <a:rPr lang="en-IN" dirty="0"/>
              <a:t>)</a:t>
            </a:r>
          </a:p>
          <a:p>
            <a:r>
              <a:rPr lang="en-IN" dirty="0"/>
              <a:t>Validation: age&gt;0 and age&lt;=115</a:t>
            </a:r>
          </a:p>
          <a:p>
            <a:r>
              <a:rPr lang="en-IN" dirty="0"/>
              <a:t>Logic: </a:t>
            </a:r>
            <a:endParaRPr lang="en-IN" dirty="0" smtClean="0"/>
          </a:p>
          <a:p>
            <a:pPr marL="1447800" lvl="3" indent="0">
              <a:buNone/>
            </a:pPr>
            <a:r>
              <a:rPr lang="en-IN" dirty="0" smtClean="0"/>
              <a:t>check </a:t>
            </a:r>
            <a:r>
              <a:rPr lang="en-IN" dirty="0"/>
              <a:t>age&gt;=18</a:t>
            </a:r>
          </a:p>
          <a:p>
            <a:pPr marL="1447800" lvl="3" indent="0">
              <a:buNone/>
            </a:pPr>
            <a:r>
              <a:rPr lang="en-IN" dirty="0"/>
              <a:t>If true then eligible</a:t>
            </a:r>
          </a:p>
          <a:p>
            <a:pPr marL="1447800" lvl="3" indent="0">
              <a:buNone/>
            </a:pPr>
            <a:r>
              <a:rPr lang="en-IN" dirty="0"/>
              <a:t>Else not eligible</a:t>
            </a:r>
          </a:p>
          <a:p>
            <a:pPr lvl="0"/>
            <a:endParaRPr lang="en-US" dirty="0" smtClean="0"/>
          </a:p>
        </p:txBody>
      </p:sp>
    </p:spTree>
    <p:extLst>
      <p:ext uri="{BB962C8B-B14F-4D97-AF65-F5344CB8AC3E}">
        <p14:creationId xmlns:p14="http://schemas.microsoft.com/office/powerpoint/2010/main" val="36313335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Code</a:t>
            </a:r>
            <a:endParaRPr lang="en-IN" dirty="0"/>
          </a:p>
        </p:txBody>
      </p:sp>
      <p:sp>
        <p:nvSpPr>
          <p:cNvPr id="3" name="Content Placeholder 2"/>
          <p:cNvSpPr>
            <a:spLocks noGrp="1"/>
          </p:cNvSpPr>
          <p:nvPr>
            <p:ph sz="quarter" idx="1"/>
          </p:nvPr>
        </p:nvSpPr>
        <p:spPr>
          <a:xfrm>
            <a:off x="1245870" y="1394460"/>
            <a:ext cx="6526530" cy="2948940"/>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IN" sz="1800" dirty="0"/>
              <a:t>name=input("Enter your name:")</a:t>
            </a:r>
          </a:p>
          <a:p>
            <a:pPr marL="76200" indent="0">
              <a:buNone/>
            </a:pPr>
            <a:r>
              <a:rPr lang="en-IN" sz="1800" dirty="0"/>
              <a:t>age=</a:t>
            </a:r>
            <a:r>
              <a:rPr lang="en-IN" sz="1800" dirty="0" err="1"/>
              <a:t>int</a:t>
            </a:r>
            <a:r>
              <a:rPr lang="en-IN" sz="1800" dirty="0"/>
              <a:t>(input("Enter your age</a:t>
            </a:r>
            <a:r>
              <a:rPr lang="en-IN" sz="1800" dirty="0" smtClean="0"/>
              <a:t>:"))</a:t>
            </a:r>
          </a:p>
          <a:p>
            <a:pPr marL="76200" indent="0">
              <a:buNone/>
            </a:pPr>
            <a:r>
              <a:rPr lang="en-US" sz="1800" dirty="0"/>
              <a:t>i</a:t>
            </a:r>
            <a:r>
              <a:rPr lang="en-US" sz="1800" dirty="0" smtClean="0"/>
              <a:t>f age&gt;0 and age&lt;=115:</a:t>
            </a:r>
          </a:p>
          <a:p>
            <a:pPr marL="533400" lvl="1" indent="0">
              <a:buNone/>
            </a:pPr>
            <a:r>
              <a:rPr lang="en-IN" sz="1800" dirty="0"/>
              <a:t>if age&gt;=18:</a:t>
            </a:r>
          </a:p>
          <a:p>
            <a:pPr marL="533400" lvl="1" indent="0">
              <a:buNone/>
            </a:pPr>
            <a:r>
              <a:rPr lang="en-IN" sz="1800" dirty="0"/>
              <a:t>    print(</a:t>
            </a:r>
            <a:r>
              <a:rPr lang="en-IN" sz="1800" dirty="0" err="1"/>
              <a:t>name,"You</a:t>
            </a:r>
            <a:r>
              <a:rPr lang="en-IN" sz="1800" dirty="0"/>
              <a:t> are eligible to vote")</a:t>
            </a:r>
          </a:p>
          <a:p>
            <a:pPr marL="533400" lvl="1" indent="0">
              <a:buNone/>
            </a:pPr>
            <a:r>
              <a:rPr lang="en-IN" sz="1800" dirty="0"/>
              <a:t>else:</a:t>
            </a:r>
          </a:p>
          <a:p>
            <a:pPr marL="533400" lvl="1" indent="0">
              <a:buNone/>
            </a:pPr>
            <a:r>
              <a:rPr lang="en-IN" sz="1800" dirty="0"/>
              <a:t>    print(</a:t>
            </a:r>
            <a:r>
              <a:rPr lang="en-IN" sz="1800" dirty="0" err="1"/>
              <a:t>name,"You</a:t>
            </a:r>
            <a:r>
              <a:rPr lang="en-IN" sz="1800" dirty="0"/>
              <a:t> are not eligible to vote“)</a:t>
            </a:r>
          </a:p>
          <a:p>
            <a:pPr marL="76200" indent="0">
              <a:buNone/>
            </a:pPr>
            <a:r>
              <a:rPr lang="en-US" sz="1800" dirty="0" smtClean="0"/>
              <a:t>else:</a:t>
            </a:r>
          </a:p>
          <a:p>
            <a:pPr marL="76200" indent="0">
              <a:buNone/>
            </a:pPr>
            <a:r>
              <a:rPr lang="en-US" sz="1800" dirty="0"/>
              <a:t> </a:t>
            </a:r>
            <a:r>
              <a:rPr lang="en-US" sz="1800" dirty="0" smtClean="0"/>
              <a:t>        print(“Invalid age”)</a:t>
            </a:r>
          </a:p>
          <a:p>
            <a:pPr marL="533400" lvl="1" indent="0">
              <a:buNone/>
            </a:pPr>
            <a:endParaRPr lang="en-US" sz="1800" dirty="0" smtClean="0"/>
          </a:p>
          <a:p>
            <a:pPr marL="533400" lvl="1" indent="0">
              <a:buNone/>
            </a:pPr>
            <a:endParaRPr lang="en-IN" dirty="0" smtClean="0"/>
          </a:p>
        </p:txBody>
      </p:sp>
    </p:spTree>
    <p:extLst>
      <p:ext uri="{BB962C8B-B14F-4D97-AF65-F5344CB8AC3E}">
        <p14:creationId xmlns:p14="http://schemas.microsoft.com/office/powerpoint/2010/main" val="193904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0064" y="394393"/>
            <a:ext cx="7020900" cy="750300"/>
          </a:xfrm>
        </p:spPr>
        <p:txBody>
          <a:bodyPr/>
          <a:lstStyle/>
          <a:p>
            <a:r>
              <a:rPr lang="en-GB" dirty="0" smtClean="0"/>
              <a:t>Examples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6</a:t>
            </a:fld>
            <a:endParaRPr lang="en-US"/>
          </a:p>
        </p:txBody>
      </p:sp>
      <p:graphicFrame>
        <p:nvGraphicFramePr>
          <p:cNvPr id="5" name="Table 4"/>
          <p:cNvGraphicFramePr>
            <a:graphicFrameLocks noGrp="1"/>
          </p:cNvGraphicFramePr>
          <p:nvPr>
            <p:extLst/>
          </p:nvPr>
        </p:nvGraphicFramePr>
        <p:xfrm>
          <a:off x="900546" y="993791"/>
          <a:ext cx="7410616" cy="3621665"/>
        </p:xfrm>
        <a:graphic>
          <a:graphicData uri="http://schemas.openxmlformats.org/drawingml/2006/table">
            <a:tbl>
              <a:tblPr firstRow="1" bandRow="1">
                <a:tableStyleId>{F7FE69DF-D11E-49BA-B546-6195E4E87960}</a:tableStyleId>
              </a:tblPr>
              <a:tblGrid>
                <a:gridCol w="4055165">
                  <a:extLst>
                    <a:ext uri="{9D8B030D-6E8A-4147-A177-3AD203B41FA5}">
                      <a16:colId xmlns:a16="http://schemas.microsoft.com/office/drawing/2014/main" val="1974775753"/>
                    </a:ext>
                  </a:extLst>
                </a:gridCol>
                <a:gridCol w="3355451">
                  <a:extLst>
                    <a:ext uri="{9D8B030D-6E8A-4147-A177-3AD203B41FA5}">
                      <a16:colId xmlns:a16="http://schemas.microsoft.com/office/drawing/2014/main" val="1138955280"/>
                    </a:ext>
                  </a:extLst>
                </a:gridCol>
              </a:tblGrid>
              <a:tr h="589997">
                <a:tc>
                  <a:txBody>
                    <a:bodyPr/>
                    <a:lstStyle/>
                    <a:p>
                      <a:pPr algn="ctr"/>
                      <a:r>
                        <a:rPr lang="en-GB" sz="2000" b="1" dirty="0" smtClean="0"/>
                        <a:t>Code</a:t>
                      </a:r>
                      <a:endParaRPr lang="en-GB" sz="2000" b="1" dirty="0"/>
                    </a:p>
                  </a:txBody>
                  <a:tcPr/>
                </a:tc>
                <a:tc>
                  <a:txBody>
                    <a:bodyPr/>
                    <a:lstStyle/>
                    <a:p>
                      <a:pPr algn="ctr"/>
                      <a:r>
                        <a:rPr lang="en-GB" sz="2000" b="1" dirty="0" smtClean="0"/>
                        <a:t>Output</a:t>
                      </a:r>
                      <a:endParaRPr lang="en-GB" sz="2000" b="1" dirty="0"/>
                    </a:p>
                  </a:txBody>
                  <a:tcPr/>
                </a:tc>
                <a:extLst>
                  <a:ext uri="{0D108BD9-81ED-4DB2-BD59-A6C34878D82A}">
                    <a16:rowId xmlns:a16="http://schemas.microsoft.com/office/drawing/2014/main" val="1362304379"/>
                  </a:ext>
                </a:extLst>
              </a:tr>
              <a:tr h="552177">
                <a:tc>
                  <a:txBody>
                    <a:bodyPr/>
                    <a:lstStyle/>
                    <a:p>
                      <a:r>
                        <a:rPr lang="en-GB" sz="2400" b="0" i="0" u="none" strike="noStrike" cap="none" dirty="0" smtClean="0">
                          <a:solidFill>
                            <a:srgbClr val="000000"/>
                          </a:solidFill>
                          <a:latin typeface="Arial"/>
                          <a:ea typeface="Arial"/>
                          <a:cs typeface="Arial"/>
                          <a:sym typeface="Arial"/>
                        </a:rPr>
                        <a:t>print(“Python”*3)</a:t>
                      </a:r>
                      <a:endParaRPr lang="en-GB" sz="2400" b="0" i="0" u="none" strike="noStrike" cap="none" dirty="0">
                        <a:solidFill>
                          <a:srgbClr val="000000"/>
                        </a:solidFill>
                        <a:latin typeface="Arial"/>
                        <a:ea typeface="Arial"/>
                        <a:cs typeface="Arial"/>
                        <a:sym typeface="Arial"/>
                      </a:endParaRPr>
                    </a:p>
                  </a:txBody>
                  <a:tcPr/>
                </a:tc>
                <a:tc>
                  <a:txBody>
                    <a:bodyPr/>
                    <a:lstStyle/>
                    <a:p>
                      <a:r>
                        <a:rPr lang="en-GB" sz="2400" b="0" i="0" u="none" strike="noStrike" cap="none" dirty="0" err="1" smtClean="0">
                          <a:solidFill>
                            <a:srgbClr val="000000"/>
                          </a:solidFill>
                          <a:latin typeface="Arial"/>
                          <a:ea typeface="Arial"/>
                          <a:cs typeface="Arial"/>
                          <a:sym typeface="Arial"/>
                        </a:rPr>
                        <a:t>PythonPythonPython</a:t>
                      </a:r>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1955310627"/>
                  </a:ext>
                </a:extLst>
              </a:tr>
              <a:tr h="552177">
                <a:tc>
                  <a:txBody>
                    <a:bodyPr/>
                    <a:lstStyle/>
                    <a:p>
                      <a:r>
                        <a:rPr lang="en-GB" sz="2400" b="0" i="0" u="none" strike="noStrike" cap="none" dirty="0" smtClean="0">
                          <a:solidFill>
                            <a:srgbClr val="000000"/>
                          </a:solidFill>
                          <a:latin typeface="Arial"/>
                          <a:ea typeface="Arial"/>
                          <a:cs typeface="Arial"/>
                          <a:sym typeface="Arial"/>
                        </a:rPr>
                        <a:t>print(“</a:t>
                      </a:r>
                      <a:r>
                        <a:rPr lang="en-GB" sz="2400" b="0" i="0" u="none" strike="noStrike" cap="none" dirty="0" err="1" smtClean="0">
                          <a:solidFill>
                            <a:srgbClr val="000000"/>
                          </a:solidFill>
                          <a:latin typeface="Arial"/>
                          <a:ea typeface="Arial"/>
                          <a:cs typeface="Arial"/>
                          <a:sym typeface="Arial"/>
                        </a:rPr>
                        <a:t>Python”,</a:t>
                      </a:r>
                      <a:r>
                        <a:rPr lang="en-GB" sz="2400" b="0" i="0" u="none" strike="noStrike" cap="none" baseline="0" dirty="0" err="1" smtClean="0">
                          <a:solidFill>
                            <a:srgbClr val="000000"/>
                          </a:solidFill>
                          <a:latin typeface="Arial"/>
                          <a:ea typeface="Arial"/>
                          <a:cs typeface="Arial"/>
                          <a:sym typeface="Arial"/>
                        </a:rPr>
                        <a:t>“Program</a:t>
                      </a:r>
                      <a:r>
                        <a:rPr lang="en-GB" sz="2400" b="0" i="0" u="none" strike="noStrike" cap="none" baseline="0" dirty="0" smtClean="0">
                          <a:solidFill>
                            <a:srgbClr val="000000"/>
                          </a:solidFill>
                          <a:latin typeface="Arial"/>
                          <a:ea typeface="Arial"/>
                          <a:cs typeface="Arial"/>
                          <a:sym typeface="Arial"/>
                        </a:rPr>
                        <a:t>”</a:t>
                      </a:r>
                      <a:r>
                        <a:rPr lang="en-GB" sz="2400" b="0" i="0" u="none" strike="noStrike" cap="none" dirty="0" smtClean="0">
                          <a:solidFill>
                            <a:srgbClr val="000000"/>
                          </a:solidFill>
                          <a:latin typeface="Arial"/>
                          <a:ea typeface="Arial"/>
                          <a:cs typeface="Arial"/>
                          <a:sym typeface="Arial"/>
                        </a:rPr>
                        <a:t>)</a:t>
                      </a:r>
                      <a:endParaRPr lang="en-GB" sz="2400" b="0" i="0" u="none" strike="noStrike" cap="none" dirty="0">
                        <a:solidFill>
                          <a:srgbClr val="000000"/>
                        </a:solidFill>
                        <a:latin typeface="Arial"/>
                        <a:ea typeface="Arial"/>
                        <a:cs typeface="Arial"/>
                        <a:sym typeface="Arial"/>
                      </a:endParaRPr>
                    </a:p>
                  </a:txBody>
                  <a:tcPr/>
                </a:tc>
                <a:tc>
                  <a:txBody>
                    <a:bodyPr/>
                    <a:lstStyle/>
                    <a:p>
                      <a:r>
                        <a:rPr lang="en-GB" sz="2400" b="0" i="0" u="none" strike="noStrike" cap="none" dirty="0" smtClean="0">
                          <a:solidFill>
                            <a:srgbClr val="000000"/>
                          </a:solidFill>
                          <a:latin typeface="Arial"/>
                          <a:ea typeface="Arial"/>
                          <a:cs typeface="Arial"/>
                          <a:sym typeface="Arial"/>
                        </a:rPr>
                        <a:t>Python Program</a:t>
                      </a:r>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1420092539"/>
                  </a:ext>
                </a:extLst>
              </a:tr>
              <a:tr h="552177">
                <a:tc>
                  <a:txBody>
                    <a:bodyPr/>
                    <a:lstStyle/>
                    <a:p>
                      <a:r>
                        <a:rPr lang="en-GB" sz="2400" b="0" i="0" u="none" strike="noStrike" cap="none" dirty="0" smtClean="0">
                          <a:solidFill>
                            <a:srgbClr val="000000"/>
                          </a:solidFill>
                          <a:latin typeface="Arial"/>
                          <a:ea typeface="Arial"/>
                          <a:cs typeface="Arial"/>
                          <a:sym typeface="Arial"/>
                        </a:rPr>
                        <a:t>print(“</a:t>
                      </a:r>
                      <a:r>
                        <a:rPr lang="en-GB" sz="2400" b="0" i="0" u="none" strike="noStrike" cap="none" dirty="0" err="1" smtClean="0">
                          <a:solidFill>
                            <a:srgbClr val="000000"/>
                          </a:solidFill>
                          <a:latin typeface="Arial"/>
                          <a:ea typeface="Arial"/>
                          <a:cs typeface="Arial"/>
                          <a:sym typeface="Arial"/>
                        </a:rPr>
                        <a:t>Python”+</a:t>
                      </a:r>
                      <a:r>
                        <a:rPr lang="en-GB" sz="2400" b="0" i="0" u="none" strike="noStrike" cap="none" baseline="0" dirty="0" err="1" smtClean="0">
                          <a:solidFill>
                            <a:srgbClr val="000000"/>
                          </a:solidFill>
                          <a:latin typeface="Arial"/>
                          <a:ea typeface="Arial"/>
                          <a:cs typeface="Arial"/>
                          <a:sym typeface="Arial"/>
                        </a:rPr>
                        <a:t>“Program</a:t>
                      </a:r>
                      <a:r>
                        <a:rPr lang="en-GB" sz="2400" b="0" i="0" u="none" strike="noStrike" cap="none" baseline="0" dirty="0" smtClean="0">
                          <a:solidFill>
                            <a:srgbClr val="000000"/>
                          </a:solidFill>
                          <a:latin typeface="Arial"/>
                          <a:ea typeface="Arial"/>
                          <a:cs typeface="Arial"/>
                          <a:sym typeface="Arial"/>
                        </a:rPr>
                        <a:t>”</a:t>
                      </a:r>
                      <a:r>
                        <a:rPr lang="en-GB" sz="2400" b="0" i="0" u="none" strike="noStrike" cap="none" dirty="0" smtClean="0">
                          <a:solidFill>
                            <a:srgbClr val="000000"/>
                          </a:solidFill>
                          <a:latin typeface="Arial"/>
                          <a:ea typeface="Arial"/>
                          <a:cs typeface="Arial"/>
                          <a:sym typeface="Arial"/>
                        </a:rPr>
                        <a:t>)</a:t>
                      </a:r>
                      <a:endParaRPr lang="en-GB" sz="2400" b="0" i="0" u="none" strike="noStrike" cap="none" dirty="0">
                        <a:solidFill>
                          <a:srgbClr val="000000"/>
                        </a:solidFill>
                        <a:latin typeface="Arial"/>
                        <a:ea typeface="Arial"/>
                        <a:cs typeface="Arial"/>
                        <a:sym typeface="Arial"/>
                      </a:endParaRPr>
                    </a:p>
                  </a:txBody>
                  <a:tcPr/>
                </a:tc>
                <a:tc>
                  <a:txBody>
                    <a:bodyPr/>
                    <a:lstStyle/>
                    <a:p>
                      <a:r>
                        <a:rPr lang="en-GB" sz="2400" b="0" i="0" u="none" strike="noStrike" cap="none" dirty="0" err="1" smtClean="0">
                          <a:solidFill>
                            <a:srgbClr val="000000"/>
                          </a:solidFill>
                          <a:latin typeface="Arial"/>
                          <a:ea typeface="Arial"/>
                          <a:cs typeface="Arial"/>
                          <a:sym typeface="Arial"/>
                        </a:rPr>
                        <a:t>PythonProgram</a:t>
                      </a:r>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946013829"/>
                  </a:ext>
                </a:extLst>
              </a:tr>
              <a:tr h="552177">
                <a:tc>
                  <a:txBody>
                    <a:bodyPr/>
                    <a:lstStyle/>
                    <a:p>
                      <a:r>
                        <a:rPr lang="en-GB" sz="2400" b="0" i="0" u="none" strike="noStrike" cap="none" dirty="0" smtClean="0">
                          <a:solidFill>
                            <a:srgbClr val="000000"/>
                          </a:solidFill>
                          <a:latin typeface="Arial"/>
                          <a:ea typeface="Arial"/>
                          <a:cs typeface="Arial"/>
                          <a:sym typeface="Arial"/>
                        </a:rPr>
                        <a:t>print(“Python\</a:t>
                      </a:r>
                      <a:r>
                        <a:rPr lang="en-GB" sz="2400" b="0" i="0" u="none" strike="noStrike" cap="none" dirty="0" err="1" smtClean="0">
                          <a:solidFill>
                            <a:srgbClr val="000000"/>
                          </a:solidFill>
                          <a:latin typeface="Arial"/>
                          <a:ea typeface="Arial"/>
                          <a:cs typeface="Arial"/>
                          <a:sym typeface="Arial"/>
                        </a:rPr>
                        <a:t>nProgram</a:t>
                      </a:r>
                      <a:r>
                        <a:rPr lang="en-GB" sz="2400" b="0" i="0" u="none" strike="noStrike" cap="none" dirty="0" smtClean="0">
                          <a:solidFill>
                            <a:srgbClr val="000000"/>
                          </a:solidFill>
                          <a:latin typeface="Arial"/>
                          <a:ea typeface="Arial"/>
                          <a:cs typeface="Arial"/>
                          <a:sym typeface="Arial"/>
                        </a:rPr>
                        <a:t>”)</a:t>
                      </a:r>
                      <a:endParaRPr lang="en-GB" sz="2400" b="0" i="0" u="none" strike="noStrike" cap="none" dirty="0">
                        <a:solidFill>
                          <a:srgbClr val="000000"/>
                        </a:solidFill>
                        <a:latin typeface="Arial"/>
                        <a:ea typeface="Arial"/>
                        <a:cs typeface="Arial"/>
                        <a:sym typeface="Arial"/>
                      </a:endParaRPr>
                    </a:p>
                  </a:txBody>
                  <a:tcPr/>
                </a:tc>
                <a:tc>
                  <a:txBody>
                    <a:bodyPr/>
                    <a:lstStyle/>
                    <a:p>
                      <a:r>
                        <a:rPr lang="en-GB" sz="2400" b="0" i="0" u="none" strike="noStrike" cap="none" dirty="0" smtClean="0">
                          <a:solidFill>
                            <a:srgbClr val="000000"/>
                          </a:solidFill>
                          <a:latin typeface="Arial"/>
                          <a:ea typeface="Arial"/>
                          <a:cs typeface="Arial"/>
                          <a:sym typeface="Arial"/>
                        </a:rPr>
                        <a:t>Python</a:t>
                      </a:r>
                    </a:p>
                    <a:p>
                      <a:r>
                        <a:rPr lang="en-GB" sz="2400" b="0" i="0" u="none" strike="noStrike" cap="none" dirty="0" smtClean="0">
                          <a:solidFill>
                            <a:srgbClr val="000000"/>
                          </a:solidFill>
                          <a:latin typeface="Arial"/>
                          <a:ea typeface="Arial"/>
                          <a:cs typeface="Arial"/>
                          <a:sym typeface="Arial"/>
                        </a:rPr>
                        <a:t>Program</a:t>
                      </a:r>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3023931829"/>
                  </a:ext>
                </a:extLst>
              </a:tr>
              <a:tr h="552177">
                <a:tc>
                  <a:txBody>
                    <a:bodyPr/>
                    <a:lstStyle/>
                    <a:p>
                      <a:r>
                        <a:rPr lang="en-GB" sz="2400" b="0" i="0" u="none" strike="noStrike" cap="none" dirty="0" smtClean="0">
                          <a:solidFill>
                            <a:srgbClr val="000000"/>
                          </a:solidFill>
                          <a:latin typeface="Arial"/>
                          <a:ea typeface="Arial"/>
                          <a:cs typeface="Arial"/>
                          <a:sym typeface="Arial"/>
                        </a:rPr>
                        <a:t>print(“Python\</a:t>
                      </a:r>
                      <a:r>
                        <a:rPr lang="en-GB" sz="2400" b="0" i="0" u="none" strike="noStrike" cap="none" dirty="0" err="1" smtClean="0">
                          <a:solidFill>
                            <a:srgbClr val="000000"/>
                          </a:solidFill>
                          <a:latin typeface="Arial"/>
                          <a:ea typeface="Arial"/>
                          <a:cs typeface="Arial"/>
                          <a:sym typeface="Arial"/>
                        </a:rPr>
                        <a:t>tProgram</a:t>
                      </a:r>
                      <a:r>
                        <a:rPr lang="en-GB" sz="2400" b="0" i="0" u="none" strike="noStrike" cap="none" dirty="0" smtClean="0">
                          <a:solidFill>
                            <a:srgbClr val="000000"/>
                          </a:solidFill>
                          <a:latin typeface="Arial"/>
                          <a:ea typeface="Arial"/>
                          <a:cs typeface="Arial"/>
                          <a:sym typeface="Arial"/>
                        </a:rPr>
                        <a:t>”)</a:t>
                      </a:r>
                      <a:endParaRPr lang="en-GB" sz="2400" b="0" i="0" u="none" strike="noStrike" cap="none" dirty="0">
                        <a:solidFill>
                          <a:srgbClr val="000000"/>
                        </a:solidFill>
                        <a:latin typeface="Arial"/>
                        <a:ea typeface="Arial"/>
                        <a:cs typeface="Arial"/>
                        <a:sym typeface="Arial"/>
                      </a:endParaRPr>
                    </a:p>
                  </a:txBody>
                  <a:tcPr/>
                </a:tc>
                <a:tc>
                  <a:txBody>
                    <a:bodyPr/>
                    <a:lstStyle/>
                    <a:p>
                      <a:r>
                        <a:rPr lang="en-GB" sz="2400" b="0" i="0" u="none" strike="noStrike" cap="none" dirty="0" smtClean="0">
                          <a:solidFill>
                            <a:srgbClr val="000000"/>
                          </a:solidFill>
                          <a:latin typeface="Arial"/>
                          <a:ea typeface="Arial"/>
                          <a:cs typeface="Arial"/>
                          <a:sym typeface="Arial"/>
                        </a:rPr>
                        <a:t>Python        Program</a:t>
                      </a:r>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3140604900"/>
                  </a:ext>
                </a:extLst>
              </a:tr>
            </a:tbl>
          </a:graphicData>
        </a:graphic>
      </p:graphicFrame>
      <p:sp>
        <p:nvSpPr>
          <p:cNvPr id="6" name="Oval Callout 5"/>
          <p:cNvSpPr/>
          <p:nvPr/>
        </p:nvSpPr>
        <p:spPr>
          <a:xfrm>
            <a:off x="7366914" y="3411590"/>
            <a:ext cx="1888496" cy="707666"/>
          </a:xfrm>
          <a:prstGeom prst="wedgeEllipseCallout">
            <a:avLst>
              <a:gd name="adj1" fmla="val -121718"/>
              <a:gd name="adj2" fmla="val -1165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\n is for new line</a:t>
            </a:r>
            <a:endParaRPr lang="en-GB" sz="1800" b="1" dirty="0"/>
          </a:p>
        </p:txBody>
      </p:sp>
      <p:sp>
        <p:nvSpPr>
          <p:cNvPr id="7" name="Oval Callout 6"/>
          <p:cNvSpPr/>
          <p:nvPr/>
        </p:nvSpPr>
        <p:spPr>
          <a:xfrm>
            <a:off x="7255504" y="4507188"/>
            <a:ext cx="1888496" cy="707666"/>
          </a:xfrm>
          <a:prstGeom prst="wedgeEllipseCallout">
            <a:avLst>
              <a:gd name="adj1" fmla="val -108513"/>
              <a:gd name="adj2" fmla="val -6549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800" b="1" dirty="0" smtClean="0"/>
              <a:t>\t is for tab</a:t>
            </a:r>
            <a:endParaRPr lang="en-GB" sz="1800" b="1" dirty="0"/>
          </a:p>
        </p:txBody>
      </p:sp>
    </p:spTree>
    <p:extLst>
      <p:ext uri="{BB962C8B-B14F-4D97-AF65-F5344CB8AC3E}">
        <p14:creationId xmlns:p14="http://schemas.microsoft.com/office/powerpoint/2010/main" val="137004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60</a:t>
            </a:fld>
            <a:endParaRPr lang="en-US"/>
          </a:p>
        </p:txBody>
      </p:sp>
      <p:sp>
        <p:nvSpPr>
          <p:cNvPr id="4" name="Content Placeholder 3"/>
          <p:cNvSpPr>
            <a:spLocks noGrp="1"/>
          </p:cNvSpPr>
          <p:nvPr>
            <p:ph sz="quarter" idx="1"/>
          </p:nvPr>
        </p:nvSpPr>
        <p:spPr>
          <a:xfrm>
            <a:off x="822900" y="1410750"/>
            <a:ext cx="7772400" cy="3429000"/>
          </a:xfrm>
        </p:spPr>
        <p:txBody>
          <a:bodyPr/>
          <a:lstStyle/>
          <a:p>
            <a:pPr lvl="0"/>
            <a:r>
              <a:rPr lang="en-IN" dirty="0"/>
              <a:t>ABC Company sends its salesmen for vacation if the yearly sales is greater than 50 lakhs. Write a program to find if a salesman is eligible to go for vacation.</a:t>
            </a:r>
          </a:p>
          <a:p>
            <a:endParaRPr lang="en-IN" dirty="0"/>
          </a:p>
        </p:txBody>
      </p:sp>
    </p:spTree>
    <p:extLst>
      <p:ext uri="{BB962C8B-B14F-4D97-AF65-F5344CB8AC3E}">
        <p14:creationId xmlns:p14="http://schemas.microsoft.com/office/powerpoint/2010/main" val="170999959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61</a:t>
            </a:fld>
            <a:endParaRPr lang="en-US"/>
          </a:p>
        </p:txBody>
      </p:sp>
      <p:sp>
        <p:nvSpPr>
          <p:cNvPr id="4" name="Content Placeholder 3"/>
          <p:cNvSpPr>
            <a:spLocks noGrp="1"/>
          </p:cNvSpPr>
          <p:nvPr>
            <p:ph sz="quarter" idx="1"/>
          </p:nvPr>
        </p:nvSpPr>
        <p:spPr>
          <a:xfrm>
            <a:off x="822900" y="1410750"/>
            <a:ext cx="7772400" cy="3429000"/>
          </a:xfrm>
        </p:spPr>
        <p:txBody>
          <a:bodyPr/>
          <a:lstStyle/>
          <a:p>
            <a:pPr lvl="0"/>
            <a:r>
              <a:rPr lang="en-IN" dirty="0" smtClean="0"/>
              <a:t>Input: …………….</a:t>
            </a:r>
          </a:p>
          <a:p>
            <a:pPr lvl="0"/>
            <a:r>
              <a:rPr lang="en-IN" dirty="0" smtClean="0"/>
              <a:t>Validation: ………………..</a:t>
            </a:r>
          </a:p>
          <a:p>
            <a:pPr lvl="0"/>
            <a:r>
              <a:rPr lang="en-IN" dirty="0" smtClean="0"/>
              <a:t>Logic: If yearly sales is </a:t>
            </a:r>
            <a:r>
              <a:rPr lang="en-IN" dirty="0"/>
              <a:t>greater than 50 </a:t>
            </a:r>
            <a:r>
              <a:rPr lang="en-IN" dirty="0" smtClean="0"/>
              <a:t>lakhs print  ‘…………………….’ else </a:t>
            </a:r>
            <a:r>
              <a:rPr lang="en-IN" dirty="0"/>
              <a:t>print </a:t>
            </a:r>
            <a:r>
              <a:rPr lang="en-IN" dirty="0" smtClean="0"/>
              <a:t>‘……………………’.</a:t>
            </a:r>
            <a:endParaRPr lang="en-IN" dirty="0"/>
          </a:p>
          <a:p>
            <a:endParaRPr lang="en-IN" dirty="0"/>
          </a:p>
        </p:txBody>
      </p:sp>
    </p:spTree>
    <p:extLst>
      <p:ext uri="{BB962C8B-B14F-4D97-AF65-F5344CB8AC3E}">
        <p14:creationId xmlns:p14="http://schemas.microsoft.com/office/powerpoint/2010/main" val="4183892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62</a:t>
            </a:fld>
            <a:endParaRPr lang="en-US"/>
          </a:p>
        </p:txBody>
      </p:sp>
      <p:sp>
        <p:nvSpPr>
          <p:cNvPr id="4" name="Content Placeholder 3"/>
          <p:cNvSpPr>
            <a:spLocks noGrp="1"/>
          </p:cNvSpPr>
          <p:nvPr>
            <p:ph sz="quarter" idx="1"/>
          </p:nvPr>
        </p:nvSpPr>
        <p:spPr>
          <a:xfrm>
            <a:off x="822900" y="1410750"/>
            <a:ext cx="7772400" cy="3429000"/>
          </a:xfrm>
        </p:spPr>
        <p:txBody>
          <a:bodyPr/>
          <a:lstStyle/>
          <a:p>
            <a:pPr lvl="0"/>
            <a:r>
              <a:rPr lang="en-IN" dirty="0" smtClean="0"/>
              <a:t>Input: yearly </a:t>
            </a:r>
            <a:r>
              <a:rPr lang="en-IN" dirty="0"/>
              <a:t>sales </a:t>
            </a:r>
            <a:endParaRPr lang="en-IN" dirty="0" smtClean="0"/>
          </a:p>
          <a:p>
            <a:pPr lvl="0"/>
            <a:r>
              <a:rPr lang="en-IN" dirty="0" smtClean="0"/>
              <a:t>Validation: yearly sales&gt;=0 and yearly sales&lt;=company turnover</a:t>
            </a:r>
          </a:p>
          <a:p>
            <a:pPr lvl="0"/>
            <a:r>
              <a:rPr lang="en-IN" dirty="0" smtClean="0"/>
              <a:t>Logic: If yearly sales is </a:t>
            </a:r>
            <a:r>
              <a:rPr lang="en-IN" dirty="0"/>
              <a:t>greater than 50 </a:t>
            </a:r>
            <a:r>
              <a:rPr lang="en-IN" dirty="0" smtClean="0"/>
              <a:t>lakhs print  ‘eligible </a:t>
            </a:r>
            <a:r>
              <a:rPr lang="en-IN" dirty="0"/>
              <a:t>to go for </a:t>
            </a:r>
            <a:r>
              <a:rPr lang="en-IN" dirty="0" smtClean="0"/>
              <a:t>vacation’ else </a:t>
            </a:r>
            <a:r>
              <a:rPr lang="en-IN" dirty="0"/>
              <a:t>print </a:t>
            </a:r>
            <a:r>
              <a:rPr lang="en-IN" dirty="0" smtClean="0"/>
              <a:t>‘not eligible </a:t>
            </a:r>
            <a:r>
              <a:rPr lang="en-IN" dirty="0"/>
              <a:t>to go for vacation</a:t>
            </a:r>
            <a:r>
              <a:rPr lang="en-IN" dirty="0" smtClean="0"/>
              <a:t>’.</a:t>
            </a:r>
            <a:endParaRPr lang="en-IN" dirty="0"/>
          </a:p>
          <a:p>
            <a:endParaRPr lang="en-IN" dirty="0"/>
          </a:p>
        </p:txBody>
      </p:sp>
    </p:spTree>
    <p:extLst>
      <p:ext uri="{BB962C8B-B14F-4D97-AF65-F5344CB8AC3E}">
        <p14:creationId xmlns:p14="http://schemas.microsoft.com/office/powerpoint/2010/main" val="30387765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 Code</a:t>
            </a:r>
            <a:endParaRPr lang="en-IN" dirty="0"/>
          </a:p>
        </p:txBody>
      </p:sp>
      <p:sp>
        <p:nvSpPr>
          <p:cNvPr id="3" name="Content Placeholder 2"/>
          <p:cNvSpPr>
            <a:spLocks noGrp="1"/>
          </p:cNvSpPr>
          <p:nvPr>
            <p:ph sz="quarter" idx="1"/>
          </p:nvPr>
        </p:nvSpPr>
        <p:spPr>
          <a:xfrm>
            <a:off x="1245870" y="1394460"/>
            <a:ext cx="6526530" cy="2948940"/>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IN" sz="1800" dirty="0"/>
              <a:t>name=input("Enter your name:")</a:t>
            </a:r>
          </a:p>
          <a:p>
            <a:pPr marL="76200" indent="0">
              <a:buNone/>
            </a:pPr>
            <a:r>
              <a:rPr lang="en-IN" sz="1800" dirty="0" smtClean="0"/>
              <a:t>sales=</a:t>
            </a:r>
            <a:r>
              <a:rPr lang="en-IN" sz="1800" dirty="0" err="1" smtClean="0"/>
              <a:t>int</a:t>
            </a:r>
            <a:r>
              <a:rPr lang="en-IN" sz="1800" dirty="0" smtClean="0"/>
              <a:t>(input</a:t>
            </a:r>
            <a:r>
              <a:rPr lang="en-IN" sz="1800" dirty="0"/>
              <a:t>("Enter </a:t>
            </a:r>
            <a:r>
              <a:rPr lang="en-IN" sz="1800" dirty="0" smtClean="0"/>
              <a:t>yearly sales amount (in </a:t>
            </a:r>
            <a:r>
              <a:rPr lang="en-IN" sz="1800" dirty="0" err="1" smtClean="0"/>
              <a:t>Rs</a:t>
            </a:r>
            <a:r>
              <a:rPr lang="en-IN" sz="1800" dirty="0" smtClean="0"/>
              <a:t>.):"))</a:t>
            </a:r>
          </a:p>
          <a:p>
            <a:pPr marL="76200" indent="0">
              <a:buNone/>
            </a:pPr>
            <a:r>
              <a:rPr lang="en-US" sz="1800" dirty="0"/>
              <a:t>i</a:t>
            </a:r>
            <a:r>
              <a:rPr lang="en-US" sz="1800" dirty="0" smtClean="0"/>
              <a:t>f sales&gt;0 and sales&lt;=115000000:</a:t>
            </a:r>
          </a:p>
          <a:p>
            <a:pPr marL="533400" lvl="1" indent="0">
              <a:buNone/>
            </a:pPr>
            <a:r>
              <a:rPr lang="en-IN" sz="1800" dirty="0"/>
              <a:t>if </a:t>
            </a:r>
            <a:r>
              <a:rPr lang="en-IN" sz="1800" dirty="0" smtClean="0"/>
              <a:t>sales&gt;5000000:</a:t>
            </a:r>
            <a:endParaRPr lang="en-IN" sz="1800" dirty="0"/>
          </a:p>
          <a:p>
            <a:pPr marL="533400" lvl="1" indent="0">
              <a:buNone/>
            </a:pPr>
            <a:r>
              <a:rPr lang="en-IN" sz="1800" dirty="0"/>
              <a:t>    print(</a:t>
            </a:r>
            <a:r>
              <a:rPr lang="en-IN" sz="1800" dirty="0" err="1"/>
              <a:t>name,"You</a:t>
            </a:r>
            <a:r>
              <a:rPr lang="en-IN" sz="1800" dirty="0"/>
              <a:t> are eligible </a:t>
            </a:r>
            <a:r>
              <a:rPr lang="en-IN" sz="1800" dirty="0" smtClean="0"/>
              <a:t>for vacation”)</a:t>
            </a:r>
            <a:endParaRPr lang="en-IN" sz="1800" dirty="0"/>
          </a:p>
          <a:p>
            <a:pPr marL="533400" lvl="1" indent="0">
              <a:buNone/>
            </a:pPr>
            <a:r>
              <a:rPr lang="en-IN" sz="1800" dirty="0"/>
              <a:t>else:</a:t>
            </a:r>
          </a:p>
          <a:p>
            <a:pPr marL="533400" lvl="1" indent="0">
              <a:buNone/>
            </a:pPr>
            <a:r>
              <a:rPr lang="en-IN" sz="1800" dirty="0"/>
              <a:t>    print(</a:t>
            </a:r>
            <a:r>
              <a:rPr lang="en-IN" sz="1800" dirty="0" err="1"/>
              <a:t>name,"You</a:t>
            </a:r>
            <a:r>
              <a:rPr lang="en-IN" sz="1800" dirty="0"/>
              <a:t> are not eligible </a:t>
            </a:r>
            <a:r>
              <a:rPr lang="en-IN" sz="1800" dirty="0" smtClean="0"/>
              <a:t>for vacation“)</a:t>
            </a:r>
            <a:endParaRPr lang="en-IN" sz="1800" dirty="0"/>
          </a:p>
          <a:p>
            <a:pPr marL="76200" indent="0">
              <a:buNone/>
            </a:pPr>
            <a:r>
              <a:rPr lang="en-US" sz="1800" dirty="0" smtClean="0"/>
              <a:t>else:</a:t>
            </a:r>
          </a:p>
          <a:p>
            <a:pPr marL="76200" indent="0">
              <a:buNone/>
            </a:pPr>
            <a:r>
              <a:rPr lang="en-US" sz="1800" dirty="0"/>
              <a:t> </a:t>
            </a:r>
            <a:r>
              <a:rPr lang="en-US" sz="1800" dirty="0" smtClean="0"/>
              <a:t>        print(“Invalid sales data”)</a:t>
            </a:r>
          </a:p>
          <a:p>
            <a:pPr marL="533400" lvl="1" indent="0">
              <a:buNone/>
            </a:pPr>
            <a:endParaRPr lang="en-US" sz="1800" dirty="0" smtClean="0"/>
          </a:p>
          <a:p>
            <a:pPr marL="533400" lvl="1" indent="0">
              <a:buNone/>
            </a:pPr>
            <a:endParaRPr lang="en-IN" dirty="0" smtClean="0"/>
          </a:p>
        </p:txBody>
      </p:sp>
    </p:spTree>
    <p:extLst>
      <p:ext uri="{BB962C8B-B14F-4D97-AF65-F5344CB8AC3E}">
        <p14:creationId xmlns:p14="http://schemas.microsoft.com/office/powerpoint/2010/main" val="3151011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373" y="562419"/>
            <a:ext cx="7020900" cy="750300"/>
          </a:xfrm>
        </p:spPr>
        <p:txBody>
          <a:bodyPr/>
          <a:lstStyle/>
          <a:p>
            <a:r>
              <a:rPr lang="en-US" dirty="0" smtClean="0"/>
              <a:t>Exercise: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pPr/>
              <a:t>64</a:t>
            </a:fld>
            <a:endParaRPr lang="en-US"/>
          </a:p>
        </p:txBody>
      </p:sp>
      <p:sp>
        <p:nvSpPr>
          <p:cNvPr id="4" name="Content Placeholder 3"/>
          <p:cNvSpPr>
            <a:spLocks noGrp="1"/>
          </p:cNvSpPr>
          <p:nvPr>
            <p:ph sz="quarter" idx="1"/>
          </p:nvPr>
        </p:nvSpPr>
        <p:spPr>
          <a:xfrm>
            <a:off x="914400" y="917685"/>
            <a:ext cx="7475220" cy="3429000"/>
          </a:xfrm>
        </p:spPr>
        <p:txBody>
          <a:bodyPr/>
          <a:lstStyle/>
          <a:p>
            <a:endParaRPr lang="en-US" sz="2000" dirty="0" smtClean="0"/>
          </a:p>
          <a:p>
            <a:r>
              <a:rPr lang="en-US" dirty="0" smtClean="0"/>
              <a:t>For an entered year, find whether it is a leap year or not.</a:t>
            </a:r>
          </a:p>
          <a:p>
            <a:pPr marL="76200" lvl="0" indent="0" algn="just">
              <a:buNone/>
            </a:pPr>
            <a:endParaRPr lang="en-IN" dirty="0"/>
          </a:p>
        </p:txBody>
      </p:sp>
    </p:spTree>
    <p:extLst>
      <p:ext uri="{BB962C8B-B14F-4D97-AF65-F5344CB8AC3E}">
        <p14:creationId xmlns:p14="http://schemas.microsoft.com/office/powerpoint/2010/main" val="19205598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373" y="562419"/>
            <a:ext cx="7020900" cy="750300"/>
          </a:xfrm>
        </p:spPr>
        <p:txBody>
          <a:bodyPr/>
          <a:lstStyle/>
          <a:p>
            <a:r>
              <a:rPr lang="en-US" dirty="0" smtClean="0"/>
              <a:t>Problem Analysis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pPr/>
              <a:t>65</a:t>
            </a:fld>
            <a:endParaRPr lang="en-US"/>
          </a:p>
        </p:txBody>
      </p:sp>
      <p:sp>
        <p:nvSpPr>
          <p:cNvPr id="4" name="Content Placeholder 3"/>
          <p:cNvSpPr>
            <a:spLocks noGrp="1"/>
          </p:cNvSpPr>
          <p:nvPr>
            <p:ph sz="quarter" idx="1"/>
          </p:nvPr>
        </p:nvSpPr>
        <p:spPr>
          <a:xfrm>
            <a:off x="914399" y="917685"/>
            <a:ext cx="4162098" cy="3429000"/>
          </a:xfrm>
        </p:spPr>
        <p:txBody>
          <a:bodyPr/>
          <a:lstStyle/>
          <a:p>
            <a:r>
              <a:rPr lang="en-US" sz="2000" dirty="0" smtClean="0"/>
              <a:t>How would you decide whether an entered year is leap or not?</a:t>
            </a:r>
          </a:p>
          <a:p>
            <a:pPr lvl="1"/>
            <a:r>
              <a:rPr lang="en-US" sz="2000" dirty="0" smtClean="0"/>
              <a:t>If the year is divisible by 4 then it is a leap year</a:t>
            </a:r>
          </a:p>
          <a:p>
            <a:r>
              <a:rPr lang="en-US" sz="2000" dirty="0" smtClean="0"/>
              <a:t>Are there any exceptions?</a:t>
            </a:r>
          </a:p>
          <a:p>
            <a:pPr lvl="1"/>
            <a:r>
              <a:rPr lang="en-US" sz="2000" dirty="0" smtClean="0"/>
              <a:t>The years which are divisible by 100, only those which will be divisible by 400 will be leap years.</a:t>
            </a:r>
          </a:p>
          <a:p>
            <a:pPr marL="76200" lvl="0" indent="0" algn="just">
              <a:buNone/>
            </a:pPr>
            <a:endParaRPr lang="en-IN" dirty="0"/>
          </a:p>
        </p:txBody>
      </p:sp>
      <p:graphicFrame>
        <p:nvGraphicFramePr>
          <p:cNvPr id="6" name="Content Placeholder 4"/>
          <p:cNvGraphicFramePr>
            <a:graphicFrameLocks/>
          </p:cNvGraphicFramePr>
          <p:nvPr>
            <p:extLst/>
          </p:nvPr>
        </p:nvGraphicFramePr>
        <p:xfrm>
          <a:off x="5145328" y="788607"/>
          <a:ext cx="2963919" cy="3114040"/>
        </p:xfrm>
        <a:graphic>
          <a:graphicData uri="http://schemas.openxmlformats.org/drawingml/2006/table">
            <a:tbl>
              <a:tblPr firstRow="1" bandRow="1">
                <a:tableStyleId>{F7FE69DF-D11E-49BA-B546-6195E4E87960}</a:tableStyleId>
              </a:tblPr>
              <a:tblGrid>
                <a:gridCol w="707776">
                  <a:extLst>
                    <a:ext uri="{9D8B030D-6E8A-4147-A177-3AD203B41FA5}">
                      <a16:colId xmlns:a16="http://schemas.microsoft.com/office/drawing/2014/main" val="3892324065"/>
                    </a:ext>
                  </a:extLst>
                </a:gridCol>
                <a:gridCol w="893618">
                  <a:extLst>
                    <a:ext uri="{9D8B030D-6E8A-4147-A177-3AD203B41FA5}">
                      <a16:colId xmlns:a16="http://schemas.microsoft.com/office/drawing/2014/main" val="20000"/>
                    </a:ext>
                  </a:extLst>
                </a:gridCol>
                <a:gridCol w="1362525">
                  <a:extLst>
                    <a:ext uri="{9D8B030D-6E8A-4147-A177-3AD203B41FA5}">
                      <a16:colId xmlns:a16="http://schemas.microsoft.com/office/drawing/2014/main" val="20001"/>
                    </a:ext>
                  </a:extLst>
                </a:gridCol>
              </a:tblGrid>
              <a:tr h="370840">
                <a:tc>
                  <a:txBody>
                    <a:bodyPr/>
                    <a:lstStyle/>
                    <a:p>
                      <a:pPr algn="ctr"/>
                      <a:r>
                        <a:rPr lang="en-US" b="1" dirty="0" err="1" smtClean="0"/>
                        <a:t>S.No</a:t>
                      </a:r>
                      <a:r>
                        <a:rPr lang="en-US" b="1" dirty="0" smtClean="0"/>
                        <a:t>.</a:t>
                      </a:r>
                      <a:endParaRPr lang="en-US" b="1" dirty="0"/>
                    </a:p>
                  </a:txBody>
                  <a:tcPr/>
                </a:tc>
                <a:tc>
                  <a:txBody>
                    <a:bodyPr/>
                    <a:lstStyle/>
                    <a:p>
                      <a:pPr algn="ctr"/>
                      <a:r>
                        <a:rPr lang="en-US" b="1" dirty="0" smtClean="0"/>
                        <a:t>Year</a:t>
                      </a:r>
                      <a:endParaRPr lang="en-US" b="1" dirty="0"/>
                    </a:p>
                  </a:txBody>
                  <a:tcPr/>
                </a:tc>
                <a:tc>
                  <a:txBody>
                    <a:bodyPr/>
                    <a:lstStyle/>
                    <a:p>
                      <a:pPr algn="ctr"/>
                      <a:r>
                        <a:rPr lang="en-US" b="1" dirty="0" smtClean="0"/>
                        <a:t>Leap/Not Leap</a:t>
                      </a:r>
                      <a:endParaRPr lang="en-US" b="1" dirty="0"/>
                    </a:p>
                  </a:txBody>
                  <a:tcPr/>
                </a:tc>
                <a:extLst>
                  <a:ext uri="{0D108BD9-81ED-4DB2-BD59-A6C34878D82A}">
                    <a16:rowId xmlns:a16="http://schemas.microsoft.com/office/drawing/2014/main" val="10000"/>
                  </a:ext>
                </a:extLst>
              </a:tr>
              <a:tr h="370840">
                <a:tc>
                  <a:txBody>
                    <a:bodyPr/>
                    <a:lstStyle/>
                    <a:p>
                      <a:pPr algn="ctr"/>
                      <a:r>
                        <a:rPr lang="en-US" sz="1800" dirty="0" smtClean="0"/>
                        <a:t>1</a:t>
                      </a:r>
                      <a:endParaRPr lang="en-US" sz="1800" dirty="0"/>
                    </a:p>
                  </a:txBody>
                  <a:tcPr/>
                </a:tc>
                <a:tc>
                  <a:txBody>
                    <a:bodyPr/>
                    <a:lstStyle/>
                    <a:p>
                      <a:pPr algn="ctr"/>
                      <a:r>
                        <a:rPr lang="en-US" sz="1800" dirty="0" smtClean="0"/>
                        <a:t>2004</a:t>
                      </a:r>
                      <a:endParaRPr lang="en-US" sz="1800"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2</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2000</a:t>
                      </a:r>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3</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2100</a:t>
                      </a:r>
                    </a:p>
                  </a:txBody>
                  <a:tcPr/>
                </a:tc>
                <a:tc>
                  <a:txBody>
                    <a:bodyPr/>
                    <a:lstStyle/>
                    <a:p>
                      <a:endParaRPr lang="en-US" dirty="0"/>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4</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1900</a:t>
                      </a:r>
                    </a:p>
                  </a:txBody>
                  <a:tcPr/>
                </a:tc>
                <a:tc>
                  <a:txBody>
                    <a:bodyPr/>
                    <a:lstStyle/>
                    <a:p>
                      <a:endParaRPr lang="en-US" dirty="0"/>
                    </a:p>
                  </a:txBody>
                  <a:tcPr/>
                </a:tc>
                <a:extLst>
                  <a:ext uri="{0D108BD9-81ED-4DB2-BD59-A6C34878D82A}">
                    <a16:rowId xmlns:a16="http://schemas.microsoft.com/office/drawing/2014/main" val="10004"/>
                  </a:ext>
                </a:extLst>
              </a:tr>
              <a:tr h="370840">
                <a:tc>
                  <a:txBody>
                    <a:bodyPr/>
                    <a:lstStyle/>
                    <a:p>
                      <a:pPr algn="ctr"/>
                      <a:r>
                        <a:rPr lang="en-US" sz="1800" b="0" i="0" u="none" strike="noStrike" cap="none" dirty="0" smtClean="0">
                          <a:solidFill>
                            <a:srgbClr val="000000"/>
                          </a:solidFill>
                          <a:latin typeface="Arial"/>
                          <a:ea typeface="Arial"/>
                          <a:cs typeface="Arial"/>
                          <a:sym typeface="Arial"/>
                        </a:rPr>
                        <a:t>5</a:t>
                      </a:r>
                    </a:p>
                  </a:txBody>
                  <a:tcPr/>
                </a:tc>
                <a:tc>
                  <a:txBody>
                    <a:bodyPr/>
                    <a:lstStyle/>
                    <a:p>
                      <a:pPr algn="ctr"/>
                      <a:r>
                        <a:rPr lang="en-US" sz="1800" b="0" i="0" u="none" strike="noStrike" cap="none" dirty="0" smtClean="0">
                          <a:solidFill>
                            <a:srgbClr val="000000"/>
                          </a:solidFill>
                          <a:latin typeface="Arial"/>
                          <a:ea typeface="Arial"/>
                          <a:cs typeface="Arial"/>
                          <a:sym typeface="Arial"/>
                        </a:rPr>
                        <a:t>1600</a:t>
                      </a:r>
                    </a:p>
                  </a:txBody>
                  <a:tcPr/>
                </a:tc>
                <a:tc>
                  <a:txBody>
                    <a:bodyPr/>
                    <a:lstStyle/>
                    <a:p>
                      <a:endParaRPr lang="en-US" dirty="0"/>
                    </a:p>
                  </a:txBody>
                  <a:tcPr/>
                </a:tc>
                <a:extLst>
                  <a:ext uri="{0D108BD9-81ED-4DB2-BD59-A6C34878D82A}">
                    <a16:rowId xmlns:a16="http://schemas.microsoft.com/office/drawing/2014/main" val="10005"/>
                  </a:ext>
                </a:extLst>
              </a:tr>
              <a:tr h="370840">
                <a:tc>
                  <a:txBody>
                    <a:bodyPr/>
                    <a:lstStyle/>
                    <a:p>
                      <a:pPr algn="ctr"/>
                      <a:r>
                        <a:rPr lang="en-US" sz="1800" b="0" i="0" u="none" strike="noStrike" cap="none" dirty="0" smtClean="0">
                          <a:solidFill>
                            <a:srgbClr val="000000"/>
                          </a:solidFill>
                          <a:latin typeface="Arial"/>
                          <a:ea typeface="Arial"/>
                          <a:cs typeface="Arial"/>
                          <a:sym typeface="Arial"/>
                        </a:rPr>
                        <a:t>6</a:t>
                      </a:r>
                    </a:p>
                  </a:txBody>
                  <a:tcPr/>
                </a:tc>
                <a:tc>
                  <a:txBody>
                    <a:bodyPr/>
                    <a:lstStyle/>
                    <a:p>
                      <a:pPr algn="ctr"/>
                      <a:r>
                        <a:rPr lang="en-US" sz="1800" b="0" i="0" u="none" strike="noStrike" cap="none" dirty="0" smtClean="0">
                          <a:solidFill>
                            <a:srgbClr val="000000"/>
                          </a:solidFill>
                          <a:latin typeface="Arial"/>
                          <a:ea typeface="Arial"/>
                          <a:cs typeface="Arial"/>
                          <a:sym typeface="Arial"/>
                        </a:rPr>
                        <a:t>1616</a:t>
                      </a:r>
                    </a:p>
                  </a:txBody>
                  <a:tcPr/>
                </a:tc>
                <a:tc>
                  <a:txBody>
                    <a:bodyPr/>
                    <a:lstStyle/>
                    <a:p>
                      <a:endParaRPr lang="en-US" dirty="0"/>
                    </a:p>
                  </a:txBody>
                  <a:tcPr/>
                </a:tc>
                <a:extLst>
                  <a:ext uri="{0D108BD9-81ED-4DB2-BD59-A6C34878D82A}">
                    <a16:rowId xmlns:a16="http://schemas.microsoft.com/office/drawing/2014/main" val="10006"/>
                  </a:ext>
                </a:extLst>
              </a:tr>
              <a:tr h="370840">
                <a:tc>
                  <a:txBody>
                    <a:bodyPr/>
                    <a:lstStyle/>
                    <a:p>
                      <a:pPr algn="ctr"/>
                      <a:r>
                        <a:rPr lang="en-US" sz="1800" b="0" i="0" u="none" strike="noStrike" cap="none" dirty="0" smtClean="0">
                          <a:solidFill>
                            <a:srgbClr val="000000"/>
                          </a:solidFill>
                          <a:latin typeface="Arial"/>
                          <a:ea typeface="Arial"/>
                          <a:cs typeface="Arial"/>
                          <a:sym typeface="Arial"/>
                        </a:rPr>
                        <a:t>7</a:t>
                      </a:r>
                    </a:p>
                  </a:txBody>
                  <a:tcPr/>
                </a:tc>
                <a:tc>
                  <a:txBody>
                    <a:bodyPr/>
                    <a:lstStyle/>
                    <a:p>
                      <a:pPr algn="ctr"/>
                      <a:r>
                        <a:rPr lang="en-US" sz="1800" b="0" i="0" u="none" strike="noStrike" cap="none" dirty="0" smtClean="0">
                          <a:solidFill>
                            <a:srgbClr val="000000"/>
                          </a:solidFill>
                          <a:latin typeface="Arial"/>
                          <a:ea typeface="Arial"/>
                          <a:cs typeface="Arial"/>
                          <a:sym typeface="Arial"/>
                        </a:rPr>
                        <a:t>1717</a:t>
                      </a:r>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graphicFrame>
        <p:nvGraphicFramePr>
          <p:cNvPr id="7" name="Content Placeholder 4"/>
          <p:cNvGraphicFramePr>
            <a:graphicFrameLocks/>
          </p:cNvGraphicFramePr>
          <p:nvPr>
            <p:extLst/>
          </p:nvPr>
        </p:nvGraphicFramePr>
        <p:xfrm>
          <a:off x="5145327" y="788607"/>
          <a:ext cx="2963919" cy="3114040"/>
        </p:xfrm>
        <a:graphic>
          <a:graphicData uri="http://schemas.openxmlformats.org/drawingml/2006/table">
            <a:tbl>
              <a:tblPr firstRow="1" bandRow="1">
                <a:tableStyleId>{F7FE69DF-D11E-49BA-B546-6195E4E87960}</a:tableStyleId>
              </a:tblPr>
              <a:tblGrid>
                <a:gridCol w="707776">
                  <a:extLst>
                    <a:ext uri="{9D8B030D-6E8A-4147-A177-3AD203B41FA5}">
                      <a16:colId xmlns:a16="http://schemas.microsoft.com/office/drawing/2014/main" val="3892324065"/>
                    </a:ext>
                  </a:extLst>
                </a:gridCol>
                <a:gridCol w="893618">
                  <a:extLst>
                    <a:ext uri="{9D8B030D-6E8A-4147-A177-3AD203B41FA5}">
                      <a16:colId xmlns:a16="http://schemas.microsoft.com/office/drawing/2014/main" val="20000"/>
                    </a:ext>
                  </a:extLst>
                </a:gridCol>
                <a:gridCol w="1362525">
                  <a:extLst>
                    <a:ext uri="{9D8B030D-6E8A-4147-A177-3AD203B41FA5}">
                      <a16:colId xmlns:a16="http://schemas.microsoft.com/office/drawing/2014/main" val="20001"/>
                    </a:ext>
                  </a:extLst>
                </a:gridCol>
              </a:tblGrid>
              <a:tr h="370840">
                <a:tc>
                  <a:txBody>
                    <a:bodyPr/>
                    <a:lstStyle/>
                    <a:p>
                      <a:pPr algn="ctr"/>
                      <a:r>
                        <a:rPr lang="en-US" b="1" dirty="0" err="1" smtClean="0"/>
                        <a:t>S.No</a:t>
                      </a:r>
                      <a:r>
                        <a:rPr lang="en-US" b="1" dirty="0" smtClean="0"/>
                        <a:t>.</a:t>
                      </a:r>
                      <a:endParaRPr lang="en-US" b="1" dirty="0"/>
                    </a:p>
                  </a:txBody>
                  <a:tcPr/>
                </a:tc>
                <a:tc>
                  <a:txBody>
                    <a:bodyPr/>
                    <a:lstStyle/>
                    <a:p>
                      <a:pPr algn="ctr"/>
                      <a:r>
                        <a:rPr lang="en-US" b="1" dirty="0" smtClean="0"/>
                        <a:t>Year</a:t>
                      </a:r>
                      <a:endParaRPr lang="en-US" b="1" dirty="0"/>
                    </a:p>
                  </a:txBody>
                  <a:tcPr/>
                </a:tc>
                <a:tc>
                  <a:txBody>
                    <a:bodyPr/>
                    <a:lstStyle/>
                    <a:p>
                      <a:pPr algn="ctr"/>
                      <a:r>
                        <a:rPr lang="en-US" b="1" dirty="0" smtClean="0"/>
                        <a:t>Leap/Not Leap</a:t>
                      </a:r>
                      <a:endParaRPr lang="en-US" b="1" dirty="0"/>
                    </a:p>
                  </a:txBody>
                  <a:tcPr/>
                </a:tc>
                <a:extLst>
                  <a:ext uri="{0D108BD9-81ED-4DB2-BD59-A6C34878D82A}">
                    <a16:rowId xmlns:a16="http://schemas.microsoft.com/office/drawing/2014/main" val="10000"/>
                  </a:ext>
                </a:extLst>
              </a:tr>
              <a:tr h="370840">
                <a:tc>
                  <a:txBody>
                    <a:bodyPr/>
                    <a:lstStyle/>
                    <a:p>
                      <a:pPr algn="ctr"/>
                      <a:r>
                        <a:rPr lang="en-US" sz="1800" dirty="0" smtClean="0"/>
                        <a:t>1</a:t>
                      </a:r>
                      <a:endParaRPr lang="en-US" sz="1800" dirty="0"/>
                    </a:p>
                  </a:txBody>
                  <a:tcPr/>
                </a:tc>
                <a:tc>
                  <a:txBody>
                    <a:bodyPr/>
                    <a:lstStyle/>
                    <a:p>
                      <a:pPr algn="ctr"/>
                      <a:r>
                        <a:rPr lang="en-US" sz="1800" dirty="0" smtClean="0"/>
                        <a:t>2004</a:t>
                      </a:r>
                      <a:endParaRPr lang="en-US" sz="1800" dirty="0"/>
                    </a:p>
                  </a:txBody>
                  <a:tcPr/>
                </a:tc>
                <a:tc>
                  <a:txBody>
                    <a:bodyPr/>
                    <a:lstStyle/>
                    <a:p>
                      <a:r>
                        <a:rPr lang="en-US" dirty="0" smtClean="0"/>
                        <a:t>Leap year</a:t>
                      </a: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2</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2000</a:t>
                      </a:r>
                    </a:p>
                  </a:txBody>
                  <a:tcPr/>
                </a:tc>
                <a:tc>
                  <a:txBody>
                    <a:bodyPr/>
                    <a:lstStyle/>
                    <a:p>
                      <a:r>
                        <a:rPr lang="en-US" dirty="0" smtClean="0"/>
                        <a:t>Leap year</a:t>
                      </a: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3</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2100</a:t>
                      </a:r>
                    </a:p>
                  </a:txBody>
                  <a:tcPr/>
                </a:tc>
                <a:tc>
                  <a:txBody>
                    <a:bodyPr/>
                    <a:lstStyle/>
                    <a:p>
                      <a:r>
                        <a:rPr lang="en-US" dirty="0" smtClean="0"/>
                        <a:t>Not Leap year</a:t>
                      </a:r>
                      <a:endParaRPr lang="en-US" dirty="0"/>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4</a:t>
                      </a: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0" i="0" u="none" strike="noStrike" cap="none" dirty="0" smtClean="0">
                          <a:solidFill>
                            <a:srgbClr val="000000"/>
                          </a:solidFill>
                          <a:latin typeface="Arial"/>
                          <a:ea typeface="Arial"/>
                          <a:cs typeface="Arial"/>
                          <a:sym typeface="Arial"/>
                        </a:rPr>
                        <a:t>1900</a:t>
                      </a:r>
                    </a:p>
                  </a:txBody>
                  <a:tcPr/>
                </a:tc>
                <a:tc>
                  <a:txBody>
                    <a:bodyPr/>
                    <a:lstStyle/>
                    <a:p>
                      <a:r>
                        <a:rPr lang="en-US" dirty="0" smtClean="0"/>
                        <a:t>Not Leap year</a:t>
                      </a:r>
                      <a:endParaRPr lang="en-US" dirty="0"/>
                    </a:p>
                  </a:txBody>
                  <a:tcPr/>
                </a:tc>
                <a:extLst>
                  <a:ext uri="{0D108BD9-81ED-4DB2-BD59-A6C34878D82A}">
                    <a16:rowId xmlns:a16="http://schemas.microsoft.com/office/drawing/2014/main" val="10004"/>
                  </a:ext>
                </a:extLst>
              </a:tr>
              <a:tr h="370840">
                <a:tc>
                  <a:txBody>
                    <a:bodyPr/>
                    <a:lstStyle/>
                    <a:p>
                      <a:pPr algn="ctr"/>
                      <a:r>
                        <a:rPr lang="en-US" sz="1800" b="0" i="0" u="none" strike="noStrike" cap="none" dirty="0" smtClean="0">
                          <a:solidFill>
                            <a:srgbClr val="000000"/>
                          </a:solidFill>
                          <a:latin typeface="Arial"/>
                          <a:ea typeface="Arial"/>
                          <a:cs typeface="Arial"/>
                          <a:sym typeface="Arial"/>
                        </a:rPr>
                        <a:t>5</a:t>
                      </a:r>
                    </a:p>
                  </a:txBody>
                  <a:tcPr/>
                </a:tc>
                <a:tc>
                  <a:txBody>
                    <a:bodyPr/>
                    <a:lstStyle/>
                    <a:p>
                      <a:pPr algn="ctr"/>
                      <a:r>
                        <a:rPr lang="en-US" sz="1800" b="0" i="0" u="none" strike="noStrike" cap="none" dirty="0" smtClean="0">
                          <a:solidFill>
                            <a:srgbClr val="000000"/>
                          </a:solidFill>
                          <a:latin typeface="Arial"/>
                          <a:ea typeface="Arial"/>
                          <a:cs typeface="Arial"/>
                          <a:sym typeface="Arial"/>
                        </a:rPr>
                        <a:t>1600</a:t>
                      </a:r>
                    </a:p>
                  </a:txBody>
                  <a:tcPr/>
                </a:tc>
                <a:tc>
                  <a:txBody>
                    <a:bodyPr/>
                    <a:lstStyle/>
                    <a:p>
                      <a:r>
                        <a:rPr lang="en-US" dirty="0" smtClean="0"/>
                        <a:t>Leap year</a:t>
                      </a:r>
                      <a:endParaRPr lang="en-US" dirty="0"/>
                    </a:p>
                  </a:txBody>
                  <a:tcPr/>
                </a:tc>
                <a:extLst>
                  <a:ext uri="{0D108BD9-81ED-4DB2-BD59-A6C34878D82A}">
                    <a16:rowId xmlns:a16="http://schemas.microsoft.com/office/drawing/2014/main" val="10005"/>
                  </a:ext>
                </a:extLst>
              </a:tr>
              <a:tr h="370840">
                <a:tc>
                  <a:txBody>
                    <a:bodyPr/>
                    <a:lstStyle/>
                    <a:p>
                      <a:pPr algn="ctr"/>
                      <a:r>
                        <a:rPr lang="en-US" sz="1800" b="0" i="0" u="none" strike="noStrike" cap="none" dirty="0" smtClean="0">
                          <a:solidFill>
                            <a:srgbClr val="000000"/>
                          </a:solidFill>
                          <a:latin typeface="Arial"/>
                          <a:ea typeface="Arial"/>
                          <a:cs typeface="Arial"/>
                          <a:sym typeface="Arial"/>
                        </a:rPr>
                        <a:t>6</a:t>
                      </a:r>
                    </a:p>
                  </a:txBody>
                  <a:tcPr/>
                </a:tc>
                <a:tc>
                  <a:txBody>
                    <a:bodyPr/>
                    <a:lstStyle/>
                    <a:p>
                      <a:pPr algn="ctr"/>
                      <a:r>
                        <a:rPr lang="en-US" sz="1800" b="0" i="0" u="none" strike="noStrike" cap="none" dirty="0" smtClean="0">
                          <a:solidFill>
                            <a:srgbClr val="000000"/>
                          </a:solidFill>
                          <a:latin typeface="Arial"/>
                          <a:ea typeface="Arial"/>
                          <a:cs typeface="Arial"/>
                          <a:sym typeface="Arial"/>
                        </a:rPr>
                        <a:t>1616</a:t>
                      </a:r>
                    </a:p>
                  </a:txBody>
                  <a:tcPr/>
                </a:tc>
                <a:tc>
                  <a:txBody>
                    <a:bodyPr/>
                    <a:lstStyle/>
                    <a:p>
                      <a:r>
                        <a:rPr lang="en-US" dirty="0" smtClean="0"/>
                        <a:t>Leap year</a:t>
                      </a:r>
                      <a:endParaRPr lang="en-US" dirty="0"/>
                    </a:p>
                  </a:txBody>
                  <a:tcPr/>
                </a:tc>
                <a:extLst>
                  <a:ext uri="{0D108BD9-81ED-4DB2-BD59-A6C34878D82A}">
                    <a16:rowId xmlns:a16="http://schemas.microsoft.com/office/drawing/2014/main" val="10006"/>
                  </a:ext>
                </a:extLst>
              </a:tr>
              <a:tr h="370840">
                <a:tc>
                  <a:txBody>
                    <a:bodyPr/>
                    <a:lstStyle/>
                    <a:p>
                      <a:pPr algn="ctr"/>
                      <a:r>
                        <a:rPr lang="en-US" sz="1800" b="0" i="0" u="none" strike="noStrike" cap="none" dirty="0" smtClean="0">
                          <a:solidFill>
                            <a:srgbClr val="000000"/>
                          </a:solidFill>
                          <a:latin typeface="Arial"/>
                          <a:ea typeface="Arial"/>
                          <a:cs typeface="Arial"/>
                          <a:sym typeface="Arial"/>
                        </a:rPr>
                        <a:t>7</a:t>
                      </a:r>
                    </a:p>
                  </a:txBody>
                  <a:tcPr/>
                </a:tc>
                <a:tc>
                  <a:txBody>
                    <a:bodyPr/>
                    <a:lstStyle/>
                    <a:p>
                      <a:pPr algn="ctr"/>
                      <a:r>
                        <a:rPr lang="en-US" sz="1800" b="0" i="0" u="none" strike="noStrike" cap="none" dirty="0" smtClean="0">
                          <a:solidFill>
                            <a:srgbClr val="000000"/>
                          </a:solidFill>
                          <a:latin typeface="Arial"/>
                          <a:ea typeface="Arial"/>
                          <a:cs typeface="Arial"/>
                          <a:sym typeface="Arial"/>
                        </a:rPr>
                        <a:t>1717</a:t>
                      </a:r>
                    </a:p>
                  </a:txBody>
                  <a:tcPr/>
                </a:tc>
                <a:tc>
                  <a:txBody>
                    <a:bodyPr/>
                    <a:lstStyle/>
                    <a:p>
                      <a:r>
                        <a:rPr lang="en-US" dirty="0" smtClean="0"/>
                        <a:t>Not Leap year</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74118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373" y="562419"/>
            <a:ext cx="7020900" cy="750300"/>
          </a:xfrm>
        </p:spPr>
        <p:txBody>
          <a:bodyPr/>
          <a:lstStyle/>
          <a:p>
            <a:r>
              <a:rPr lang="en-US" dirty="0" smtClean="0"/>
              <a:t>Problem Analysis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pPr/>
              <a:t>66</a:t>
            </a:fld>
            <a:endParaRPr lang="en-US"/>
          </a:p>
        </p:txBody>
      </p:sp>
      <p:graphicFrame>
        <p:nvGraphicFramePr>
          <p:cNvPr id="5" name="Content Placeholder 4"/>
          <p:cNvGraphicFramePr>
            <a:graphicFrameLocks/>
          </p:cNvGraphicFramePr>
          <p:nvPr/>
        </p:nvGraphicFramePr>
        <p:xfrm>
          <a:off x="1124605" y="1159312"/>
          <a:ext cx="6821216" cy="2582020"/>
        </p:xfrm>
        <a:graphic>
          <a:graphicData uri="http://schemas.openxmlformats.org/drawingml/2006/table">
            <a:tbl>
              <a:tblPr firstRow="1" bandRow="1">
                <a:tableStyleId>{F7FE69DF-D11E-49BA-B546-6195E4E87960}</a:tableStyleId>
              </a:tblPr>
              <a:tblGrid>
                <a:gridCol w="4056995">
                  <a:extLst>
                    <a:ext uri="{9D8B030D-6E8A-4147-A177-3AD203B41FA5}">
                      <a16:colId xmlns:a16="http://schemas.microsoft.com/office/drawing/2014/main" val="20000"/>
                    </a:ext>
                  </a:extLst>
                </a:gridCol>
                <a:gridCol w="2764221">
                  <a:extLst>
                    <a:ext uri="{9D8B030D-6E8A-4147-A177-3AD203B41FA5}">
                      <a16:colId xmlns:a16="http://schemas.microsoft.com/office/drawing/2014/main" val="20001"/>
                    </a:ext>
                  </a:extLst>
                </a:gridCol>
              </a:tblGrid>
              <a:tr h="370840">
                <a:tc>
                  <a:txBody>
                    <a:bodyPr/>
                    <a:lstStyle/>
                    <a:p>
                      <a:pPr algn="ctr"/>
                      <a:r>
                        <a:rPr lang="en-US" b="1" dirty="0" smtClean="0"/>
                        <a:t>Year</a:t>
                      </a:r>
                      <a:endParaRPr lang="en-US" b="1" dirty="0"/>
                    </a:p>
                  </a:txBody>
                  <a:tcPr/>
                </a:tc>
                <a:tc>
                  <a:txBody>
                    <a:bodyPr/>
                    <a:lstStyle/>
                    <a:p>
                      <a:pPr algn="ctr"/>
                      <a:r>
                        <a:rPr lang="en-US" b="1" dirty="0" smtClean="0"/>
                        <a:t>Leap/Not Leap</a:t>
                      </a:r>
                      <a:endParaRPr lang="en-US" b="1" dirty="0"/>
                    </a:p>
                  </a:txBody>
                  <a:tcPr/>
                </a:tc>
                <a:extLst>
                  <a:ext uri="{0D108BD9-81ED-4DB2-BD59-A6C34878D82A}">
                    <a16:rowId xmlns:a16="http://schemas.microsoft.com/office/drawing/2014/main" val="10000"/>
                  </a:ext>
                </a:extLst>
              </a:tr>
              <a:tr h="370840">
                <a:tc>
                  <a:txBody>
                    <a:bodyPr/>
                    <a:lstStyle/>
                    <a:p>
                      <a:pPr algn="l"/>
                      <a:r>
                        <a:rPr lang="en-US" sz="1400" b="0" i="0" u="none" strike="noStrike" cap="none" dirty="0" smtClean="0">
                          <a:solidFill>
                            <a:srgbClr val="000000"/>
                          </a:solidFill>
                          <a:latin typeface="Arial"/>
                          <a:ea typeface="Arial"/>
                          <a:cs typeface="Arial"/>
                          <a:sym typeface="Arial"/>
                        </a:rPr>
                        <a:t>Not Divisible by 4</a:t>
                      </a:r>
                    </a:p>
                  </a:txBody>
                  <a:tcPr/>
                </a:tc>
                <a:tc>
                  <a:txBody>
                    <a:bodyPr/>
                    <a:lstStyle/>
                    <a:p>
                      <a:r>
                        <a:rPr lang="en-US" dirty="0" smtClean="0"/>
                        <a:t>Not Leap year</a:t>
                      </a:r>
                      <a:endParaRPr lang="en-US" dirty="0"/>
                    </a:p>
                  </a:txBody>
                  <a:tcPr/>
                </a:tc>
                <a:extLst>
                  <a:ext uri="{0D108BD9-81ED-4DB2-BD59-A6C34878D82A}">
                    <a16:rowId xmlns:a16="http://schemas.microsoft.com/office/drawing/2014/main" val="10001"/>
                  </a:ext>
                </a:extLst>
              </a:tr>
              <a:tr h="30618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latin typeface="Arial"/>
                          <a:ea typeface="Arial"/>
                          <a:cs typeface="Arial"/>
                          <a:sym typeface="Arial"/>
                        </a:rPr>
                        <a:t>Divisible by 4, Divisible by 100</a:t>
                      </a:r>
                    </a:p>
                  </a:txBody>
                  <a:tcPr/>
                </a:tc>
                <a:tc>
                  <a:txBody>
                    <a:bodyPr/>
                    <a:lstStyle/>
                    <a:p>
                      <a:r>
                        <a:rPr lang="en-US" dirty="0" smtClean="0"/>
                        <a:t>Need</a:t>
                      </a:r>
                      <a:r>
                        <a:rPr lang="en-US" baseline="0" dirty="0" smtClean="0"/>
                        <a:t> to check divisibility by 400</a:t>
                      </a:r>
                      <a:endParaRPr lang="en-US"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latin typeface="Arial"/>
                          <a:ea typeface="Arial"/>
                          <a:cs typeface="Arial"/>
                          <a:sym typeface="Arial"/>
                        </a:rPr>
                        <a:t>Divisible by 4, Not Divisible by 100</a:t>
                      </a:r>
                    </a:p>
                  </a:txBody>
                  <a:tcPr/>
                </a:tc>
                <a:tc>
                  <a:txBody>
                    <a:bodyPr/>
                    <a:lstStyle/>
                    <a:p>
                      <a:r>
                        <a:rPr lang="en-US" dirty="0" smtClean="0"/>
                        <a:t>Leap year</a:t>
                      </a:r>
                      <a:endParaRPr lang="en-US"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latin typeface="Arial"/>
                          <a:ea typeface="Arial"/>
                          <a:cs typeface="Arial"/>
                          <a:sym typeface="Arial"/>
                        </a:rPr>
                        <a:t>Divisible by 4, Divisible by 100, Divisible by 400</a:t>
                      </a:r>
                      <a:endParaRPr lang="en-US" sz="1800" b="0" i="0" u="none" strike="noStrike" cap="none" dirty="0" smtClean="0">
                        <a:solidFill>
                          <a:srgbClr val="000000"/>
                        </a:solidFill>
                        <a:latin typeface="Arial"/>
                        <a:ea typeface="Arial"/>
                        <a:cs typeface="Arial"/>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Leap year</a:t>
                      </a:r>
                      <a:endParaRPr lang="en-US" sz="1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smtClean="0">
                          <a:solidFill>
                            <a:srgbClr val="000000"/>
                          </a:solidFill>
                          <a:latin typeface="Arial"/>
                          <a:ea typeface="Arial"/>
                          <a:cs typeface="Arial"/>
                          <a:sym typeface="Arial"/>
                        </a:rPr>
                        <a:t>Divisible by 4, Divisible by 100, Not Divisible by 400</a:t>
                      </a:r>
                    </a:p>
                    <a:p>
                      <a:pPr algn="ctr"/>
                      <a:endParaRPr lang="en-US" sz="1800" b="0" i="0" u="none" strike="noStrike" cap="none" dirty="0" smtClean="0">
                        <a:solidFill>
                          <a:srgbClr val="000000"/>
                        </a:solidFill>
                        <a:latin typeface="Arial"/>
                        <a:ea typeface="Arial"/>
                        <a:cs typeface="Arial"/>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Not Leap year</a:t>
                      </a:r>
                    </a:p>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51261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399" y="515007"/>
            <a:ext cx="6747641" cy="3999843"/>
          </a:xfrm>
        </p:spPr>
        <p:style>
          <a:lnRef idx="2">
            <a:schemeClr val="accent1"/>
          </a:lnRef>
          <a:fillRef idx="1">
            <a:schemeClr val="lt1"/>
          </a:fillRef>
          <a:effectRef idx="0">
            <a:schemeClr val="accent1"/>
          </a:effectRef>
          <a:fontRef idx="minor">
            <a:schemeClr val="dk1"/>
          </a:fontRef>
        </p:style>
        <p:txBody>
          <a:bodyPr/>
          <a:lstStyle/>
          <a:p>
            <a:pPr>
              <a:buNone/>
            </a:pPr>
            <a:r>
              <a:rPr lang="en-US" sz="1600" dirty="0" smtClean="0"/>
              <a:t>num = </a:t>
            </a:r>
            <a:r>
              <a:rPr lang="en-US" sz="1600" dirty="0" err="1" smtClean="0"/>
              <a:t>int</a:t>
            </a:r>
            <a:r>
              <a:rPr lang="en-US" sz="1600" dirty="0" smtClean="0"/>
              <a:t>(input("Enter year: "))</a:t>
            </a:r>
          </a:p>
          <a:p>
            <a:pPr>
              <a:buNone/>
            </a:pPr>
            <a:r>
              <a:rPr lang="en-US" sz="1600" dirty="0" smtClean="0"/>
              <a:t>if(num%4 == 0):</a:t>
            </a:r>
          </a:p>
          <a:p>
            <a:pPr>
              <a:buNone/>
            </a:pPr>
            <a:r>
              <a:rPr lang="en-US" sz="1600" dirty="0" smtClean="0"/>
              <a:t>    if(num%100 == 0):</a:t>
            </a:r>
          </a:p>
          <a:p>
            <a:pPr>
              <a:buNone/>
            </a:pPr>
            <a:r>
              <a:rPr lang="en-US" sz="1600" dirty="0" smtClean="0"/>
              <a:t>        if(num%400 == 0):</a:t>
            </a:r>
          </a:p>
          <a:p>
            <a:pPr>
              <a:buNone/>
            </a:pPr>
            <a:r>
              <a:rPr lang="en-US" sz="1600" dirty="0" smtClean="0"/>
              <a:t>            print(</a:t>
            </a:r>
            <a:r>
              <a:rPr lang="en-US" sz="1600" dirty="0" err="1" smtClean="0"/>
              <a:t>f"The</a:t>
            </a:r>
            <a:r>
              <a:rPr lang="en-US" sz="1600" dirty="0" smtClean="0"/>
              <a:t> year {num} is …………….”)</a:t>
            </a:r>
          </a:p>
          <a:p>
            <a:pPr>
              <a:buNone/>
            </a:pPr>
            <a:r>
              <a:rPr lang="en-US" sz="1600" dirty="0" smtClean="0"/>
              <a:t>        else:</a:t>
            </a:r>
          </a:p>
          <a:p>
            <a:pPr>
              <a:buNone/>
            </a:pPr>
            <a:r>
              <a:rPr lang="en-US" sz="1600" dirty="0" smtClean="0"/>
              <a:t>            print(</a:t>
            </a:r>
            <a:r>
              <a:rPr lang="en-US" sz="1600" dirty="0" err="1" smtClean="0"/>
              <a:t>f"The</a:t>
            </a:r>
            <a:r>
              <a:rPr lang="en-US" sz="1600" dirty="0" smtClean="0"/>
              <a:t> year {num} is …………….”)</a:t>
            </a:r>
          </a:p>
          <a:p>
            <a:pPr>
              <a:buNone/>
            </a:pPr>
            <a:r>
              <a:rPr lang="en-US" sz="1600" dirty="0" smtClean="0"/>
              <a:t>    else:</a:t>
            </a:r>
          </a:p>
          <a:p>
            <a:pPr>
              <a:buNone/>
            </a:pPr>
            <a:r>
              <a:rPr lang="en-US" sz="1600" dirty="0" smtClean="0"/>
              <a:t>        print(</a:t>
            </a:r>
            <a:r>
              <a:rPr lang="en-US" sz="1600" dirty="0" err="1" smtClean="0"/>
              <a:t>f"The</a:t>
            </a:r>
            <a:r>
              <a:rPr lang="en-US" sz="1600" dirty="0" smtClean="0"/>
              <a:t> year {num} is ……………..”)</a:t>
            </a:r>
          </a:p>
          <a:p>
            <a:pPr>
              <a:buNone/>
            </a:pPr>
            <a:r>
              <a:rPr lang="en-US" sz="1600" dirty="0" smtClean="0"/>
              <a:t>else:</a:t>
            </a:r>
          </a:p>
          <a:p>
            <a:pPr>
              <a:buNone/>
            </a:pPr>
            <a:r>
              <a:rPr lang="en-US" sz="1600" dirty="0" smtClean="0"/>
              <a:t>    print(</a:t>
            </a:r>
            <a:r>
              <a:rPr lang="en-US" sz="1600" dirty="0" err="1" smtClean="0"/>
              <a:t>f“The</a:t>
            </a:r>
            <a:r>
              <a:rPr lang="en-US" sz="1600" dirty="0" smtClean="0"/>
              <a:t> year {num} is ……………….”)</a:t>
            </a:r>
            <a:endParaRPr lang="en-US" sz="1600" dirty="0"/>
          </a:p>
        </p:txBody>
      </p:sp>
    </p:spTree>
    <p:extLst>
      <p:ext uri="{BB962C8B-B14F-4D97-AF65-F5344CB8AC3E}">
        <p14:creationId xmlns:p14="http://schemas.microsoft.com/office/powerpoint/2010/main" val="266797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914399" y="515007"/>
            <a:ext cx="6747641" cy="3999843"/>
          </a:xfrm>
        </p:spPr>
        <p:style>
          <a:lnRef idx="2">
            <a:schemeClr val="accent1"/>
          </a:lnRef>
          <a:fillRef idx="1">
            <a:schemeClr val="lt1"/>
          </a:fillRef>
          <a:effectRef idx="0">
            <a:schemeClr val="accent1"/>
          </a:effectRef>
          <a:fontRef idx="minor">
            <a:schemeClr val="dk1"/>
          </a:fontRef>
        </p:style>
        <p:txBody>
          <a:bodyPr/>
          <a:lstStyle/>
          <a:p>
            <a:pPr>
              <a:buNone/>
            </a:pPr>
            <a:r>
              <a:rPr lang="en-US" sz="1600" dirty="0" smtClean="0"/>
              <a:t>num = </a:t>
            </a:r>
            <a:r>
              <a:rPr lang="en-US" sz="1600" dirty="0" err="1" smtClean="0"/>
              <a:t>int</a:t>
            </a:r>
            <a:r>
              <a:rPr lang="en-US" sz="1600" dirty="0" smtClean="0"/>
              <a:t>(input("Enter year: "))</a:t>
            </a:r>
          </a:p>
          <a:p>
            <a:pPr>
              <a:buNone/>
            </a:pPr>
            <a:r>
              <a:rPr lang="en-US" sz="1600" dirty="0" smtClean="0"/>
              <a:t>if(num%4 == 0):</a:t>
            </a:r>
          </a:p>
          <a:p>
            <a:pPr>
              <a:buNone/>
            </a:pPr>
            <a:r>
              <a:rPr lang="en-US" sz="1600" dirty="0" smtClean="0"/>
              <a:t>    if(num%100 == 0):</a:t>
            </a:r>
          </a:p>
          <a:p>
            <a:pPr>
              <a:buNone/>
            </a:pPr>
            <a:r>
              <a:rPr lang="en-US" sz="1600" dirty="0" smtClean="0"/>
              <a:t>        if(num%400 == 0):</a:t>
            </a:r>
          </a:p>
          <a:p>
            <a:pPr>
              <a:buNone/>
            </a:pPr>
            <a:r>
              <a:rPr lang="en-US" sz="1600" dirty="0" smtClean="0"/>
              <a:t>            print(</a:t>
            </a:r>
            <a:r>
              <a:rPr lang="en-US" sz="1600" dirty="0" err="1" smtClean="0"/>
              <a:t>f"The</a:t>
            </a:r>
            <a:r>
              <a:rPr lang="en-US" sz="1600" dirty="0" smtClean="0"/>
              <a:t> year {num} is a leap year”)</a:t>
            </a:r>
          </a:p>
          <a:p>
            <a:pPr>
              <a:buNone/>
            </a:pPr>
            <a:r>
              <a:rPr lang="en-US" sz="1600" dirty="0" smtClean="0"/>
              <a:t>        else:</a:t>
            </a:r>
          </a:p>
          <a:p>
            <a:pPr>
              <a:buNone/>
            </a:pPr>
            <a:r>
              <a:rPr lang="en-US" sz="1600" dirty="0" smtClean="0"/>
              <a:t>            print(</a:t>
            </a:r>
            <a:r>
              <a:rPr lang="en-US" sz="1600" dirty="0" err="1" smtClean="0"/>
              <a:t>f"The</a:t>
            </a:r>
            <a:r>
              <a:rPr lang="en-US" sz="1600" dirty="0" smtClean="0"/>
              <a:t> year {num} is Not a leap year”)</a:t>
            </a:r>
          </a:p>
          <a:p>
            <a:pPr>
              <a:buNone/>
            </a:pPr>
            <a:r>
              <a:rPr lang="en-US" sz="1600" dirty="0" smtClean="0"/>
              <a:t>    else:</a:t>
            </a:r>
          </a:p>
          <a:p>
            <a:pPr>
              <a:buNone/>
            </a:pPr>
            <a:r>
              <a:rPr lang="en-US" sz="1600" dirty="0" smtClean="0"/>
              <a:t>        print(</a:t>
            </a:r>
            <a:r>
              <a:rPr lang="en-US" sz="1600" dirty="0" err="1" smtClean="0"/>
              <a:t>f"The</a:t>
            </a:r>
            <a:r>
              <a:rPr lang="en-US" sz="1600" dirty="0" smtClean="0"/>
              <a:t> year {num} is a leap year”)</a:t>
            </a:r>
          </a:p>
          <a:p>
            <a:pPr>
              <a:buNone/>
            </a:pPr>
            <a:r>
              <a:rPr lang="en-US" sz="1600" dirty="0" smtClean="0"/>
              <a:t>else:</a:t>
            </a:r>
          </a:p>
          <a:p>
            <a:pPr>
              <a:buNone/>
            </a:pPr>
            <a:r>
              <a:rPr lang="en-US" sz="1600" dirty="0" smtClean="0"/>
              <a:t>    print(</a:t>
            </a:r>
            <a:r>
              <a:rPr lang="en-US" sz="1600" dirty="0" err="1" smtClean="0"/>
              <a:t>f“The</a:t>
            </a:r>
            <a:r>
              <a:rPr lang="en-US" sz="1600" dirty="0" smtClean="0"/>
              <a:t> year {num} is Not a leap year”)</a:t>
            </a:r>
            <a:endParaRPr lang="en-US" sz="1600" dirty="0"/>
          </a:p>
        </p:txBody>
      </p:sp>
    </p:spTree>
    <p:extLst>
      <p:ext uri="{BB962C8B-B14F-4D97-AF65-F5344CB8AC3E}">
        <p14:creationId xmlns:p14="http://schemas.microsoft.com/office/powerpoint/2010/main" val="653055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811"/>
            <a:ext cx="7020900" cy="750300"/>
          </a:xfrm>
        </p:spPr>
        <p:txBody>
          <a:bodyPr/>
          <a:lstStyle/>
          <a:p>
            <a:r>
              <a:rPr lang="en-IN" dirty="0" smtClean="0"/>
              <a:t>Exercise </a:t>
            </a:r>
            <a:endParaRPr lang="en-IN" dirty="0"/>
          </a:p>
        </p:txBody>
      </p:sp>
      <p:sp>
        <p:nvSpPr>
          <p:cNvPr id="3" name="Content Placeholder 2"/>
          <p:cNvSpPr>
            <a:spLocks noGrp="1"/>
          </p:cNvSpPr>
          <p:nvPr>
            <p:ph idx="1"/>
          </p:nvPr>
        </p:nvSpPr>
        <p:spPr>
          <a:xfrm>
            <a:off x="914400" y="824961"/>
            <a:ext cx="7156000" cy="3429000"/>
          </a:xfrm>
        </p:spPr>
        <p:txBody>
          <a:bodyPr>
            <a:normAutofit fontScale="92500" lnSpcReduction="20000"/>
          </a:bodyPr>
          <a:lstStyle/>
          <a:p>
            <a:r>
              <a:rPr lang="en-GB" dirty="0" smtClean="0"/>
              <a:t>Rhea’s </a:t>
            </a:r>
            <a:r>
              <a:rPr lang="en-GB" dirty="0"/>
              <a:t>teacher has asked her to prepare well for the lesson on seasons. When her teacher tells a month, she needs to say the season corresponding to that month. Write a program to solve the above task.</a:t>
            </a:r>
          </a:p>
          <a:p>
            <a:r>
              <a:rPr lang="en-GB" dirty="0"/>
              <a:t>Spring – March to May,</a:t>
            </a:r>
          </a:p>
          <a:p>
            <a:r>
              <a:rPr lang="en-GB" dirty="0"/>
              <a:t>Summer – June to August,</a:t>
            </a:r>
          </a:p>
          <a:p>
            <a:r>
              <a:rPr lang="en-GB" dirty="0"/>
              <a:t>Autumn – September to November and,</a:t>
            </a:r>
          </a:p>
          <a:p>
            <a:r>
              <a:rPr lang="en-GB" dirty="0"/>
              <a:t>Winter – December to February.</a:t>
            </a:r>
          </a:p>
          <a:p>
            <a:pPr marL="76200" indent="0">
              <a:buNone/>
            </a:pPr>
            <a:r>
              <a:rPr lang="en-GB" dirty="0"/>
              <a:t>Month should be in the range 1 to 12.  If not the output should be “Invalid month”.</a:t>
            </a:r>
          </a:p>
        </p:txBody>
      </p:sp>
    </p:spTree>
    <p:extLst>
      <p:ext uri="{BB962C8B-B14F-4D97-AF65-F5344CB8AC3E}">
        <p14:creationId xmlns:p14="http://schemas.microsoft.com/office/powerpoint/2010/main" val="31677951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645" y="429030"/>
            <a:ext cx="7020900" cy="750300"/>
          </a:xfrm>
        </p:spPr>
        <p:txBody>
          <a:bodyPr/>
          <a:lstStyle/>
          <a:p>
            <a:r>
              <a:rPr lang="en-GB"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7</a:t>
            </a:fld>
            <a:endParaRPr lang="en-US"/>
          </a:p>
        </p:txBody>
      </p:sp>
      <p:graphicFrame>
        <p:nvGraphicFramePr>
          <p:cNvPr id="5" name="Table 4"/>
          <p:cNvGraphicFramePr>
            <a:graphicFrameLocks noGrp="1"/>
          </p:cNvGraphicFramePr>
          <p:nvPr>
            <p:extLst/>
          </p:nvPr>
        </p:nvGraphicFramePr>
        <p:xfrm>
          <a:off x="965478" y="1324893"/>
          <a:ext cx="7215758" cy="2737508"/>
        </p:xfrm>
        <a:graphic>
          <a:graphicData uri="http://schemas.openxmlformats.org/drawingml/2006/table">
            <a:tbl>
              <a:tblPr firstRow="1" bandRow="1">
                <a:tableStyleId>{F7FE69DF-D11E-49BA-B546-6195E4E87960}</a:tableStyleId>
              </a:tblPr>
              <a:tblGrid>
                <a:gridCol w="3607879">
                  <a:extLst>
                    <a:ext uri="{9D8B030D-6E8A-4147-A177-3AD203B41FA5}">
                      <a16:colId xmlns:a16="http://schemas.microsoft.com/office/drawing/2014/main" val="1138955280"/>
                    </a:ext>
                  </a:extLst>
                </a:gridCol>
                <a:gridCol w="3607879">
                  <a:extLst>
                    <a:ext uri="{9D8B030D-6E8A-4147-A177-3AD203B41FA5}">
                      <a16:colId xmlns:a16="http://schemas.microsoft.com/office/drawing/2014/main" val="3715999549"/>
                    </a:ext>
                  </a:extLst>
                </a:gridCol>
              </a:tblGrid>
              <a:tr h="539310">
                <a:tc>
                  <a:txBody>
                    <a:bodyPr/>
                    <a:lstStyle/>
                    <a:p>
                      <a:pPr algn="ctr"/>
                      <a:r>
                        <a:rPr lang="en-GB" sz="2000" b="1" dirty="0" smtClean="0"/>
                        <a:t>Output</a:t>
                      </a:r>
                      <a:endParaRPr lang="en-GB" sz="2000" b="1" dirty="0"/>
                    </a:p>
                  </a:txBody>
                  <a:tcPr/>
                </a:tc>
                <a:tc>
                  <a:txBody>
                    <a:bodyPr/>
                    <a:lstStyle/>
                    <a:p>
                      <a:pPr algn="ctr"/>
                      <a:r>
                        <a:rPr lang="en-GB" sz="2000" b="1" dirty="0" smtClean="0"/>
                        <a:t>Code</a:t>
                      </a:r>
                      <a:endParaRPr lang="en-GB" sz="2000" b="1" dirty="0"/>
                    </a:p>
                  </a:txBody>
                  <a:tcPr/>
                </a:tc>
                <a:extLst>
                  <a:ext uri="{0D108BD9-81ED-4DB2-BD59-A6C34878D82A}">
                    <a16:rowId xmlns:a16="http://schemas.microsoft.com/office/drawing/2014/main" val="1362304379"/>
                  </a:ext>
                </a:extLst>
              </a:tr>
              <a:tr h="504739">
                <a:tc>
                  <a:txBody>
                    <a:bodyPr/>
                    <a:lstStyle/>
                    <a:p>
                      <a:r>
                        <a:rPr lang="en-GB" sz="2400" b="0" i="0" u="none" strike="noStrike" cap="none" dirty="0" smtClean="0">
                          <a:solidFill>
                            <a:srgbClr val="000000"/>
                          </a:solidFill>
                          <a:latin typeface="Arial"/>
                          <a:ea typeface="Arial"/>
                          <a:cs typeface="Arial"/>
                          <a:sym typeface="Arial"/>
                        </a:rPr>
                        <a:t>Python </a:t>
                      </a:r>
                      <a:r>
                        <a:rPr lang="en-GB" sz="2400" b="0" i="0" u="none" strike="noStrike" cap="none" dirty="0" err="1" smtClean="0">
                          <a:solidFill>
                            <a:srgbClr val="000000"/>
                          </a:solidFill>
                          <a:latin typeface="Arial"/>
                          <a:ea typeface="Arial"/>
                          <a:cs typeface="Arial"/>
                          <a:sym typeface="Arial"/>
                        </a:rPr>
                        <a:t>Python</a:t>
                      </a:r>
                      <a:r>
                        <a:rPr lang="en-GB" sz="2400" b="0" i="0" u="none" strike="noStrike" cap="none" dirty="0" smtClean="0">
                          <a:solidFill>
                            <a:srgbClr val="000000"/>
                          </a:solidFill>
                          <a:latin typeface="Arial"/>
                          <a:ea typeface="Arial"/>
                          <a:cs typeface="Arial"/>
                          <a:sym typeface="Arial"/>
                        </a:rPr>
                        <a:t> </a:t>
                      </a:r>
                      <a:r>
                        <a:rPr lang="en-GB" sz="2400" b="0" i="0" u="none" strike="noStrike" cap="none" dirty="0" err="1" smtClean="0">
                          <a:solidFill>
                            <a:srgbClr val="000000"/>
                          </a:solidFill>
                          <a:latin typeface="Arial"/>
                          <a:ea typeface="Arial"/>
                          <a:cs typeface="Arial"/>
                          <a:sym typeface="Arial"/>
                        </a:rPr>
                        <a:t>Python</a:t>
                      </a:r>
                      <a:endParaRPr lang="en-GB" sz="2400" b="0" i="0" u="none" strike="noStrike" cap="none" dirty="0">
                        <a:solidFill>
                          <a:srgbClr val="000000"/>
                        </a:solidFill>
                        <a:latin typeface="Arial"/>
                        <a:ea typeface="Arial"/>
                        <a:cs typeface="Arial"/>
                        <a:sym typeface="Arial"/>
                      </a:endParaRPr>
                    </a:p>
                  </a:txBody>
                  <a:tcPr/>
                </a:tc>
                <a:tc>
                  <a:txBody>
                    <a:bodyPr/>
                    <a:lstStyle/>
                    <a:p>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1955310627"/>
                  </a:ext>
                </a:extLst>
              </a:tr>
              <a:tr h="504739">
                <a:tc>
                  <a:txBody>
                    <a:bodyPr/>
                    <a:lstStyle/>
                    <a:p>
                      <a:r>
                        <a:rPr lang="en-GB" sz="2400" b="0" i="0" u="none" strike="noStrike" cap="none" dirty="0" smtClean="0">
                          <a:solidFill>
                            <a:srgbClr val="000000"/>
                          </a:solidFill>
                          <a:latin typeface="Arial"/>
                          <a:ea typeface="Arial"/>
                          <a:cs typeface="Arial"/>
                          <a:sym typeface="Arial"/>
                        </a:rPr>
                        <a:t>Python Program Basics</a:t>
                      </a:r>
                      <a:endParaRPr lang="en-GB" sz="2400" b="0" i="0" u="none" strike="noStrike" cap="none" dirty="0">
                        <a:solidFill>
                          <a:srgbClr val="000000"/>
                        </a:solidFill>
                        <a:latin typeface="Arial"/>
                        <a:ea typeface="Arial"/>
                        <a:cs typeface="Arial"/>
                        <a:sym typeface="Arial"/>
                      </a:endParaRPr>
                    </a:p>
                  </a:txBody>
                  <a:tcPr/>
                </a:tc>
                <a:tc>
                  <a:txBody>
                    <a:bodyPr/>
                    <a:lstStyle/>
                    <a:p>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1420092539"/>
                  </a:ext>
                </a:extLst>
              </a:tr>
              <a:tr h="1086596">
                <a:tc>
                  <a:txBody>
                    <a:bodyPr/>
                    <a:lstStyle/>
                    <a:p>
                      <a:r>
                        <a:rPr lang="en-GB" sz="2400" b="0" i="0" u="none" strike="noStrike" cap="none" dirty="0" smtClean="0">
                          <a:solidFill>
                            <a:srgbClr val="000000"/>
                          </a:solidFill>
                          <a:latin typeface="Arial"/>
                          <a:ea typeface="Arial"/>
                          <a:cs typeface="Arial"/>
                          <a:sym typeface="Arial"/>
                        </a:rPr>
                        <a:t>Python</a:t>
                      </a:r>
                    </a:p>
                    <a:p>
                      <a:r>
                        <a:rPr lang="en-GB" sz="2400" b="0" i="0" u="none" strike="noStrike" cap="none" dirty="0" smtClean="0">
                          <a:solidFill>
                            <a:srgbClr val="000000"/>
                          </a:solidFill>
                          <a:latin typeface="Arial"/>
                          <a:ea typeface="Arial"/>
                          <a:cs typeface="Arial"/>
                          <a:sym typeface="Arial"/>
                        </a:rPr>
                        <a:t>Program</a:t>
                      </a:r>
                    </a:p>
                    <a:p>
                      <a:r>
                        <a:rPr lang="en-GB" sz="2400" b="0" i="0" u="none" strike="noStrike" cap="none" dirty="0" smtClean="0">
                          <a:solidFill>
                            <a:srgbClr val="000000"/>
                          </a:solidFill>
                          <a:latin typeface="Arial"/>
                          <a:ea typeface="Arial"/>
                          <a:cs typeface="Arial"/>
                          <a:sym typeface="Arial"/>
                        </a:rPr>
                        <a:t>Basics</a:t>
                      </a:r>
                      <a:endParaRPr lang="en-GB" sz="2400" b="0" i="0" u="none" strike="noStrike" cap="none" dirty="0">
                        <a:solidFill>
                          <a:srgbClr val="000000"/>
                        </a:solidFill>
                        <a:latin typeface="Arial"/>
                        <a:ea typeface="Arial"/>
                        <a:cs typeface="Arial"/>
                        <a:sym typeface="Arial"/>
                      </a:endParaRPr>
                    </a:p>
                  </a:txBody>
                  <a:tcPr/>
                </a:tc>
                <a:tc>
                  <a:txBody>
                    <a:bodyPr/>
                    <a:lstStyle/>
                    <a:p>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946013829"/>
                  </a:ext>
                </a:extLst>
              </a:tr>
            </a:tbl>
          </a:graphicData>
        </a:graphic>
      </p:graphicFrame>
      <p:sp>
        <p:nvSpPr>
          <p:cNvPr id="6" name="TextBox 5"/>
          <p:cNvSpPr txBox="1"/>
          <p:nvPr/>
        </p:nvSpPr>
        <p:spPr>
          <a:xfrm>
            <a:off x="865909" y="924783"/>
            <a:ext cx="4461164" cy="400110"/>
          </a:xfrm>
          <a:prstGeom prst="rect">
            <a:avLst/>
          </a:prstGeom>
          <a:noFill/>
        </p:spPr>
        <p:txBody>
          <a:bodyPr wrap="square" rtlCol="0">
            <a:spAutoFit/>
          </a:bodyPr>
          <a:lstStyle/>
          <a:p>
            <a:r>
              <a:rPr lang="en-GB" sz="2000" b="1" dirty="0" smtClean="0"/>
              <a:t>Write code for the given outputs:</a:t>
            </a:r>
            <a:endParaRPr lang="en-GB" sz="2000" b="1" dirty="0"/>
          </a:p>
        </p:txBody>
      </p:sp>
    </p:spTree>
    <p:extLst>
      <p:ext uri="{BB962C8B-B14F-4D97-AF65-F5344CB8AC3E}">
        <p14:creationId xmlns:p14="http://schemas.microsoft.com/office/powerpoint/2010/main" val="302654447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70</a:t>
            </a:fld>
            <a:endParaRPr lang="en-US"/>
          </a:p>
        </p:txBody>
      </p:sp>
      <p:sp>
        <p:nvSpPr>
          <p:cNvPr id="5" name="Text Placeholder 2"/>
          <p:cNvSpPr txBox="1">
            <a:spLocks/>
          </p:cNvSpPr>
          <p:nvPr/>
        </p:nvSpPr>
        <p:spPr>
          <a:xfrm>
            <a:off x="674370" y="514350"/>
            <a:ext cx="3675958" cy="402336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600" dirty="0"/>
              <a:t>mon=</a:t>
            </a:r>
            <a:r>
              <a:rPr lang="en-GB" sz="1600" dirty="0" err="1"/>
              <a:t>int</a:t>
            </a:r>
            <a:r>
              <a:rPr lang="en-GB" sz="1600" dirty="0"/>
              <a:t>(input("Enter month"))</a:t>
            </a:r>
          </a:p>
          <a:p>
            <a:pPr marL="76200" indent="0">
              <a:buNone/>
            </a:pPr>
            <a:r>
              <a:rPr lang="en-GB" sz="1600" dirty="0"/>
              <a:t>if(mon==12 or mon==1 or mon==2):</a:t>
            </a:r>
          </a:p>
          <a:p>
            <a:pPr marL="76200" indent="0">
              <a:buNone/>
            </a:pPr>
            <a:r>
              <a:rPr lang="en-GB" sz="1600" dirty="0"/>
              <a:t>    print("</a:t>
            </a:r>
            <a:r>
              <a:rPr lang="en-GB" sz="1600" dirty="0" err="1"/>
              <a:t>Season:Winter</a:t>
            </a:r>
            <a:r>
              <a:rPr lang="en-GB" sz="1600" dirty="0"/>
              <a:t>")</a:t>
            </a:r>
          </a:p>
          <a:p>
            <a:pPr marL="76200" indent="0">
              <a:buNone/>
            </a:pPr>
            <a:r>
              <a:rPr lang="en-GB" sz="1600" dirty="0" err="1" smtClean="0"/>
              <a:t>elif</a:t>
            </a:r>
            <a:r>
              <a:rPr lang="en-GB" sz="1600" dirty="0" smtClean="0"/>
              <a:t>(mon</a:t>
            </a:r>
            <a:r>
              <a:rPr lang="en-GB" sz="1600" dirty="0"/>
              <a:t>==3 or mon==4 or mon==5):</a:t>
            </a:r>
          </a:p>
          <a:p>
            <a:pPr marL="76200" indent="0">
              <a:buNone/>
            </a:pPr>
            <a:r>
              <a:rPr lang="en-GB" sz="1600" dirty="0"/>
              <a:t>    print("</a:t>
            </a:r>
            <a:r>
              <a:rPr lang="en-GB" sz="1600" dirty="0" err="1"/>
              <a:t>Season:Spring</a:t>
            </a:r>
            <a:r>
              <a:rPr lang="en-GB" sz="1600" dirty="0"/>
              <a:t>")</a:t>
            </a:r>
          </a:p>
          <a:p>
            <a:pPr marL="76200" indent="0">
              <a:buNone/>
            </a:pPr>
            <a:r>
              <a:rPr lang="en-GB" sz="1600" dirty="0" err="1" smtClean="0"/>
              <a:t>elif</a:t>
            </a:r>
            <a:r>
              <a:rPr lang="en-GB" sz="1600" dirty="0" smtClean="0"/>
              <a:t>(mon</a:t>
            </a:r>
            <a:r>
              <a:rPr lang="en-GB" sz="1600" dirty="0"/>
              <a:t>==6 or mon==7 or mon==8):</a:t>
            </a:r>
          </a:p>
          <a:p>
            <a:pPr marL="76200" indent="0">
              <a:buNone/>
            </a:pPr>
            <a:r>
              <a:rPr lang="en-GB" sz="1600" dirty="0"/>
              <a:t>    print("</a:t>
            </a:r>
            <a:r>
              <a:rPr lang="en-GB" sz="1600" dirty="0" err="1"/>
              <a:t>Season:Summer</a:t>
            </a:r>
            <a:r>
              <a:rPr lang="en-GB" sz="1600" dirty="0"/>
              <a:t>")</a:t>
            </a:r>
          </a:p>
          <a:p>
            <a:pPr marL="76200" indent="0">
              <a:buNone/>
            </a:pPr>
            <a:r>
              <a:rPr lang="en-GB" sz="1600" dirty="0" err="1" smtClean="0"/>
              <a:t>elif</a:t>
            </a:r>
            <a:r>
              <a:rPr lang="en-GB" sz="1600" dirty="0" smtClean="0"/>
              <a:t>(mon</a:t>
            </a:r>
            <a:r>
              <a:rPr lang="en-GB" sz="1600" dirty="0"/>
              <a:t>==9 or mon==10 or mon==11):</a:t>
            </a:r>
          </a:p>
          <a:p>
            <a:pPr marL="76200" indent="0">
              <a:buNone/>
            </a:pPr>
            <a:r>
              <a:rPr lang="en-GB" sz="1600" dirty="0"/>
              <a:t>    print("</a:t>
            </a:r>
            <a:r>
              <a:rPr lang="en-GB" sz="1600" dirty="0" err="1" smtClean="0"/>
              <a:t>Season:Autumn</a:t>
            </a:r>
            <a:r>
              <a:rPr lang="en-GB" sz="1600" dirty="0" smtClean="0"/>
              <a:t>")</a:t>
            </a:r>
            <a:endParaRPr lang="en-GB" sz="1600" dirty="0"/>
          </a:p>
          <a:p>
            <a:pPr marL="76200" indent="0">
              <a:buNone/>
            </a:pPr>
            <a:r>
              <a:rPr lang="en-GB" sz="1600" dirty="0" smtClean="0"/>
              <a:t>else</a:t>
            </a:r>
            <a:r>
              <a:rPr lang="en-GB" sz="1600" dirty="0"/>
              <a:t>:</a:t>
            </a:r>
          </a:p>
          <a:p>
            <a:pPr marL="76200" indent="0">
              <a:buNone/>
            </a:pPr>
            <a:r>
              <a:rPr lang="en-GB" sz="1600" dirty="0"/>
              <a:t>    print("Invalid month")</a:t>
            </a:r>
          </a:p>
        </p:txBody>
      </p:sp>
      <p:sp>
        <p:nvSpPr>
          <p:cNvPr id="4" name="Cloud Callout 3"/>
          <p:cNvSpPr/>
          <p:nvPr/>
        </p:nvSpPr>
        <p:spPr>
          <a:xfrm>
            <a:off x="5160818" y="585408"/>
            <a:ext cx="3295936" cy="1641763"/>
          </a:xfrm>
          <a:prstGeom prst="cloudCallout">
            <a:avLst>
              <a:gd name="adj1" fmla="val -82870"/>
              <a:gd name="adj2" fmla="val 7035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Conditions can be combined using ‘and’, ‘or’</a:t>
            </a:r>
            <a:endParaRPr lang="en-GB" sz="2000" b="1" dirty="0"/>
          </a:p>
        </p:txBody>
      </p:sp>
    </p:spTree>
    <p:extLst>
      <p:ext uri="{BB962C8B-B14F-4D97-AF65-F5344CB8AC3E}">
        <p14:creationId xmlns:p14="http://schemas.microsoft.com/office/powerpoint/2010/main" val="40285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Iteration-while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71</a:t>
            </a:fld>
            <a:endParaRPr lang="en-US"/>
          </a:p>
        </p:txBody>
      </p:sp>
      <p:sp>
        <p:nvSpPr>
          <p:cNvPr id="4" name="Content Placeholder 3"/>
          <p:cNvSpPr>
            <a:spLocks noGrp="1"/>
          </p:cNvSpPr>
          <p:nvPr>
            <p:ph sz="quarter" idx="1"/>
          </p:nvPr>
        </p:nvSpPr>
        <p:spPr>
          <a:xfrm>
            <a:off x="861869" y="1304636"/>
            <a:ext cx="3698081" cy="3080328"/>
          </a:xfrm>
        </p:spPr>
        <p:style>
          <a:lnRef idx="2">
            <a:schemeClr val="accent2"/>
          </a:lnRef>
          <a:fillRef idx="1">
            <a:schemeClr val="lt1"/>
          </a:fillRef>
          <a:effectRef idx="0">
            <a:schemeClr val="accent2"/>
          </a:effectRef>
          <a:fontRef idx="minor">
            <a:schemeClr val="dk1"/>
          </a:fontRef>
        </p:style>
        <p:txBody>
          <a:bodyPr/>
          <a:lstStyle/>
          <a:p>
            <a:pPr marL="76200" indent="0" algn="just">
              <a:buNone/>
            </a:pPr>
            <a:r>
              <a:rPr lang="en-IN" sz="2800" dirty="0" smtClean="0"/>
              <a:t>while</a:t>
            </a:r>
          </a:p>
          <a:p>
            <a:pPr marL="76200" indent="0" algn="just">
              <a:buNone/>
            </a:pPr>
            <a:r>
              <a:rPr lang="en-IN" sz="1800" b="1" dirty="0" smtClean="0">
                <a:solidFill>
                  <a:srgbClr val="00B0F0"/>
                </a:solidFill>
              </a:rPr>
              <a:t>Syntax:</a:t>
            </a:r>
          </a:p>
          <a:p>
            <a:pPr marL="76200" indent="0" algn="just">
              <a:buNone/>
            </a:pPr>
            <a:r>
              <a:rPr lang="en-IN" sz="2000" dirty="0" smtClean="0"/>
              <a:t>loop variable initialization</a:t>
            </a:r>
            <a:endParaRPr lang="en-IN" sz="2000" dirty="0"/>
          </a:p>
          <a:p>
            <a:pPr marL="76200" indent="0" algn="just">
              <a:buNone/>
            </a:pPr>
            <a:r>
              <a:rPr lang="en-IN" sz="2000" dirty="0"/>
              <a:t>w</a:t>
            </a:r>
            <a:r>
              <a:rPr lang="en-IN" sz="2000" dirty="0" smtClean="0"/>
              <a:t>hile condition:</a:t>
            </a:r>
          </a:p>
          <a:p>
            <a:pPr marL="76200" indent="0" algn="just">
              <a:buNone/>
            </a:pPr>
            <a:r>
              <a:rPr lang="en-IN" sz="2000" dirty="0"/>
              <a:t> </a:t>
            </a:r>
            <a:r>
              <a:rPr lang="en-IN" sz="2000" dirty="0" smtClean="0"/>
              <a:t>         statement 1</a:t>
            </a:r>
          </a:p>
          <a:p>
            <a:pPr marL="76200" indent="0" algn="just">
              <a:buNone/>
            </a:pPr>
            <a:r>
              <a:rPr lang="en-IN" sz="2000" dirty="0"/>
              <a:t> </a:t>
            </a:r>
            <a:r>
              <a:rPr lang="en-IN" sz="2000" dirty="0" smtClean="0"/>
              <a:t>         ………..</a:t>
            </a:r>
          </a:p>
          <a:p>
            <a:pPr marL="76200" indent="0" algn="just">
              <a:buNone/>
            </a:pPr>
            <a:r>
              <a:rPr lang="en-IN" sz="2000" dirty="0"/>
              <a:t> </a:t>
            </a:r>
            <a:r>
              <a:rPr lang="en-IN" sz="2000" dirty="0" smtClean="0"/>
              <a:t>         loop variable incr./</a:t>
            </a:r>
            <a:r>
              <a:rPr lang="en-IN" sz="2000" dirty="0" err="1" smtClean="0"/>
              <a:t>decr</a:t>
            </a:r>
            <a:r>
              <a:rPr lang="en-IN" sz="2000" dirty="0"/>
              <a:t>.</a:t>
            </a:r>
            <a:endParaRPr lang="en-IN" sz="2800" dirty="0"/>
          </a:p>
        </p:txBody>
      </p:sp>
      <p:sp>
        <p:nvSpPr>
          <p:cNvPr id="5" name="Content Placeholder 3"/>
          <p:cNvSpPr txBox="1">
            <a:spLocks/>
          </p:cNvSpPr>
          <p:nvPr/>
        </p:nvSpPr>
        <p:spPr>
          <a:xfrm>
            <a:off x="4658015" y="1304636"/>
            <a:ext cx="1839768" cy="308032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lgn="just">
              <a:buFont typeface="Sniglet"/>
              <a:buNone/>
            </a:pPr>
            <a:r>
              <a:rPr lang="en-IN" sz="2800" dirty="0" smtClean="0"/>
              <a:t>while</a:t>
            </a:r>
          </a:p>
          <a:p>
            <a:pPr marL="76200" indent="0" algn="just">
              <a:buFont typeface="Sniglet"/>
              <a:buNone/>
            </a:pPr>
            <a:r>
              <a:rPr lang="en-IN" sz="1800" b="1" dirty="0" smtClean="0">
                <a:solidFill>
                  <a:srgbClr val="00B0F0"/>
                </a:solidFill>
              </a:rPr>
              <a:t>Example:</a:t>
            </a:r>
          </a:p>
          <a:p>
            <a:pPr marL="76200" indent="0" algn="just">
              <a:buFont typeface="Sniglet"/>
              <a:buNone/>
            </a:pPr>
            <a:r>
              <a:rPr lang="en-IN" sz="1800" b="1" dirty="0" err="1" smtClean="0">
                <a:solidFill>
                  <a:schemeClr val="tx1"/>
                </a:solidFill>
              </a:rPr>
              <a:t>i</a:t>
            </a:r>
            <a:r>
              <a:rPr lang="en-IN" sz="1800" b="1" dirty="0" smtClean="0">
                <a:solidFill>
                  <a:schemeClr val="tx1"/>
                </a:solidFill>
              </a:rPr>
              <a:t>=1</a:t>
            </a:r>
          </a:p>
          <a:p>
            <a:pPr marL="76200" indent="0" algn="just">
              <a:buFont typeface="Sniglet"/>
              <a:buNone/>
            </a:pPr>
            <a:r>
              <a:rPr lang="en-IN" sz="2000" dirty="0" smtClean="0"/>
              <a:t>while </a:t>
            </a:r>
            <a:r>
              <a:rPr lang="en-IN" sz="2000" dirty="0" err="1" smtClean="0"/>
              <a:t>i</a:t>
            </a:r>
            <a:r>
              <a:rPr lang="en-IN" sz="2000" dirty="0" smtClean="0"/>
              <a:t>&lt;=10:</a:t>
            </a:r>
          </a:p>
          <a:p>
            <a:pPr marL="76200" indent="0" algn="just">
              <a:buFont typeface="Sniglet"/>
              <a:buNone/>
            </a:pPr>
            <a:r>
              <a:rPr lang="en-IN" sz="2000" dirty="0" smtClean="0"/>
              <a:t>          print(2*</a:t>
            </a:r>
            <a:r>
              <a:rPr lang="en-IN" sz="2000" dirty="0" err="1" smtClean="0"/>
              <a:t>i</a:t>
            </a:r>
            <a:r>
              <a:rPr lang="en-IN" sz="2000" dirty="0" smtClean="0"/>
              <a:t>)</a:t>
            </a:r>
          </a:p>
          <a:p>
            <a:pPr marL="76200" indent="0" algn="just">
              <a:buFont typeface="Sniglet"/>
              <a:buNone/>
            </a:pPr>
            <a:r>
              <a:rPr lang="en-IN" sz="2000" dirty="0" smtClean="0"/>
              <a:t>          </a:t>
            </a:r>
            <a:r>
              <a:rPr lang="en-IN" sz="2000" dirty="0" err="1" smtClean="0"/>
              <a:t>i</a:t>
            </a:r>
            <a:r>
              <a:rPr lang="en-IN" sz="2000" dirty="0" smtClean="0"/>
              <a:t>+=1</a:t>
            </a:r>
            <a:endParaRPr lang="en-IN" sz="2800" dirty="0"/>
          </a:p>
        </p:txBody>
      </p:sp>
      <p:sp>
        <p:nvSpPr>
          <p:cNvPr id="6" name="Content Placeholder 3"/>
          <p:cNvSpPr txBox="1">
            <a:spLocks/>
          </p:cNvSpPr>
          <p:nvPr/>
        </p:nvSpPr>
        <p:spPr>
          <a:xfrm>
            <a:off x="6512721" y="1304636"/>
            <a:ext cx="1869280" cy="3080328"/>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lgn="just">
              <a:buFont typeface="Sniglet"/>
              <a:buNone/>
            </a:pPr>
            <a:r>
              <a:rPr lang="en-IN" sz="2800" dirty="0" smtClean="0"/>
              <a:t>while</a:t>
            </a:r>
          </a:p>
          <a:p>
            <a:pPr marL="76200" indent="0" algn="just">
              <a:buFont typeface="Sniglet"/>
              <a:buNone/>
            </a:pPr>
            <a:r>
              <a:rPr lang="en-IN" sz="1800" b="1" dirty="0" smtClean="0">
                <a:solidFill>
                  <a:srgbClr val="00B0F0"/>
                </a:solidFill>
              </a:rPr>
              <a:t>Example:</a:t>
            </a:r>
          </a:p>
          <a:p>
            <a:pPr marL="76200" indent="0" algn="just">
              <a:buFont typeface="Sniglet"/>
              <a:buNone/>
            </a:pPr>
            <a:r>
              <a:rPr lang="en-IN" sz="1800" b="1" dirty="0" err="1" smtClean="0">
                <a:solidFill>
                  <a:schemeClr val="tx1"/>
                </a:solidFill>
              </a:rPr>
              <a:t>i</a:t>
            </a:r>
            <a:r>
              <a:rPr lang="en-IN" sz="1800" b="1" dirty="0" smtClean="0">
                <a:solidFill>
                  <a:schemeClr val="tx1"/>
                </a:solidFill>
              </a:rPr>
              <a:t>=10</a:t>
            </a:r>
          </a:p>
          <a:p>
            <a:pPr marL="76200" indent="0" algn="just">
              <a:buFont typeface="Sniglet"/>
              <a:buNone/>
            </a:pPr>
            <a:r>
              <a:rPr lang="en-IN" sz="2000" dirty="0" smtClean="0"/>
              <a:t>while </a:t>
            </a:r>
            <a:r>
              <a:rPr lang="en-IN" sz="2000" dirty="0" err="1" smtClean="0"/>
              <a:t>i</a:t>
            </a:r>
            <a:r>
              <a:rPr lang="en-IN" sz="2000" dirty="0"/>
              <a:t>&gt;</a:t>
            </a:r>
            <a:r>
              <a:rPr lang="en-IN" sz="2000" dirty="0" smtClean="0"/>
              <a:t>=1:</a:t>
            </a:r>
          </a:p>
          <a:p>
            <a:pPr marL="76200" indent="0" algn="just">
              <a:buFont typeface="Sniglet"/>
              <a:buNone/>
            </a:pPr>
            <a:r>
              <a:rPr lang="en-IN" sz="2000" dirty="0" smtClean="0"/>
              <a:t>          print(5*</a:t>
            </a:r>
            <a:r>
              <a:rPr lang="en-IN" sz="2000" dirty="0" err="1" smtClean="0"/>
              <a:t>i</a:t>
            </a:r>
            <a:r>
              <a:rPr lang="en-IN" sz="2000" dirty="0" smtClean="0"/>
              <a:t>)</a:t>
            </a:r>
          </a:p>
          <a:p>
            <a:pPr marL="76200" indent="0" algn="just">
              <a:buFont typeface="Sniglet"/>
              <a:buNone/>
            </a:pPr>
            <a:r>
              <a:rPr lang="en-IN" sz="2000" dirty="0" smtClean="0"/>
              <a:t>          </a:t>
            </a:r>
            <a:r>
              <a:rPr lang="en-IN" sz="2000" dirty="0" err="1" smtClean="0"/>
              <a:t>i</a:t>
            </a:r>
            <a:r>
              <a:rPr lang="en-IN" sz="2000" dirty="0"/>
              <a:t>-</a:t>
            </a:r>
            <a:r>
              <a:rPr lang="en-IN" sz="2000" dirty="0" smtClean="0"/>
              <a:t>=1</a:t>
            </a:r>
            <a:endParaRPr lang="en-IN" sz="2800" dirty="0"/>
          </a:p>
        </p:txBody>
      </p:sp>
      <p:sp>
        <p:nvSpPr>
          <p:cNvPr id="7" name="Cloud Callout 6"/>
          <p:cNvSpPr/>
          <p:nvPr/>
        </p:nvSpPr>
        <p:spPr>
          <a:xfrm>
            <a:off x="4849815" y="647754"/>
            <a:ext cx="3532186" cy="1641763"/>
          </a:xfrm>
          <a:prstGeom prst="cloudCallout">
            <a:avLst>
              <a:gd name="adj1" fmla="val -114396"/>
              <a:gd name="adj2" fmla="val 12225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Will be executed as long as the condition is true</a:t>
            </a:r>
            <a:endParaRPr lang="en-GB" sz="2000" b="1" dirty="0"/>
          </a:p>
        </p:txBody>
      </p:sp>
      <p:sp>
        <p:nvSpPr>
          <p:cNvPr id="8" name="Cloud Callout 7"/>
          <p:cNvSpPr/>
          <p:nvPr/>
        </p:nvSpPr>
        <p:spPr>
          <a:xfrm>
            <a:off x="1049500" y="945627"/>
            <a:ext cx="3532186" cy="1641763"/>
          </a:xfrm>
          <a:prstGeom prst="cloudCallout">
            <a:avLst>
              <a:gd name="adj1" fmla="val 60836"/>
              <a:gd name="adj2" fmla="val 9042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
        <p:nvSpPr>
          <p:cNvPr id="9" name="Cloud Callout 8"/>
          <p:cNvSpPr/>
          <p:nvPr/>
        </p:nvSpPr>
        <p:spPr>
          <a:xfrm>
            <a:off x="2832022" y="976853"/>
            <a:ext cx="3532186" cy="1641763"/>
          </a:xfrm>
          <a:prstGeom prst="cloudCallout">
            <a:avLst>
              <a:gd name="adj1" fmla="val 60836"/>
              <a:gd name="adj2" fmla="val 9042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
        <p:nvSpPr>
          <p:cNvPr id="10" name="Cloud Callout 9"/>
          <p:cNvSpPr/>
          <p:nvPr/>
        </p:nvSpPr>
        <p:spPr>
          <a:xfrm>
            <a:off x="3685118" y="2054936"/>
            <a:ext cx="3532186" cy="1641763"/>
          </a:xfrm>
          <a:prstGeom prst="cloudCallout">
            <a:avLst>
              <a:gd name="adj1" fmla="val -107041"/>
              <a:gd name="adj2" fmla="val 351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Take care of indentation</a:t>
            </a:r>
            <a:endParaRPr lang="en-GB" sz="2000" b="1" dirty="0"/>
          </a:p>
        </p:txBody>
      </p:sp>
    </p:spTree>
    <p:extLst>
      <p:ext uri="{BB962C8B-B14F-4D97-AF65-F5344CB8AC3E}">
        <p14:creationId xmlns:p14="http://schemas.microsoft.com/office/powerpoint/2010/main" val="176100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0"/>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P spid="7" grpId="0" animBg="1"/>
      <p:bldP spid="7" grpId="1" animBg="1"/>
      <p:bldP spid="8" grpId="0" animBg="1"/>
      <p:bldP spid="8" grpId="1" animBg="1"/>
      <p:bldP spid="9" grpId="0" animBg="1"/>
      <p:bldP spid="9" grpId="1" animBg="1"/>
      <p:bldP spid="10" grpId="0" animBg="1"/>
      <p:bldP spid="10"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811"/>
            <a:ext cx="7020900" cy="750300"/>
          </a:xfrm>
        </p:spPr>
        <p:txBody>
          <a:bodyPr/>
          <a:lstStyle/>
          <a:p>
            <a:r>
              <a:rPr lang="en-IN" dirty="0" smtClean="0"/>
              <a:t>Exercise</a:t>
            </a:r>
            <a:endParaRPr lang="en-IN" dirty="0"/>
          </a:p>
        </p:txBody>
      </p:sp>
      <p:sp>
        <p:nvSpPr>
          <p:cNvPr id="3" name="Content Placeholder 2"/>
          <p:cNvSpPr>
            <a:spLocks noGrp="1"/>
          </p:cNvSpPr>
          <p:nvPr>
            <p:ph idx="1"/>
          </p:nvPr>
        </p:nvSpPr>
        <p:spPr>
          <a:xfrm>
            <a:off x="914400" y="1200111"/>
            <a:ext cx="7156000" cy="3429000"/>
          </a:xfrm>
        </p:spPr>
        <p:txBody>
          <a:bodyPr>
            <a:normAutofit/>
          </a:bodyPr>
          <a:lstStyle/>
          <a:p>
            <a:r>
              <a:rPr lang="en-GB" dirty="0" smtClean="0"/>
              <a:t>Using while loop:</a:t>
            </a:r>
          </a:p>
          <a:p>
            <a:pPr marL="990600" lvl="1" indent="-457200">
              <a:buFont typeface="+mj-lt"/>
              <a:buAutoNum type="arabicPeriod"/>
            </a:pPr>
            <a:r>
              <a:rPr lang="en-GB" dirty="0" smtClean="0"/>
              <a:t>Print all multiples of 7 smaller than 100.</a:t>
            </a:r>
          </a:p>
          <a:p>
            <a:pPr marL="990600" lvl="1" indent="-457200">
              <a:buFont typeface="+mj-lt"/>
              <a:buAutoNum type="arabicPeriod"/>
            </a:pPr>
            <a:r>
              <a:rPr lang="en-GB" dirty="0" smtClean="0"/>
              <a:t>Print all even numbers in the range 201-300.</a:t>
            </a:r>
          </a:p>
          <a:p>
            <a:pPr marL="990600" lvl="1" indent="-457200">
              <a:buFont typeface="+mj-lt"/>
              <a:buAutoNum type="arabicPeriod"/>
            </a:pPr>
            <a:r>
              <a:rPr lang="en-GB" dirty="0" smtClean="0"/>
              <a:t>Print ‘*’ 10 times on different lines.</a:t>
            </a:r>
          </a:p>
          <a:p>
            <a:pPr marL="990600" lvl="1" indent="-457200">
              <a:buFont typeface="+mj-lt"/>
              <a:buAutoNum type="arabicPeriod"/>
            </a:pPr>
            <a:r>
              <a:rPr lang="en-GB" dirty="0" smtClean="0"/>
              <a:t>Print your name 25 times on different lines.</a:t>
            </a:r>
          </a:p>
          <a:p>
            <a:pPr marL="990600" lvl="1" indent="-457200">
              <a:buFont typeface="+mj-lt"/>
              <a:buAutoNum type="arabicPeriod"/>
            </a:pPr>
            <a:r>
              <a:rPr lang="en-GB" dirty="0" smtClean="0"/>
              <a:t>Find the sum of 10 user input integers.</a:t>
            </a:r>
            <a:endParaRPr lang="en-GB" dirty="0"/>
          </a:p>
        </p:txBody>
      </p:sp>
    </p:spTree>
    <p:extLst>
      <p:ext uri="{BB962C8B-B14F-4D97-AF65-F5344CB8AC3E}">
        <p14:creationId xmlns:p14="http://schemas.microsoft.com/office/powerpoint/2010/main" val="52400760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811"/>
            <a:ext cx="7020900" cy="750300"/>
          </a:xfrm>
        </p:spPr>
        <p:txBody>
          <a:bodyPr/>
          <a:lstStyle/>
          <a:p>
            <a:r>
              <a:rPr lang="en-IN" dirty="0" smtClean="0"/>
              <a:t>Iteration-For</a:t>
            </a:r>
            <a:endParaRPr lang="en-IN" dirty="0"/>
          </a:p>
        </p:txBody>
      </p:sp>
      <p:sp>
        <p:nvSpPr>
          <p:cNvPr id="3" name="Content Placeholder 2"/>
          <p:cNvSpPr>
            <a:spLocks noGrp="1"/>
          </p:cNvSpPr>
          <p:nvPr>
            <p:ph idx="1"/>
          </p:nvPr>
        </p:nvSpPr>
        <p:spPr>
          <a:xfrm>
            <a:off x="914400" y="1094509"/>
            <a:ext cx="3013364" cy="3159452"/>
          </a:xfrm>
        </p:spPr>
        <p:style>
          <a:lnRef idx="2">
            <a:schemeClr val="accent2"/>
          </a:lnRef>
          <a:fillRef idx="1">
            <a:schemeClr val="lt1"/>
          </a:fillRef>
          <a:effectRef idx="0">
            <a:schemeClr val="accent2"/>
          </a:effectRef>
          <a:fontRef idx="minor">
            <a:schemeClr val="dk1"/>
          </a:fontRef>
        </p:style>
        <p:txBody>
          <a:bodyPr>
            <a:normAutofit/>
          </a:bodyPr>
          <a:lstStyle/>
          <a:p>
            <a:r>
              <a:rPr lang="en-GB" dirty="0" smtClean="0"/>
              <a:t>for</a:t>
            </a:r>
          </a:p>
          <a:p>
            <a:pPr marL="76200" indent="0">
              <a:buNone/>
            </a:pPr>
            <a:r>
              <a:rPr lang="en-GB" sz="2000" b="1" dirty="0" smtClean="0">
                <a:solidFill>
                  <a:srgbClr val="00B0F0"/>
                </a:solidFill>
              </a:rPr>
              <a:t>Syntax:</a:t>
            </a:r>
          </a:p>
          <a:p>
            <a:pPr marL="76200" indent="0">
              <a:buNone/>
            </a:pPr>
            <a:r>
              <a:rPr lang="en-GB" sz="2000" dirty="0" smtClean="0"/>
              <a:t>for </a:t>
            </a:r>
            <a:r>
              <a:rPr lang="en-GB" sz="2000" dirty="0" err="1" smtClean="0">
                <a:latin typeface="Tahoma" panose="020B0604030504040204" pitchFamily="34" charset="0"/>
                <a:ea typeface="Tahoma" panose="020B0604030504040204" pitchFamily="34" charset="0"/>
                <a:cs typeface="Tahoma" panose="020B0604030504040204" pitchFamily="34" charset="0"/>
              </a:rPr>
              <a:t>loop_var</a:t>
            </a:r>
            <a:r>
              <a:rPr lang="en-GB" sz="2000" dirty="0" smtClean="0"/>
              <a:t> in </a:t>
            </a:r>
            <a:r>
              <a:rPr lang="en-GB" sz="2000" dirty="0" err="1" smtClean="0"/>
              <a:t>iterable</a:t>
            </a:r>
            <a:r>
              <a:rPr lang="en-GB" sz="2000" dirty="0" smtClean="0"/>
              <a:t>:</a:t>
            </a:r>
            <a:endParaRPr lang="en-GB" sz="2000" dirty="0"/>
          </a:p>
          <a:p>
            <a:pPr marL="76200" indent="0">
              <a:buNone/>
            </a:pPr>
            <a:r>
              <a:rPr lang="en-GB" sz="2000" dirty="0" smtClean="0"/>
              <a:t>            statement 1</a:t>
            </a:r>
          </a:p>
          <a:p>
            <a:pPr marL="76200" indent="0">
              <a:buNone/>
            </a:pPr>
            <a:r>
              <a:rPr lang="en-GB" sz="2000" dirty="0"/>
              <a:t> </a:t>
            </a:r>
            <a:r>
              <a:rPr lang="en-GB" sz="2000" dirty="0" smtClean="0"/>
              <a:t>           statement 2</a:t>
            </a:r>
          </a:p>
          <a:p>
            <a:pPr marL="76200" indent="0">
              <a:buNone/>
            </a:pPr>
            <a:r>
              <a:rPr lang="en-GB" sz="2000" dirty="0"/>
              <a:t> </a:t>
            </a:r>
            <a:r>
              <a:rPr lang="en-GB" sz="2000" dirty="0" smtClean="0"/>
              <a:t>           …………….</a:t>
            </a:r>
            <a:endParaRPr lang="en-GB" sz="2000" dirty="0"/>
          </a:p>
        </p:txBody>
      </p:sp>
      <p:sp>
        <p:nvSpPr>
          <p:cNvPr id="4" name="Cloud Callout 3"/>
          <p:cNvSpPr/>
          <p:nvPr/>
        </p:nvSpPr>
        <p:spPr>
          <a:xfrm>
            <a:off x="4585371" y="457892"/>
            <a:ext cx="3532186" cy="1641763"/>
          </a:xfrm>
          <a:prstGeom prst="cloudCallout">
            <a:avLst>
              <a:gd name="adj1" fmla="val -119593"/>
              <a:gd name="adj2" fmla="val 5245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err="1"/>
              <a:t>l</a:t>
            </a:r>
            <a:r>
              <a:rPr lang="en-GB" sz="2000" b="1" dirty="0" err="1" smtClean="0"/>
              <a:t>oop_var</a:t>
            </a:r>
            <a:r>
              <a:rPr lang="en-GB" sz="2000" b="1" dirty="0" smtClean="0"/>
              <a:t> will take values from </a:t>
            </a:r>
            <a:r>
              <a:rPr lang="en-GB" sz="2000" b="1" dirty="0" err="1" smtClean="0"/>
              <a:t>iterable</a:t>
            </a:r>
            <a:r>
              <a:rPr lang="en-GB" sz="2000" b="1" dirty="0" smtClean="0"/>
              <a:t> successively</a:t>
            </a:r>
            <a:endParaRPr lang="en-GB" sz="2000" b="1" dirty="0"/>
          </a:p>
        </p:txBody>
      </p:sp>
      <p:sp>
        <p:nvSpPr>
          <p:cNvPr id="5" name="Content Placeholder 2"/>
          <p:cNvSpPr txBox="1">
            <a:spLocks/>
          </p:cNvSpPr>
          <p:nvPr/>
        </p:nvSpPr>
        <p:spPr>
          <a:xfrm>
            <a:off x="4031672" y="1094509"/>
            <a:ext cx="3013364" cy="3159452"/>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GB" dirty="0" smtClean="0"/>
              <a:t>for</a:t>
            </a:r>
          </a:p>
          <a:p>
            <a:pPr marL="76200" indent="0">
              <a:buFont typeface="Sniglet"/>
              <a:buNone/>
            </a:pPr>
            <a:r>
              <a:rPr lang="en-GB" sz="2000" b="1" dirty="0" smtClean="0">
                <a:solidFill>
                  <a:srgbClr val="00B0F0"/>
                </a:solidFill>
              </a:rPr>
              <a:t>Example:</a:t>
            </a:r>
          </a:p>
          <a:p>
            <a:pPr marL="76200" indent="0">
              <a:buFont typeface="Sniglet"/>
              <a:buNone/>
            </a:pPr>
            <a:r>
              <a:rPr lang="en-GB" sz="2000" dirty="0" smtClean="0"/>
              <a:t>for </a:t>
            </a:r>
            <a:r>
              <a:rPr lang="en-GB" sz="2000" dirty="0" smtClean="0">
                <a:latin typeface="Tahoma" panose="020B0604030504040204" pitchFamily="34" charset="0"/>
                <a:ea typeface="Tahoma" panose="020B0604030504040204" pitchFamily="34" charset="0"/>
                <a:cs typeface="Tahoma" panose="020B0604030504040204" pitchFamily="34" charset="0"/>
              </a:rPr>
              <a:t>c</a:t>
            </a:r>
            <a:r>
              <a:rPr lang="en-GB" sz="2000" dirty="0" smtClean="0"/>
              <a:t> in ‘Python’:</a:t>
            </a:r>
          </a:p>
          <a:p>
            <a:pPr marL="76200" indent="0">
              <a:buFont typeface="Sniglet"/>
              <a:buNone/>
            </a:pPr>
            <a:r>
              <a:rPr lang="en-GB" sz="2000" dirty="0" smtClean="0"/>
              <a:t>            print(c)</a:t>
            </a:r>
            <a:endParaRPr lang="en-GB" sz="2000" dirty="0"/>
          </a:p>
        </p:txBody>
      </p:sp>
      <p:sp>
        <p:nvSpPr>
          <p:cNvPr id="6" name="Content Placeholder 2"/>
          <p:cNvSpPr txBox="1">
            <a:spLocks/>
          </p:cNvSpPr>
          <p:nvPr/>
        </p:nvSpPr>
        <p:spPr>
          <a:xfrm>
            <a:off x="4031672" y="1094509"/>
            <a:ext cx="3013364" cy="3159452"/>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GB" dirty="0" smtClean="0"/>
              <a:t>for</a:t>
            </a:r>
          </a:p>
          <a:p>
            <a:pPr marL="76200" indent="0">
              <a:buFont typeface="Sniglet"/>
              <a:buNone/>
            </a:pPr>
            <a:r>
              <a:rPr lang="en-GB" sz="2000" b="1" dirty="0" smtClean="0">
                <a:solidFill>
                  <a:srgbClr val="00B0F0"/>
                </a:solidFill>
              </a:rPr>
              <a:t>Example:</a:t>
            </a:r>
          </a:p>
          <a:p>
            <a:pPr marL="76200" indent="0">
              <a:buFont typeface="Sniglet"/>
              <a:buNone/>
            </a:pPr>
            <a:r>
              <a:rPr lang="en-GB" sz="2000" dirty="0" smtClean="0"/>
              <a:t>for </a:t>
            </a:r>
            <a:r>
              <a:rPr lang="en-GB" sz="2000" dirty="0" err="1">
                <a:latin typeface="Tahoma" panose="020B0604030504040204" pitchFamily="34" charset="0"/>
                <a:ea typeface="Tahoma" panose="020B0604030504040204" pitchFamily="34" charset="0"/>
                <a:cs typeface="Tahoma" panose="020B0604030504040204" pitchFamily="34" charset="0"/>
              </a:rPr>
              <a:t>i</a:t>
            </a:r>
            <a:r>
              <a:rPr lang="en-GB" sz="2000" dirty="0" smtClean="0"/>
              <a:t> in [2,3,5,7]:</a:t>
            </a:r>
          </a:p>
          <a:p>
            <a:pPr marL="76200" indent="0">
              <a:buFont typeface="Sniglet"/>
              <a:buNone/>
            </a:pPr>
            <a:r>
              <a:rPr lang="en-GB" sz="2000" dirty="0" smtClean="0"/>
              <a:t>            print(</a:t>
            </a:r>
            <a:r>
              <a:rPr lang="en-GB" sz="2000" dirty="0" err="1" smtClean="0"/>
              <a:t>i</a:t>
            </a:r>
            <a:r>
              <a:rPr lang="en-GB" sz="2000" dirty="0" smtClean="0"/>
              <a:t>)</a:t>
            </a:r>
            <a:endParaRPr lang="en-GB" sz="2000" dirty="0"/>
          </a:p>
        </p:txBody>
      </p:sp>
    </p:spTree>
    <p:extLst>
      <p:ext uri="{BB962C8B-B14F-4D97-AF65-F5344CB8AC3E}">
        <p14:creationId xmlns:p14="http://schemas.microsoft.com/office/powerpoint/2010/main" val="86178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4" grpId="1" animBg="1"/>
      <p:bldP spid="5" grpId="0" build="p" animBg="1"/>
      <p:bldP spid="6" grpId="0" build="p"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811"/>
            <a:ext cx="7020900" cy="750300"/>
          </a:xfrm>
        </p:spPr>
        <p:txBody>
          <a:bodyPr/>
          <a:lstStyle/>
          <a:p>
            <a:r>
              <a:rPr lang="en-IN" dirty="0" smtClean="0"/>
              <a:t>Range Function</a:t>
            </a:r>
            <a:endParaRPr lang="en-IN" dirty="0"/>
          </a:p>
        </p:txBody>
      </p:sp>
      <p:sp>
        <p:nvSpPr>
          <p:cNvPr id="3" name="Content Placeholder 2"/>
          <p:cNvSpPr>
            <a:spLocks noGrp="1"/>
          </p:cNvSpPr>
          <p:nvPr>
            <p:ph idx="1"/>
          </p:nvPr>
        </p:nvSpPr>
        <p:spPr>
          <a:xfrm>
            <a:off x="914400" y="1094509"/>
            <a:ext cx="3117272" cy="3159452"/>
          </a:xfrm>
        </p:spPr>
        <p:style>
          <a:lnRef idx="2">
            <a:schemeClr val="accent2"/>
          </a:lnRef>
          <a:fillRef idx="1">
            <a:schemeClr val="lt1"/>
          </a:fillRef>
          <a:effectRef idx="0">
            <a:schemeClr val="accent2"/>
          </a:effectRef>
          <a:fontRef idx="minor">
            <a:schemeClr val="dk1"/>
          </a:fontRef>
        </p:style>
        <p:txBody>
          <a:bodyPr>
            <a:normAutofit/>
          </a:bodyPr>
          <a:lstStyle/>
          <a:p>
            <a:r>
              <a:rPr lang="en-GB" dirty="0" smtClean="0"/>
              <a:t>range</a:t>
            </a:r>
          </a:p>
          <a:p>
            <a:pPr marL="76200" indent="0">
              <a:buNone/>
            </a:pPr>
            <a:r>
              <a:rPr lang="en-GB" sz="2000" b="1" dirty="0" smtClean="0">
                <a:solidFill>
                  <a:srgbClr val="00B0F0"/>
                </a:solidFill>
              </a:rPr>
              <a:t>Syntax:</a:t>
            </a:r>
          </a:p>
          <a:p>
            <a:pPr marL="76200" indent="0">
              <a:buNone/>
            </a:pPr>
            <a:r>
              <a:rPr lang="en-GB" sz="2000" dirty="0" smtClean="0"/>
              <a:t>range (start, end+1, step)</a:t>
            </a:r>
            <a:endParaRPr lang="en-GB" sz="2000" dirty="0"/>
          </a:p>
        </p:txBody>
      </p:sp>
      <p:sp>
        <p:nvSpPr>
          <p:cNvPr id="6" name="Content Placeholder 2"/>
          <p:cNvSpPr txBox="1">
            <a:spLocks/>
          </p:cNvSpPr>
          <p:nvPr/>
        </p:nvSpPr>
        <p:spPr>
          <a:xfrm>
            <a:off x="5008418" y="1080654"/>
            <a:ext cx="3013364" cy="3159452"/>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GB" dirty="0" smtClean="0"/>
              <a:t>range</a:t>
            </a:r>
          </a:p>
          <a:p>
            <a:pPr marL="76200" indent="0">
              <a:buFont typeface="Sniglet"/>
              <a:buNone/>
            </a:pPr>
            <a:r>
              <a:rPr lang="en-GB" sz="2000" b="1" dirty="0" smtClean="0">
                <a:solidFill>
                  <a:srgbClr val="00B0F0"/>
                </a:solidFill>
              </a:rPr>
              <a:t>Example:</a:t>
            </a:r>
          </a:p>
          <a:p>
            <a:pPr marL="76200" indent="0">
              <a:buFont typeface="Sniglet"/>
              <a:buNone/>
            </a:pPr>
            <a:r>
              <a:rPr lang="en-GB" sz="2000" dirty="0" smtClean="0"/>
              <a:t>for </a:t>
            </a:r>
            <a:r>
              <a:rPr lang="en-GB" sz="2000" dirty="0" err="1">
                <a:latin typeface="Tahoma" panose="020B0604030504040204" pitchFamily="34" charset="0"/>
                <a:ea typeface="Tahoma" panose="020B0604030504040204" pitchFamily="34" charset="0"/>
                <a:cs typeface="Tahoma" panose="020B0604030504040204" pitchFamily="34" charset="0"/>
              </a:rPr>
              <a:t>i</a:t>
            </a:r>
            <a:r>
              <a:rPr lang="en-GB" sz="2000" dirty="0" smtClean="0"/>
              <a:t> in range(1,10,2):</a:t>
            </a:r>
          </a:p>
          <a:p>
            <a:pPr marL="76200" indent="0">
              <a:buFont typeface="Sniglet"/>
              <a:buNone/>
            </a:pPr>
            <a:r>
              <a:rPr lang="en-GB" sz="2000" dirty="0" smtClean="0"/>
              <a:t>            print(</a:t>
            </a:r>
            <a:r>
              <a:rPr lang="en-GB" sz="2000" dirty="0" err="1" smtClean="0"/>
              <a:t>i</a:t>
            </a:r>
            <a:r>
              <a:rPr lang="en-GB" sz="2000" dirty="0" smtClean="0"/>
              <a:t>)</a:t>
            </a:r>
            <a:endParaRPr lang="en-GB" sz="2000" dirty="0"/>
          </a:p>
        </p:txBody>
      </p:sp>
      <p:sp>
        <p:nvSpPr>
          <p:cNvPr id="7" name="Oval Callout 6"/>
          <p:cNvSpPr/>
          <p:nvPr/>
        </p:nvSpPr>
        <p:spPr>
          <a:xfrm>
            <a:off x="651163" y="2576946"/>
            <a:ext cx="1212273" cy="1198418"/>
          </a:xfrm>
          <a:prstGeom prst="wedgeEllipseCallout">
            <a:avLst>
              <a:gd name="adj1" fmla="val 76603"/>
              <a:gd name="adj2" fmla="val -6713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Default value is 0</a:t>
            </a:r>
            <a:endParaRPr lang="en-GB" b="1" dirty="0"/>
          </a:p>
        </p:txBody>
      </p:sp>
      <p:sp>
        <p:nvSpPr>
          <p:cNvPr id="8" name="Oval Callout 7"/>
          <p:cNvSpPr/>
          <p:nvPr/>
        </p:nvSpPr>
        <p:spPr>
          <a:xfrm>
            <a:off x="2036618" y="2587645"/>
            <a:ext cx="1212273" cy="1198418"/>
          </a:xfrm>
          <a:prstGeom prst="wedgeEllipseCallout">
            <a:avLst>
              <a:gd name="adj1" fmla="val 76603"/>
              <a:gd name="adj2" fmla="val -6713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Default value is 1</a:t>
            </a:r>
            <a:endParaRPr lang="en-GB" b="1" dirty="0"/>
          </a:p>
        </p:txBody>
      </p:sp>
      <p:sp>
        <p:nvSpPr>
          <p:cNvPr id="9" name="Cloud Callout 8"/>
          <p:cNvSpPr/>
          <p:nvPr/>
        </p:nvSpPr>
        <p:spPr>
          <a:xfrm>
            <a:off x="1482798" y="379229"/>
            <a:ext cx="3532186" cy="1641763"/>
          </a:xfrm>
          <a:prstGeom prst="cloudCallout">
            <a:avLst>
              <a:gd name="adj1" fmla="val 60836"/>
              <a:gd name="adj2" fmla="val 9042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
        <p:nvSpPr>
          <p:cNvPr id="10" name="Content Placeholder 2"/>
          <p:cNvSpPr txBox="1">
            <a:spLocks/>
          </p:cNvSpPr>
          <p:nvPr/>
        </p:nvSpPr>
        <p:spPr>
          <a:xfrm>
            <a:off x="5008418" y="1080654"/>
            <a:ext cx="3013364" cy="3159452"/>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GB" dirty="0" smtClean="0"/>
              <a:t>range</a:t>
            </a:r>
          </a:p>
          <a:p>
            <a:pPr marL="76200" indent="0">
              <a:buFont typeface="Sniglet"/>
              <a:buNone/>
            </a:pPr>
            <a:r>
              <a:rPr lang="en-GB" sz="2000" b="1" dirty="0" smtClean="0">
                <a:solidFill>
                  <a:srgbClr val="00B0F0"/>
                </a:solidFill>
              </a:rPr>
              <a:t>Example:</a:t>
            </a:r>
          </a:p>
          <a:p>
            <a:pPr marL="76200" indent="0">
              <a:buFont typeface="Sniglet"/>
              <a:buNone/>
            </a:pPr>
            <a:r>
              <a:rPr lang="en-GB" sz="2000" dirty="0" smtClean="0"/>
              <a:t>for </a:t>
            </a:r>
            <a:r>
              <a:rPr lang="en-GB" sz="2000" dirty="0" err="1">
                <a:latin typeface="Tahoma" panose="020B0604030504040204" pitchFamily="34" charset="0"/>
                <a:ea typeface="Tahoma" panose="020B0604030504040204" pitchFamily="34" charset="0"/>
                <a:cs typeface="Tahoma" panose="020B0604030504040204" pitchFamily="34" charset="0"/>
              </a:rPr>
              <a:t>i</a:t>
            </a:r>
            <a:r>
              <a:rPr lang="en-GB" sz="2000" dirty="0" smtClean="0"/>
              <a:t> in range(2,18,2):</a:t>
            </a:r>
          </a:p>
          <a:p>
            <a:pPr marL="76200" indent="0">
              <a:buFont typeface="Sniglet"/>
              <a:buNone/>
            </a:pPr>
            <a:r>
              <a:rPr lang="en-GB" sz="2000" dirty="0" smtClean="0"/>
              <a:t>            print(</a:t>
            </a:r>
            <a:r>
              <a:rPr lang="en-GB" sz="2000" dirty="0" err="1" smtClean="0"/>
              <a:t>i</a:t>
            </a:r>
            <a:r>
              <a:rPr lang="en-GB" sz="2000" dirty="0" smtClean="0"/>
              <a:t>)</a:t>
            </a:r>
            <a:endParaRPr lang="en-GB" sz="2000" dirty="0"/>
          </a:p>
        </p:txBody>
      </p:sp>
      <p:sp>
        <p:nvSpPr>
          <p:cNvPr id="11" name="Cloud Callout 10"/>
          <p:cNvSpPr/>
          <p:nvPr/>
        </p:nvSpPr>
        <p:spPr>
          <a:xfrm>
            <a:off x="1488590" y="359601"/>
            <a:ext cx="3532186" cy="1641763"/>
          </a:xfrm>
          <a:prstGeom prst="cloudCallout">
            <a:avLst>
              <a:gd name="adj1" fmla="val 60836"/>
              <a:gd name="adj2" fmla="val 9042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
        <p:nvSpPr>
          <p:cNvPr id="12" name="Content Placeholder 2"/>
          <p:cNvSpPr txBox="1">
            <a:spLocks/>
          </p:cNvSpPr>
          <p:nvPr/>
        </p:nvSpPr>
        <p:spPr>
          <a:xfrm>
            <a:off x="5026568" y="1080654"/>
            <a:ext cx="3013364" cy="3159452"/>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GB" dirty="0" smtClean="0"/>
              <a:t>range</a:t>
            </a:r>
          </a:p>
          <a:p>
            <a:pPr marL="76200" indent="0">
              <a:buFont typeface="Sniglet"/>
              <a:buNone/>
            </a:pPr>
            <a:r>
              <a:rPr lang="en-GB" sz="2000" b="1" dirty="0" smtClean="0">
                <a:solidFill>
                  <a:srgbClr val="00B0F0"/>
                </a:solidFill>
              </a:rPr>
              <a:t>Example:</a:t>
            </a:r>
          </a:p>
          <a:p>
            <a:pPr marL="76200" indent="0">
              <a:buFont typeface="Sniglet"/>
              <a:buNone/>
            </a:pPr>
            <a:r>
              <a:rPr lang="en-GB" sz="2000" dirty="0" smtClean="0"/>
              <a:t>for </a:t>
            </a:r>
            <a:r>
              <a:rPr lang="en-GB" sz="2000" dirty="0" err="1">
                <a:latin typeface="Tahoma" panose="020B0604030504040204" pitchFamily="34" charset="0"/>
                <a:ea typeface="Tahoma" panose="020B0604030504040204" pitchFamily="34" charset="0"/>
                <a:cs typeface="Tahoma" panose="020B0604030504040204" pitchFamily="34" charset="0"/>
              </a:rPr>
              <a:t>i</a:t>
            </a:r>
            <a:r>
              <a:rPr lang="en-GB" sz="2000" dirty="0" smtClean="0"/>
              <a:t> in range(10):</a:t>
            </a:r>
          </a:p>
          <a:p>
            <a:pPr marL="76200" indent="0">
              <a:buFont typeface="Sniglet"/>
              <a:buNone/>
            </a:pPr>
            <a:r>
              <a:rPr lang="en-GB" sz="2000" dirty="0" smtClean="0"/>
              <a:t>            print(</a:t>
            </a:r>
            <a:r>
              <a:rPr lang="en-GB" sz="2000" dirty="0" err="1" smtClean="0"/>
              <a:t>i</a:t>
            </a:r>
            <a:r>
              <a:rPr lang="en-GB" sz="2000" dirty="0" smtClean="0"/>
              <a:t>)</a:t>
            </a:r>
            <a:endParaRPr lang="en-GB" sz="2000" dirty="0"/>
          </a:p>
        </p:txBody>
      </p:sp>
      <p:sp>
        <p:nvSpPr>
          <p:cNvPr id="13" name="Cloud Callout 12"/>
          <p:cNvSpPr/>
          <p:nvPr/>
        </p:nvSpPr>
        <p:spPr>
          <a:xfrm>
            <a:off x="1491486" y="369415"/>
            <a:ext cx="3532186" cy="1641763"/>
          </a:xfrm>
          <a:prstGeom prst="cloudCallout">
            <a:avLst>
              <a:gd name="adj1" fmla="val 60836"/>
              <a:gd name="adj2" fmla="val 9042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Tree>
    <p:extLst>
      <p:ext uri="{BB962C8B-B14F-4D97-AF65-F5344CB8AC3E}">
        <p14:creationId xmlns:p14="http://schemas.microsoft.com/office/powerpoint/2010/main" val="4107043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bg/>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2">
                                            <p:bg/>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6" grpId="0" build="p" animBg="1"/>
      <p:bldP spid="7" grpId="0" animBg="1"/>
      <p:bldP spid="8" grpId="0" animBg="1"/>
      <p:bldP spid="9" grpId="0" animBg="1"/>
      <p:bldP spid="9" grpId="1" animBg="1"/>
      <p:bldP spid="10" grpId="0" build="p" animBg="1"/>
      <p:bldP spid="11" grpId="0" animBg="1"/>
      <p:bldP spid="11" grpId="1" animBg="1"/>
      <p:bldP spid="12" grpId="0" build="p" animBg="1"/>
      <p:bldP spid="13" grpId="0" animBg="1"/>
      <p:bldP spid="13" grpId="1"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811"/>
            <a:ext cx="7020900" cy="750300"/>
          </a:xfrm>
        </p:spPr>
        <p:txBody>
          <a:bodyPr/>
          <a:lstStyle/>
          <a:p>
            <a:r>
              <a:rPr lang="en-IN" dirty="0" smtClean="0"/>
              <a:t>Exercise</a:t>
            </a:r>
            <a:endParaRPr lang="en-IN" dirty="0"/>
          </a:p>
        </p:txBody>
      </p:sp>
      <p:sp>
        <p:nvSpPr>
          <p:cNvPr id="3" name="Content Placeholder 2"/>
          <p:cNvSpPr>
            <a:spLocks noGrp="1"/>
          </p:cNvSpPr>
          <p:nvPr>
            <p:ph idx="1"/>
          </p:nvPr>
        </p:nvSpPr>
        <p:spPr>
          <a:xfrm>
            <a:off x="914400" y="1200111"/>
            <a:ext cx="7156000" cy="3429000"/>
          </a:xfrm>
        </p:spPr>
        <p:txBody>
          <a:bodyPr>
            <a:normAutofit/>
          </a:bodyPr>
          <a:lstStyle/>
          <a:p>
            <a:r>
              <a:rPr lang="en-GB" dirty="0" smtClean="0"/>
              <a:t>Using for loop:</a:t>
            </a:r>
          </a:p>
          <a:p>
            <a:pPr marL="990600" lvl="1" indent="-457200">
              <a:buFont typeface="+mj-lt"/>
              <a:buAutoNum type="arabicPeriod"/>
            </a:pPr>
            <a:r>
              <a:rPr lang="en-GB" dirty="0" smtClean="0"/>
              <a:t>Print all multiples of 5 smaller than 100.</a:t>
            </a:r>
          </a:p>
          <a:p>
            <a:pPr marL="990600" lvl="1" indent="-457200">
              <a:buFont typeface="+mj-lt"/>
              <a:buAutoNum type="arabicPeriod"/>
            </a:pPr>
            <a:r>
              <a:rPr lang="en-GB" dirty="0" smtClean="0"/>
              <a:t>Print all even numbers in the range 101-200.</a:t>
            </a:r>
          </a:p>
          <a:p>
            <a:pPr marL="990600" lvl="1" indent="-457200">
              <a:buFont typeface="+mj-lt"/>
              <a:buAutoNum type="arabicPeriod"/>
            </a:pPr>
            <a:r>
              <a:rPr lang="en-GB" dirty="0" smtClean="0"/>
              <a:t>Print ‘Python’ 10 times on different lines.</a:t>
            </a:r>
          </a:p>
          <a:p>
            <a:pPr marL="990600" lvl="1" indent="-457200">
              <a:buFont typeface="+mj-lt"/>
              <a:buAutoNum type="arabicPeriod"/>
            </a:pPr>
            <a:r>
              <a:rPr lang="en-GB" dirty="0" smtClean="0"/>
              <a:t>Print your name 20 times on different lines.</a:t>
            </a:r>
          </a:p>
          <a:p>
            <a:pPr marL="990600" lvl="1" indent="-457200">
              <a:buFont typeface="+mj-lt"/>
              <a:buAutoNum type="arabicPeriod"/>
            </a:pPr>
            <a:r>
              <a:rPr lang="en-GB" dirty="0" smtClean="0"/>
              <a:t>Find the average of 10 user input integers.</a:t>
            </a:r>
            <a:endParaRPr lang="en-GB" dirty="0"/>
          </a:p>
        </p:txBody>
      </p:sp>
    </p:spTree>
    <p:extLst>
      <p:ext uri="{BB962C8B-B14F-4D97-AF65-F5344CB8AC3E}">
        <p14:creationId xmlns:p14="http://schemas.microsoft.com/office/powerpoint/2010/main" val="14281652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811"/>
            <a:ext cx="7020900" cy="750300"/>
          </a:xfrm>
        </p:spPr>
        <p:txBody>
          <a:bodyPr/>
          <a:lstStyle/>
          <a:p>
            <a:r>
              <a:rPr lang="en-IN" dirty="0" smtClean="0"/>
              <a:t>Exercise</a:t>
            </a:r>
            <a:endParaRPr lang="en-IN" dirty="0"/>
          </a:p>
        </p:txBody>
      </p:sp>
      <p:sp>
        <p:nvSpPr>
          <p:cNvPr id="3" name="Content Placeholder 2"/>
          <p:cNvSpPr>
            <a:spLocks noGrp="1"/>
          </p:cNvSpPr>
          <p:nvPr>
            <p:ph idx="1"/>
          </p:nvPr>
        </p:nvSpPr>
        <p:spPr>
          <a:xfrm>
            <a:off x="914400" y="999220"/>
            <a:ext cx="3740727" cy="3429000"/>
          </a:xfrm>
        </p:spPr>
        <p:style>
          <a:lnRef idx="2">
            <a:schemeClr val="accent2"/>
          </a:lnRef>
          <a:fillRef idx="1">
            <a:schemeClr val="lt1"/>
          </a:fillRef>
          <a:effectRef idx="0">
            <a:schemeClr val="accent2"/>
          </a:effectRef>
          <a:fontRef idx="minor">
            <a:schemeClr val="dk1"/>
          </a:fontRef>
        </p:style>
        <p:txBody>
          <a:bodyPr>
            <a:normAutofit/>
          </a:bodyPr>
          <a:lstStyle/>
          <a:p>
            <a:r>
              <a:rPr lang="en-GB" dirty="0" smtClean="0"/>
              <a:t>Take an input integer n and generate its multiplication table till 20 multiples.</a:t>
            </a:r>
            <a:endParaRPr lang="en-GB" dirty="0"/>
          </a:p>
        </p:txBody>
      </p:sp>
      <p:sp>
        <p:nvSpPr>
          <p:cNvPr id="4" name="Content Placeholder 2"/>
          <p:cNvSpPr txBox="1">
            <a:spLocks/>
          </p:cNvSpPr>
          <p:nvPr/>
        </p:nvSpPr>
        <p:spPr>
          <a:xfrm>
            <a:off x="4703619" y="999220"/>
            <a:ext cx="3768436" cy="3429000"/>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2000" dirty="0"/>
              <a:t>n=</a:t>
            </a:r>
            <a:r>
              <a:rPr lang="en-GB" sz="2000" dirty="0" err="1"/>
              <a:t>int</a:t>
            </a:r>
            <a:r>
              <a:rPr lang="en-GB" sz="2000" dirty="0"/>
              <a:t>(input("Enter </a:t>
            </a:r>
            <a:r>
              <a:rPr lang="en-GB" sz="2000" dirty="0" smtClean="0"/>
              <a:t>n:")) </a:t>
            </a:r>
          </a:p>
          <a:p>
            <a:pPr marL="76200" indent="0">
              <a:buNone/>
            </a:pPr>
            <a:r>
              <a:rPr lang="en-GB" sz="2000" dirty="0" smtClean="0"/>
              <a:t>for </a:t>
            </a:r>
            <a:r>
              <a:rPr lang="en-GB" sz="2000" dirty="0" err="1"/>
              <a:t>i</a:t>
            </a:r>
            <a:r>
              <a:rPr lang="en-GB" sz="2000" dirty="0"/>
              <a:t> in </a:t>
            </a:r>
            <a:r>
              <a:rPr lang="en-GB" sz="2000" dirty="0" smtClean="0"/>
              <a:t>range(1,21</a:t>
            </a:r>
            <a:r>
              <a:rPr lang="en-GB" sz="2000" dirty="0"/>
              <a:t>): </a:t>
            </a:r>
            <a:r>
              <a:rPr lang="en-GB" sz="2000" dirty="0" smtClean="0"/>
              <a:t>        </a:t>
            </a:r>
          </a:p>
          <a:p>
            <a:pPr marL="76200" indent="0">
              <a:buNone/>
            </a:pPr>
            <a:r>
              <a:rPr lang="en-GB" sz="2000" dirty="0"/>
              <a:t> </a:t>
            </a:r>
            <a:r>
              <a:rPr lang="en-GB" sz="2000" dirty="0" smtClean="0"/>
              <a:t>        print(f</a:t>
            </a:r>
            <a:r>
              <a:rPr lang="en-GB" sz="2000" dirty="0"/>
              <a:t>"{n}*{</a:t>
            </a:r>
            <a:r>
              <a:rPr lang="en-GB" sz="2000" dirty="0" err="1"/>
              <a:t>i</a:t>
            </a:r>
            <a:r>
              <a:rPr lang="en-GB" sz="2000" dirty="0"/>
              <a:t>}={n*</a:t>
            </a:r>
            <a:r>
              <a:rPr lang="en-GB" sz="2000" dirty="0" err="1"/>
              <a:t>i</a:t>
            </a:r>
            <a:r>
              <a:rPr lang="en-GB" sz="2000" dirty="0"/>
              <a:t>}")</a:t>
            </a:r>
          </a:p>
        </p:txBody>
      </p:sp>
    </p:spTree>
    <p:extLst>
      <p:ext uri="{BB962C8B-B14F-4D97-AF65-F5344CB8AC3E}">
        <p14:creationId xmlns:p14="http://schemas.microsoft.com/office/powerpoint/2010/main" val="408042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77</a:t>
            </a:fld>
            <a:endParaRPr lang="en-US"/>
          </a:p>
        </p:txBody>
      </p:sp>
      <p:sp>
        <p:nvSpPr>
          <p:cNvPr id="4" name="Content Placeholder 3"/>
          <p:cNvSpPr>
            <a:spLocks noGrp="1"/>
          </p:cNvSpPr>
          <p:nvPr>
            <p:ph sz="quarter" idx="1"/>
          </p:nvPr>
        </p:nvSpPr>
        <p:spPr>
          <a:xfrm>
            <a:off x="822900" y="1410750"/>
            <a:ext cx="7772400" cy="3429000"/>
          </a:xfrm>
        </p:spPr>
        <p:txBody>
          <a:bodyPr/>
          <a:lstStyle/>
          <a:p>
            <a:r>
              <a:rPr lang="en-US" dirty="0"/>
              <a:t>P</a:t>
            </a:r>
            <a:r>
              <a:rPr lang="en-US" dirty="0" smtClean="0"/>
              <a:t>rint </a:t>
            </a:r>
            <a:r>
              <a:rPr lang="en-US" dirty="0"/>
              <a:t>numbers from 21 to 40 by omitting multiples of </a:t>
            </a:r>
            <a:r>
              <a:rPr lang="en-US" dirty="0" smtClean="0"/>
              <a:t>4 </a:t>
            </a:r>
            <a:r>
              <a:rPr lang="en-US" dirty="0"/>
              <a:t>and </a:t>
            </a:r>
            <a:r>
              <a:rPr lang="en-US" dirty="0" smtClean="0"/>
              <a:t>5.</a:t>
            </a:r>
            <a:endParaRPr lang="en-IN" dirty="0"/>
          </a:p>
          <a:p>
            <a:endParaRPr lang="en-IN" dirty="0"/>
          </a:p>
        </p:txBody>
      </p:sp>
    </p:spTree>
    <p:extLst>
      <p:ext uri="{BB962C8B-B14F-4D97-AF65-F5344CB8AC3E}">
        <p14:creationId xmlns:p14="http://schemas.microsoft.com/office/powerpoint/2010/main" val="38974379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874" y="548668"/>
            <a:ext cx="7020900" cy="750300"/>
          </a:xfrm>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78</a:t>
            </a:fld>
            <a:endParaRPr lang="en-US"/>
          </a:p>
        </p:txBody>
      </p:sp>
      <p:sp>
        <p:nvSpPr>
          <p:cNvPr id="4" name="Content Placeholder 3"/>
          <p:cNvSpPr>
            <a:spLocks noGrp="1"/>
          </p:cNvSpPr>
          <p:nvPr>
            <p:ph sz="quarter" idx="1"/>
          </p:nvPr>
        </p:nvSpPr>
        <p:spPr>
          <a:xfrm>
            <a:off x="822900" y="1045029"/>
            <a:ext cx="3762955" cy="3794721"/>
          </a:xfrm>
        </p:spPr>
        <p:txBody>
          <a:bodyPr/>
          <a:lstStyle/>
          <a:p>
            <a:r>
              <a:rPr lang="en-US" dirty="0" smtClean="0"/>
              <a:t>Approach 1:</a:t>
            </a:r>
          </a:p>
          <a:p>
            <a:pPr lvl="1"/>
            <a:r>
              <a:rPr lang="en-US" dirty="0" smtClean="0"/>
              <a:t>Iterate through numbers 21 to 40</a:t>
            </a:r>
          </a:p>
          <a:p>
            <a:pPr lvl="1"/>
            <a:r>
              <a:rPr lang="en-US" dirty="0" smtClean="0"/>
              <a:t>If number is divisible by 4 </a:t>
            </a:r>
            <a:r>
              <a:rPr lang="en-US" b="1" dirty="0" smtClean="0">
                <a:solidFill>
                  <a:srgbClr val="FF0000"/>
                </a:solidFill>
              </a:rPr>
              <a:t>or</a:t>
            </a:r>
            <a:r>
              <a:rPr lang="en-US" dirty="0" smtClean="0"/>
              <a:t> 5 omit it else print it.</a:t>
            </a:r>
            <a:endParaRPr lang="en-IN" dirty="0"/>
          </a:p>
          <a:p>
            <a:endParaRPr lang="en-IN" dirty="0"/>
          </a:p>
        </p:txBody>
      </p:sp>
      <p:sp>
        <p:nvSpPr>
          <p:cNvPr id="5" name="Content Placeholder 3"/>
          <p:cNvSpPr txBox="1">
            <a:spLocks/>
          </p:cNvSpPr>
          <p:nvPr/>
        </p:nvSpPr>
        <p:spPr>
          <a:xfrm>
            <a:off x="4445863" y="923818"/>
            <a:ext cx="3603911" cy="342900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US" dirty="0" smtClean="0"/>
              <a:t>Approach 1:</a:t>
            </a:r>
          </a:p>
          <a:p>
            <a:pPr marL="76200" indent="0">
              <a:buFont typeface="Sniglet"/>
              <a:buNone/>
            </a:pPr>
            <a:r>
              <a:rPr lang="en-GB" dirty="0" smtClean="0">
                <a:latin typeface="Times New Roman" panose="02020603050405020304" pitchFamily="18" charset="0"/>
                <a:cs typeface="Times New Roman" panose="02020603050405020304" pitchFamily="18" charset="0"/>
              </a:rPr>
              <a:t>for </a:t>
            </a:r>
            <a:r>
              <a:rPr lang="en-GB" dirty="0" err="1" smtClean="0">
                <a:latin typeface="Times New Roman" panose="02020603050405020304" pitchFamily="18" charset="0"/>
                <a:cs typeface="Times New Roman" panose="02020603050405020304" pitchFamily="18" charset="0"/>
              </a:rPr>
              <a:t>i</a:t>
            </a:r>
            <a:r>
              <a:rPr lang="en-GB" dirty="0" smtClean="0">
                <a:latin typeface="Times New Roman" panose="02020603050405020304" pitchFamily="18" charset="0"/>
                <a:cs typeface="Times New Roman" panose="02020603050405020304" pitchFamily="18" charset="0"/>
              </a:rPr>
              <a:t> in range(21,41):</a:t>
            </a:r>
          </a:p>
          <a:p>
            <a:pPr marL="76200" indent="0">
              <a:buFont typeface="Sniglet"/>
              <a:buNone/>
            </a:pPr>
            <a:r>
              <a:rPr lang="en-GB" dirty="0" smtClean="0">
                <a:latin typeface="Times New Roman" panose="02020603050405020304" pitchFamily="18" charset="0"/>
                <a:cs typeface="Times New Roman" panose="02020603050405020304" pitchFamily="18" charset="0"/>
              </a:rPr>
              <a:t>    if i%4==0 or i%5==0:</a:t>
            </a:r>
          </a:p>
          <a:p>
            <a:pPr marL="76200" indent="0">
              <a:buFont typeface="Sniglet"/>
              <a:buNone/>
            </a:pPr>
            <a:r>
              <a:rPr lang="en-GB" dirty="0" smtClean="0">
                <a:latin typeface="Times New Roman" panose="02020603050405020304" pitchFamily="18" charset="0"/>
                <a:cs typeface="Times New Roman" panose="02020603050405020304" pitchFamily="18" charset="0"/>
              </a:rPr>
              <a:t>        pass</a:t>
            </a:r>
          </a:p>
          <a:p>
            <a:pPr marL="76200" indent="0">
              <a:buFont typeface="Sniglet"/>
              <a:buNone/>
            </a:pPr>
            <a:r>
              <a:rPr lang="en-GB" dirty="0" smtClean="0">
                <a:latin typeface="Times New Roman" panose="02020603050405020304" pitchFamily="18" charset="0"/>
                <a:cs typeface="Times New Roman" panose="02020603050405020304" pitchFamily="18" charset="0"/>
              </a:rPr>
              <a:t>    else:</a:t>
            </a:r>
          </a:p>
          <a:p>
            <a:pPr marL="76200" indent="0">
              <a:buFont typeface="Sniglet"/>
              <a:buNone/>
            </a:pPr>
            <a:r>
              <a:rPr lang="en-GB" dirty="0" smtClean="0">
                <a:latin typeface="Times New Roman" panose="02020603050405020304" pitchFamily="18" charset="0"/>
                <a:cs typeface="Times New Roman" panose="02020603050405020304" pitchFamily="18" charset="0"/>
              </a:rPr>
              <a:t>        print(</a:t>
            </a:r>
            <a:r>
              <a:rPr lang="en-GB" dirty="0" err="1" smtClean="0">
                <a:latin typeface="Times New Roman" panose="02020603050405020304" pitchFamily="18" charset="0"/>
                <a:cs typeface="Times New Roman" panose="02020603050405020304" pitchFamily="18" charset="0"/>
              </a:rPr>
              <a:t>i</a:t>
            </a:r>
            <a:r>
              <a:rPr lang="en-GB"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818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874" y="548668"/>
            <a:ext cx="7020900" cy="750300"/>
          </a:xfrm>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79</a:t>
            </a:fld>
            <a:endParaRPr lang="en-US"/>
          </a:p>
        </p:txBody>
      </p:sp>
      <p:sp>
        <p:nvSpPr>
          <p:cNvPr id="4" name="Content Placeholder 3"/>
          <p:cNvSpPr>
            <a:spLocks noGrp="1"/>
          </p:cNvSpPr>
          <p:nvPr>
            <p:ph sz="quarter" idx="1"/>
          </p:nvPr>
        </p:nvSpPr>
        <p:spPr>
          <a:xfrm>
            <a:off x="822900" y="1045029"/>
            <a:ext cx="3922282" cy="3794721"/>
          </a:xfrm>
        </p:spPr>
        <p:txBody>
          <a:bodyPr/>
          <a:lstStyle/>
          <a:p>
            <a:r>
              <a:rPr lang="en-US" dirty="0" smtClean="0"/>
              <a:t>Approach 2:</a:t>
            </a:r>
            <a:endParaRPr lang="en-US" dirty="0"/>
          </a:p>
          <a:p>
            <a:pPr lvl="1"/>
            <a:r>
              <a:rPr lang="en-US" dirty="0"/>
              <a:t>Iterate through numbers 21 to 40</a:t>
            </a:r>
          </a:p>
          <a:p>
            <a:pPr lvl="1"/>
            <a:r>
              <a:rPr lang="en-US" dirty="0"/>
              <a:t>If number </a:t>
            </a:r>
            <a:r>
              <a:rPr lang="en-US" dirty="0" smtClean="0"/>
              <a:t>is not </a:t>
            </a:r>
            <a:r>
              <a:rPr lang="en-US" dirty="0"/>
              <a:t>divisible by 4 </a:t>
            </a:r>
            <a:r>
              <a:rPr lang="en-US" b="1" dirty="0" smtClean="0">
                <a:solidFill>
                  <a:srgbClr val="FF0000"/>
                </a:solidFill>
              </a:rPr>
              <a:t>and</a:t>
            </a:r>
            <a:r>
              <a:rPr lang="en-US" dirty="0" smtClean="0"/>
              <a:t> 5 print </a:t>
            </a:r>
            <a:r>
              <a:rPr lang="en-US" dirty="0"/>
              <a:t>it else </a:t>
            </a:r>
            <a:r>
              <a:rPr lang="en-US" dirty="0" smtClean="0"/>
              <a:t>omit </a:t>
            </a:r>
            <a:r>
              <a:rPr lang="en-US" dirty="0"/>
              <a:t>it.</a:t>
            </a:r>
            <a:endParaRPr lang="en-IN" dirty="0"/>
          </a:p>
          <a:p>
            <a:endParaRPr lang="en-IN" dirty="0"/>
          </a:p>
        </p:txBody>
      </p:sp>
      <p:sp>
        <p:nvSpPr>
          <p:cNvPr id="5" name="Content Placeholder 3"/>
          <p:cNvSpPr txBox="1">
            <a:spLocks/>
          </p:cNvSpPr>
          <p:nvPr/>
        </p:nvSpPr>
        <p:spPr>
          <a:xfrm>
            <a:off x="4439753" y="1045029"/>
            <a:ext cx="3815995"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US" dirty="0" smtClean="0"/>
              <a:t>Approach 2:</a:t>
            </a:r>
            <a:endParaRPr lang="en-US" dirty="0" smtClean="0">
              <a:latin typeface="Times New Roman" panose="02020603050405020304" pitchFamily="18" charset="0"/>
              <a:cs typeface="Times New Roman" panose="02020603050405020304" pitchFamily="18" charset="0"/>
            </a:endParaRPr>
          </a:p>
          <a:p>
            <a:pPr marL="533400" lvl="1" indent="0">
              <a:buFont typeface="Sniglet"/>
              <a:buNone/>
            </a:pPr>
            <a:endParaRPr lang="en-GB" dirty="0" smtClean="0">
              <a:latin typeface="Times New Roman" panose="02020603050405020304" pitchFamily="18" charset="0"/>
              <a:cs typeface="Times New Roman" panose="02020603050405020304" pitchFamily="18" charset="0"/>
            </a:endParaRPr>
          </a:p>
          <a:p>
            <a:pPr marL="533400" lvl="1" indent="0">
              <a:buFont typeface="Sniglet"/>
              <a:buNone/>
            </a:pPr>
            <a:r>
              <a:rPr lang="en-GB" dirty="0" smtClean="0">
                <a:latin typeface="Times New Roman" panose="02020603050405020304" pitchFamily="18" charset="0"/>
                <a:cs typeface="Times New Roman" panose="02020603050405020304" pitchFamily="18" charset="0"/>
              </a:rPr>
              <a:t>for </a:t>
            </a:r>
            <a:r>
              <a:rPr lang="en-GB" dirty="0" err="1" smtClean="0">
                <a:latin typeface="Times New Roman" panose="02020603050405020304" pitchFamily="18" charset="0"/>
                <a:cs typeface="Times New Roman" panose="02020603050405020304" pitchFamily="18" charset="0"/>
              </a:rPr>
              <a:t>i</a:t>
            </a:r>
            <a:r>
              <a:rPr lang="en-GB" dirty="0" smtClean="0">
                <a:latin typeface="Times New Roman" panose="02020603050405020304" pitchFamily="18" charset="0"/>
                <a:cs typeface="Times New Roman" panose="02020603050405020304" pitchFamily="18" charset="0"/>
              </a:rPr>
              <a:t> in range(21,41):</a:t>
            </a:r>
          </a:p>
          <a:p>
            <a:pPr marL="533400" lvl="1" indent="0">
              <a:buFont typeface="Sniglet"/>
              <a:buNone/>
            </a:pPr>
            <a:r>
              <a:rPr lang="en-GB" dirty="0" smtClean="0">
                <a:latin typeface="Times New Roman" panose="02020603050405020304" pitchFamily="18" charset="0"/>
                <a:cs typeface="Times New Roman" panose="02020603050405020304" pitchFamily="18" charset="0"/>
              </a:rPr>
              <a:t>    if i%4!=0 and i%5!=0:</a:t>
            </a:r>
          </a:p>
          <a:p>
            <a:pPr marL="533400" lvl="1" indent="0">
              <a:buFont typeface="Sniglet"/>
              <a:buNone/>
            </a:pPr>
            <a:r>
              <a:rPr lang="en-GB" dirty="0" smtClean="0">
                <a:latin typeface="Times New Roman" panose="02020603050405020304" pitchFamily="18" charset="0"/>
                <a:cs typeface="Times New Roman" panose="02020603050405020304" pitchFamily="18" charset="0"/>
              </a:rPr>
              <a:t>        print(</a:t>
            </a:r>
            <a:r>
              <a:rPr lang="en-GB" dirty="0" err="1" smtClean="0">
                <a:latin typeface="Times New Roman" panose="02020603050405020304" pitchFamily="18" charset="0"/>
                <a:cs typeface="Times New Roman" panose="02020603050405020304" pitchFamily="18" charset="0"/>
              </a:rPr>
              <a:t>i</a:t>
            </a:r>
            <a:r>
              <a:rPr lang="en-GB"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03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645" y="429030"/>
            <a:ext cx="7020900" cy="750300"/>
          </a:xfrm>
        </p:spPr>
        <p:txBody>
          <a:bodyPr/>
          <a:lstStyle/>
          <a:p>
            <a:r>
              <a:rPr lang="en-GB"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8</a:t>
            </a:fld>
            <a:endParaRPr lang="en-US"/>
          </a:p>
        </p:txBody>
      </p:sp>
      <p:graphicFrame>
        <p:nvGraphicFramePr>
          <p:cNvPr id="5" name="Table 4"/>
          <p:cNvGraphicFramePr>
            <a:graphicFrameLocks noGrp="1"/>
          </p:cNvGraphicFramePr>
          <p:nvPr>
            <p:extLst/>
          </p:nvPr>
        </p:nvGraphicFramePr>
        <p:xfrm>
          <a:off x="951624" y="1028428"/>
          <a:ext cx="7215758" cy="3153854"/>
        </p:xfrm>
        <a:graphic>
          <a:graphicData uri="http://schemas.openxmlformats.org/drawingml/2006/table">
            <a:tbl>
              <a:tblPr firstRow="1" bandRow="1">
                <a:tableStyleId>{F7FE69DF-D11E-49BA-B546-6195E4E87960}</a:tableStyleId>
              </a:tblPr>
              <a:tblGrid>
                <a:gridCol w="3607879">
                  <a:extLst>
                    <a:ext uri="{9D8B030D-6E8A-4147-A177-3AD203B41FA5}">
                      <a16:colId xmlns:a16="http://schemas.microsoft.com/office/drawing/2014/main" val="1138955280"/>
                    </a:ext>
                  </a:extLst>
                </a:gridCol>
                <a:gridCol w="3607879">
                  <a:extLst>
                    <a:ext uri="{9D8B030D-6E8A-4147-A177-3AD203B41FA5}">
                      <a16:colId xmlns:a16="http://schemas.microsoft.com/office/drawing/2014/main" val="3715999549"/>
                    </a:ext>
                  </a:extLst>
                </a:gridCol>
              </a:tblGrid>
              <a:tr h="589997">
                <a:tc>
                  <a:txBody>
                    <a:bodyPr/>
                    <a:lstStyle/>
                    <a:p>
                      <a:pPr algn="ctr"/>
                      <a:r>
                        <a:rPr lang="en-GB" sz="2000" b="1" dirty="0" smtClean="0"/>
                        <a:t>Output</a:t>
                      </a:r>
                      <a:endParaRPr lang="en-GB" sz="2000" b="1" dirty="0"/>
                    </a:p>
                  </a:txBody>
                  <a:tcPr/>
                </a:tc>
                <a:tc>
                  <a:txBody>
                    <a:bodyPr/>
                    <a:lstStyle/>
                    <a:p>
                      <a:pPr algn="ctr"/>
                      <a:r>
                        <a:rPr lang="en-GB" sz="2000" b="1" dirty="0" smtClean="0"/>
                        <a:t>Code</a:t>
                      </a:r>
                      <a:endParaRPr lang="en-GB" sz="2000" b="1" dirty="0"/>
                    </a:p>
                  </a:txBody>
                  <a:tcPr/>
                </a:tc>
                <a:extLst>
                  <a:ext uri="{0D108BD9-81ED-4DB2-BD59-A6C34878D82A}">
                    <a16:rowId xmlns:a16="http://schemas.microsoft.com/office/drawing/2014/main" val="1362304379"/>
                  </a:ext>
                </a:extLst>
              </a:tr>
              <a:tr h="552177">
                <a:tc>
                  <a:txBody>
                    <a:bodyPr/>
                    <a:lstStyle/>
                    <a:p>
                      <a:r>
                        <a:rPr lang="en-GB" sz="2400" b="0" i="0" u="none" strike="noStrike" cap="none" dirty="0" smtClean="0">
                          <a:solidFill>
                            <a:srgbClr val="000000"/>
                          </a:solidFill>
                          <a:latin typeface="Arial"/>
                          <a:ea typeface="Arial"/>
                          <a:cs typeface="Arial"/>
                          <a:sym typeface="Arial"/>
                        </a:rPr>
                        <a:t>Python </a:t>
                      </a:r>
                      <a:r>
                        <a:rPr lang="en-GB" sz="2400" b="0" i="0" u="none" strike="noStrike" cap="none" dirty="0" err="1" smtClean="0">
                          <a:solidFill>
                            <a:srgbClr val="000000"/>
                          </a:solidFill>
                          <a:latin typeface="Arial"/>
                          <a:ea typeface="Arial"/>
                          <a:cs typeface="Arial"/>
                          <a:sym typeface="Arial"/>
                        </a:rPr>
                        <a:t>Python</a:t>
                      </a:r>
                      <a:r>
                        <a:rPr lang="en-GB" sz="2400" b="0" i="0" u="none" strike="noStrike" cap="none" dirty="0" smtClean="0">
                          <a:solidFill>
                            <a:srgbClr val="000000"/>
                          </a:solidFill>
                          <a:latin typeface="Arial"/>
                          <a:ea typeface="Arial"/>
                          <a:cs typeface="Arial"/>
                          <a:sym typeface="Arial"/>
                        </a:rPr>
                        <a:t> </a:t>
                      </a:r>
                      <a:r>
                        <a:rPr lang="en-GB" sz="2400" b="0" i="0" u="none" strike="noStrike" cap="none" dirty="0" err="1" smtClean="0">
                          <a:solidFill>
                            <a:srgbClr val="000000"/>
                          </a:solidFill>
                          <a:latin typeface="Arial"/>
                          <a:ea typeface="Arial"/>
                          <a:cs typeface="Arial"/>
                          <a:sym typeface="Arial"/>
                        </a:rPr>
                        <a:t>Python</a:t>
                      </a:r>
                      <a:endParaRPr lang="en-GB" sz="2400" b="0" i="0" u="none" strike="noStrike" cap="none" dirty="0">
                        <a:solidFill>
                          <a:srgbClr val="000000"/>
                        </a:solidFill>
                        <a:latin typeface="Arial"/>
                        <a:ea typeface="Arial"/>
                        <a:cs typeface="Arial"/>
                        <a:sym typeface="Arial"/>
                      </a:endParaRPr>
                    </a:p>
                  </a:txBody>
                  <a:tcPr/>
                </a:tc>
                <a:tc>
                  <a:txBody>
                    <a:bodyPr/>
                    <a:lstStyle/>
                    <a:p>
                      <a:r>
                        <a:rPr lang="en-GB" sz="2400" b="0" i="0" u="none" strike="noStrike" cap="none" dirty="0" smtClean="0">
                          <a:solidFill>
                            <a:srgbClr val="000000"/>
                          </a:solidFill>
                          <a:latin typeface="Arial"/>
                          <a:ea typeface="Arial"/>
                          <a:cs typeface="Arial"/>
                          <a:sym typeface="Arial"/>
                        </a:rPr>
                        <a:t>print(“Python ”*3)</a:t>
                      </a:r>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1955310627"/>
                  </a:ext>
                </a:extLst>
              </a:tr>
              <a:tr h="552177">
                <a:tc>
                  <a:txBody>
                    <a:bodyPr/>
                    <a:lstStyle/>
                    <a:p>
                      <a:r>
                        <a:rPr lang="en-GB" sz="2400" b="0" i="0" u="none" strike="noStrike" cap="none" dirty="0" smtClean="0">
                          <a:solidFill>
                            <a:srgbClr val="000000"/>
                          </a:solidFill>
                          <a:latin typeface="Arial"/>
                          <a:ea typeface="Arial"/>
                          <a:cs typeface="Arial"/>
                          <a:sym typeface="Arial"/>
                        </a:rPr>
                        <a:t>Python Program Basics</a:t>
                      </a:r>
                      <a:endParaRPr lang="en-GB" sz="2400" b="0" i="0" u="none" strike="noStrike" cap="none" dirty="0">
                        <a:solidFill>
                          <a:srgbClr val="000000"/>
                        </a:solidFill>
                        <a:latin typeface="Arial"/>
                        <a:ea typeface="Arial"/>
                        <a:cs typeface="Arial"/>
                        <a:sym typeface="Arial"/>
                      </a:endParaRPr>
                    </a:p>
                  </a:txBody>
                  <a:tcPr/>
                </a:tc>
                <a:tc>
                  <a:txBody>
                    <a:bodyPr/>
                    <a:lstStyle/>
                    <a:p>
                      <a:r>
                        <a:rPr lang="en-GB" sz="2400" b="0" i="0" u="none" strike="noStrike" cap="none" dirty="0" smtClean="0">
                          <a:solidFill>
                            <a:srgbClr val="000000"/>
                          </a:solidFill>
                          <a:latin typeface="Arial"/>
                          <a:ea typeface="Arial"/>
                          <a:cs typeface="Arial"/>
                          <a:sym typeface="Arial"/>
                        </a:rPr>
                        <a:t>print(“Python Program Basics”)</a:t>
                      </a:r>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1420092539"/>
                  </a:ext>
                </a:extLst>
              </a:tr>
              <a:tr h="552177">
                <a:tc>
                  <a:txBody>
                    <a:bodyPr/>
                    <a:lstStyle/>
                    <a:p>
                      <a:r>
                        <a:rPr lang="en-GB" sz="2400" b="0" i="0" u="none" strike="noStrike" cap="none" dirty="0" smtClean="0">
                          <a:solidFill>
                            <a:srgbClr val="000000"/>
                          </a:solidFill>
                          <a:latin typeface="Arial"/>
                          <a:ea typeface="Arial"/>
                          <a:cs typeface="Arial"/>
                          <a:sym typeface="Arial"/>
                        </a:rPr>
                        <a:t>Python</a:t>
                      </a:r>
                    </a:p>
                    <a:p>
                      <a:r>
                        <a:rPr lang="en-GB" sz="2400" b="0" i="0" u="none" strike="noStrike" cap="none" dirty="0" smtClean="0">
                          <a:solidFill>
                            <a:srgbClr val="000000"/>
                          </a:solidFill>
                          <a:latin typeface="Arial"/>
                          <a:ea typeface="Arial"/>
                          <a:cs typeface="Arial"/>
                          <a:sym typeface="Arial"/>
                        </a:rPr>
                        <a:t>Program</a:t>
                      </a:r>
                    </a:p>
                    <a:p>
                      <a:r>
                        <a:rPr lang="en-GB" sz="2400" b="0" i="0" u="none" strike="noStrike" cap="none" dirty="0" smtClean="0">
                          <a:solidFill>
                            <a:srgbClr val="000000"/>
                          </a:solidFill>
                          <a:latin typeface="Arial"/>
                          <a:ea typeface="Arial"/>
                          <a:cs typeface="Arial"/>
                          <a:sym typeface="Arial"/>
                        </a:rPr>
                        <a:t>Basics</a:t>
                      </a:r>
                      <a:endParaRPr lang="en-GB" sz="2400" b="0" i="0" u="none" strike="noStrike" cap="none" dirty="0">
                        <a:solidFill>
                          <a:srgbClr val="000000"/>
                        </a:solidFill>
                        <a:latin typeface="Arial"/>
                        <a:ea typeface="Arial"/>
                        <a:cs typeface="Arial"/>
                        <a:sym typeface="Arial"/>
                      </a:endParaRPr>
                    </a:p>
                  </a:txBody>
                  <a:tcPr/>
                </a:tc>
                <a:tc>
                  <a:txBody>
                    <a:bodyPr/>
                    <a:lstStyle/>
                    <a:p>
                      <a:r>
                        <a:rPr lang="en-GB" sz="2400" b="0" i="0" u="none" strike="noStrike" cap="none" dirty="0" smtClean="0">
                          <a:solidFill>
                            <a:srgbClr val="000000"/>
                          </a:solidFill>
                          <a:latin typeface="Arial"/>
                          <a:ea typeface="Arial"/>
                          <a:cs typeface="Arial"/>
                          <a:sym typeface="Arial"/>
                        </a:rPr>
                        <a:t>print(“Python\</a:t>
                      </a:r>
                      <a:r>
                        <a:rPr lang="en-GB" sz="2400" b="0" i="0" u="none" strike="noStrike" cap="none" dirty="0" err="1" smtClean="0">
                          <a:solidFill>
                            <a:srgbClr val="000000"/>
                          </a:solidFill>
                          <a:latin typeface="Arial"/>
                          <a:ea typeface="Arial"/>
                          <a:cs typeface="Arial"/>
                          <a:sym typeface="Arial"/>
                        </a:rPr>
                        <a:t>nProgram</a:t>
                      </a:r>
                      <a:r>
                        <a:rPr lang="en-GB" sz="2400" b="0" i="0" u="none" strike="noStrike" cap="none" dirty="0" smtClean="0">
                          <a:solidFill>
                            <a:srgbClr val="000000"/>
                          </a:solidFill>
                          <a:latin typeface="Arial"/>
                          <a:ea typeface="Arial"/>
                          <a:cs typeface="Arial"/>
                          <a:sym typeface="Arial"/>
                        </a:rPr>
                        <a:t>\</a:t>
                      </a:r>
                      <a:r>
                        <a:rPr lang="en-GB" sz="2400" b="0" i="0" u="none" strike="noStrike" cap="none" dirty="0" err="1" smtClean="0">
                          <a:solidFill>
                            <a:srgbClr val="000000"/>
                          </a:solidFill>
                          <a:latin typeface="Arial"/>
                          <a:ea typeface="Arial"/>
                          <a:cs typeface="Arial"/>
                          <a:sym typeface="Arial"/>
                        </a:rPr>
                        <a:t>nBasics</a:t>
                      </a:r>
                      <a:r>
                        <a:rPr lang="en-GB" sz="2400" b="0" i="0" u="none" strike="noStrike" cap="none" dirty="0" smtClean="0">
                          <a:solidFill>
                            <a:srgbClr val="000000"/>
                          </a:solidFill>
                          <a:latin typeface="Arial"/>
                          <a:ea typeface="Arial"/>
                          <a:cs typeface="Arial"/>
                          <a:sym typeface="Arial"/>
                        </a:rPr>
                        <a:t>”)</a:t>
                      </a:r>
                      <a:endParaRPr lang="en-GB" sz="2400" b="0" i="0" u="none" strike="noStrike" cap="none" dirty="0">
                        <a:solidFill>
                          <a:srgbClr val="000000"/>
                        </a:solidFill>
                        <a:latin typeface="Arial"/>
                        <a:ea typeface="Arial"/>
                        <a:cs typeface="Arial"/>
                        <a:sym typeface="Arial"/>
                      </a:endParaRPr>
                    </a:p>
                  </a:txBody>
                  <a:tcPr/>
                </a:tc>
                <a:extLst>
                  <a:ext uri="{0D108BD9-81ED-4DB2-BD59-A6C34878D82A}">
                    <a16:rowId xmlns:a16="http://schemas.microsoft.com/office/drawing/2014/main" val="946013829"/>
                  </a:ext>
                </a:extLst>
              </a:tr>
            </a:tbl>
          </a:graphicData>
        </a:graphic>
      </p:graphicFrame>
    </p:spTree>
    <p:extLst>
      <p:ext uri="{BB962C8B-B14F-4D97-AF65-F5344CB8AC3E}">
        <p14:creationId xmlns:p14="http://schemas.microsoft.com/office/powerpoint/2010/main" val="131660744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811"/>
            <a:ext cx="7020900" cy="750300"/>
          </a:xfrm>
        </p:spPr>
        <p:txBody>
          <a:bodyPr/>
          <a:lstStyle/>
          <a:p>
            <a:r>
              <a:rPr lang="en-IN" dirty="0" smtClean="0"/>
              <a:t>Nested For Loop</a:t>
            </a:r>
            <a:endParaRPr lang="en-IN" dirty="0"/>
          </a:p>
        </p:txBody>
      </p:sp>
      <p:sp>
        <p:nvSpPr>
          <p:cNvPr id="3" name="Content Placeholder 2"/>
          <p:cNvSpPr>
            <a:spLocks noGrp="1"/>
          </p:cNvSpPr>
          <p:nvPr>
            <p:ph idx="1"/>
          </p:nvPr>
        </p:nvSpPr>
        <p:spPr>
          <a:xfrm>
            <a:off x="914400" y="1200111"/>
            <a:ext cx="3581400" cy="3429000"/>
          </a:xfrm>
        </p:spPr>
        <p:txBody>
          <a:bodyPr>
            <a:normAutofit/>
          </a:bodyPr>
          <a:lstStyle/>
          <a:p>
            <a:r>
              <a:rPr lang="en-GB" dirty="0"/>
              <a:t>Print a pattern of * where number of rows and columns will be given by the </a:t>
            </a:r>
            <a:r>
              <a:rPr lang="en-GB" dirty="0" smtClean="0"/>
              <a:t>user.</a:t>
            </a:r>
            <a:endParaRPr lang="en-GB" dirty="0"/>
          </a:p>
        </p:txBody>
      </p:sp>
      <p:sp>
        <p:nvSpPr>
          <p:cNvPr id="4" name="Content Placeholder 3"/>
          <p:cNvSpPr txBox="1">
            <a:spLocks/>
          </p:cNvSpPr>
          <p:nvPr/>
        </p:nvSpPr>
        <p:spPr>
          <a:xfrm>
            <a:off x="4439753" y="1045028"/>
            <a:ext cx="4087720" cy="322217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latin typeface="Times New Roman" panose="02020603050405020304" pitchFamily="18" charset="0"/>
                <a:cs typeface="Times New Roman" panose="02020603050405020304" pitchFamily="18" charset="0"/>
              </a:rPr>
              <a:t>rows=</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(input("</a:t>
            </a:r>
            <a:r>
              <a:rPr lang="en-GB" dirty="0" smtClean="0">
                <a:latin typeface="Times New Roman" panose="02020603050405020304" pitchFamily="18" charset="0"/>
                <a:cs typeface="Times New Roman" panose="02020603050405020304" pitchFamily="18" charset="0"/>
              </a:rPr>
              <a:t>Enter </a:t>
            </a:r>
            <a:r>
              <a:rPr lang="en-GB" dirty="0">
                <a:latin typeface="Times New Roman" panose="02020603050405020304" pitchFamily="18" charset="0"/>
                <a:cs typeface="Times New Roman" panose="02020603050405020304" pitchFamily="18" charset="0"/>
              </a:rPr>
              <a:t>rows:"))</a:t>
            </a:r>
          </a:p>
          <a:p>
            <a:pPr marL="76200" indent="0">
              <a:buNone/>
            </a:pPr>
            <a:r>
              <a:rPr lang="en-GB" dirty="0">
                <a:latin typeface="Times New Roman" panose="02020603050405020304" pitchFamily="18" charset="0"/>
                <a:cs typeface="Times New Roman" panose="02020603050405020304" pitchFamily="18" charset="0"/>
              </a:rPr>
              <a:t>cols=</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(input("</a:t>
            </a:r>
            <a:r>
              <a:rPr lang="en-GB" dirty="0" smtClean="0">
                <a:latin typeface="Times New Roman" panose="02020603050405020304" pitchFamily="18" charset="0"/>
                <a:cs typeface="Times New Roman" panose="02020603050405020304" pitchFamily="18" charset="0"/>
              </a:rPr>
              <a:t>Enter cols</a:t>
            </a:r>
            <a:r>
              <a:rPr lang="en-GB" dirty="0">
                <a:latin typeface="Times New Roman" panose="02020603050405020304" pitchFamily="18" charset="0"/>
                <a:cs typeface="Times New Roman" panose="02020603050405020304" pitchFamily="18" charset="0"/>
              </a:rPr>
              <a:t>:"))</a:t>
            </a:r>
          </a:p>
          <a:p>
            <a:pPr marL="76200" indent="0">
              <a:buNone/>
            </a:pPr>
            <a:r>
              <a:rPr lang="en-GB" dirty="0">
                <a:latin typeface="Times New Roman" panose="02020603050405020304" pitchFamily="18" charset="0"/>
                <a:cs typeface="Times New Roman" panose="02020603050405020304" pitchFamily="18" charset="0"/>
              </a:rPr>
              <a:t>for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in range(1,rows+1):</a:t>
            </a: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for </a:t>
            </a:r>
            <a:r>
              <a:rPr lang="en-GB" dirty="0">
                <a:latin typeface="Times New Roman" panose="02020603050405020304" pitchFamily="18" charset="0"/>
                <a:cs typeface="Times New Roman" panose="02020603050405020304" pitchFamily="18" charset="0"/>
              </a:rPr>
              <a:t>j in range(1,cols+1):</a:t>
            </a: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print('*')</a:t>
            </a:r>
            <a:endParaRPr lang="en-GB" dirty="0">
              <a:latin typeface="Times New Roman" panose="02020603050405020304" pitchFamily="18" charset="0"/>
              <a:cs typeface="Times New Roman" panose="02020603050405020304" pitchFamily="18" charset="0"/>
            </a:endParaRP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print</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5" name="Content Placeholder 3"/>
          <p:cNvSpPr txBox="1">
            <a:spLocks/>
          </p:cNvSpPr>
          <p:nvPr/>
        </p:nvSpPr>
        <p:spPr>
          <a:xfrm>
            <a:off x="4439753" y="1045028"/>
            <a:ext cx="4087720" cy="322217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latin typeface="Times New Roman" panose="02020603050405020304" pitchFamily="18" charset="0"/>
                <a:cs typeface="Times New Roman" panose="02020603050405020304" pitchFamily="18" charset="0"/>
              </a:rPr>
              <a:t>rows=</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(input("</a:t>
            </a:r>
            <a:r>
              <a:rPr lang="en-GB" dirty="0" smtClean="0">
                <a:latin typeface="Times New Roman" panose="02020603050405020304" pitchFamily="18" charset="0"/>
                <a:cs typeface="Times New Roman" panose="02020603050405020304" pitchFamily="18" charset="0"/>
              </a:rPr>
              <a:t>Enter </a:t>
            </a:r>
            <a:r>
              <a:rPr lang="en-GB" dirty="0">
                <a:latin typeface="Times New Roman" panose="02020603050405020304" pitchFamily="18" charset="0"/>
                <a:cs typeface="Times New Roman" panose="02020603050405020304" pitchFamily="18" charset="0"/>
              </a:rPr>
              <a:t>rows:"))</a:t>
            </a:r>
          </a:p>
          <a:p>
            <a:pPr marL="76200" indent="0">
              <a:buNone/>
            </a:pPr>
            <a:r>
              <a:rPr lang="en-GB" dirty="0">
                <a:latin typeface="Times New Roman" panose="02020603050405020304" pitchFamily="18" charset="0"/>
                <a:cs typeface="Times New Roman" panose="02020603050405020304" pitchFamily="18" charset="0"/>
              </a:rPr>
              <a:t>cols=</a:t>
            </a:r>
            <a:r>
              <a:rPr lang="en-GB" dirty="0" err="1">
                <a:latin typeface="Times New Roman" panose="02020603050405020304" pitchFamily="18" charset="0"/>
                <a:cs typeface="Times New Roman" panose="02020603050405020304" pitchFamily="18" charset="0"/>
              </a:rPr>
              <a:t>int</a:t>
            </a:r>
            <a:r>
              <a:rPr lang="en-GB" dirty="0">
                <a:latin typeface="Times New Roman" panose="02020603050405020304" pitchFamily="18" charset="0"/>
                <a:cs typeface="Times New Roman" panose="02020603050405020304" pitchFamily="18" charset="0"/>
              </a:rPr>
              <a:t>(input("</a:t>
            </a:r>
            <a:r>
              <a:rPr lang="en-GB" dirty="0" smtClean="0">
                <a:latin typeface="Times New Roman" panose="02020603050405020304" pitchFamily="18" charset="0"/>
                <a:cs typeface="Times New Roman" panose="02020603050405020304" pitchFamily="18" charset="0"/>
              </a:rPr>
              <a:t>Enter cols</a:t>
            </a:r>
            <a:r>
              <a:rPr lang="en-GB" dirty="0">
                <a:latin typeface="Times New Roman" panose="02020603050405020304" pitchFamily="18" charset="0"/>
                <a:cs typeface="Times New Roman" panose="02020603050405020304" pitchFamily="18" charset="0"/>
              </a:rPr>
              <a:t>:"))</a:t>
            </a:r>
          </a:p>
          <a:p>
            <a:pPr marL="76200" indent="0">
              <a:buNone/>
            </a:pPr>
            <a:r>
              <a:rPr lang="en-GB" dirty="0">
                <a:latin typeface="Times New Roman" panose="02020603050405020304" pitchFamily="18" charset="0"/>
                <a:cs typeface="Times New Roman" panose="02020603050405020304" pitchFamily="18" charset="0"/>
              </a:rPr>
              <a:t>for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in range(1,rows+1):</a:t>
            </a: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for </a:t>
            </a:r>
            <a:r>
              <a:rPr lang="en-GB" dirty="0">
                <a:latin typeface="Times New Roman" panose="02020603050405020304" pitchFamily="18" charset="0"/>
                <a:cs typeface="Times New Roman" panose="02020603050405020304" pitchFamily="18" charset="0"/>
              </a:rPr>
              <a:t>j in range(1,cols+1):</a:t>
            </a: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print</a:t>
            </a:r>
            <a:r>
              <a:rPr lang="en-GB" dirty="0">
                <a:latin typeface="Times New Roman" panose="02020603050405020304" pitchFamily="18" charset="0"/>
                <a:cs typeface="Times New Roman" panose="02020603050405020304" pitchFamily="18" charset="0"/>
              </a:rPr>
              <a:t>('*',</a:t>
            </a:r>
            <a:r>
              <a:rPr lang="en-GB" dirty="0">
                <a:solidFill>
                  <a:srgbClr val="FF0000"/>
                </a:solidFill>
                <a:latin typeface="Times New Roman" panose="02020603050405020304" pitchFamily="18" charset="0"/>
                <a:cs typeface="Times New Roman" panose="02020603050405020304" pitchFamily="18" charset="0"/>
              </a:rPr>
              <a:t>end=''</a:t>
            </a:r>
            <a:r>
              <a:rPr lang="en-GB" dirty="0">
                <a:latin typeface="Times New Roman" panose="02020603050405020304" pitchFamily="18" charset="0"/>
                <a:cs typeface="Times New Roman" panose="02020603050405020304" pitchFamily="18" charset="0"/>
              </a:rPr>
              <a:t>)</a:t>
            </a: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	print</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6" name="Cloud Callout 5"/>
          <p:cNvSpPr/>
          <p:nvPr/>
        </p:nvSpPr>
        <p:spPr>
          <a:xfrm>
            <a:off x="791832" y="2625436"/>
            <a:ext cx="3532186" cy="1641763"/>
          </a:xfrm>
          <a:prstGeom prst="cloudCallout">
            <a:avLst>
              <a:gd name="adj1" fmla="val 68877"/>
              <a:gd name="adj2" fmla="val -2265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is the problem with this code?</a:t>
            </a:r>
            <a:endParaRPr lang="en-GB" sz="2000" b="1" dirty="0"/>
          </a:p>
        </p:txBody>
      </p:sp>
    </p:spTree>
    <p:extLst>
      <p:ext uri="{BB962C8B-B14F-4D97-AF65-F5344CB8AC3E}">
        <p14:creationId xmlns:p14="http://schemas.microsoft.com/office/powerpoint/2010/main" val="281060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811"/>
            <a:ext cx="7020900" cy="750300"/>
          </a:xfrm>
        </p:spPr>
        <p:txBody>
          <a:bodyPr/>
          <a:lstStyle/>
          <a:p>
            <a:r>
              <a:rPr lang="en-IN" dirty="0" smtClean="0"/>
              <a:t>Exercise</a:t>
            </a:r>
            <a:endParaRPr lang="en-IN" dirty="0"/>
          </a:p>
        </p:txBody>
      </p:sp>
      <p:sp>
        <p:nvSpPr>
          <p:cNvPr id="3" name="Content Placeholder 2"/>
          <p:cNvSpPr>
            <a:spLocks noGrp="1"/>
          </p:cNvSpPr>
          <p:nvPr>
            <p:ph idx="1"/>
          </p:nvPr>
        </p:nvSpPr>
        <p:spPr>
          <a:xfrm>
            <a:off x="914400" y="1200111"/>
            <a:ext cx="3581400" cy="3429000"/>
          </a:xfrm>
        </p:spPr>
        <p:txBody>
          <a:bodyPr>
            <a:normAutofit/>
          </a:bodyPr>
          <a:lstStyle/>
          <a:p>
            <a:r>
              <a:rPr lang="en-GB" dirty="0" smtClean="0"/>
              <a:t>For an entered number n, find the sum of its digits.</a:t>
            </a:r>
            <a:endParaRPr lang="en-GB" dirty="0"/>
          </a:p>
        </p:txBody>
      </p:sp>
      <p:sp>
        <p:nvSpPr>
          <p:cNvPr id="4" name="Content Placeholder 3"/>
          <p:cNvSpPr txBox="1">
            <a:spLocks/>
          </p:cNvSpPr>
          <p:nvPr/>
        </p:nvSpPr>
        <p:spPr>
          <a:xfrm>
            <a:off x="4439753" y="1045028"/>
            <a:ext cx="4087720" cy="322217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smtClean="0">
                <a:latin typeface="Times New Roman" panose="02020603050405020304" pitchFamily="18" charset="0"/>
                <a:cs typeface="Times New Roman" panose="02020603050405020304" pitchFamily="18" charset="0"/>
              </a:rPr>
              <a:t>n=</a:t>
            </a:r>
            <a:r>
              <a:rPr lang="en-GB" dirty="0" err="1" smtClean="0">
                <a:latin typeface="Times New Roman" panose="02020603050405020304" pitchFamily="18" charset="0"/>
                <a:cs typeface="Times New Roman" panose="02020603050405020304" pitchFamily="18" charset="0"/>
              </a:rPr>
              <a:t>int</a:t>
            </a:r>
            <a:r>
              <a:rPr lang="en-GB" dirty="0" smtClean="0">
                <a:latin typeface="Times New Roman" panose="02020603050405020304" pitchFamily="18" charset="0"/>
                <a:cs typeface="Times New Roman" panose="02020603050405020304" pitchFamily="18" charset="0"/>
              </a:rPr>
              <a:t>(input</a:t>
            </a:r>
            <a:r>
              <a:rPr lang="en-GB" dirty="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Enter n:"))</a:t>
            </a:r>
            <a:endParaRPr lang="en-GB" dirty="0">
              <a:latin typeface="Times New Roman" panose="02020603050405020304" pitchFamily="18" charset="0"/>
              <a:cs typeface="Times New Roman" panose="02020603050405020304" pitchFamily="18" charset="0"/>
            </a:endParaRPr>
          </a:p>
          <a:p>
            <a:pPr marL="76200" indent="0">
              <a:buNone/>
            </a:pPr>
            <a:r>
              <a:rPr lang="en-GB" dirty="0" smtClean="0">
                <a:latin typeface="Times New Roman" panose="02020603050405020304" pitchFamily="18" charset="0"/>
                <a:cs typeface="Times New Roman" panose="02020603050405020304" pitchFamily="18" charset="0"/>
              </a:rPr>
              <a:t>sum=…….</a:t>
            </a:r>
          </a:p>
          <a:p>
            <a:pPr marL="76200" indent="0">
              <a:buNone/>
            </a:pPr>
            <a:r>
              <a:rPr lang="en-GB" dirty="0" smtClean="0">
                <a:latin typeface="Times New Roman" panose="02020603050405020304" pitchFamily="18" charset="0"/>
                <a:cs typeface="Times New Roman" panose="02020603050405020304" pitchFamily="18" charset="0"/>
              </a:rPr>
              <a:t>while …….:</a:t>
            </a:r>
          </a:p>
          <a:p>
            <a:pPr marL="76200" indent="0">
              <a:buNone/>
            </a:pPr>
            <a:r>
              <a:rPr lang="en-US" dirty="0" smtClean="0">
                <a:latin typeface="Times New Roman" panose="02020603050405020304" pitchFamily="18" charset="0"/>
                <a:cs typeface="Times New Roman" panose="02020603050405020304" pitchFamily="18" charset="0"/>
              </a:rPr>
              <a:t>	sum+=……..</a:t>
            </a:r>
          </a:p>
          <a:p>
            <a:pPr marL="7620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76200" indent="0">
              <a:buNone/>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rint(sum)</a:t>
            </a:r>
          </a:p>
        </p:txBody>
      </p:sp>
      <p:sp>
        <p:nvSpPr>
          <p:cNvPr id="6" name="Cloud Callout 5"/>
          <p:cNvSpPr/>
          <p:nvPr/>
        </p:nvSpPr>
        <p:spPr>
          <a:xfrm>
            <a:off x="791832" y="2625436"/>
            <a:ext cx="3532186" cy="1641763"/>
          </a:xfrm>
          <a:prstGeom prst="cloudCallout">
            <a:avLst>
              <a:gd name="adj1" fmla="val 68877"/>
              <a:gd name="adj2" fmla="val -2265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Can you think of another approach?</a:t>
            </a:r>
            <a:endParaRPr lang="en-GB" sz="2000" b="1" dirty="0"/>
          </a:p>
        </p:txBody>
      </p:sp>
      <p:sp>
        <p:nvSpPr>
          <p:cNvPr id="7" name="Content Placeholder 3"/>
          <p:cNvSpPr txBox="1">
            <a:spLocks/>
          </p:cNvSpPr>
          <p:nvPr/>
        </p:nvSpPr>
        <p:spPr>
          <a:xfrm>
            <a:off x="4446586" y="1045028"/>
            <a:ext cx="4087720" cy="322217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smtClean="0">
                <a:latin typeface="Times New Roman" panose="02020603050405020304" pitchFamily="18" charset="0"/>
                <a:cs typeface="Times New Roman" panose="02020603050405020304" pitchFamily="18" charset="0"/>
              </a:rPr>
              <a:t>n=</a:t>
            </a:r>
            <a:r>
              <a:rPr lang="en-GB" dirty="0" err="1" smtClean="0">
                <a:latin typeface="Times New Roman" panose="02020603050405020304" pitchFamily="18" charset="0"/>
                <a:cs typeface="Times New Roman" panose="02020603050405020304" pitchFamily="18" charset="0"/>
              </a:rPr>
              <a:t>int</a:t>
            </a:r>
            <a:r>
              <a:rPr lang="en-GB" dirty="0" smtClean="0">
                <a:latin typeface="Times New Roman" panose="02020603050405020304" pitchFamily="18" charset="0"/>
                <a:cs typeface="Times New Roman" panose="02020603050405020304" pitchFamily="18" charset="0"/>
              </a:rPr>
              <a:t>(input</a:t>
            </a:r>
            <a:r>
              <a:rPr lang="en-GB" dirty="0">
                <a:latin typeface="Times New Roman" panose="02020603050405020304" pitchFamily="18" charset="0"/>
                <a:cs typeface="Times New Roman" panose="02020603050405020304" pitchFamily="18" charset="0"/>
              </a:rPr>
              <a:t>("</a:t>
            </a:r>
            <a:r>
              <a:rPr lang="en-GB" dirty="0" smtClean="0">
                <a:latin typeface="Times New Roman" panose="02020603050405020304" pitchFamily="18" charset="0"/>
                <a:cs typeface="Times New Roman" panose="02020603050405020304" pitchFamily="18" charset="0"/>
              </a:rPr>
              <a:t>Enter n:"))</a:t>
            </a:r>
            <a:endParaRPr lang="en-GB" dirty="0">
              <a:latin typeface="Times New Roman" panose="02020603050405020304" pitchFamily="18" charset="0"/>
              <a:cs typeface="Times New Roman" panose="02020603050405020304" pitchFamily="18" charset="0"/>
            </a:endParaRPr>
          </a:p>
          <a:p>
            <a:pPr marL="76200" indent="0">
              <a:buNone/>
            </a:pPr>
            <a:r>
              <a:rPr lang="en-GB" dirty="0" smtClean="0">
                <a:latin typeface="Times New Roman" panose="02020603050405020304" pitchFamily="18" charset="0"/>
                <a:cs typeface="Times New Roman" panose="02020603050405020304" pitchFamily="18" charset="0"/>
              </a:rPr>
              <a:t>sum=0</a:t>
            </a:r>
          </a:p>
          <a:p>
            <a:pPr marL="76200" indent="0">
              <a:buNone/>
            </a:pPr>
            <a:r>
              <a:rPr lang="en-GB" dirty="0" smtClean="0">
                <a:latin typeface="Times New Roman" panose="02020603050405020304" pitchFamily="18" charset="0"/>
                <a:cs typeface="Times New Roman" panose="02020603050405020304" pitchFamily="18" charset="0"/>
              </a:rPr>
              <a:t>while n&gt;0:</a:t>
            </a:r>
          </a:p>
          <a:p>
            <a:pPr marL="76200" indent="0">
              <a:buNone/>
            </a:pPr>
            <a:r>
              <a:rPr lang="en-US" dirty="0" smtClean="0">
                <a:latin typeface="Times New Roman" panose="02020603050405020304" pitchFamily="18" charset="0"/>
                <a:cs typeface="Times New Roman" panose="02020603050405020304" pitchFamily="18" charset="0"/>
              </a:rPr>
              <a:t>	sum+=n%10</a:t>
            </a:r>
          </a:p>
          <a:p>
            <a:pPr marL="7620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n//=10</a:t>
            </a:r>
            <a:endParaRPr lang="en-US" dirty="0">
              <a:latin typeface="Times New Roman" panose="02020603050405020304" pitchFamily="18" charset="0"/>
              <a:cs typeface="Times New Roman" panose="02020603050405020304" pitchFamily="18" charset="0"/>
            </a:endParaRPr>
          </a:p>
          <a:p>
            <a:pPr marL="76200" indent="0">
              <a:buNone/>
            </a:pPr>
            <a:r>
              <a:rPr lang="en-US" dirty="0">
                <a:latin typeface="Times New Roman" panose="02020603050405020304" pitchFamily="18" charset="0"/>
                <a:cs typeface="Times New Roman" panose="02020603050405020304" pitchFamily="18" charset="0"/>
              </a:rPr>
              <a:t>p</a:t>
            </a:r>
            <a:r>
              <a:rPr lang="en-US" dirty="0" smtClean="0">
                <a:latin typeface="Times New Roman" panose="02020603050405020304" pitchFamily="18" charset="0"/>
                <a:cs typeface="Times New Roman" panose="02020603050405020304" pitchFamily="18" charset="0"/>
              </a:rPr>
              <a:t>rint(sum)</a:t>
            </a:r>
          </a:p>
        </p:txBody>
      </p:sp>
    </p:spTree>
    <p:extLst>
      <p:ext uri="{BB962C8B-B14F-4D97-AF65-F5344CB8AC3E}">
        <p14:creationId xmlns:p14="http://schemas.microsoft.com/office/powerpoint/2010/main" val="91483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6" grpId="1" animBg="1"/>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49811"/>
            <a:ext cx="7020900" cy="750300"/>
          </a:xfrm>
        </p:spPr>
        <p:txBody>
          <a:bodyPr/>
          <a:lstStyle/>
          <a:p>
            <a:r>
              <a:rPr lang="en-IN" dirty="0"/>
              <a:t>b</a:t>
            </a:r>
            <a:r>
              <a:rPr lang="en-IN" dirty="0" smtClean="0"/>
              <a:t>reak, continue, pass</a:t>
            </a:r>
            <a:endParaRPr lang="en-IN" dirty="0"/>
          </a:p>
        </p:txBody>
      </p:sp>
      <p:sp>
        <p:nvSpPr>
          <p:cNvPr id="3" name="Content Placeholder 2"/>
          <p:cNvSpPr>
            <a:spLocks noGrp="1"/>
          </p:cNvSpPr>
          <p:nvPr>
            <p:ph idx="1"/>
          </p:nvPr>
        </p:nvSpPr>
        <p:spPr>
          <a:xfrm>
            <a:off x="914400" y="1200111"/>
            <a:ext cx="3581400" cy="3429000"/>
          </a:xfrm>
        </p:spPr>
        <p:txBody>
          <a:bodyPr>
            <a:normAutofit/>
          </a:bodyPr>
          <a:lstStyle/>
          <a:p>
            <a:r>
              <a:rPr lang="en-GB" dirty="0" smtClean="0"/>
              <a:t>break is used to jump out of the loop</a:t>
            </a:r>
          </a:p>
          <a:p>
            <a:r>
              <a:rPr lang="en-GB" dirty="0" smtClean="0"/>
              <a:t>continue is used to take control to the beginning of the loop</a:t>
            </a:r>
          </a:p>
          <a:p>
            <a:r>
              <a:rPr lang="en-GB" dirty="0" smtClean="0"/>
              <a:t>pass is used to simply pass the control to the next statement </a:t>
            </a:r>
            <a:endParaRPr lang="en-GB" dirty="0"/>
          </a:p>
        </p:txBody>
      </p:sp>
      <p:sp>
        <p:nvSpPr>
          <p:cNvPr id="5" name="Content Placeholder 3"/>
          <p:cNvSpPr txBox="1">
            <a:spLocks/>
          </p:cNvSpPr>
          <p:nvPr/>
        </p:nvSpPr>
        <p:spPr>
          <a:xfrm>
            <a:off x="4439753" y="1045029"/>
            <a:ext cx="3815995"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US" dirty="0" smtClean="0"/>
              <a:t>break :</a:t>
            </a:r>
            <a:endParaRPr lang="en-US" dirty="0" smtClean="0">
              <a:latin typeface="Times New Roman" panose="02020603050405020304" pitchFamily="18" charset="0"/>
              <a:cs typeface="Times New Roman" panose="02020603050405020304" pitchFamily="18" charset="0"/>
            </a:endParaRPr>
          </a:p>
          <a:p>
            <a:pPr marL="533400" lvl="1" indent="0">
              <a:buNone/>
            </a:pPr>
            <a:r>
              <a:rPr lang="en-GB" dirty="0">
                <a:latin typeface="Times New Roman" panose="02020603050405020304" pitchFamily="18" charset="0"/>
                <a:cs typeface="Times New Roman" panose="02020603050405020304" pitchFamily="18" charset="0"/>
              </a:rPr>
              <a:t>for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in range(1,10): </a:t>
            </a:r>
          </a:p>
          <a:p>
            <a:pPr marL="533400" lvl="1" indent="0">
              <a:buNone/>
            </a:pPr>
            <a:r>
              <a:rPr lang="en-GB" dirty="0">
                <a:latin typeface="Times New Roman" panose="02020603050405020304" pitchFamily="18" charset="0"/>
                <a:cs typeface="Times New Roman" panose="02020603050405020304" pitchFamily="18" charset="0"/>
              </a:rPr>
              <a:t>	if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==5: </a:t>
            </a:r>
          </a:p>
          <a:p>
            <a:pPr marL="533400" lvl="1" indent="0">
              <a:buNone/>
            </a:pPr>
            <a:r>
              <a:rPr lang="en-GB" dirty="0">
                <a:latin typeface="Times New Roman" panose="02020603050405020304" pitchFamily="18" charset="0"/>
                <a:cs typeface="Times New Roman" panose="02020603050405020304" pitchFamily="18" charset="0"/>
              </a:rPr>
              <a:t>		break </a:t>
            </a:r>
          </a:p>
          <a:p>
            <a:pPr marL="533400" lvl="1" indent="0">
              <a:buNone/>
            </a:pPr>
            <a:r>
              <a:rPr lang="en-GB" dirty="0">
                <a:latin typeface="Times New Roman" panose="02020603050405020304" pitchFamily="18" charset="0"/>
                <a:cs typeface="Times New Roman" panose="02020603050405020304" pitchFamily="18" charset="0"/>
              </a:rPr>
              <a:t>	print(</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a:t>
            </a:r>
          </a:p>
          <a:p>
            <a:pPr marL="533400" lvl="1" indent="0">
              <a:buNone/>
            </a:pPr>
            <a:r>
              <a:rPr lang="en-GB" dirty="0">
                <a:latin typeface="Times New Roman" panose="02020603050405020304" pitchFamily="18" charset="0"/>
                <a:cs typeface="Times New Roman" panose="02020603050405020304" pitchFamily="18" charset="0"/>
              </a:rPr>
              <a:t>print('ABC')</a:t>
            </a:r>
          </a:p>
        </p:txBody>
      </p:sp>
      <p:sp>
        <p:nvSpPr>
          <p:cNvPr id="6" name="Content Placeholder 3"/>
          <p:cNvSpPr txBox="1">
            <a:spLocks/>
          </p:cNvSpPr>
          <p:nvPr/>
        </p:nvSpPr>
        <p:spPr>
          <a:xfrm>
            <a:off x="4439753" y="1045029"/>
            <a:ext cx="3815995"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US" dirty="0" smtClean="0"/>
              <a:t>continue :</a:t>
            </a:r>
          </a:p>
          <a:p>
            <a:pPr marL="76200" indent="0">
              <a:buNone/>
            </a:pPr>
            <a:r>
              <a:rPr lang="en-GB" dirty="0">
                <a:latin typeface="Times New Roman" panose="02020603050405020304" pitchFamily="18" charset="0"/>
                <a:cs typeface="Times New Roman" panose="02020603050405020304" pitchFamily="18" charset="0"/>
              </a:rPr>
              <a:t>for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in range(1,10): </a:t>
            </a:r>
          </a:p>
          <a:p>
            <a:pPr marL="76200" indent="0">
              <a:buNone/>
            </a:pPr>
            <a:r>
              <a:rPr lang="en-GB" dirty="0">
                <a:latin typeface="Times New Roman" panose="02020603050405020304" pitchFamily="18" charset="0"/>
                <a:cs typeface="Times New Roman" panose="02020603050405020304" pitchFamily="18" charset="0"/>
              </a:rPr>
              <a:t>	if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==5: </a:t>
            </a:r>
          </a:p>
          <a:p>
            <a:pPr marL="76200" indent="0">
              <a:buNone/>
            </a:pPr>
            <a:r>
              <a:rPr lang="en-GB" dirty="0">
                <a:latin typeface="Times New Roman" panose="02020603050405020304" pitchFamily="18" charset="0"/>
                <a:cs typeface="Times New Roman" panose="02020603050405020304" pitchFamily="18" charset="0"/>
              </a:rPr>
              <a:t>		continue 	print(</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7" name="Content Placeholder 3"/>
          <p:cNvSpPr txBox="1">
            <a:spLocks/>
          </p:cNvSpPr>
          <p:nvPr/>
        </p:nvSpPr>
        <p:spPr>
          <a:xfrm>
            <a:off x="4439753" y="1045029"/>
            <a:ext cx="3815995"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r>
              <a:rPr lang="en-US" dirty="0" smtClean="0"/>
              <a:t>pass :</a:t>
            </a:r>
          </a:p>
          <a:p>
            <a:pPr marL="76200" indent="0">
              <a:buNone/>
            </a:pPr>
            <a:r>
              <a:rPr lang="en-GB" dirty="0">
                <a:latin typeface="Times New Roman" panose="02020603050405020304" pitchFamily="18" charset="0"/>
                <a:cs typeface="Times New Roman" panose="02020603050405020304" pitchFamily="18" charset="0"/>
              </a:rPr>
              <a:t>for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 in range(1,10): </a:t>
            </a:r>
          </a:p>
          <a:p>
            <a:pPr marL="76200" indent="0">
              <a:buNone/>
            </a:pPr>
            <a:r>
              <a:rPr lang="en-GB" dirty="0">
                <a:latin typeface="Times New Roman" panose="02020603050405020304" pitchFamily="18" charset="0"/>
                <a:cs typeface="Times New Roman" panose="02020603050405020304" pitchFamily="18" charset="0"/>
              </a:rPr>
              <a:t>	if </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==5: </a:t>
            </a:r>
          </a:p>
          <a:p>
            <a:pPr marL="76200" indent="0">
              <a:buNone/>
            </a:pPr>
            <a:r>
              <a:rPr lang="en-GB" dirty="0">
                <a:latin typeface="Times New Roman" panose="02020603050405020304" pitchFamily="18" charset="0"/>
                <a:cs typeface="Times New Roman" panose="02020603050405020304" pitchFamily="18" charset="0"/>
              </a:rPr>
              <a:t>		</a:t>
            </a:r>
            <a:r>
              <a:rPr lang="en-GB" dirty="0" smtClean="0">
                <a:latin typeface="Times New Roman" panose="02020603050405020304" pitchFamily="18" charset="0"/>
                <a:cs typeface="Times New Roman" panose="02020603050405020304" pitchFamily="18" charset="0"/>
              </a:rPr>
              <a:t>pass</a:t>
            </a:r>
          </a:p>
          <a:p>
            <a:pPr marL="76200" indent="0">
              <a:buNone/>
            </a:pPr>
            <a:r>
              <a:rPr lang="en-GB" dirty="0">
                <a:latin typeface="Times New Roman" panose="02020603050405020304" pitchFamily="18" charset="0"/>
                <a:cs typeface="Times New Roman" panose="02020603050405020304" pitchFamily="18" charset="0"/>
              </a:rPr>
              <a:t>	print(</a:t>
            </a:r>
            <a:r>
              <a:rPr lang="en-GB" dirty="0" err="1">
                <a:latin typeface="Times New Roman" panose="02020603050405020304" pitchFamily="18" charset="0"/>
                <a:cs typeface="Times New Roman" panose="02020603050405020304" pitchFamily="18" charset="0"/>
              </a:rPr>
              <a:t>i</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46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83</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dirty="0"/>
              <a:t>Write a Python code to print numbers from 1 to 20 by omitting 7, 10 and 15</a:t>
            </a:r>
            <a:endParaRPr lang="en-IN" dirty="0"/>
          </a:p>
        </p:txBody>
      </p:sp>
      <p:sp>
        <p:nvSpPr>
          <p:cNvPr id="5" name="Content Placeholder 3"/>
          <p:cNvSpPr txBox="1">
            <a:spLocks/>
          </p:cNvSpPr>
          <p:nvPr/>
        </p:nvSpPr>
        <p:spPr>
          <a:xfrm>
            <a:off x="4149437" y="1045029"/>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for a in range(1,21): </a:t>
            </a:r>
            <a:endParaRPr lang="en-GB" dirty="0" smtClean="0"/>
          </a:p>
          <a:p>
            <a:pPr marL="76200" indent="0">
              <a:buNone/>
            </a:pPr>
            <a:r>
              <a:rPr lang="en-GB" dirty="0" smtClean="0"/>
              <a:t>        if </a:t>
            </a:r>
            <a:r>
              <a:rPr lang="en-GB" dirty="0"/>
              <a:t>a==7 or a==10 or a==15: </a:t>
            </a:r>
            <a:endParaRPr lang="en-GB" dirty="0" smtClean="0"/>
          </a:p>
          <a:p>
            <a:pPr marL="76200" indent="0">
              <a:buNone/>
            </a:pPr>
            <a:r>
              <a:rPr lang="en-GB" dirty="0"/>
              <a:t>	</a:t>
            </a:r>
            <a:r>
              <a:rPr lang="en-GB" dirty="0" smtClean="0"/>
              <a:t>continue 	</a:t>
            </a:r>
          </a:p>
          <a:p>
            <a:pPr marL="76200" indent="0">
              <a:buNone/>
            </a:pPr>
            <a:r>
              <a:rPr lang="en-GB" dirty="0"/>
              <a:t> </a:t>
            </a:r>
            <a:r>
              <a:rPr lang="en-GB" dirty="0" smtClean="0"/>
              <a:t>       print(a</a:t>
            </a:r>
            <a:r>
              <a:rPr lang="en-GB" dirty="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159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84</a:t>
            </a:fld>
            <a:endParaRPr lang="en-US"/>
          </a:p>
        </p:txBody>
      </p:sp>
      <p:sp>
        <p:nvSpPr>
          <p:cNvPr id="4" name="Content Placeholder 3"/>
          <p:cNvSpPr>
            <a:spLocks noGrp="1"/>
          </p:cNvSpPr>
          <p:nvPr>
            <p:ph sz="quarter" idx="1"/>
          </p:nvPr>
        </p:nvSpPr>
        <p:spPr>
          <a:xfrm>
            <a:off x="673750" y="1171325"/>
            <a:ext cx="7772400" cy="3429000"/>
          </a:xfrm>
        </p:spPr>
        <p:txBody>
          <a:bodyPr/>
          <a:lstStyle/>
          <a:p>
            <a:pPr marL="76200" indent="0">
              <a:buNone/>
            </a:pPr>
            <a:r>
              <a:rPr lang="en-IN" dirty="0" smtClean="0"/>
              <a:t>Take </a:t>
            </a:r>
            <a:r>
              <a:rPr lang="en-IN" dirty="0"/>
              <a:t>a range of 1-100.Print the numbers with the condition that if the number is divisible by 3 print "fizz", if it is divisible by 5 print "buzz" and if it is divisible by both 3 and 5 print "</a:t>
            </a:r>
            <a:r>
              <a:rPr lang="en-IN" dirty="0" err="1"/>
              <a:t>fizzbuzz</a:t>
            </a:r>
            <a:r>
              <a:rPr lang="en-IN" dirty="0"/>
              <a:t>".</a:t>
            </a:r>
          </a:p>
          <a:p>
            <a:pPr marL="76200" lvl="0" indent="0">
              <a:buNone/>
            </a:pPr>
            <a:endParaRPr lang="en-IN" dirty="0"/>
          </a:p>
        </p:txBody>
      </p:sp>
    </p:spTree>
    <p:extLst>
      <p:ext uri="{BB962C8B-B14F-4D97-AF65-F5344CB8AC3E}">
        <p14:creationId xmlns:p14="http://schemas.microsoft.com/office/powerpoint/2010/main" val="312470328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Logic: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85</a:t>
            </a:fld>
            <a:endParaRPr lang="en-US"/>
          </a:p>
        </p:txBody>
      </p:sp>
      <p:sp>
        <p:nvSpPr>
          <p:cNvPr id="4" name="Content Placeholder 3"/>
          <p:cNvSpPr>
            <a:spLocks noGrp="1"/>
          </p:cNvSpPr>
          <p:nvPr>
            <p:ph sz="quarter" idx="1"/>
          </p:nvPr>
        </p:nvSpPr>
        <p:spPr>
          <a:xfrm>
            <a:off x="298000" y="1280122"/>
            <a:ext cx="7772400" cy="3429000"/>
          </a:xfrm>
        </p:spPr>
        <p:txBody>
          <a:bodyPr/>
          <a:lstStyle/>
          <a:p>
            <a:pPr lvl="1"/>
            <a:r>
              <a:rPr lang="en-IN" dirty="0" smtClean="0"/>
              <a:t>Input: N/A</a:t>
            </a:r>
          </a:p>
          <a:p>
            <a:pPr lvl="1"/>
            <a:r>
              <a:rPr lang="en-IN" dirty="0" smtClean="0"/>
              <a:t>Validation: N/A</a:t>
            </a:r>
          </a:p>
          <a:p>
            <a:pPr lvl="1"/>
            <a:r>
              <a:rPr lang="en-IN" dirty="0" smtClean="0"/>
              <a:t>Logic:</a:t>
            </a:r>
          </a:p>
          <a:p>
            <a:pPr lvl="2"/>
            <a:r>
              <a:rPr lang="en-US" dirty="0" smtClean="0"/>
              <a:t>Iterate through numbers 1-100</a:t>
            </a:r>
          </a:p>
          <a:p>
            <a:pPr lvl="2"/>
            <a:r>
              <a:rPr lang="en-IN" dirty="0"/>
              <a:t>if the number is divisible by 3 print "</a:t>
            </a:r>
            <a:r>
              <a:rPr lang="en-IN" dirty="0" smtClean="0"/>
              <a:t>fizz“</a:t>
            </a:r>
          </a:p>
          <a:p>
            <a:pPr lvl="2"/>
            <a:r>
              <a:rPr lang="en-IN" dirty="0" smtClean="0"/>
              <a:t>if </a:t>
            </a:r>
            <a:r>
              <a:rPr lang="en-IN" dirty="0"/>
              <a:t>it is divisible by 5 print "buzz" </a:t>
            </a:r>
          </a:p>
          <a:p>
            <a:pPr lvl="2"/>
            <a:r>
              <a:rPr lang="en-IN" dirty="0" smtClean="0"/>
              <a:t>if </a:t>
            </a:r>
            <a:r>
              <a:rPr lang="en-IN" dirty="0"/>
              <a:t>it is divisible by both 3 and 5 print "</a:t>
            </a:r>
            <a:r>
              <a:rPr lang="en-IN" dirty="0" err="1"/>
              <a:t>fizzbuzz</a:t>
            </a:r>
            <a:r>
              <a:rPr lang="en-IN" dirty="0"/>
              <a:t>".</a:t>
            </a:r>
          </a:p>
          <a:p>
            <a:pPr lvl="2"/>
            <a:endParaRPr lang="en-IN" dirty="0"/>
          </a:p>
        </p:txBody>
      </p:sp>
      <p:sp>
        <p:nvSpPr>
          <p:cNvPr id="5" name="Cloud Callout 4"/>
          <p:cNvSpPr/>
          <p:nvPr/>
        </p:nvSpPr>
        <p:spPr>
          <a:xfrm>
            <a:off x="5692656" y="1086280"/>
            <a:ext cx="2275687" cy="1216908"/>
          </a:xfrm>
          <a:prstGeom prst="cloudCallout">
            <a:avLst>
              <a:gd name="adj1" fmla="val -25063"/>
              <a:gd name="adj2" fmla="val 930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While programming take care of the sequence</a:t>
            </a:r>
            <a:endParaRPr lang="en-IN" dirty="0"/>
          </a:p>
        </p:txBody>
      </p:sp>
    </p:spTree>
    <p:extLst>
      <p:ext uri="{BB962C8B-B14F-4D97-AF65-F5344CB8AC3E}">
        <p14:creationId xmlns:p14="http://schemas.microsoft.com/office/powerpoint/2010/main" val="171731963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86</a:t>
            </a:fld>
            <a:endParaRPr lang="en-US"/>
          </a:p>
        </p:txBody>
      </p:sp>
      <p:sp>
        <p:nvSpPr>
          <p:cNvPr id="4" name="Content Placeholder 3"/>
          <p:cNvSpPr>
            <a:spLocks noGrp="1"/>
          </p:cNvSpPr>
          <p:nvPr>
            <p:ph sz="quarter" idx="1"/>
          </p:nvPr>
        </p:nvSpPr>
        <p:spPr>
          <a:xfrm>
            <a:off x="685800" y="560070"/>
            <a:ext cx="3566160" cy="3429000"/>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IN" sz="2000" dirty="0"/>
              <a:t>for </a:t>
            </a:r>
            <a:r>
              <a:rPr lang="en-IN" sz="2000" dirty="0" err="1"/>
              <a:t>i</a:t>
            </a:r>
            <a:r>
              <a:rPr lang="en-IN" sz="2000" dirty="0"/>
              <a:t> in range(1,101):</a:t>
            </a:r>
          </a:p>
          <a:p>
            <a:pPr marL="76200" indent="0">
              <a:buNone/>
            </a:pPr>
            <a:r>
              <a:rPr lang="en-IN" sz="2000" dirty="0" smtClean="0"/>
              <a:t>     if i%3</a:t>
            </a:r>
            <a:r>
              <a:rPr lang="en-IN" sz="2000" dirty="0"/>
              <a:t>==0:</a:t>
            </a:r>
          </a:p>
          <a:p>
            <a:pPr marL="76200" indent="0">
              <a:buNone/>
            </a:pPr>
            <a:r>
              <a:rPr lang="en-IN" sz="2000" dirty="0"/>
              <a:t>        print("Fizz")</a:t>
            </a:r>
          </a:p>
          <a:p>
            <a:pPr marL="76200" indent="0">
              <a:buNone/>
            </a:pPr>
            <a:r>
              <a:rPr lang="en-IN" sz="2000" dirty="0"/>
              <a:t>    </a:t>
            </a:r>
            <a:r>
              <a:rPr lang="en-IN" sz="2000" dirty="0" err="1"/>
              <a:t>elif</a:t>
            </a:r>
            <a:r>
              <a:rPr lang="en-IN" sz="2000" dirty="0"/>
              <a:t> i%5==0:</a:t>
            </a:r>
          </a:p>
          <a:p>
            <a:pPr marL="76200" indent="0">
              <a:buNone/>
            </a:pPr>
            <a:r>
              <a:rPr lang="en-IN" sz="2000" dirty="0"/>
              <a:t>        print("Buzz</a:t>
            </a:r>
            <a:r>
              <a:rPr lang="en-IN" sz="2000" dirty="0" smtClean="0"/>
              <a:t>")</a:t>
            </a:r>
          </a:p>
          <a:p>
            <a:pPr marL="76200" indent="0">
              <a:buNone/>
            </a:pPr>
            <a:r>
              <a:rPr lang="en-IN" sz="2000" dirty="0"/>
              <a:t> </a:t>
            </a:r>
            <a:r>
              <a:rPr lang="en-IN" sz="2000" dirty="0" smtClean="0"/>
              <a:t>   </a:t>
            </a:r>
            <a:r>
              <a:rPr lang="en-IN" sz="2000" dirty="0" err="1" smtClean="0"/>
              <a:t>elif</a:t>
            </a:r>
            <a:r>
              <a:rPr lang="en-IN" sz="2000" dirty="0" smtClean="0"/>
              <a:t> </a:t>
            </a:r>
            <a:r>
              <a:rPr lang="en-IN" sz="2000" dirty="0"/>
              <a:t>i%3==0 and i%5==0:</a:t>
            </a:r>
          </a:p>
          <a:p>
            <a:pPr marL="76200" indent="0">
              <a:buNone/>
            </a:pPr>
            <a:r>
              <a:rPr lang="en-IN" sz="2000" dirty="0"/>
              <a:t>        print("</a:t>
            </a:r>
            <a:r>
              <a:rPr lang="en-IN" sz="2000" dirty="0" err="1"/>
              <a:t>FizzBuzz</a:t>
            </a:r>
            <a:r>
              <a:rPr lang="en-IN" sz="2000" dirty="0"/>
              <a:t>")</a:t>
            </a:r>
          </a:p>
          <a:p>
            <a:pPr marL="76200" indent="0">
              <a:buNone/>
            </a:pPr>
            <a:r>
              <a:rPr lang="en-IN" sz="2000" dirty="0"/>
              <a:t>   </a:t>
            </a:r>
            <a:r>
              <a:rPr lang="en-IN" sz="2000" dirty="0" smtClean="0"/>
              <a:t> </a:t>
            </a:r>
            <a:r>
              <a:rPr lang="en-IN" sz="2000" dirty="0"/>
              <a:t>else:</a:t>
            </a:r>
          </a:p>
          <a:p>
            <a:pPr marL="76200" indent="0">
              <a:buNone/>
            </a:pPr>
            <a:r>
              <a:rPr lang="en-IN" sz="2000" dirty="0"/>
              <a:t>        print(</a:t>
            </a:r>
            <a:r>
              <a:rPr lang="en-IN" sz="2000" dirty="0" err="1"/>
              <a:t>i</a:t>
            </a:r>
            <a:r>
              <a:rPr lang="en-IN" sz="2000" dirty="0"/>
              <a:t>)</a:t>
            </a:r>
          </a:p>
        </p:txBody>
      </p:sp>
      <p:sp>
        <p:nvSpPr>
          <p:cNvPr id="7" name="Content Placeholder 3"/>
          <p:cNvSpPr txBox="1">
            <a:spLocks/>
          </p:cNvSpPr>
          <p:nvPr/>
        </p:nvSpPr>
        <p:spPr>
          <a:xfrm>
            <a:off x="4520852" y="560070"/>
            <a:ext cx="3566160" cy="3429000"/>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IN" sz="2000" smtClean="0"/>
              <a:t>for i in range(1,101):</a:t>
            </a:r>
          </a:p>
          <a:p>
            <a:pPr marL="76200" indent="0">
              <a:buFont typeface="Sniglet"/>
              <a:buNone/>
            </a:pPr>
            <a:r>
              <a:rPr lang="en-IN" sz="2000" smtClean="0"/>
              <a:t>    if i%3==0 and i%5==0:</a:t>
            </a:r>
          </a:p>
          <a:p>
            <a:pPr marL="76200" indent="0">
              <a:buFont typeface="Sniglet"/>
              <a:buNone/>
            </a:pPr>
            <a:r>
              <a:rPr lang="en-IN" sz="2000" smtClean="0"/>
              <a:t>        print("FizzBuzz")</a:t>
            </a:r>
          </a:p>
          <a:p>
            <a:pPr marL="76200" indent="0">
              <a:buFont typeface="Sniglet"/>
              <a:buNone/>
            </a:pPr>
            <a:r>
              <a:rPr lang="en-IN" sz="2000" smtClean="0"/>
              <a:t>    elif i%3==0:</a:t>
            </a:r>
          </a:p>
          <a:p>
            <a:pPr marL="76200" indent="0">
              <a:buFont typeface="Sniglet"/>
              <a:buNone/>
            </a:pPr>
            <a:r>
              <a:rPr lang="en-IN" sz="2000" smtClean="0"/>
              <a:t>        print("Fizz")</a:t>
            </a:r>
          </a:p>
          <a:p>
            <a:pPr marL="76200" indent="0">
              <a:buFont typeface="Sniglet"/>
              <a:buNone/>
            </a:pPr>
            <a:r>
              <a:rPr lang="en-IN" sz="2000" smtClean="0"/>
              <a:t>    elif i%5==0:</a:t>
            </a:r>
          </a:p>
          <a:p>
            <a:pPr marL="76200" indent="0">
              <a:buFont typeface="Sniglet"/>
              <a:buNone/>
            </a:pPr>
            <a:r>
              <a:rPr lang="en-IN" sz="2000" smtClean="0"/>
              <a:t>        print("Buzz")    </a:t>
            </a:r>
          </a:p>
          <a:p>
            <a:pPr marL="76200" indent="0">
              <a:buFont typeface="Sniglet"/>
              <a:buNone/>
            </a:pPr>
            <a:r>
              <a:rPr lang="en-IN" sz="2000" smtClean="0"/>
              <a:t>    else:</a:t>
            </a:r>
          </a:p>
          <a:p>
            <a:pPr marL="76200" indent="0">
              <a:buFont typeface="Sniglet"/>
              <a:buNone/>
            </a:pPr>
            <a:r>
              <a:rPr lang="en-IN" sz="2000" smtClean="0"/>
              <a:t>        print(i)</a:t>
            </a:r>
            <a:endParaRPr lang="en-IN" sz="2000" dirty="0"/>
          </a:p>
        </p:txBody>
      </p:sp>
      <p:sp>
        <p:nvSpPr>
          <p:cNvPr id="8" name="Oval Callout 7"/>
          <p:cNvSpPr/>
          <p:nvPr/>
        </p:nvSpPr>
        <p:spPr>
          <a:xfrm>
            <a:off x="3103167" y="3489596"/>
            <a:ext cx="1588770" cy="1234440"/>
          </a:xfrm>
          <a:prstGeom prst="wedgeEllipseCallout">
            <a:avLst>
              <a:gd name="adj1" fmla="val -72285"/>
              <a:gd name="adj2" fmla="val -44877"/>
            </a:avLst>
          </a:prstGeom>
          <a:solidFill>
            <a:schemeClr val="accent3">
              <a:lumMod val="20000"/>
              <a:lumOff val="80000"/>
              <a:alpha val="38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Identify the logical error</a:t>
            </a:r>
            <a:endParaRPr lang="en-IN" dirty="0"/>
          </a:p>
        </p:txBody>
      </p:sp>
    </p:spTree>
    <p:extLst>
      <p:ext uri="{BB962C8B-B14F-4D97-AF65-F5344CB8AC3E}">
        <p14:creationId xmlns:p14="http://schemas.microsoft.com/office/powerpoint/2010/main" val="2260581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87</a:t>
            </a:fld>
            <a:endParaRPr lang="en-US"/>
          </a:p>
        </p:txBody>
      </p:sp>
      <p:sp>
        <p:nvSpPr>
          <p:cNvPr id="4" name="Content Placeholder 3"/>
          <p:cNvSpPr>
            <a:spLocks noGrp="1"/>
          </p:cNvSpPr>
          <p:nvPr>
            <p:ph sz="quarter" idx="1"/>
          </p:nvPr>
        </p:nvSpPr>
        <p:spPr>
          <a:xfrm>
            <a:off x="673750" y="1171325"/>
            <a:ext cx="7772400" cy="3429000"/>
          </a:xfrm>
        </p:spPr>
        <p:txBody>
          <a:bodyPr/>
          <a:lstStyle/>
          <a:p>
            <a:pPr marL="76200" lvl="0" indent="0">
              <a:buNone/>
            </a:pPr>
            <a:r>
              <a:rPr lang="en-GB" dirty="0" smtClean="0"/>
              <a:t>Given </a:t>
            </a:r>
            <a:r>
              <a:rPr lang="en-GB" dirty="0"/>
              <a:t>a DNA sequence consisting of characters A, T, C and G print its complementary sequence where A and T are complements and C and G are complements. Expected Output: </a:t>
            </a:r>
            <a:endParaRPr lang="en-GB" dirty="0" smtClean="0"/>
          </a:p>
          <a:p>
            <a:pPr marL="76200" lvl="0" indent="0">
              <a:buNone/>
            </a:pPr>
            <a:r>
              <a:rPr lang="en-GB" dirty="0" smtClean="0"/>
              <a:t>Input </a:t>
            </a:r>
            <a:r>
              <a:rPr lang="en-GB" dirty="0"/>
              <a:t>the DNA sequence: AAATTGGCCAGC Complementary DNA sequence: TTTAACCGGTCG</a:t>
            </a:r>
            <a:endParaRPr lang="en-IN" dirty="0"/>
          </a:p>
        </p:txBody>
      </p:sp>
    </p:spTree>
    <p:extLst>
      <p:ext uri="{BB962C8B-B14F-4D97-AF65-F5344CB8AC3E}">
        <p14:creationId xmlns:p14="http://schemas.microsoft.com/office/powerpoint/2010/main" val="169729953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88</a:t>
            </a:fld>
            <a:endParaRPr lang="en-US"/>
          </a:p>
        </p:txBody>
      </p:sp>
      <p:sp>
        <p:nvSpPr>
          <p:cNvPr id="4" name="Content Placeholder 3"/>
          <p:cNvSpPr>
            <a:spLocks noGrp="1"/>
          </p:cNvSpPr>
          <p:nvPr>
            <p:ph sz="quarter" idx="1"/>
          </p:nvPr>
        </p:nvSpPr>
        <p:spPr>
          <a:xfrm>
            <a:off x="685800" y="560070"/>
            <a:ext cx="6054436" cy="4413712"/>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GB" sz="2000" dirty="0" err="1"/>
              <a:t>dna</a:t>
            </a:r>
            <a:r>
              <a:rPr lang="en-GB" sz="2000" dirty="0"/>
              <a:t>=input("Input the DNA sequence:") print("Complementary DNA </a:t>
            </a:r>
            <a:r>
              <a:rPr lang="en-GB" sz="2000" dirty="0" err="1"/>
              <a:t>sequence:",end</a:t>
            </a:r>
            <a:r>
              <a:rPr lang="en-GB" sz="2000" dirty="0"/>
              <a:t>="") </a:t>
            </a:r>
            <a:endParaRPr lang="en-GB" sz="2000" dirty="0" smtClean="0"/>
          </a:p>
          <a:p>
            <a:pPr marL="76200" indent="0">
              <a:buNone/>
            </a:pPr>
            <a:r>
              <a:rPr lang="en-GB" sz="2000" dirty="0" smtClean="0"/>
              <a:t>for </a:t>
            </a:r>
            <a:r>
              <a:rPr lang="en-GB" sz="2000" dirty="0"/>
              <a:t>c in </a:t>
            </a:r>
            <a:r>
              <a:rPr lang="en-GB" sz="2000" dirty="0" err="1"/>
              <a:t>dna</a:t>
            </a:r>
            <a:r>
              <a:rPr lang="en-GB" sz="2000" dirty="0"/>
              <a:t>: </a:t>
            </a:r>
            <a:endParaRPr lang="en-GB" sz="2000" dirty="0" smtClean="0"/>
          </a:p>
          <a:p>
            <a:pPr marL="76200" indent="0">
              <a:buNone/>
            </a:pPr>
            <a:r>
              <a:rPr lang="en-GB" sz="2000" dirty="0"/>
              <a:t>	</a:t>
            </a:r>
            <a:r>
              <a:rPr lang="en-GB" sz="2000" dirty="0" smtClean="0"/>
              <a:t>if </a:t>
            </a:r>
            <a:r>
              <a:rPr lang="en-GB" sz="2000" dirty="0"/>
              <a:t>c=="A": </a:t>
            </a:r>
            <a:endParaRPr lang="en-GB" sz="2000" dirty="0" smtClean="0"/>
          </a:p>
          <a:p>
            <a:pPr marL="76200" indent="0">
              <a:buNone/>
            </a:pPr>
            <a:r>
              <a:rPr lang="en-GB" sz="2000" dirty="0"/>
              <a:t>	</a:t>
            </a:r>
            <a:r>
              <a:rPr lang="en-GB" sz="2000" dirty="0" smtClean="0"/>
              <a:t>	print</a:t>
            </a:r>
            <a:r>
              <a:rPr lang="en-GB" sz="2000" dirty="0"/>
              <a:t>("T", end="") </a:t>
            </a:r>
            <a:endParaRPr lang="en-GB" sz="2000" dirty="0" smtClean="0"/>
          </a:p>
          <a:p>
            <a:pPr marL="76200" indent="0">
              <a:buNone/>
            </a:pPr>
            <a:r>
              <a:rPr lang="en-GB" sz="2000" dirty="0"/>
              <a:t>	</a:t>
            </a:r>
            <a:r>
              <a:rPr lang="en-GB" sz="2000" dirty="0" err="1" smtClean="0"/>
              <a:t>elif</a:t>
            </a:r>
            <a:r>
              <a:rPr lang="en-GB" sz="2000" dirty="0" smtClean="0"/>
              <a:t> </a:t>
            </a:r>
            <a:r>
              <a:rPr lang="en-GB" sz="2000" dirty="0"/>
              <a:t>c=="T": </a:t>
            </a:r>
            <a:endParaRPr lang="en-GB" sz="2000" dirty="0" smtClean="0"/>
          </a:p>
          <a:p>
            <a:pPr marL="76200" indent="0">
              <a:buNone/>
            </a:pPr>
            <a:r>
              <a:rPr lang="en-GB" sz="2000" dirty="0"/>
              <a:t>	</a:t>
            </a:r>
            <a:r>
              <a:rPr lang="en-GB" sz="2000" dirty="0" smtClean="0"/>
              <a:t>	print</a:t>
            </a:r>
            <a:r>
              <a:rPr lang="en-GB" sz="2000" dirty="0"/>
              <a:t>("A", end="") </a:t>
            </a:r>
            <a:endParaRPr lang="en-GB" sz="2000" dirty="0" smtClean="0"/>
          </a:p>
          <a:p>
            <a:pPr marL="76200" indent="0">
              <a:buNone/>
            </a:pPr>
            <a:r>
              <a:rPr lang="en-GB" sz="2000" dirty="0"/>
              <a:t>	</a:t>
            </a:r>
            <a:r>
              <a:rPr lang="en-GB" sz="2000" dirty="0" err="1" smtClean="0"/>
              <a:t>elif</a:t>
            </a:r>
            <a:r>
              <a:rPr lang="en-GB" sz="2000" dirty="0" smtClean="0"/>
              <a:t> </a:t>
            </a:r>
            <a:r>
              <a:rPr lang="en-GB" sz="2000" dirty="0"/>
              <a:t>c=="G": </a:t>
            </a:r>
            <a:endParaRPr lang="en-GB" sz="2000" dirty="0" smtClean="0"/>
          </a:p>
          <a:p>
            <a:pPr marL="76200" indent="0">
              <a:buNone/>
            </a:pPr>
            <a:r>
              <a:rPr lang="en-GB" sz="2000" dirty="0"/>
              <a:t>	</a:t>
            </a:r>
            <a:r>
              <a:rPr lang="en-GB" sz="2000" dirty="0" smtClean="0"/>
              <a:t>	print</a:t>
            </a:r>
            <a:r>
              <a:rPr lang="en-GB" sz="2000" dirty="0"/>
              <a:t>("C", end="") </a:t>
            </a:r>
            <a:endParaRPr lang="en-GB" sz="2000" dirty="0" smtClean="0"/>
          </a:p>
          <a:p>
            <a:pPr marL="76200" indent="0">
              <a:buNone/>
            </a:pPr>
            <a:r>
              <a:rPr lang="en-GB" sz="2000" dirty="0"/>
              <a:t>	</a:t>
            </a:r>
            <a:r>
              <a:rPr lang="en-GB" sz="2000" dirty="0" err="1" smtClean="0"/>
              <a:t>elif</a:t>
            </a:r>
            <a:r>
              <a:rPr lang="en-GB" sz="2000" dirty="0" smtClean="0"/>
              <a:t> </a:t>
            </a:r>
            <a:r>
              <a:rPr lang="en-GB" sz="2000" dirty="0"/>
              <a:t>c=="C": </a:t>
            </a:r>
            <a:endParaRPr lang="en-GB" sz="2000" dirty="0" smtClean="0"/>
          </a:p>
          <a:p>
            <a:pPr marL="76200" indent="0">
              <a:buNone/>
            </a:pPr>
            <a:r>
              <a:rPr lang="en-GB" sz="2000" dirty="0"/>
              <a:t>	</a:t>
            </a:r>
            <a:r>
              <a:rPr lang="en-GB" sz="2000" dirty="0" smtClean="0"/>
              <a:t>	print</a:t>
            </a:r>
            <a:r>
              <a:rPr lang="en-GB" sz="2000" dirty="0"/>
              <a:t>("G", end="") </a:t>
            </a:r>
            <a:endParaRPr lang="en-IN" sz="2000" dirty="0"/>
          </a:p>
        </p:txBody>
      </p:sp>
    </p:spTree>
    <p:extLst>
      <p:ext uri="{BB962C8B-B14F-4D97-AF65-F5344CB8AC3E}">
        <p14:creationId xmlns:p14="http://schemas.microsoft.com/office/powerpoint/2010/main" val="425370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89</a:t>
            </a:fld>
            <a:endParaRPr lang="en-US"/>
          </a:p>
        </p:txBody>
      </p:sp>
      <p:sp>
        <p:nvSpPr>
          <p:cNvPr id="4" name="Content Placeholder 3"/>
          <p:cNvSpPr>
            <a:spLocks noGrp="1"/>
          </p:cNvSpPr>
          <p:nvPr>
            <p:ph sz="quarter" idx="1"/>
          </p:nvPr>
        </p:nvSpPr>
        <p:spPr>
          <a:xfrm>
            <a:off x="673750" y="1337579"/>
            <a:ext cx="3967523" cy="3429000"/>
          </a:xfrm>
        </p:spPr>
        <p:txBody>
          <a:bodyPr/>
          <a:lstStyle/>
          <a:p>
            <a:pPr marL="76200" lvl="0" indent="0">
              <a:buNone/>
            </a:pPr>
            <a:r>
              <a:rPr lang="en-GB" dirty="0"/>
              <a:t>Lists are used to store multiple items in a single variable</a:t>
            </a:r>
            <a:r>
              <a:rPr lang="en-GB" dirty="0" smtClean="0"/>
              <a:t>.</a:t>
            </a:r>
          </a:p>
        </p:txBody>
      </p:sp>
      <p:sp>
        <p:nvSpPr>
          <p:cNvPr id="5" name="Content Placeholder 3"/>
          <p:cNvSpPr txBox="1">
            <a:spLocks/>
          </p:cNvSpPr>
          <p:nvPr/>
        </p:nvSpPr>
        <p:spPr>
          <a:xfrm>
            <a:off x="4302681" y="1171325"/>
            <a:ext cx="3663683"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l=[ ] </a:t>
            </a:r>
          </a:p>
          <a:p>
            <a:pPr marL="76200" lvl="0" indent="0">
              <a:buNone/>
            </a:pPr>
            <a:r>
              <a:rPr lang="en-GB" dirty="0"/>
              <a:t>print(l) </a:t>
            </a:r>
          </a:p>
          <a:p>
            <a:pPr marL="76200" lvl="0" indent="0">
              <a:buNone/>
            </a:pPr>
            <a:r>
              <a:rPr lang="en-GB" dirty="0"/>
              <a:t>print(</a:t>
            </a:r>
            <a:r>
              <a:rPr lang="en-GB" dirty="0" err="1"/>
              <a:t>len</a:t>
            </a:r>
            <a:r>
              <a:rPr lang="en-GB" dirty="0"/>
              <a:t>(l)) </a:t>
            </a:r>
            <a:endParaRPr lang="en-IN" dirty="0"/>
          </a:p>
        </p:txBody>
      </p:sp>
      <p:sp>
        <p:nvSpPr>
          <p:cNvPr id="6" name="Cloud Callout 5"/>
          <p:cNvSpPr/>
          <p:nvPr/>
        </p:nvSpPr>
        <p:spPr>
          <a:xfrm>
            <a:off x="538012" y="2737879"/>
            <a:ext cx="3532186" cy="1641763"/>
          </a:xfrm>
          <a:prstGeom prst="cloudCallout">
            <a:avLst>
              <a:gd name="adj1" fmla="val 58679"/>
              <a:gd name="adj2" fmla="val -931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This is an empty list</a:t>
            </a:r>
            <a:endParaRPr lang="en-GB" sz="2000" b="1" dirty="0"/>
          </a:p>
        </p:txBody>
      </p:sp>
      <p:sp>
        <p:nvSpPr>
          <p:cNvPr id="7" name="Content Placeholder 3"/>
          <p:cNvSpPr txBox="1">
            <a:spLocks/>
          </p:cNvSpPr>
          <p:nvPr/>
        </p:nvSpPr>
        <p:spPr>
          <a:xfrm>
            <a:off x="4302680" y="1171325"/>
            <a:ext cx="3663683"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l=[1,2,3] </a:t>
            </a:r>
            <a:endParaRPr lang="en-GB" dirty="0" smtClean="0"/>
          </a:p>
          <a:p>
            <a:pPr marL="76200" lvl="0" indent="0">
              <a:buNone/>
            </a:pPr>
            <a:r>
              <a:rPr lang="en-GB" dirty="0" smtClean="0"/>
              <a:t>print(l</a:t>
            </a:r>
            <a:r>
              <a:rPr lang="en-GB" dirty="0"/>
              <a:t>) </a:t>
            </a:r>
            <a:endParaRPr lang="en-GB" dirty="0" smtClean="0"/>
          </a:p>
          <a:p>
            <a:pPr marL="76200" lvl="0" indent="0">
              <a:buNone/>
            </a:pPr>
            <a:r>
              <a:rPr lang="en-GB" dirty="0" smtClean="0"/>
              <a:t>print(</a:t>
            </a:r>
            <a:r>
              <a:rPr lang="en-GB" dirty="0" err="1" smtClean="0"/>
              <a:t>len</a:t>
            </a:r>
            <a:r>
              <a:rPr lang="en-GB" dirty="0" smtClean="0"/>
              <a:t>(l</a:t>
            </a:r>
            <a:r>
              <a:rPr lang="en-GB" dirty="0"/>
              <a:t>)) </a:t>
            </a:r>
            <a:endParaRPr lang="en-GB" dirty="0" smtClean="0"/>
          </a:p>
          <a:p>
            <a:pPr marL="76200" lvl="0" indent="0">
              <a:buNone/>
            </a:pPr>
            <a:r>
              <a:rPr lang="en-GB" dirty="0" smtClean="0"/>
              <a:t>print(type(l</a:t>
            </a:r>
            <a:r>
              <a:rPr lang="en-GB" dirty="0"/>
              <a:t>))</a:t>
            </a:r>
            <a:endParaRPr lang="en-IN" dirty="0"/>
          </a:p>
        </p:txBody>
      </p:sp>
      <p:sp>
        <p:nvSpPr>
          <p:cNvPr id="8" name="Cloud Callout 7"/>
          <p:cNvSpPr/>
          <p:nvPr/>
        </p:nvSpPr>
        <p:spPr>
          <a:xfrm>
            <a:off x="538012" y="2737879"/>
            <a:ext cx="3532186" cy="1641763"/>
          </a:xfrm>
          <a:prstGeom prst="cloudCallout">
            <a:avLst>
              <a:gd name="adj1" fmla="val 58679"/>
              <a:gd name="adj2" fmla="val -931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This is a list of integers</a:t>
            </a:r>
            <a:endParaRPr lang="en-GB" sz="2000" b="1" dirty="0"/>
          </a:p>
        </p:txBody>
      </p:sp>
      <p:sp>
        <p:nvSpPr>
          <p:cNvPr id="9" name="Content Placeholder 3"/>
          <p:cNvSpPr txBox="1">
            <a:spLocks/>
          </p:cNvSpPr>
          <p:nvPr/>
        </p:nvSpPr>
        <p:spPr>
          <a:xfrm>
            <a:off x="4302680" y="1171325"/>
            <a:ext cx="3663683"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l=[4,'str',True] </a:t>
            </a:r>
            <a:endParaRPr lang="en-GB" dirty="0" smtClean="0"/>
          </a:p>
          <a:p>
            <a:pPr marL="76200" lvl="0" indent="0">
              <a:buNone/>
            </a:pPr>
            <a:r>
              <a:rPr lang="en-GB" dirty="0" smtClean="0"/>
              <a:t>print(l</a:t>
            </a:r>
            <a:r>
              <a:rPr lang="en-GB" dirty="0"/>
              <a:t>) </a:t>
            </a:r>
            <a:endParaRPr lang="en-GB" dirty="0" smtClean="0"/>
          </a:p>
          <a:p>
            <a:pPr marL="76200" lvl="0" indent="0">
              <a:buNone/>
            </a:pPr>
            <a:r>
              <a:rPr lang="en-GB" dirty="0" smtClean="0"/>
              <a:t>print(type(l[2</a:t>
            </a:r>
            <a:r>
              <a:rPr lang="en-GB" dirty="0"/>
              <a:t>])) </a:t>
            </a:r>
            <a:endParaRPr lang="en-IN" dirty="0"/>
          </a:p>
        </p:txBody>
      </p:sp>
      <p:sp>
        <p:nvSpPr>
          <p:cNvPr id="10" name="Cloud Callout 9"/>
          <p:cNvSpPr/>
          <p:nvPr/>
        </p:nvSpPr>
        <p:spPr>
          <a:xfrm>
            <a:off x="538012" y="2737878"/>
            <a:ext cx="3532186" cy="1641763"/>
          </a:xfrm>
          <a:prstGeom prst="cloudCallout">
            <a:avLst>
              <a:gd name="adj1" fmla="val 58679"/>
              <a:gd name="adj2" fmla="val -9312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This is a list of multiple data types</a:t>
            </a:r>
            <a:endParaRPr lang="en-GB" sz="2000" b="1" dirty="0"/>
          </a:p>
        </p:txBody>
      </p:sp>
    </p:spTree>
    <p:extLst>
      <p:ext uri="{BB962C8B-B14F-4D97-AF65-F5344CB8AC3E}">
        <p14:creationId xmlns:p14="http://schemas.microsoft.com/office/powerpoint/2010/main" val="59952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8"/>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8" grpId="0" animBg="1"/>
      <p:bldP spid="8" grpId="1" animBg="1"/>
      <p:bldP spid="9" grpId="0" animBg="1"/>
      <p:bldP spid="10" grpId="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Print function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a:t>
            </a:fld>
            <a:endParaRPr lang="en-US"/>
          </a:p>
        </p:txBody>
      </p:sp>
      <p:sp>
        <p:nvSpPr>
          <p:cNvPr id="4" name="Content Placeholder 3"/>
          <p:cNvSpPr>
            <a:spLocks noGrp="1"/>
          </p:cNvSpPr>
          <p:nvPr>
            <p:ph sz="quarter" idx="1"/>
          </p:nvPr>
        </p:nvSpPr>
        <p:spPr>
          <a:xfrm>
            <a:off x="822899" y="1410750"/>
            <a:ext cx="3887645" cy="2406177"/>
          </a:xfrm>
        </p:spPr>
        <p:txBody>
          <a:bodyPr/>
          <a:lstStyle/>
          <a:p>
            <a:pPr marL="76200" indent="0">
              <a:buNone/>
            </a:pPr>
            <a:r>
              <a:rPr lang="en-GB" dirty="0" smtClean="0"/>
              <a:t>Match the outputs:</a:t>
            </a:r>
          </a:p>
          <a:p>
            <a:pPr marL="76200" indent="0">
              <a:buNone/>
            </a:pPr>
            <a:r>
              <a:rPr lang="en-GB" dirty="0" smtClean="0"/>
              <a:t>1) print(“Hello World”*5)</a:t>
            </a:r>
          </a:p>
          <a:p>
            <a:pPr marL="76200" indent="0">
              <a:buNone/>
            </a:pPr>
            <a:r>
              <a:rPr lang="en-GB" dirty="0" smtClean="0"/>
              <a:t>2) print</a:t>
            </a:r>
            <a:r>
              <a:rPr lang="en-GB" dirty="0"/>
              <a:t>(“Hello </a:t>
            </a:r>
            <a:r>
              <a:rPr lang="en-GB" dirty="0" smtClean="0"/>
              <a:t>World”+5)</a:t>
            </a:r>
            <a:endParaRPr lang="en-IN" dirty="0" smtClean="0"/>
          </a:p>
          <a:p>
            <a:pPr marL="76200" indent="0">
              <a:buNone/>
            </a:pPr>
            <a:r>
              <a:rPr lang="en-GB" dirty="0" smtClean="0"/>
              <a:t>3) print</a:t>
            </a:r>
            <a:r>
              <a:rPr lang="en-GB" dirty="0"/>
              <a:t>(“Hello </a:t>
            </a:r>
            <a:r>
              <a:rPr lang="en-GB" dirty="0" smtClean="0"/>
              <a:t>World”,5)</a:t>
            </a:r>
            <a:endParaRPr lang="en-IN" dirty="0" smtClean="0"/>
          </a:p>
          <a:p>
            <a:pPr marL="76200" indent="0">
              <a:buNone/>
            </a:pPr>
            <a:r>
              <a:rPr lang="en-GB" dirty="0" smtClean="0"/>
              <a:t>4) print</a:t>
            </a:r>
            <a:r>
              <a:rPr lang="en-GB" dirty="0"/>
              <a:t>(“Hello World</a:t>
            </a:r>
            <a:r>
              <a:rPr lang="en-GB" dirty="0" smtClean="0"/>
              <a:t>”, “5”)</a:t>
            </a:r>
          </a:p>
          <a:p>
            <a:pPr marL="76200" indent="0">
              <a:buNone/>
            </a:pPr>
            <a:r>
              <a:rPr lang="en-GB" dirty="0" smtClean="0"/>
              <a:t>5) </a:t>
            </a:r>
            <a:r>
              <a:rPr lang="en-GB" dirty="0"/>
              <a:t>print(“Hello World</a:t>
            </a:r>
            <a:r>
              <a:rPr lang="en-GB" dirty="0" smtClean="0"/>
              <a:t>”+ “5”)</a:t>
            </a:r>
            <a:endParaRPr lang="en-IN" dirty="0"/>
          </a:p>
          <a:p>
            <a:pPr marL="76200" indent="0">
              <a:buNone/>
            </a:pPr>
            <a:endParaRPr lang="en-GB" dirty="0" smtClean="0"/>
          </a:p>
          <a:p>
            <a:pPr marL="76200" indent="0">
              <a:buNone/>
            </a:pPr>
            <a:endParaRPr lang="en-IN" dirty="0"/>
          </a:p>
          <a:p>
            <a:pPr marL="76200" indent="0">
              <a:buNone/>
            </a:pPr>
            <a:endParaRPr lang="en-IN" dirty="0"/>
          </a:p>
          <a:p>
            <a:endParaRPr lang="en-IN" dirty="0"/>
          </a:p>
        </p:txBody>
      </p:sp>
      <p:sp>
        <p:nvSpPr>
          <p:cNvPr id="5" name="Rectangle 4"/>
          <p:cNvSpPr/>
          <p:nvPr/>
        </p:nvSpPr>
        <p:spPr>
          <a:xfrm>
            <a:off x="3733800" y="1163782"/>
            <a:ext cx="4710545" cy="609791"/>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800" dirty="0" smtClean="0"/>
              <a:t>b) Hello </a:t>
            </a:r>
            <a:r>
              <a:rPr lang="en-GB" sz="1800" dirty="0" err="1" smtClean="0"/>
              <a:t>WorldHello</a:t>
            </a:r>
            <a:r>
              <a:rPr lang="en-GB" sz="1800" dirty="0" smtClean="0"/>
              <a:t> </a:t>
            </a:r>
            <a:r>
              <a:rPr lang="en-GB" sz="1800" dirty="0" err="1" smtClean="0"/>
              <a:t>WorldHello</a:t>
            </a:r>
            <a:r>
              <a:rPr lang="en-GB" sz="1800" dirty="0" smtClean="0"/>
              <a:t> </a:t>
            </a:r>
            <a:r>
              <a:rPr lang="en-GB" sz="1800" dirty="0" err="1" smtClean="0"/>
              <a:t>WorldHello</a:t>
            </a:r>
            <a:r>
              <a:rPr lang="en-GB" sz="1800" dirty="0" smtClean="0"/>
              <a:t> </a:t>
            </a:r>
            <a:r>
              <a:rPr lang="en-GB" sz="1800" dirty="0" err="1" smtClean="0"/>
              <a:t>WorldHello</a:t>
            </a:r>
            <a:r>
              <a:rPr lang="en-GB" sz="1800" dirty="0" smtClean="0"/>
              <a:t> World</a:t>
            </a:r>
            <a:endParaRPr lang="en-GB" sz="1800" dirty="0"/>
          </a:p>
        </p:txBody>
      </p:sp>
      <p:sp>
        <p:nvSpPr>
          <p:cNvPr id="6" name="Rectangle 5"/>
          <p:cNvSpPr/>
          <p:nvPr/>
        </p:nvSpPr>
        <p:spPr>
          <a:xfrm>
            <a:off x="5493327" y="716677"/>
            <a:ext cx="1274618" cy="36760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800" dirty="0" smtClean="0"/>
              <a:t>a) Error</a:t>
            </a:r>
            <a:endParaRPr lang="en-GB" sz="1800" dirty="0"/>
          </a:p>
        </p:txBody>
      </p:sp>
      <p:sp>
        <p:nvSpPr>
          <p:cNvPr id="7" name="Rectangle 6"/>
          <p:cNvSpPr/>
          <p:nvPr/>
        </p:nvSpPr>
        <p:spPr>
          <a:xfrm>
            <a:off x="5067299" y="2613838"/>
            <a:ext cx="2244437" cy="5719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800" smtClean="0"/>
              <a:t>d) Hello </a:t>
            </a:r>
            <a:r>
              <a:rPr lang="en-GB" sz="1800" dirty="0" smtClean="0"/>
              <a:t>World 5</a:t>
            </a:r>
            <a:endParaRPr lang="en-GB" sz="1800" dirty="0"/>
          </a:p>
        </p:txBody>
      </p:sp>
      <p:sp>
        <p:nvSpPr>
          <p:cNvPr id="9" name="Rectangle 8"/>
          <p:cNvSpPr/>
          <p:nvPr/>
        </p:nvSpPr>
        <p:spPr>
          <a:xfrm>
            <a:off x="5067299" y="1890735"/>
            <a:ext cx="2244437" cy="5719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800" dirty="0" smtClean="0"/>
              <a:t>c) Hello World5</a:t>
            </a:r>
            <a:endParaRPr lang="en-GB" sz="1800" dirty="0"/>
          </a:p>
        </p:txBody>
      </p:sp>
      <p:sp>
        <p:nvSpPr>
          <p:cNvPr id="10" name="Rectangle 9"/>
          <p:cNvSpPr/>
          <p:nvPr/>
        </p:nvSpPr>
        <p:spPr>
          <a:xfrm>
            <a:off x="5067299" y="3530932"/>
            <a:ext cx="2804492" cy="5719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800" b="1" dirty="0" smtClean="0">
                <a:solidFill>
                  <a:srgbClr val="FF0000"/>
                </a:solidFill>
              </a:rPr>
              <a:t>Answers:</a:t>
            </a:r>
          </a:p>
          <a:p>
            <a:pPr algn="ctr"/>
            <a:r>
              <a:rPr lang="en-GB" sz="1800" b="1" dirty="0" smtClean="0">
                <a:solidFill>
                  <a:srgbClr val="FF0000"/>
                </a:solidFill>
              </a:rPr>
              <a:t>1-b, 2-a, 3-d, 4-d, 5-c</a:t>
            </a:r>
            <a:endParaRPr lang="en-GB" sz="1800" b="1" dirty="0">
              <a:solidFill>
                <a:srgbClr val="FF0000"/>
              </a:solidFill>
            </a:endParaRPr>
          </a:p>
        </p:txBody>
      </p:sp>
    </p:spTree>
    <p:extLst>
      <p:ext uri="{BB962C8B-B14F-4D97-AF65-F5344CB8AC3E}">
        <p14:creationId xmlns:p14="http://schemas.microsoft.com/office/powerpoint/2010/main" val="419531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90</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dirty="0"/>
              <a:t>Create a list of numbers from 21 to 25 and print it using for </a:t>
            </a:r>
            <a:r>
              <a:rPr lang="en-GB" dirty="0" smtClean="0"/>
              <a:t>loop.</a:t>
            </a:r>
            <a:endParaRPr lang="en-IN" dirty="0"/>
          </a:p>
        </p:txBody>
      </p:sp>
      <p:sp>
        <p:nvSpPr>
          <p:cNvPr id="5" name="Content Placeholder 3"/>
          <p:cNvSpPr txBox="1">
            <a:spLocks/>
          </p:cNvSpPr>
          <p:nvPr/>
        </p:nvSpPr>
        <p:spPr>
          <a:xfrm>
            <a:off x="4308764" y="1481448"/>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err="1" smtClean="0"/>
              <a:t>newlist</a:t>
            </a:r>
            <a:r>
              <a:rPr lang="en-GB" dirty="0"/>
              <a:t>=[21,22,23,24,25] </a:t>
            </a:r>
            <a:endParaRPr lang="en-GB" dirty="0" smtClean="0"/>
          </a:p>
          <a:p>
            <a:pPr marL="76200" indent="0">
              <a:buNone/>
            </a:pPr>
            <a:r>
              <a:rPr lang="en-GB" dirty="0" smtClean="0"/>
              <a:t>for </a:t>
            </a:r>
            <a:r>
              <a:rPr lang="en-GB" dirty="0" err="1"/>
              <a:t>i</a:t>
            </a:r>
            <a:r>
              <a:rPr lang="en-GB" dirty="0"/>
              <a:t> in </a:t>
            </a:r>
            <a:r>
              <a:rPr lang="en-GB" dirty="0" smtClean="0"/>
              <a:t>range(</a:t>
            </a:r>
            <a:r>
              <a:rPr lang="en-GB" dirty="0" err="1" smtClean="0"/>
              <a:t>len</a:t>
            </a:r>
            <a:r>
              <a:rPr lang="en-GB" dirty="0" smtClean="0"/>
              <a:t>(</a:t>
            </a:r>
            <a:r>
              <a:rPr lang="en-GB" dirty="0" err="1" smtClean="0"/>
              <a:t>newlist</a:t>
            </a:r>
            <a:r>
              <a:rPr lang="en-GB" dirty="0"/>
              <a:t>)): </a:t>
            </a:r>
            <a:r>
              <a:rPr lang="en-GB" dirty="0" smtClean="0"/>
              <a:t>	print(</a:t>
            </a:r>
            <a:r>
              <a:rPr lang="en-GB" dirty="0" err="1" smtClean="0"/>
              <a:t>newlist</a:t>
            </a:r>
            <a:r>
              <a:rPr lang="en-GB" dirty="0" smtClean="0"/>
              <a:t>[</a:t>
            </a:r>
            <a:r>
              <a:rPr lang="en-GB" dirty="0" err="1" smtClean="0"/>
              <a:t>i</a:t>
            </a:r>
            <a:r>
              <a:rPr lang="en-GB" dirty="0"/>
              <a:t>])</a:t>
            </a:r>
            <a:endParaRPr lang="en-US" dirty="0">
              <a:latin typeface="Times New Roman" panose="02020603050405020304" pitchFamily="18" charset="0"/>
              <a:cs typeface="Times New Roman" panose="02020603050405020304" pitchFamily="18" charset="0"/>
            </a:endParaRPr>
          </a:p>
        </p:txBody>
      </p:sp>
      <p:sp>
        <p:nvSpPr>
          <p:cNvPr id="6" name="Content Placeholder 3"/>
          <p:cNvSpPr txBox="1">
            <a:spLocks/>
          </p:cNvSpPr>
          <p:nvPr/>
        </p:nvSpPr>
        <p:spPr>
          <a:xfrm>
            <a:off x="4308764" y="1482444"/>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err="1" smtClean="0"/>
              <a:t>newlist</a:t>
            </a:r>
            <a:r>
              <a:rPr lang="en-GB" dirty="0"/>
              <a:t>=[21,22,23,24,25] </a:t>
            </a:r>
            <a:endParaRPr lang="en-GB" dirty="0" smtClean="0"/>
          </a:p>
          <a:p>
            <a:pPr marL="76200" indent="0">
              <a:buNone/>
            </a:pPr>
            <a:r>
              <a:rPr lang="en-GB" dirty="0" smtClean="0"/>
              <a:t>for </a:t>
            </a:r>
            <a:r>
              <a:rPr lang="en-GB" dirty="0" err="1"/>
              <a:t>i</a:t>
            </a:r>
            <a:r>
              <a:rPr lang="en-GB" dirty="0"/>
              <a:t> in </a:t>
            </a:r>
            <a:r>
              <a:rPr lang="en-GB" dirty="0" err="1" smtClean="0"/>
              <a:t>newlist</a:t>
            </a:r>
            <a:r>
              <a:rPr lang="en-GB" dirty="0"/>
              <a:t>: </a:t>
            </a:r>
            <a:endParaRPr lang="en-GB" dirty="0" smtClean="0"/>
          </a:p>
          <a:p>
            <a:pPr marL="76200" indent="0">
              <a:buNone/>
            </a:pPr>
            <a:r>
              <a:rPr lang="en-GB" dirty="0"/>
              <a:t>	</a:t>
            </a:r>
            <a:r>
              <a:rPr lang="en-GB" dirty="0" smtClean="0"/>
              <a:t>print(</a:t>
            </a:r>
            <a:r>
              <a:rPr lang="en-GB" dirty="0" err="1" smtClean="0"/>
              <a:t>i</a:t>
            </a:r>
            <a:r>
              <a:rPr lang="en-GB" dirty="0" smtClean="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2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91</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dirty="0"/>
              <a:t>append: Appends an element to the end of the </a:t>
            </a:r>
            <a:r>
              <a:rPr lang="en-GB" dirty="0" smtClean="0"/>
              <a:t>list</a:t>
            </a:r>
            <a:endParaRPr lang="en-IN" dirty="0"/>
          </a:p>
          <a:p>
            <a:r>
              <a:rPr lang="en-GB" dirty="0"/>
              <a:t>Syntax: </a:t>
            </a:r>
            <a:r>
              <a:rPr lang="en-GB" dirty="0" err="1" smtClean="0"/>
              <a:t>list.append</a:t>
            </a:r>
            <a:r>
              <a:rPr lang="en-GB" dirty="0" smtClean="0"/>
              <a:t>(element</a:t>
            </a:r>
            <a:r>
              <a:rPr lang="en-GB" dirty="0"/>
              <a:t>)</a:t>
            </a:r>
            <a:endParaRPr lang="en-IN" dirty="0"/>
          </a:p>
        </p:txBody>
      </p:sp>
      <p:sp>
        <p:nvSpPr>
          <p:cNvPr id="5" name="Content Placeholder 3"/>
          <p:cNvSpPr txBox="1">
            <a:spLocks/>
          </p:cNvSpPr>
          <p:nvPr/>
        </p:nvSpPr>
        <p:spPr>
          <a:xfrm>
            <a:off x="4308764" y="1481448"/>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l</a:t>
            </a:r>
            <a:r>
              <a:rPr lang="en-GB" dirty="0" smtClean="0"/>
              <a:t>=[ ] </a:t>
            </a:r>
          </a:p>
          <a:p>
            <a:pPr marL="76200" indent="0">
              <a:buNone/>
            </a:pPr>
            <a:r>
              <a:rPr lang="en-GB" dirty="0" smtClean="0"/>
              <a:t>for </a:t>
            </a:r>
            <a:r>
              <a:rPr lang="en-GB" dirty="0" err="1"/>
              <a:t>i</a:t>
            </a:r>
            <a:r>
              <a:rPr lang="en-GB" dirty="0"/>
              <a:t> in range(2,101,2): </a:t>
            </a:r>
            <a:r>
              <a:rPr lang="en-GB" dirty="0" smtClean="0"/>
              <a:t>	</a:t>
            </a:r>
            <a:r>
              <a:rPr lang="en-GB" dirty="0" err="1" smtClean="0"/>
              <a:t>l.append</a:t>
            </a:r>
            <a:r>
              <a:rPr lang="en-GB" dirty="0" smtClean="0"/>
              <a:t>(</a:t>
            </a:r>
            <a:r>
              <a:rPr lang="en-GB" dirty="0" err="1" smtClean="0"/>
              <a:t>i</a:t>
            </a:r>
            <a:r>
              <a:rPr lang="en-GB" dirty="0"/>
              <a:t>) </a:t>
            </a:r>
            <a:endParaRPr lang="en-GB" dirty="0" smtClean="0"/>
          </a:p>
          <a:p>
            <a:pPr marL="76200" indent="0">
              <a:buNone/>
            </a:pPr>
            <a:r>
              <a:rPr lang="en-GB" dirty="0" smtClean="0"/>
              <a:t>print(l</a:t>
            </a:r>
            <a:r>
              <a:rPr lang="en-GB" dirty="0"/>
              <a:t>)</a:t>
            </a:r>
            <a:endParaRPr lang="en-US" dirty="0">
              <a:latin typeface="Times New Roman" panose="02020603050405020304" pitchFamily="18" charset="0"/>
              <a:cs typeface="Times New Roman" panose="02020603050405020304" pitchFamily="18" charset="0"/>
            </a:endParaRPr>
          </a:p>
        </p:txBody>
      </p:sp>
      <p:sp>
        <p:nvSpPr>
          <p:cNvPr id="7" name="Cloud Callout 6"/>
          <p:cNvSpPr/>
          <p:nvPr/>
        </p:nvSpPr>
        <p:spPr>
          <a:xfrm>
            <a:off x="5539141" y="3562224"/>
            <a:ext cx="2635040" cy="1641763"/>
          </a:xfrm>
          <a:prstGeom prst="cloudCallout">
            <a:avLst>
              <a:gd name="adj1" fmla="val -46740"/>
              <a:gd name="adj2" fmla="val -787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Tree>
    <p:extLst>
      <p:ext uri="{BB962C8B-B14F-4D97-AF65-F5344CB8AC3E}">
        <p14:creationId xmlns:p14="http://schemas.microsoft.com/office/powerpoint/2010/main" val="386498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92</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sz="1800" dirty="0"/>
              <a:t>Create an empty list. Take 10 integer inputs. If the input is even append it to list. After the iterations if the user has entered even numbers 80% of the times </a:t>
            </a:r>
            <a:r>
              <a:rPr lang="en-GB" sz="1800" dirty="0" smtClean="0"/>
              <a:t>or more print ‘Winner’ else print ‘Loser’.</a:t>
            </a:r>
            <a:endParaRPr lang="en-IN" sz="1800" dirty="0"/>
          </a:p>
        </p:txBody>
      </p:sp>
      <p:sp>
        <p:nvSpPr>
          <p:cNvPr id="5" name="Content Placeholder 3"/>
          <p:cNvSpPr txBox="1">
            <a:spLocks/>
          </p:cNvSpPr>
          <p:nvPr/>
        </p:nvSpPr>
        <p:spPr>
          <a:xfrm>
            <a:off x="4239491" y="518555"/>
            <a:ext cx="4106312" cy="375557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l</a:t>
            </a:r>
            <a:r>
              <a:rPr lang="en-GB" sz="1800" dirty="0" smtClean="0"/>
              <a:t>=[ ]</a:t>
            </a:r>
          </a:p>
          <a:p>
            <a:pPr marL="76200" indent="0">
              <a:buNone/>
            </a:pPr>
            <a:r>
              <a:rPr lang="en-GB" sz="1800" dirty="0" smtClean="0"/>
              <a:t> </a:t>
            </a:r>
            <a:r>
              <a:rPr lang="en-GB" sz="1800" dirty="0"/>
              <a:t>for </a:t>
            </a:r>
            <a:r>
              <a:rPr lang="en-GB" sz="1800" dirty="0" err="1"/>
              <a:t>i</a:t>
            </a:r>
            <a:r>
              <a:rPr lang="en-GB" sz="1800" dirty="0"/>
              <a:t> in range(10): </a:t>
            </a:r>
            <a:endParaRPr lang="en-GB" sz="1800" dirty="0" smtClean="0"/>
          </a:p>
          <a:p>
            <a:pPr marL="76200" indent="0">
              <a:buNone/>
            </a:pPr>
            <a:r>
              <a:rPr lang="en-GB" sz="1800" dirty="0"/>
              <a:t>	</a:t>
            </a:r>
            <a:r>
              <a:rPr lang="en-GB" sz="1800" dirty="0" smtClean="0"/>
              <a:t>n=</a:t>
            </a:r>
            <a:r>
              <a:rPr lang="en-GB" sz="1800" dirty="0" err="1" smtClean="0"/>
              <a:t>int</a:t>
            </a:r>
            <a:r>
              <a:rPr lang="en-GB" sz="1800" dirty="0" smtClean="0"/>
              <a:t>(input</a:t>
            </a:r>
            <a:r>
              <a:rPr lang="en-GB" sz="1800" dirty="0"/>
              <a:t>("</a:t>
            </a:r>
            <a:r>
              <a:rPr lang="en-GB" sz="1800" dirty="0" smtClean="0"/>
              <a:t>Enter n:"))</a:t>
            </a:r>
          </a:p>
          <a:p>
            <a:pPr marL="76200" indent="0">
              <a:buNone/>
            </a:pPr>
            <a:r>
              <a:rPr lang="en-GB" sz="1800" dirty="0"/>
              <a:t> </a:t>
            </a:r>
            <a:r>
              <a:rPr lang="en-GB" sz="1800" dirty="0" smtClean="0"/>
              <a:t>                 </a:t>
            </a:r>
            <a:r>
              <a:rPr lang="en-GB" sz="1800" dirty="0"/>
              <a:t>if </a:t>
            </a:r>
            <a:r>
              <a:rPr lang="en-GB" sz="1800" dirty="0" smtClean="0"/>
              <a:t>…………..: </a:t>
            </a:r>
          </a:p>
          <a:p>
            <a:pPr marL="76200" indent="0">
              <a:buNone/>
            </a:pPr>
            <a:r>
              <a:rPr lang="en-GB" sz="1800" dirty="0"/>
              <a:t>	</a:t>
            </a:r>
            <a:r>
              <a:rPr lang="en-GB" sz="1800" dirty="0" smtClean="0"/>
              <a:t>	</a:t>
            </a:r>
            <a:r>
              <a:rPr lang="en-GB" sz="1800" dirty="0" err="1" smtClean="0"/>
              <a:t>l.append</a:t>
            </a:r>
            <a:r>
              <a:rPr lang="en-GB" sz="1800" dirty="0" smtClean="0"/>
              <a:t>(n)</a:t>
            </a:r>
          </a:p>
          <a:p>
            <a:pPr marL="76200" indent="0">
              <a:buNone/>
            </a:pPr>
            <a:r>
              <a:rPr lang="en-GB" sz="1800" dirty="0" smtClean="0"/>
              <a:t> </a:t>
            </a:r>
            <a:r>
              <a:rPr lang="en-GB" sz="1800" dirty="0"/>
              <a:t>if </a:t>
            </a:r>
            <a:r>
              <a:rPr lang="en-GB" sz="1800" dirty="0" smtClean="0"/>
              <a:t>…………: </a:t>
            </a:r>
          </a:p>
          <a:p>
            <a:pPr marL="76200" indent="0">
              <a:buNone/>
            </a:pPr>
            <a:r>
              <a:rPr lang="en-GB" sz="1800" dirty="0"/>
              <a:t>	</a:t>
            </a:r>
            <a:r>
              <a:rPr lang="en-GB" sz="1800" dirty="0" smtClean="0"/>
              <a:t>print</a:t>
            </a:r>
            <a:r>
              <a:rPr lang="en-GB" sz="1800" dirty="0"/>
              <a:t>("Winner") </a:t>
            </a:r>
            <a:endParaRPr lang="en-GB" sz="1800" dirty="0" smtClean="0"/>
          </a:p>
          <a:p>
            <a:pPr marL="76200" indent="0">
              <a:buNone/>
            </a:pPr>
            <a:r>
              <a:rPr lang="en-GB" sz="1800" dirty="0" smtClean="0"/>
              <a:t>else</a:t>
            </a:r>
            <a:r>
              <a:rPr lang="en-GB" sz="1800" dirty="0"/>
              <a:t>: </a:t>
            </a:r>
            <a:endParaRPr lang="en-GB" sz="1800" dirty="0" smtClean="0"/>
          </a:p>
          <a:p>
            <a:pPr marL="76200" indent="0">
              <a:buNone/>
            </a:pPr>
            <a:r>
              <a:rPr lang="en-GB" sz="1800" dirty="0"/>
              <a:t>	</a:t>
            </a:r>
            <a:r>
              <a:rPr lang="en-GB" sz="1800" dirty="0" smtClean="0"/>
              <a:t>print</a:t>
            </a:r>
            <a:r>
              <a:rPr lang="en-GB" sz="1800" dirty="0"/>
              <a:t>("Loser")</a:t>
            </a:r>
            <a:endParaRPr lang="en-US" sz="1800" dirty="0">
              <a:latin typeface="Times New Roman" panose="02020603050405020304" pitchFamily="18" charset="0"/>
              <a:cs typeface="Times New Roman" panose="02020603050405020304" pitchFamily="18" charset="0"/>
            </a:endParaRPr>
          </a:p>
        </p:txBody>
      </p:sp>
      <p:sp>
        <p:nvSpPr>
          <p:cNvPr id="7" name="Content Placeholder 3"/>
          <p:cNvSpPr txBox="1">
            <a:spLocks/>
          </p:cNvSpPr>
          <p:nvPr/>
        </p:nvSpPr>
        <p:spPr>
          <a:xfrm>
            <a:off x="4239491" y="518554"/>
            <a:ext cx="4106312" cy="375557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l</a:t>
            </a:r>
            <a:r>
              <a:rPr lang="en-GB" sz="1800" dirty="0" smtClean="0"/>
              <a:t>=[ ]</a:t>
            </a:r>
          </a:p>
          <a:p>
            <a:pPr marL="76200" indent="0">
              <a:buNone/>
            </a:pPr>
            <a:r>
              <a:rPr lang="en-GB" sz="1800" dirty="0" smtClean="0"/>
              <a:t> </a:t>
            </a:r>
            <a:r>
              <a:rPr lang="en-GB" sz="1800" dirty="0"/>
              <a:t>for </a:t>
            </a:r>
            <a:r>
              <a:rPr lang="en-GB" sz="1800" dirty="0" err="1"/>
              <a:t>i</a:t>
            </a:r>
            <a:r>
              <a:rPr lang="en-GB" sz="1800" dirty="0"/>
              <a:t> in range(10): </a:t>
            </a:r>
            <a:endParaRPr lang="en-GB" sz="1800" dirty="0" smtClean="0"/>
          </a:p>
          <a:p>
            <a:pPr marL="76200" indent="0">
              <a:buNone/>
            </a:pPr>
            <a:r>
              <a:rPr lang="en-GB" sz="1800" dirty="0"/>
              <a:t>	</a:t>
            </a:r>
            <a:r>
              <a:rPr lang="en-GB" sz="1800" dirty="0" smtClean="0"/>
              <a:t>n=</a:t>
            </a:r>
            <a:r>
              <a:rPr lang="en-GB" sz="1800" dirty="0" err="1" smtClean="0"/>
              <a:t>int</a:t>
            </a:r>
            <a:r>
              <a:rPr lang="en-GB" sz="1800" dirty="0" smtClean="0"/>
              <a:t>(input</a:t>
            </a:r>
            <a:r>
              <a:rPr lang="en-GB" sz="1800" dirty="0"/>
              <a:t>("</a:t>
            </a:r>
            <a:r>
              <a:rPr lang="en-GB" sz="1800" dirty="0" smtClean="0"/>
              <a:t>Enter n:"))</a:t>
            </a:r>
          </a:p>
          <a:p>
            <a:pPr marL="76200" indent="0">
              <a:buNone/>
            </a:pPr>
            <a:r>
              <a:rPr lang="en-GB" sz="1800" dirty="0"/>
              <a:t> </a:t>
            </a:r>
            <a:r>
              <a:rPr lang="en-GB" sz="1800" dirty="0" smtClean="0"/>
              <a:t>                 </a:t>
            </a:r>
            <a:r>
              <a:rPr lang="en-GB" sz="1800" dirty="0"/>
              <a:t>if n%2==0: </a:t>
            </a:r>
            <a:endParaRPr lang="en-GB" sz="1800" dirty="0" smtClean="0"/>
          </a:p>
          <a:p>
            <a:pPr marL="76200" indent="0">
              <a:buNone/>
            </a:pPr>
            <a:r>
              <a:rPr lang="en-GB" sz="1800" dirty="0"/>
              <a:t>	</a:t>
            </a:r>
            <a:r>
              <a:rPr lang="en-GB" sz="1800" dirty="0" smtClean="0"/>
              <a:t>	</a:t>
            </a:r>
            <a:r>
              <a:rPr lang="en-GB" sz="1800" dirty="0" err="1" smtClean="0"/>
              <a:t>l.append</a:t>
            </a:r>
            <a:r>
              <a:rPr lang="en-GB" sz="1800" dirty="0" smtClean="0"/>
              <a:t>(n)</a:t>
            </a:r>
          </a:p>
          <a:p>
            <a:pPr marL="76200" indent="0">
              <a:buNone/>
            </a:pPr>
            <a:r>
              <a:rPr lang="en-GB" sz="1800" dirty="0" smtClean="0"/>
              <a:t> </a:t>
            </a:r>
            <a:r>
              <a:rPr lang="en-GB" sz="1800" dirty="0"/>
              <a:t>if </a:t>
            </a:r>
            <a:r>
              <a:rPr lang="en-GB" sz="1800" dirty="0" err="1"/>
              <a:t>len</a:t>
            </a:r>
            <a:r>
              <a:rPr lang="en-GB" sz="1800" dirty="0"/>
              <a:t>(l)&gt;=8: </a:t>
            </a:r>
            <a:endParaRPr lang="en-GB" sz="1800" dirty="0" smtClean="0"/>
          </a:p>
          <a:p>
            <a:pPr marL="76200" indent="0">
              <a:buNone/>
            </a:pPr>
            <a:r>
              <a:rPr lang="en-GB" sz="1800" dirty="0"/>
              <a:t>	</a:t>
            </a:r>
            <a:r>
              <a:rPr lang="en-GB" sz="1800" dirty="0" smtClean="0"/>
              <a:t>print</a:t>
            </a:r>
            <a:r>
              <a:rPr lang="en-GB" sz="1800" dirty="0"/>
              <a:t>("Winner") </a:t>
            </a:r>
            <a:endParaRPr lang="en-GB" sz="1800" dirty="0" smtClean="0"/>
          </a:p>
          <a:p>
            <a:pPr marL="76200" indent="0">
              <a:buNone/>
            </a:pPr>
            <a:r>
              <a:rPr lang="en-GB" sz="1800" dirty="0" smtClean="0"/>
              <a:t>else</a:t>
            </a:r>
            <a:r>
              <a:rPr lang="en-GB" sz="1800" dirty="0"/>
              <a:t>: </a:t>
            </a:r>
            <a:endParaRPr lang="en-GB" sz="1800" dirty="0" smtClean="0"/>
          </a:p>
          <a:p>
            <a:pPr marL="76200" indent="0">
              <a:buNone/>
            </a:pPr>
            <a:r>
              <a:rPr lang="en-GB" sz="1800" dirty="0"/>
              <a:t>	</a:t>
            </a:r>
            <a:r>
              <a:rPr lang="en-GB" sz="1800" dirty="0" smtClean="0"/>
              <a:t>print</a:t>
            </a:r>
            <a:r>
              <a:rPr lang="en-GB" sz="1800" dirty="0"/>
              <a:t>("Loser")</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186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93</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sz="1800" dirty="0"/>
              <a:t>Create a list of integers by taking user input and find the greatest number. </a:t>
            </a:r>
            <a:endParaRPr lang="en-IN" sz="1800" dirty="0"/>
          </a:p>
        </p:txBody>
      </p:sp>
      <p:sp>
        <p:nvSpPr>
          <p:cNvPr id="5" name="Content Placeholder 3"/>
          <p:cNvSpPr txBox="1">
            <a:spLocks/>
          </p:cNvSpPr>
          <p:nvPr/>
        </p:nvSpPr>
        <p:spPr>
          <a:xfrm>
            <a:off x="4239491" y="518555"/>
            <a:ext cx="4106312" cy="375557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l</a:t>
            </a:r>
            <a:r>
              <a:rPr lang="en-GB" sz="1800" dirty="0" smtClean="0"/>
              <a:t>=[ ] </a:t>
            </a:r>
          </a:p>
          <a:p>
            <a:pPr marL="76200" indent="0">
              <a:buNone/>
            </a:pPr>
            <a:r>
              <a:rPr lang="en-GB" sz="1800" dirty="0" smtClean="0"/>
              <a:t>n=</a:t>
            </a:r>
            <a:r>
              <a:rPr lang="en-GB" sz="1800" dirty="0" err="1" smtClean="0"/>
              <a:t>int</a:t>
            </a:r>
            <a:r>
              <a:rPr lang="en-GB" sz="1800" dirty="0" smtClean="0"/>
              <a:t>(input</a:t>
            </a:r>
            <a:r>
              <a:rPr lang="en-GB" sz="1800" dirty="0"/>
              <a:t>("Enter the number of integers:")) </a:t>
            </a:r>
            <a:endParaRPr lang="en-GB" sz="1800" dirty="0" smtClean="0"/>
          </a:p>
          <a:p>
            <a:pPr marL="76200" indent="0">
              <a:buNone/>
            </a:pPr>
            <a:r>
              <a:rPr lang="en-GB" sz="1800" dirty="0" smtClean="0"/>
              <a:t>for </a:t>
            </a:r>
            <a:r>
              <a:rPr lang="en-GB" sz="1800" dirty="0" err="1"/>
              <a:t>i</a:t>
            </a:r>
            <a:r>
              <a:rPr lang="en-GB" sz="1800" dirty="0"/>
              <a:t> in range(n):  </a:t>
            </a:r>
            <a:r>
              <a:rPr lang="en-GB" sz="1800" dirty="0" smtClean="0"/>
              <a:t>       </a:t>
            </a:r>
          </a:p>
          <a:p>
            <a:pPr marL="76200" indent="0">
              <a:buNone/>
            </a:pPr>
            <a:r>
              <a:rPr lang="en-GB" sz="1800" dirty="0"/>
              <a:t> </a:t>
            </a:r>
            <a:r>
              <a:rPr lang="en-GB" sz="1800" dirty="0" smtClean="0"/>
              <a:t>         </a:t>
            </a:r>
            <a:r>
              <a:rPr lang="en-GB" sz="1800" dirty="0" err="1" smtClean="0"/>
              <a:t>l.append</a:t>
            </a:r>
            <a:r>
              <a:rPr lang="en-GB" sz="1800" dirty="0" smtClean="0"/>
              <a:t>(</a:t>
            </a:r>
            <a:r>
              <a:rPr lang="en-GB" sz="1800" dirty="0" err="1" smtClean="0"/>
              <a:t>int</a:t>
            </a:r>
            <a:r>
              <a:rPr lang="en-GB" sz="1800" dirty="0" smtClean="0"/>
              <a:t>(input</a:t>
            </a:r>
            <a:r>
              <a:rPr lang="en-GB" sz="1800" dirty="0"/>
              <a:t>("Enter </a:t>
            </a:r>
            <a:r>
              <a:rPr lang="en-GB" sz="1800" dirty="0" smtClean="0"/>
              <a:t>n:"))) </a:t>
            </a:r>
          </a:p>
          <a:p>
            <a:pPr marL="76200" indent="0">
              <a:buNone/>
            </a:pPr>
            <a:r>
              <a:rPr lang="en-GB" sz="1800" dirty="0" smtClean="0"/>
              <a:t>max=……….</a:t>
            </a:r>
          </a:p>
          <a:p>
            <a:pPr marL="76200" indent="0">
              <a:buNone/>
            </a:pPr>
            <a:r>
              <a:rPr lang="en-GB" sz="1800" dirty="0" smtClean="0"/>
              <a:t>for </a:t>
            </a:r>
            <a:r>
              <a:rPr lang="en-GB" sz="1800" dirty="0"/>
              <a:t>j in range(1,n): </a:t>
            </a:r>
            <a:endParaRPr lang="en-GB" sz="1800" dirty="0" smtClean="0"/>
          </a:p>
          <a:p>
            <a:pPr marL="76200" indent="0">
              <a:buNone/>
            </a:pPr>
            <a:r>
              <a:rPr lang="en-GB" sz="1800" dirty="0" smtClean="0"/>
              <a:t>          if ……………: </a:t>
            </a:r>
          </a:p>
          <a:p>
            <a:pPr marL="76200" indent="0">
              <a:buNone/>
            </a:pPr>
            <a:r>
              <a:rPr lang="en-GB" sz="1800" dirty="0"/>
              <a:t>	 </a:t>
            </a:r>
            <a:r>
              <a:rPr lang="en-GB" sz="1800" dirty="0" smtClean="0"/>
              <a:t>  max=l[j</a:t>
            </a:r>
            <a:r>
              <a:rPr lang="en-GB" sz="1800" dirty="0"/>
              <a:t>] </a:t>
            </a:r>
            <a:endParaRPr lang="en-GB" sz="1800" dirty="0" smtClean="0"/>
          </a:p>
          <a:p>
            <a:pPr marL="76200" indent="0">
              <a:buNone/>
            </a:pPr>
            <a:r>
              <a:rPr lang="en-GB" sz="1800" dirty="0" smtClean="0"/>
              <a:t>print</a:t>
            </a:r>
            <a:r>
              <a:rPr lang="en-GB" sz="1800" dirty="0"/>
              <a:t>("Greatest number</a:t>
            </a:r>
            <a:r>
              <a:rPr lang="en-GB" sz="1800" dirty="0" smtClean="0"/>
              <a:t>:", max</a:t>
            </a:r>
            <a:r>
              <a:rPr lang="en-GB" sz="1800" dirty="0"/>
              <a:t>)</a:t>
            </a:r>
            <a:endParaRPr lang="en-US" sz="1800" dirty="0">
              <a:latin typeface="Times New Roman" panose="02020603050405020304" pitchFamily="18" charset="0"/>
              <a:cs typeface="Times New Roman" panose="02020603050405020304" pitchFamily="18" charset="0"/>
            </a:endParaRPr>
          </a:p>
        </p:txBody>
      </p:sp>
      <p:sp>
        <p:nvSpPr>
          <p:cNvPr id="8" name="Content Placeholder 3"/>
          <p:cNvSpPr txBox="1">
            <a:spLocks/>
          </p:cNvSpPr>
          <p:nvPr/>
        </p:nvSpPr>
        <p:spPr>
          <a:xfrm>
            <a:off x="4239491" y="518555"/>
            <a:ext cx="4106312" cy="375557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l</a:t>
            </a:r>
            <a:r>
              <a:rPr lang="en-GB" sz="1800" dirty="0" smtClean="0"/>
              <a:t>=[ ] </a:t>
            </a:r>
          </a:p>
          <a:p>
            <a:pPr marL="76200" indent="0">
              <a:buNone/>
            </a:pPr>
            <a:r>
              <a:rPr lang="en-GB" sz="1800" dirty="0" smtClean="0"/>
              <a:t>n=</a:t>
            </a:r>
            <a:r>
              <a:rPr lang="en-GB" sz="1800" dirty="0" err="1" smtClean="0"/>
              <a:t>int</a:t>
            </a:r>
            <a:r>
              <a:rPr lang="en-GB" sz="1800" dirty="0" smtClean="0"/>
              <a:t>(input</a:t>
            </a:r>
            <a:r>
              <a:rPr lang="en-GB" sz="1800" dirty="0"/>
              <a:t>("Enter the number of integers:")) </a:t>
            </a:r>
            <a:endParaRPr lang="en-GB" sz="1800" dirty="0" smtClean="0"/>
          </a:p>
          <a:p>
            <a:pPr marL="76200" indent="0">
              <a:buNone/>
            </a:pPr>
            <a:r>
              <a:rPr lang="en-GB" sz="1800" dirty="0" smtClean="0"/>
              <a:t>for </a:t>
            </a:r>
            <a:r>
              <a:rPr lang="en-GB" sz="1800" dirty="0" err="1"/>
              <a:t>i</a:t>
            </a:r>
            <a:r>
              <a:rPr lang="en-GB" sz="1800" dirty="0"/>
              <a:t> in range(n):  </a:t>
            </a:r>
            <a:r>
              <a:rPr lang="en-GB" sz="1800" dirty="0" smtClean="0"/>
              <a:t>       </a:t>
            </a:r>
          </a:p>
          <a:p>
            <a:pPr marL="76200" indent="0">
              <a:buNone/>
            </a:pPr>
            <a:r>
              <a:rPr lang="en-GB" sz="1800" dirty="0"/>
              <a:t> </a:t>
            </a:r>
            <a:r>
              <a:rPr lang="en-GB" sz="1800" dirty="0" smtClean="0"/>
              <a:t>         </a:t>
            </a:r>
            <a:r>
              <a:rPr lang="en-GB" sz="1800" dirty="0" err="1" smtClean="0"/>
              <a:t>l.append</a:t>
            </a:r>
            <a:r>
              <a:rPr lang="en-GB" sz="1800" dirty="0" smtClean="0"/>
              <a:t>(</a:t>
            </a:r>
            <a:r>
              <a:rPr lang="en-GB" sz="1800" dirty="0" err="1" smtClean="0"/>
              <a:t>int</a:t>
            </a:r>
            <a:r>
              <a:rPr lang="en-GB" sz="1800" dirty="0" smtClean="0"/>
              <a:t>(input</a:t>
            </a:r>
            <a:r>
              <a:rPr lang="en-GB" sz="1800" dirty="0"/>
              <a:t>("Enter </a:t>
            </a:r>
            <a:r>
              <a:rPr lang="en-GB" sz="1800" dirty="0" smtClean="0"/>
              <a:t>n:"))) </a:t>
            </a:r>
          </a:p>
          <a:p>
            <a:pPr marL="76200" indent="0">
              <a:buNone/>
            </a:pPr>
            <a:r>
              <a:rPr lang="en-GB" sz="1800" dirty="0" smtClean="0"/>
              <a:t>max=l[0</a:t>
            </a:r>
            <a:r>
              <a:rPr lang="en-GB" sz="1800" dirty="0"/>
              <a:t>] </a:t>
            </a:r>
            <a:endParaRPr lang="en-GB" sz="1800" dirty="0" smtClean="0"/>
          </a:p>
          <a:p>
            <a:pPr marL="76200" indent="0">
              <a:buNone/>
            </a:pPr>
            <a:r>
              <a:rPr lang="en-GB" sz="1800" dirty="0" smtClean="0"/>
              <a:t>for </a:t>
            </a:r>
            <a:r>
              <a:rPr lang="en-GB" sz="1800" dirty="0"/>
              <a:t>j in range(1,n): </a:t>
            </a:r>
            <a:endParaRPr lang="en-GB" sz="1800" dirty="0" smtClean="0"/>
          </a:p>
          <a:p>
            <a:pPr marL="76200" indent="0">
              <a:buNone/>
            </a:pPr>
            <a:r>
              <a:rPr lang="en-GB" sz="1800" dirty="0" smtClean="0"/>
              <a:t>          if </a:t>
            </a:r>
            <a:r>
              <a:rPr lang="en-GB" sz="1800" dirty="0"/>
              <a:t>l[j]&gt;max: </a:t>
            </a:r>
            <a:endParaRPr lang="en-GB" sz="1800" dirty="0" smtClean="0"/>
          </a:p>
          <a:p>
            <a:pPr marL="76200" indent="0">
              <a:buNone/>
            </a:pPr>
            <a:r>
              <a:rPr lang="en-GB" sz="1800" dirty="0"/>
              <a:t>	 </a:t>
            </a:r>
            <a:r>
              <a:rPr lang="en-GB" sz="1800" dirty="0" smtClean="0"/>
              <a:t>  max=l[j</a:t>
            </a:r>
            <a:r>
              <a:rPr lang="en-GB" sz="1800" dirty="0"/>
              <a:t>] </a:t>
            </a:r>
            <a:endParaRPr lang="en-GB" sz="1800" dirty="0" smtClean="0"/>
          </a:p>
          <a:p>
            <a:pPr marL="76200" indent="0">
              <a:buNone/>
            </a:pPr>
            <a:r>
              <a:rPr lang="en-GB" sz="1800" dirty="0" smtClean="0"/>
              <a:t>print</a:t>
            </a:r>
            <a:r>
              <a:rPr lang="en-GB" sz="1800" dirty="0"/>
              <a:t>("Greatest number</a:t>
            </a:r>
            <a:r>
              <a:rPr lang="en-GB" sz="1800" dirty="0" smtClean="0"/>
              <a:t>:", max</a:t>
            </a:r>
            <a:r>
              <a:rPr lang="en-GB" sz="1800" dirty="0"/>
              <a:t>)</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1661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94</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sz="1800" dirty="0"/>
              <a:t>Create a list of first 5 multiples of 3 and another list of first 5 multiples of 2. Combine both the lists using + operator. </a:t>
            </a:r>
            <a:endParaRPr lang="en-IN" sz="1800" dirty="0"/>
          </a:p>
        </p:txBody>
      </p:sp>
      <p:sp>
        <p:nvSpPr>
          <p:cNvPr id="5" name="Content Placeholder 3"/>
          <p:cNvSpPr txBox="1">
            <a:spLocks/>
          </p:cNvSpPr>
          <p:nvPr/>
        </p:nvSpPr>
        <p:spPr>
          <a:xfrm>
            <a:off x="4398818" y="1454982"/>
            <a:ext cx="3054927" cy="173813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l1=[3,6,9,12,15] </a:t>
            </a:r>
            <a:endParaRPr lang="en-GB" sz="1800" dirty="0" smtClean="0"/>
          </a:p>
          <a:p>
            <a:pPr marL="76200" indent="0">
              <a:buNone/>
            </a:pPr>
            <a:r>
              <a:rPr lang="en-GB" sz="1800" dirty="0" smtClean="0"/>
              <a:t>l2</a:t>
            </a:r>
            <a:r>
              <a:rPr lang="en-GB" sz="1800" dirty="0"/>
              <a:t>=[2,4,6,8,10] </a:t>
            </a:r>
            <a:endParaRPr lang="en-GB" sz="1800" dirty="0" smtClean="0"/>
          </a:p>
          <a:p>
            <a:pPr marL="76200" indent="0">
              <a:buNone/>
            </a:pPr>
            <a:r>
              <a:rPr lang="en-GB" sz="1800" dirty="0" smtClean="0"/>
              <a:t>l3=l2+l1</a:t>
            </a:r>
          </a:p>
          <a:p>
            <a:pPr marL="76200" indent="0">
              <a:buNone/>
            </a:pPr>
            <a:r>
              <a:rPr lang="en-GB" sz="1800" dirty="0" smtClean="0"/>
              <a:t>print(l3</a:t>
            </a:r>
            <a:r>
              <a:rPr lang="en-GB" sz="1800" dirty="0"/>
              <a:t>) </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99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95</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dirty="0" smtClean="0"/>
              <a:t>extend: Used for extending a list</a:t>
            </a:r>
            <a:endParaRPr lang="en-IN" dirty="0"/>
          </a:p>
          <a:p>
            <a:r>
              <a:rPr lang="en-GB" dirty="0"/>
              <a:t>Syntax: </a:t>
            </a:r>
            <a:r>
              <a:rPr lang="en-GB" dirty="0" smtClean="0"/>
              <a:t>list1.extend(list2)</a:t>
            </a:r>
            <a:endParaRPr lang="en-IN" dirty="0"/>
          </a:p>
        </p:txBody>
      </p:sp>
      <p:sp>
        <p:nvSpPr>
          <p:cNvPr id="5" name="Content Placeholder 3"/>
          <p:cNvSpPr txBox="1">
            <a:spLocks/>
          </p:cNvSpPr>
          <p:nvPr/>
        </p:nvSpPr>
        <p:spPr>
          <a:xfrm>
            <a:off x="4308764" y="1481448"/>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a=[1,2,3] </a:t>
            </a:r>
            <a:endParaRPr lang="en-GB" dirty="0" smtClean="0"/>
          </a:p>
          <a:p>
            <a:pPr marL="76200" indent="0">
              <a:buNone/>
            </a:pPr>
            <a:r>
              <a:rPr lang="en-GB" dirty="0" smtClean="0"/>
              <a:t>b</a:t>
            </a:r>
            <a:r>
              <a:rPr lang="en-GB" dirty="0"/>
              <a:t>=[4,5,6] </a:t>
            </a:r>
            <a:endParaRPr lang="en-GB" dirty="0" smtClean="0"/>
          </a:p>
          <a:p>
            <a:pPr marL="76200" indent="0">
              <a:buNone/>
            </a:pPr>
            <a:r>
              <a:rPr lang="en-GB" dirty="0" err="1" smtClean="0"/>
              <a:t>b.extend</a:t>
            </a:r>
            <a:r>
              <a:rPr lang="en-GB" dirty="0" smtClean="0"/>
              <a:t>(a</a:t>
            </a:r>
            <a:r>
              <a:rPr lang="en-GB" dirty="0"/>
              <a:t>) </a:t>
            </a:r>
            <a:endParaRPr lang="en-GB" dirty="0" smtClean="0"/>
          </a:p>
          <a:p>
            <a:pPr marL="76200" indent="0">
              <a:buNone/>
            </a:pPr>
            <a:r>
              <a:rPr lang="en-GB" dirty="0" smtClean="0"/>
              <a:t>print(</a:t>
            </a:r>
            <a:r>
              <a:rPr lang="en-GB" dirty="0" err="1" smtClean="0"/>
              <a:t>a,b</a:t>
            </a:r>
            <a:r>
              <a:rPr lang="en-GB" dirty="0"/>
              <a:t>)</a:t>
            </a:r>
            <a:endParaRPr lang="en-US" dirty="0">
              <a:latin typeface="Times New Roman" panose="02020603050405020304" pitchFamily="18" charset="0"/>
              <a:cs typeface="Times New Roman" panose="02020603050405020304" pitchFamily="18" charset="0"/>
            </a:endParaRPr>
          </a:p>
        </p:txBody>
      </p:sp>
      <p:sp>
        <p:nvSpPr>
          <p:cNvPr id="7" name="Cloud Callout 6"/>
          <p:cNvSpPr/>
          <p:nvPr/>
        </p:nvSpPr>
        <p:spPr>
          <a:xfrm>
            <a:off x="5539141" y="3562224"/>
            <a:ext cx="2635040" cy="1641763"/>
          </a:xfrm>
          <a:prstGeom prst="cloudCallout">
            <a:avLst>
              <a:gd name="adj1" fmla="val -46740"/>
              <a:gd name="adj2" fmla="val -787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
        <p:nvSpPr>
          <p:cNvPr id="8" name="Content Placeholder 3"/>
          <p:cNvSpPr txBox="1">
            <a:spLocks/>
          </p:cNvSpPr>
          <p:nvPr/>
        </p:nvSpPr>
        <p:spPr>
          <a:xfrm>
            <a:off x="4308764" y="1481448"/>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a=[1,2,3] </a:t>
            </a:r>
            <a:endParaRPr lang="en-GB" dirty="0" smtClean="0"/>
          </a:p>
          <a:p>
            <a:pPr marL="76200" indent="0">
              <a:buNone/>
            </a:pPr>
            <a:r>
              <a:rPr lang="en-GB" dirty="0" smtClean="0"/>
              <a:t>b=7 </a:t>
            </a:r>
          </a:p>
          <a:p>
            <a:pPr marL="76200" indent="0">
              <a:buNone/>
            </a:pPr>
            <a:r>
              <a:rPr lang="en-GB" dirty="0" err="1" smtClean="0"/>
              <a:t>a.extend</a:t>
            </a:r>
            <a:r>
              <a:rPr lang="en-GB" dirty="0" smtClean="0"/>
              <a:t>(b)</a:t>
            </a:r>
          </a:p>
          <a:p>
            <a:pPr marL="76200" indent="0">
              <a:buNone/>
            </a:pPr>
            <a:r>
              <a:rPr lang="en-GB" dirty="0" smtClean="0"/>
              <a:t>print(a</a:t>
            </a:r>
            <a:r>
              <a:rPr lang="en-GB" dirty="0"/>
              <a:t>) </a:t>
            </a:r>
            <a:endParaRPr lang="en-US" dirty="0">
              <a:latin typeface="Times New Roman" panose="02020603050405020304" pitchFamily="18" charset="0"/>
              <a:cs typeface="Times New Roman" panose="02020603050405020304" pitchFamily="18" charset="0"/>
            </a:endParaRPr>
          </a:p>
        </p:txBody>
      </p:sp>
      <p:sp>
        <p:nvSpPr>
          <p:cNvPr id="9" name="Cloud Callout 8"/>
          <p:cNvSpPr/>
          <p:nvPr/>
        </p:nvSpPr>
        <p:spPr>
          <a:xfrm>
            <a:off x="5539141" y="3562224"/>
            <a:ext cx="2635040" cy="1641763"/>
          </a:xfrm>
          <a:prstGeom prst="cloudCallout">
            <a:avLst>
              <a:gd name="adj1" fmla="val -46740"/>
              <a:gd name="adj2" fmla="val -787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
        <p:nvSpPr>
          <p:cNvPr id="10" name="Cloud Callout 9"/>
          <p:cNvSpPr/>
          <p:nvPr/>
        </p:nvSpPr>
        <p:spPr>
          <a:xfrm>
            <a:off x="5539141" y="3562224"/>
            <a:ext cx="2635040" cy="1641763"/>
          </a:xfrm>
          <a:prstGeom prst="cloudCallout">
            <a:avLst>
              <a:gd name="adj1" fmla="val -46740"/>
              <a:gd name="adj2" fmla="val -787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solidFill>
                  <a:srgbClr val="FF0000"/>
                </a:solidFill>
              </a:rPr>
              <a:t>ERROR!!!</a:t>
            </a:r>
          </a:p>
          <a:p>
            <a:pPr algn="ctr"/>
            <a:r>
              <a:rPr lang="en-GB" sz="2000" b="1" dirty="0" smtClean="0">
                <a:solidFill>
                  <a:srgbClr val="FF0000"/>
                </a:solidFill>
              </a:rPr>
              <a:t>Only lists can be extended</a:t>
            </a:r>
            <a:endParaRPr lang="en-GB" sz="2000" b="1" dirty="0">
              <a:solidFill>
                <a:srgbClr val="FF0000"/>
              </a:solidFill>
            </a:endParaRPr>
          </a:p>
        </p:txBody>
      </p:sp>
    </p:spTree>
    <p:extLst>
      <p:ext uri="{BB962C8B-B14F-4D97-AF65-F5344CB8AC3E}">
        <p14:creationId xmlns:p14="http://schemas.microsoft.com/office/powerpoint/2010/main" val="333910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9" grpId="0" animBg="1"/>
      <p:bldP spid="9" grpId="1" animBg="1"/>
      <p:bldP spid="10" grpId="0" animBg="1"/>
      <p:bldP spid="10" grpId="1"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Lists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96</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sz="1800" dirty="0" smtClean="0"/>
              <a:t>Lists within lists are known as nested lists</a:t>
            </a:r>
            <a:endParaRPr lang="en-IN" sz="1800" dirty="0"/>
          </a:p>
        </p:txBody>
      </p:sp>
      <p:sp>
        <p:nvSpPr>
          <p:cNvPr id="5" name="Content Placeholder 3"/>
          <p:cNvSpPr txBox="1">
            <a:spLocks/>
          </p:cNvSpPr>
          <p:nvPr/>
        </p:nvSpPr>
        <p:spPr>
          <a:xfrm>
            <a:off x="4821381" y="1546475"/>
            <a:ext cx="3054927" cy="2762289"/>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nb-NO" sz="1800" dirty="0"/>
              <a:t>l=[1,2,[4,3]] #nested </a:t>
            </a:r>
            <a:r>
              <a:rPr lang="nb-NO" sz="1800" dirty="0" smtClean="0"/>
              <a:t>list</a:t>
            </a:r>
          </a:p>
          <a:p>
            <a:pPr marL="76200" indent="0">
              <a:buNone/>
            </a:pPr>
            <a:r>
              <a:rPr lang="nb-NO" sz="1800" dirty="0" smtClean="0"/>
              <a:t>x</a:t>
            </a:r>
            <a:r>
              <a:rPr lang="nb-NO" sz="1800" dirty="0"/>
              <a:t>=[4,[3,5]] #nested list l.extend(x) </a:t>
            </a:r>
            <a:endParaRPr lang="nb-NO" sz="1800" dirty="0" smtClean="0"/>
          </a:p>
          <a:p>
            <a:pPr marL="76200" indent="0">
              <a:buNone/>
            </a:pPr>
            <a:r>
              <a:rPr lang="nb-NO" sz="1800" dirty="0" smtClean="0"/>
              <a:t>print(l</a:t>
            </a:r>
            <a:r>
              <a:rPr lang="nb-NO" sz="1800" dirty="0"/>
              <a:t>) </a:t>
            </a:r>
            <a:endParaRPr lang="nb-NO" sz="1800" dirty="0" smtClean="0"/>
          </a:p>
          <a:p>
            <a:pPr marL="76200" indent="0">
              <a:buNone/>
            </a:pPr>
            <a:r>
              <a:rPr lang="nb-NO" sz="1800" dirty="0" smtClean="0"/>
              <a:t>print(type(l[1</a:t>
            </a:r>
            <a:r>
              <a:rPr lang="nb-NO" sz="1800" dirty="0"/>
              <a:t>])) </a:t>
            </a:r>
            <a:endParaRPr lang="nb-NO" sz="1800" dirty="0" smtClean="0"/>
          </a:p>
          <a:p>
            <a:pPr marL="76200" indent="0">
              <a:buNone/>
            </a:pPr>
            <a:r>
              <a:rPr lang="nb-NO" sz="1800" dirty="0" smtClean="0"/>
              <a:t>print(len(l))</a:t>
            </a:r>
            <a:endParaRPr lang="en-US" sz="1800" dirty="0">
              <a:latin typeface="Times New Roman" panose="02020603050405020304" pitchFamily="18" charset="0"/>
              <a:cs typeface="Times New Roman" panose="02020603050405020304" pitchFamily="18" charset="0"/>
            </a:endParaRPr>
          </a:p>
          <a:p>
            <a:pPr marL="76200" indent="0">
              <a:buNone/>
            </a:pPr>
            <a:r>
              <a:rPr lang="en-US" sz="1800" dirty="0"/>
              <a:t>print(l[2][1])</a:t>
            </a:r>
            <a:endParaRPr lang="nb-NO" sz="1800" dirty="0"/>
          </a:p>
        </p:txBody>
      </p:sp>
      <p:sp>
        <p:nvSpPr>
          <p:cNvPr id="6" name="Cloud Callout 5"/>
          <p:cNvSpPr/>
          <p:nvPr/>
        </p:nvSpPr>
        <p:spPr>
          <a:xfrm>
            <a:off x="1576741" y="2481569"/>
            <a:ext cx="2635040" cy="1641763"/>
          </a:xfrm>
          <a:prstGeom prst="cloudCallout">
            <a:avLst>
              <a:gd name="adj1" fmla="val 74190"/>
              <a:gd name="adj2" fmla="val 229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Tree>
    <p:extLst>
      <p:ext uri="{BB962C8B-B14F-4D97-AF65-F5344CB8AC3E}">
        <p14:creationId xmlns:p14="http://schemas.microsoft.com/office/powerpoint/2010/main" val="296014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97</a:t>
            </a:fld>
            <a:endParaRPr lang="en-US"/>
          </a:p>
        </p:txBody>
      </p:sp>
      <p:sp>
        <p:nvSpPr>
          <p:cNvPr id="4" name="Content Placeholder 3"/>
          <p:cNvSpPr>
            <a:spLocks noGrp="1"/>
          </p:cNvSpPr>
          <p:nvPr>
            <p:ph sz="quarter" idx="1"/>
          </p:nvPr>
        </p:nvSpPr>
        <p:spPr>
          <a:xfrm>
            <a:off x="822900" y="1410750"/>
            <a:ext cx="2869336" cy="3429000"/>
          </a:xfrm>
        </p:spPr>
        <p:txBody>
          <a:bodyPr/>
          <a:lstStyle/>
          <a:p>
            <a:r>
              <a:rPr lang="en-GB" sz="1800" dirty="0" smtClean="0"/>
              <a:t>Create a 3x3 array of integers and find the sum of its diagonal elements.</a:t>
            </a:r>
            <a:endParaRPr lang="en-IN" sz="1800" dirty="0"/>
          </a:p>
        </p:txBody>
      </p:sp>
      <p:sp>
        <p:nvSpPr>
          <p:cNvPr id="5" name="Content Placeholder 3"/>
          <p:cNvSpPr txBox="1">
            <a:spLocks/>
          </p:cNvSpPr>
          <p:nvPr/>
        </p:nvSpPr>
        <p:spPr>
          <a:xfrm>
            <a:off x="3816991" y="484448"/>
            <a:ext cx="4128653" cy="444084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l</a:t>
            </a:r>
            <a:r>
              <a:rPr lang="en-GB" sz="1800" dirty="0" smtClean="0"/>
              <a:t>=[ ]</a:t>
            </a:r>
            <a:endParaRPr lang="en-GB" sz="1800" dirty="0"/>
          </a:p>
          <a:p>
            <a:pPr marL="76200" indent="0">
              <a:buNone/>
            </a:pPr>
            <a:r>
              <a:rPr lang="en-GB" sz="1800" dirty="0"/>
              <a:t>for </a:t>
            </a:r>
            <a:r>
              <a:rPr lang="en-GB" sz="1800" dirty="0" err="1"/>
              <a:t>i</a:t>
            </a:r>
            <a:r>
              <a:rPr lang="en-GB" sz="1800" dirty="0"/>
              <a:t> in range(3):</a:t>
            </a:r>
          </a:p>
          <a:p>
            <a:pPr marL="76200" indent="0">
              <a:buNone/>
            </a:pPr>
            <a:r>
              <a:rPr lang="en-GB" sz="1800" dirty="0"/>
              <a:t>    l1</a:t>
            </a:r>
            <a:r>
              <a:rPr lang="en-GB" sz="1800" dirty="0" smtClean="0"/>
              <a:t>=[ ]</a:t>
            </a:r>
            <a:endParaRPr lang="en-GB" sz="1800" dirty="0"/>
          </a:p>
          <a:p>
            <a:pPr marL="76200" indent="0">
              <a:buNone/>
            </a:pPr>
            <a:r>
              <a:rPr lang="en-GB" sz="1800" dirty="0"/>
              <a:t>    for j in range(3):</a:t>
            </a:r>
          </a:p>
          <a:p>
            <a:pPr marL="76200" indent="0">
              <a:buNone/>
            </a:pPr>
            <a:r>
              <a:rPr lang="en-GB" sz="1800" dirty="0"/>
              <a:t>        l1.append(</a:t>
            </a:r>
            <a:r>
              <a:rPr lang="en-GB" sz="1800" dirty="0" err="1"/>
              <a:t>int</a:t>
            </a:r>
            <a:r>
              <a:rPr lang="en-GB" sz="1800" dirty="0"/>
              <a:t>(input("Enter no.")))</a:t>
            </a:r>
          </a:p>
          <a:p>
            <a:pPr marL="76200" indent="0">
              <a:buNone/>
            </a:pPr>
            <a:r>
              <a:rPr lang="en-GB" sz="1800" dirty="0"/>
              <a:t>    </a:t>
            </a:r>
            <a:r>
              <a:rPr lang="en-GB" sz="1800" dirty="0" err="1"/>
              <a:t>l.append</a:t>
            </a:r>
            <a:r>
              <a:rPr lang="en-GB" sz="1800" dirty="0"/>
              <a:t>(l1)</a:t>
            </a:r>
          </a:p>
          <a:p>
            <a:pPr marL="76200" indent="0">
              <a:buNone/>
            </a:pPr>
            <a:r>
              <a:rPr lang="en-GB" sz="1800" dirty="0"/>
              <a:t>s=0</a:t>
            </a:r>
          </a:p>
          <a:p>
            <a:pPr marL="76200" indent="0">
              <a:buNone/>
            </a:pPr>
            <a:r>
              <a:rPr lang="en-GB" sz="1800" dirty="0"/>
              <a:t>for </a:t>
            </a:r>
            <a:r>
              <a:rPr lang="en-GB" sz="1800" dirty="0" err="1"/>
              <a:t>i</a:t>
            </a:r>
            <a:r>
              <a:rPr lang="en-GB" sz="1800" dirty="0"/>
              <a:t> in range(3):</a:t>
            </a:r>
          </a:p>
          <a:p>
            <a:pPr marL="76200" indent="0">
              <a:buNone/>
            </a:pPr>
            <a:r>
              <a:rPr lang="en-GB" sz="1800" dirty="0"/>
              <a:t>    for j in range(3):</a:t>
            </a:r>
          </a:p>
          <a:p>
            <a:pPr marL="76200" indent="0">
              <a:buNone/>
            </a:pPr>
            <a:r>
              <a:rPr lang="en-GB" sz="1800" dirty="0"/>
              <a:t>        if </a:t>
            </a:r>
            <a:r>
              <a:rPr lang="en-GB" sz="1800" dirty="0" err="1"/>
              <a:t>i</a:t>
            </a:r>
            <a:r>
              <a:rPr lang="en-GB" sz="1800" dirty="0"/>
              <a:t>==j:</a:t>
            </a:r>
          </a:p>
          <a:p>
            <a:pPr marL="76200" indent="0">
              <a:buNone/>
            </a:pPr>
            <a:r>
              <a:rPr lang="en-GB" sz="1800" dirty="0"/>
              <a:t>            s+=l[</a:t>
            </a:r>
            <a:r>
              <a:rPr lang="en-GB" sz="1800" dirty="0" err="1"/>
              <a:t>i</a:t>
            </a:r>
            <a:r>
              <a:rPr lang="en-GB" sz="1800" dirty="0"/>
              <a:t>][j]</a:t>
            </a:r>
          </a:p>
          <a:p>
            <a:pPr marL="76200" indent="0">
              <a:buNone/>
            </a:pPr>
            <a:r>
              <a:rPr lang="en-GB" sz="1800" dirty="0"/>
              <a:t>print(s)</a:t>
            </a:r>
            <a:endParaRPr lang="nb-NO" sz="1800" dirty="0"/>
          </a:p>
        </p:txBody>
      </p:sp>
    </p:spTree>
    <p:extLst>
      <p:ext uri="{BB962C8B-B14F-4D97-AF65-F5344CB8AC3E}">
        <p14:creationId xmlns:p14="http://schemas.microsoft.com/office/powerpoint/2010/main" val="141923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98</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a:t>insert : Inserts a value at an index location </a:t>
            </a:r>
            <a:endParaRPr lang="en-GB" dirty="0" smtClean="0"/>
          </a:p>
          <a:p>
            <a:r>
              <a:rPr lang="en-GB" dirty="0" smtClean="0"/>
              <a:t>Syntax</a:t>
            </a:r>
            <a:r>
              <a:rPr lang="en-GB" dirty="0"/>
              <a:t>: </a:t>
            </a:r>
            <a:r>
              <a:rPr lang="en-GB" dirty="0" err="1" smtClean="0"/>
              <a:t>list.insert</a:t>
            </a:r>
            <a:r>
              <a:rPr lang="en-GB" dirty="0" smtClean="0"/>
              <a:t>(</a:t>
            </a:r>
            <a:r>
              <a:rPr lang="en-GB" dirty="0" err="1" smtClean="0"/>
              <a:t>index,value</a:t>
            </a:r>
            <a:r>
              <a:rPr lang="en-GB" dirty="0"/>
              <a:t>)</a:t>
            </a:r>
            <a:endParaRPr lang="en-IN" dirty="0"/>
          </a:p>
        </p:txBody>
      </p:sp>
      <p:sp>
        <p:nvSpPr>
          <p:cNvPr id="5" name="Content Placeholder 3"/>
          <p:cNvSpPr txBox="1">
            <a:spLocks/>
          </p:cNvSpPr>
          <p:nvPr/>
        </p:nvSpPr>
        <p:spPr>
          <a:xfrm>
            <a:off x="4559950" y="1315193"/>
            <a:ext cx="3737050" cy="3111334"/>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l=[4,'str',True</a:t>
            </a:r>
            <a:r>
              <a:rPr lang="en-GB" dirty="0" smtClean="0"/>
              <a:t>]</a:t>
            </a:r>
          </a:p>
          <a:p>
            <a:pPr marL="76200" indent="0">
              <a:buNone/>
            </a:pPr>
            <a:r>
              <a:rPr lang="en-GB" dirty="0" err="1" smtClean="0"/>
              <a:t>l.insert</a:t>
            </a:r>
            <a:r>
              <a:rPr lang="en-GB" dirty="0" smtClean="0"/>
              <a:t>(2,32</a:t>
            </a:r>
            <a:r>
              <a:rPr lang="en-GB" dirty="0"/>
              <a:t>) </a:t>
            </a:r>
            <a:endParaRPr lang="en-GB" dirty="0" smtClean="0"/>
          </a:p>
          <a:p>
            <a:pPr marL="76200" indent="0">
              <a:buNone/>
            </a:pPr>
            <a:r>
              <a:rPr lang="en-GB" dirty="0" smtClean="0"/>
              <a:t>print(l</a:t>
            </a:r>
            <a:r>
              <a:rPr lang="en-GB" dirty="0"/>
              <a:t>) </a:t>
            </a:r>
            <a:endParaRPr lang="en-US" dirty="0">
              <a:latin typeface="Times New Roman" panose="02020603050405020304" pitchFamily="18" charset="0"/>
              <a:cs typeface="Times New Roman" panose="02020603050405020304" pitchFamily="18" charset="0"/>
            </a:endParaRPr>
          </a:p>
        </p:txBody>
      </p:sp>
      <p:sp>
        <p:nvSpPr>
          <p:cNvPr id="11" name="Cloud Callout 10"/>
          <p:cNvSpPr/>
          <p:nvPr/>
        </p:nvSpPr>
        <p:spPr>
          <a:xfrm>
            <a:off x="1576741" y="3103418"/>
            <a:ext cx="2635040" cy="1019914"/>
          </a:xfrm>
          <a:prstGeom prst="cloudCallout">
            <a:avLst>
              <a:gd name="adj1" fmla="val 78133"/>
              <a:gd name="adj2" fmla="val -5723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Tree>
    <p:extLst>
      <p:ext uri="{BB962C8B-B14F-4D97-AF65-F5344CB8AC3E}">
        <p14:creationId xmlns:p14="http://schemas.microsoft.com/office/powerpoint/2010/main" val="421761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1" grpId="1"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99</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index </a:t>
            </a:r>
            <a:r>
              <a:rPr lang="en-GB" dirty="0"/>
              <a:t>: Gets index of an element in the list</a:t>
            </a:r>
            <a:endParaRPr lang="en-GB" dirty="0" smtClean="0"/>
          </a:p>
          <a:p>
            <a:r>
              <a:rPr lang="en-GB" dirty="0" smtClean="0"/>
              <a:t>Syntax</a:t>
            </a:r>
            <a:r>
              <a:rPr lang="en-GB" dirty="0"/>
              <a:t>: </a:t>
            </a:r>
            <a:r>
              <a:rPr lang="en-GB" dirty="0" err="1" smtClean="0"/>
              <a:t>list.index</a:t>
            </a:r>
            <a:r>
              <a:rPr lang="en-GB" dirty="0" smtClean="0"/>
              <a:t>(value</a:t>
            </a:r>
            <a:r>
              <a:rPr lang="en-GB" dirty="0"/>
              <a:t>)</a:t>
            </a:r>
            <a:endParaRPr lang="en-IN" dirty="0"/>
          </a:p>
        </p:txBody>
      </p:sp>
      <p:sp>
        <p:nvSpPr>
          <p:cNvPr id="5" name="Content Placeholder 3"/>
          <p:cNvSpPr txBox="1">
            <a:spLocks/>
          </p:cNvSpPr>
          <p:nvPr/>
        </p:nvSpPr>
        <p:spPr>
          <a:xfrm>
            <a:off x="4559950" y="1315193"/>
            <a:ext cx="3737050" cy="3111334"/>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l=[4,'str',True</a:t>
            </a:r>
            <a:r>
              <a:rPr lang="en-GB" dirty="0" smtClean="0"/>
              <a:t>]</a:t>
            </a:r>
          </a:p>
          <a:p>
            <a:pPr marL="76200" indent="0">
              <a:buNone/>
            </a:pPr>
            <a:r>
              <a:rPr lang="en-GB" dirty="0"/>
              <a:t>p</a:t>
            </a:r>
            <a:r>
              <a:rPr lang="en-GB" dirty="0" smtClean="0"/>
              <a:t>rint(</a:t>
            </a:r>
            <a:r>
              <a:rPr lang="en-GB" dirty="0" err="1" smtClean="0"/>
              <a:t>l.index</a:t>
            </a:r>
            <a:r>
              <a:rPr lang="en-GB" dirty="0" smtClean="0"/>
              <a:t>(‘</a:t>
            </a:r>
            <a:r>
              <a:rPr lang="en-GB" dirty="0" err="1" smtClean="0"/>
              <a:t>str</a:t>
            </a:r>
            <a:r>
              <a:rPr lang="en-GB" dirty="0" smtClean="0"/>
              <a:t>’) )</a:t>
            </a:r>
          </a:p>
          <a:p>
            <a:pPr marL="76200" indent="0">
              <a:buNone/>
            </a:pPr>
            <a:endParaRPr lang="en-US" dirty="0">
              <a:latin typeface="Times New Roman" panose="02020603050405020304" pitchFamily="18" charset="0"/>
              <a:cs typeface="Times New Roman" panose="02020603050405020304" pitchFamily="18" charset="0"/>
            </a:endParaRPr>
          </a:p>
        </p:txBody>
      </p:sp>
      <p:sp>
        <p:nvSpPr>
          <p:cNvPr id="11" name="Cloud Callout 10"/>
          <p:cNvSpPr/>
          <p:nvPr/>
        </p:nvSpPr>
        <p:spPr>
          <a:xfrm>
            <a:off x="1576741" y="3103418"/>
            <a:ext cx="2635040" cy="1019914"/>
          </a:xfrm>
          <a:prstGeom prst="cloudCallout">
            <a:avLst>
              <a:gd name="adj1" fmla="val 78133"/>
              <a:gd name="adj2" fmla="val -5723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Tree>
    <p:extLst>
      <p:ext uri="{BB962C8B-B14F-4D97-AF65-F5344CB8AC3E}">
        <p14:creationId xmlns:p14="http://schemas.microsoft.com/office/powerpoint/2010/main" val="3521550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1" grpId="1" animBg="1"/>
    </p:bldLst>
  </p:timing>
</p:sld>
</file>

<file path=ppt/theme/theme1.xml><?xml version="1.0" encoding="utf-8"?>
<a:theme xmlns:a="http://schemas.openxmlformats.org/drawingml/2006/main"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4918</TotalTime>
  <Words>5016</Words>
  <Application>Microsoft Office PowerPoint</Application>
  <PresentationFormat>On-screen Show (16:9)</PresentationFormat>
  <Paragraphs>1256</Paragraphs>
  <Slides>119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Sniglet</vt:lpstr>
      <vt:lpstr>Tahoma</vt:lpstr>
      <vt:lpstr>Patrick Hand SC</vt:lpstr>
      <vt:lpstr>Times New Roman</vt:lpstr>
      <vt:lpstr>Arial</vt:lpstr>
      <vt:lpstr>Seyton template</vt:lpstr>
      <vt:lpstr>Python Programming</vt:lpstr>
      <vt:lpstr>PowerPoint Presentation</vt:lpstr>
      <vt:lpstr>Why Coding?</vt:lpstr>
      <vt:lpstr>What is a Programming Language?</vt:lpstr>
      <vt:lpstr>Let’s Begin With Python Basics</vt:lpstr>
      <vt:lpstr>Examples</vt:lpstr>
      <vt:lpstr>Exercise</vt:lpstr>
      <vt:lpstr>Exercise</vt:lpstr>
      <vt:lpstr>Print function</vt:lpstr>
      <vt:lpstr>Variables and Values</vt:lpstr>
      <vt:lpstr>Variables and Values</vt:lpstr>
      <vt:lpstr>Variables and Values</vt:lpstr>
      <vt:lpstr>Variables and Values</vt:lpstr>
      <vt:lpstr>Variables and Values</vt:lpstr>
      <vt:lpstr>Variables and Values</vt:lpstr>
      <vt:lpstr>Types of variables and values</vt:lpstr>
      <vt:lpstr>Types of variables and values</vt:lpstr>
      <vt:lpstr>Exercise</vt:lpstr>
      <vt:lpstr>Exercise</vt:lpstr>
      <vt:lpstr>Exercise</vt:lpstr>
      <vt:lpstr>Variable Names</vt:lpstr>
      <vt:lpstr>Variable Naming Convention</vt:lpstr>
      <vt:lpstr>What will be the output?</vt:lpstr>
      <vt:lpstr>Python Keywords</vt:lpstr>
      <vt:lpstr>Expressions</vt:lpstr>
      <vt:lpstr>Statements</vt:lpstr>
      <vt:lpstr>Operators</vt:lpstr>
      <vt:lpstr>Evaluate</vt:lpstr>
      <vt:lpstr>Operator Precedence</vt:lpstr>
      <vt:lpstr>Operator Precedence</vt:lpstr>
      <vt:lpstr>Operator Precedence</vt:lpstr>
      <vt:lpstr>Comments</vt:lpstr>
      <vt:lpstr>Input function</vt:lpstr>
      <vt:lpstr>Exercise</vt:lpstr>
      <vt:lpstr>F-string</vt:lpstr>
      <vt:lpstr>Input function</vt:lpstr>
      <vt:lpstr>Input function</vt:lpstr>
      <vt:lpstr>Conditional Statements</vt:lpstr>
      <vt:lpstr>Conditionals</vt:lpstr>
      <vt:lpstr>Figure out the output</vt:lpstr>
      <vt:lpstr>Swimming Pool Entry</vt:lpstr>
      <vt:lpstr>PowerPoint Presentation</vt:lpstr>
      <vt:lpstr>Exercise</vt:lpstr>
      <vt:lpstr>Superstitious Customer</vt:lpstr>
      <vt:lpstr>PowerPoint Presentation</vt:lpstr>
      <vt:lpstr>Help The Teacher</vt:lpstr>
      <vt:lpstr>Exercise</vt:lpstr>
      <vt:lpstr>Username Password Checker</vt:lpstr>
      <vt:lpstr>PowerPoint Presentation</vt:lpstr>
      <vt:lpstr>Username Password Checker</vt:lpstr>
      <vt:lpstr>Let’s Code</vt:lpstr>
      <vt:lpstr>Exercise</vt:lpstr>
      <vt:lpstr>Exercise: </vt:lpstr>
      <vt:lpstr>Developing Logic: </vt:lpstr>
      <vt:lpstr>Developing Logic: </vt:lpstr>
      <vt:lpstr>Base Code</vt:lpstr>
      <vt:lpstr>Developing Logic: </vt:lpstr>
      <vt:lpstr>Developing Logic: </vt:lpstr>
      <vt:lpstr>Base Code</vt:lpstr>
      <vt:lpstr>Exercise: </vt:lpstr>
      <vt:lpstr>Developing Logic: </vt:lpstr>
      <vt:lpstr>Developing Logic: </vt:lpstr>
      <vt:lpstr>Base Code</vt:lpstr>
      <vt:lpstr>Exercise: </vt:lpstr>
      <vt:lpstr>Problem Analysis</vt:lpstr>
      <vt:lpstr>Problem Analysis</vt:lpstr>
      <vt:lpstr>PowerPoint Presentation</vt:lpstr>
      <vt:lpstr>PowerPoint Presentation</vt:lpstr>
      <vt:lpstr>Exercise </vt:lpstr>
      <vt:lpstr>PowerPoint Presentation</vt:lpstr>
      <vt:lpstr>Iteration-while</vt:lpstr>
      <vt:lpstr>Exercise</vt:lpstr>
      <vt:lpstr>Iteration-For</vt:lpstr>
      <vt:lpstr>Range Function</vt:lpstr>
      <vt:lpstr>Exercise</vt:lpstr>
      <vt:lpstr>Exercise</vt:lpstr>
      <vt:lpstr>Exercise</vt:lpstr>
      <vt:lpstr>Developing Logic: </vt:lpstr>
      <vt:lpstr>Developing Logic: </vt:lpstr>
      <vt:lpstr>Nested For Loop</vt:lpstr>
      <vt:lpstr>Exercise</vt:lpstr>
      <vt:lpstr>break, continue, pass</vt:lpstr>
      <vt:lpstr>Exercise</vt:lpstr>
      <vt:lpstr>Exercise</vt:lpstr>
      <vt:lpstr>Developing Logic: </vt:lpstr>
      <vt:lpstr>PowerPoint Presentation</vt:lpstr>
      <vt:lpstr>Exercise</vt:lpstr>
      <vt:lpstr>PowerPoint Presentation</vt:lpstr>
      <vt:lpstr>Lists</vt:lpstr>
      <vt:lpstr>Exercise</vt:lpstr>
      <vt:lpstr>Append</vt:lpstr>
      <vt:lpstr>Exercise</vt:lpstr>
      <vt:lpstr>Exercise</vt:lpstr>
      <vt:lpstr>Exercise</vt:lpstr>
      <vt:lpstr>Extend</vt:lpstr>
      <vt:lpstr>Nested Lists</vt:lpstr>
      <vt:lpstr>Exercise</vt:lpstr>
      <vt:lpstr>Insert</vt:lpstr>
      <vt:lpstr>Index</vt:lpstr>
      <vt:lpstr>Problem Statement</vt:lpstr>
      <vt:lpstr>Problem Analysis</vt:lpstr>
      <vt:lpstr>PowerPoint Presentation</vt:lpstr>
      <vt:lpstr>PowerPoint Presentation</vt:lpstr>
      <vt:lpstr>Question: </vt:lpstr>
      <vt:lpstr>PowerPoint Presentation</vt:lpstr>
      <vt:lpstr>Question: </vt:lpstr>
      <vt:lpstr>PowerPoint Presentation</vt:lpstr>
      <vt:lpstr>Exercise: </vt:lpstr>
      <vt:lpstr>Developing Logic: </vt:lpstr>
      <vt:lpstr>Developing Logic: </vt:lpstr>
      <vt:lpstr>Question: </vt:lpstr>
      <vt:lpstr>PowerPoint Presentation</vt:lpstr>
      <vt:lpstr>Developing Logic: </vt:lpstr>
      <vt:lpstr>PowerPoint Presentation</vt:lpstr>
      <vt:lpstr>Problem Statement</vt:lpstr>
      <vt:lpstr>Can You Figure Out?</vt:lpstr>
      <vt:lpstr>Can You Figure Out?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Sini</dc:creator>
  <cp:lastModifiedBy>admin</cp:lastModifiedBy>
  <cp:revision>141</cp:revision>
  <dcterms:modified xsi:type="dcterms:W3CDTF">2025-08-05T01:29:45Z</dcterms:modified>
</cp:coreProperties>
</file>