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5"/>
  </p:notesMasterIdLst>
  <p:sldIdLst>
    <p:sldId id="301" r:id="rId3"/>
    <p:sldId id="302" r:id="rId4"/>
    <p:sldId id="307" r:id="rId5"/>
    <p:sldId id="308" r:id="rId6"/>
    <p:sldId id="296" r:id="rId7"/>
    <p:sldId id="298" r:id="rId8"/>
    <p:sldId id="297" r:id="rId9"/>
    <p:sldId id="293" r:id="rId10"/>
    <p:sldId id="295" r:id="rId11"/>
    <p:sldId id="294" r:id="rId12"/>
    <p:sldId id="309" r:id="rId13"/>
    <p:sldId id="257" r:id="rId14"/>
    <p:sldId id="258" r:id="rId15"/>
    <p:sldId id="259" r:id="rId16"/>
    <p:sldId id="260" r:id="rId17"/>
    <p:sldId id="314" r:id="rId18"/>
    <p:sldId id="316" r:id="rId19"/>
    <p:sldId id="310" r:id="rId20"/>
    <p:sldId id="276" r:id="rId21"/>
    <p:sldId id="306" r:id="rId22"/>
    <p:sldId id="305" r:id="rId23"/>
    <p:sldId id="282" r:id="rId24"/>
    <p:sldId id="283" r:id="rId25"/>
    <p:sldId id="311" r:id="rId26"/>
    <p:sldId id="304" r:id="rId27"/>
    <p:sldId id="281" r:id="rId28"/>
    <p:sldId id="312" r:id="rId29"/>
    <p:sldId id="303" r:id="rId30"/>
    <p:sldId id="279" r:id="rId31"/>
    <p:sldId id="285" r:id="rId32"/>
    <p:sldId id="284" r:id="rId33"/>
    <p:sldId id="313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48C"/>
    <a:srgbClr val="006600"/>
    <a:srgbClr val="3FA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 snapToObjects="1">
      <p:cViewPr varScale="1">
        <p:scale>
          <a:sx n="74" d="100"/>
          <a:sy n="74" d="100"/>
        </p:scale>
        <p:origin x="6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54830714962379E-2"/>
          <c:y val="0.14719161575993056"/>
          <c:w val="0.85474528957471096"/>
          <c:h val="0.68677230161361269"/>
        </c:manualLayout>
      </c:layout>
      <c:lineChart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>
              <a:solidFill>
                <a:srgbClr val="004E01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1"/>
                </a:solidFill>
              </a:ln>
            </c:spPr>
          </c:marker>
          <c:dPt>
            <c:idx val="0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004E0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A52-4AA4-B3C0-7ADA727E7343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004E0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52-4AA4-B3C0-7ADA727E7343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004E0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A52-4AA4-B3C0-7ADA727E7343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004E0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52-4AA4-B3C0-7ADA727E7343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004E01"/>
                </a:solidFill>
                <a:ln w="508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004E0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52-4AA4-B3C0-7ADA727E734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1.60 M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A52-4AA4-B3C0-7ADA727E734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1.70 M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A52-4AA4-B3C0-7ADA727E734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/>
                      <a:t>2.14 M</a:t>
                    </a:r>
                    <a:endParaRPr lang="en-US" altLang="ko-KR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A52-4AA4-B3C0-7ADA727E7343}"/>
                </c:ext>
              </c:extLst>
            </c:dLbl>
            <c:dLbl>
              <c:idx val="3"/>
              <c:layout>
                <c:manualLayout>
                  <c:x val="-0.12394864853566057"/>
                  <c:y val="-4.6445906370094124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2.92 M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A52-4AA4-B3C0-7ADA727E734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/>
                      <a:t>5.31 M</a:t>
                    </a:r>
                    <a:endParaRPr lang="en-US" altLang="ko-KR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A52-4AA4-B3C0-7ADA727E73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160</c:v>
                </c:pt>
                <c:pt idx="1">
                  <c:v>170</c:v>
                </c:pt>
                <c:pt idx="2">
                  <c:v>214</c:v>
                </c:pt>
                <c:pt idx="3">
                  <c:v>292</c:v>
                </c:pt>
                <c:pt idx="4">
                  <c:v>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52-4AA4-B3C0-7ADA727E7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658208"/>
        <c:axId val="1308656576"/>
      </c:lineChart>
      <c:catAx>
        <c:axId val="130865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308656576"/>
        <c:crosses val="autoZero"/>
        <c:auto val="1"/>
        <c:lblAlgn val="ctr"/>
        <c:lblOffset val="100"/>
        <c:noMultiLvlLbl val="0"/>
      </c:catAx>
      <c:valAx>
        <c:axId val="13086565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865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653858893798794E-2"/>
          <c:y val="1.7017330878549855E-2"/>
          <c:w val="0.94711536459545909"/>
          <c:h val="0.85644742448726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4E0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A9DB89B-FF53-47E1-9AEA-75426A3876EB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6DE-4388-A98B-AF3FAEC0B0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09A8C3-1CF4-40A7-BDAE-239FBABDA7AC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6DE-4388-A98B-AF3FAEC0B0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849DC68-9289-4776-A6A0-04CD8C901CDA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6DE-4388-A98B-AF3FAEC0B0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0DD85B1-8B17-430A-9349-B22A56768E44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6DE-4388-A98B-AF3FAEC0B0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A32680F-C420-4174-99C9-5D9419FD3069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6DE-4388-A98B-AF3FAEC0B0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당근마켓</c:v>
                </c:pt>
                <c:pt idx="1">
                  <c:v>번개장터</c:v>
                </c:pt>
                <c:pt idx="2">
                  <c:v>중고나라</c:v>
                </c:pt>
                <c:pt idx="3">
                  <c:v>헬로마켓</c:v>
                </c:pt>
                <c:pt idx="4">
                  <c:v>옥션중고장터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4.04</c:v>
                </c:pt>
                <c:pt idx="1">
                  <c:v>1.27</c:v>
                </c:pt>
                <c:pt idx="2">
                  <c:v>0.67</c:v>
                </c:pt>
                <c:pt idx="3">
                  <c:v>0.32</c:v>
                </c:pt>
                <c:pt idx="4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DE-4388-A98B-AF3FAEC0B0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8658752"/>
        <c:axId val="1308669088"/>
      </c:barChart>
      <c:catAx>
        <c:axId val="13086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308669088"/>
        <c:crosses val="autoZero"/>
        <c:auto val="1"/>
        <c:lblAlgn val="ctr"/>
        <c:lblOffset val="100"/>
        <c:noMultiLvlLbl val="0"/>
      </c:catAx>
      <c:valAx>
        <c:axId val="130866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865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E6F76-7712-B041-AC0E-E1848468681F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1E30-A7BD-024E-867D-4FFAD5FC7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06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9917E6-0628-4664-8B11-8089D7AE90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2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17E6-0628-4664-8B11-8089D7AE90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9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4b5ba181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4b5ba18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Buyer: 거래 안전성 향상 - 같은 학교 커뮤니티에 따른 신뢰도 증가, 상품 직접 확인 가능한 비대면 직거래에 따른 안전성 향상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비용 절감 - 학습 물품 중고 거래에 따른 교육 비용 절감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시간 제약X - 사물함 거래를 통해 시간제약을 받지 않는 직거래 형식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Seller: 빠른 거래 성사 - 추천 알고리즘을 통한 빠른 거래 매칭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시간 제약X - </a:t>
            </a:r>
            <a:r>
              <a:rPr lang="ko">
                <a:solidFill>
                  <a:schemeClr val="dk1"/>
                </a:solidFill>
              </a:rPr>
              <a:t>사물함 거래를 통해 시간제약을 받지 않는 직거래 형식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04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4b5ba181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4b5ba18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Buyer: 거래 안전성 향상 - 같은 학교 커뮤니티에 따른 신뢰도 증가, 상품 직접 확인 가능한 비대면 직거래에 따른 안전성 향상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비용 절감 - 학습 물품 중고 거래에 따른 교육 비용 절감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시간 제약X - 사물함 거래를 통해 시간제약을 받지 않는 직거래 형식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Seller: 빠른 거래 성사 - 추천 알고리즘을 통한 빠른 거래 매칭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시간 제약X - </a:t>
            </a:r>
            <a:r>
              <a:rPr lang="ko">
                <a:solidFill>
                  <a:schemeClr val="dk1"/>
                </a:solidFill>
              </a:rPr>
              <a:t>사물함 거래를 통해 시간제약을 받지 않는 직거래 형식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99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4b5ba181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4b5ba18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Buyer: 거래 안전성 향상 - 같은 학교 커뮤니티에 따른 신뢰도 증가, 상품 직접 확인 가능한 비대면 직거래에 따른 안전성 향상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비용 절감 - 학습 물품 중고 거래에 따른 교육 비용 절감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시간 제약X - 사물함 거래를 통해 시간제약을 받지 않는 직거래 형식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Seller: 빠른 거래 성사 - 추천 알고리즘을 통한 빠른 거래 매칭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시간 제약X - </a:t>
            </a:r>
            <a:r>
              <a:rPr lang="ko">
                <a:solidFill>
                  <a:schemeClr val="dk1"/>
                </a:solidFill>
              </a:rPr>
              <a:t>사물함 거래를 통해 시간제약을 받지 않는 직거래 형식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08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4b5ba181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4b5ba18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Buyer: 거래 안전성 향상 - 같은 학교 커뮤니티에 따른 신뢰도 증가, 상품 직접 확인 가능한 비대면 직거래에 따른 안전성 향상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비용 절감 - 학습 물품 중고 거래에 따른 교육 비용 절감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시간 제약X - 사물함 거래를 통해 시간제약을 받지 않는 직거래 형식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Seller: 빠른 거래 성사 - 추천 알고리즘을 통한 빠른 거래 매칭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	시간 제약X - </a:t>
            </a:r>
            <a:r>
              <a:rPr lang="ko">
                <a:solidFill>
                  <a:schemeClr val="dk1"/>
                </a:solidFill>
              </a:rPr>
              <a:t>사물함 거래를 통해 시간제약을 받지 않는 직거래 형식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549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49B4-21AD-DC48-B1A0-77016B24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A8D814-05BF-5942-81D2-31D3883CD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6C00-F5F1-D44B-8013-2FD25707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FF5D9-E71E-F844-A3B5-C21C3F7D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5889C-C6FF-2349-942E-4D61EB1D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778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6D399-8B4C-874F-BB48-043C73B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828F9-72B0-A44B-8F45-88FFAC0F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7B83A-905A-524F-906F-4A4BA800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47FB2-125D-AC48-A8CA-81E19EBC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4B3EA-A983-E340-BD0E-A8906B5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14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C3FC5-759E-6D4B-A276-E10296EA2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19D7E4-1149-DE49-A3CC-9B6A0160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57C46-76D7-E54E-B304-5164AC34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8F422-BB0B-8A4C-AEB7-8F407BA9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C2726-D7A2-2D4C-AA69-FDB06A9C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032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8259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C71-14A0-4B3F-BF74-35D6FA3B88CA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E4C0-41BD-41A2-B1F1-A75E46FD3FD3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8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27F-8909-42C4-8C38-BA99C81F87F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7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3B7-FBD8-47D4-98E0-6A8B4277BBD0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1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82C-4374-4028-9464-EFFE94260C73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67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D9BD-DAEE-4ED9-88F4-A14C31EE2E7D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35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D989-BF5D-45F9-91D1-765FE27702C7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6BB364-BC77-4431-9114-14FDFB888E31}"/>
              </a:ext>
            </a:extLst>
          </p:cNvPr>
          <p:cNvSpPr/>
          <p:nvPr userDrawn="1"/>
        </p:nvSpPr>
        <p:spPr>
          <a:xfrm>
            <a:off x="925286" y="1"/>
            <a:ext cx="3831771" cy="97970"/>
          </a:xfrm>
          <a:prstGeom prst="rect">
            <a:avLst/>
          </a:prstGeom>
          <a:solidFill>
            <a:srgbClr val="01C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87E1-BD19-3F43-A776-5BFB4428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8768C-4212-8C48-922D-5DD9FA2F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BA902-1D7F-0140-BA4F-2E4383D1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24C1C-9FBF-2248-BD64-EFCB174E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B629B-DADA-B946-B756-59416438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690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DE3-5694-4026-AC04-0F478E28348D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4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46EC-38FF-4099-9345-21C5A4A6AC57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6B-1C59-4385-8EC2-F540AC4C45D1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86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ADB0-11BB-4A76-ADA3-CB44505BEE71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4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77376-4E2C-2D4D-933E-159FA536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01A8A-44E1-D842-97A3-CBFFC484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8E844-4B06-E940-813C-7D43851A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2BFB5-A66E-9940-90C6-368CC33B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5C79D-643D-DB4D-AB12-28EAEFF1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11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9BDE6-B093-C94A-B212-70784F8E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50109-F0B3-FE45-B02C-BF80E4EC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E5A1C-FC59-824B-B844-DB5263B2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AB41F-EE78-6E4A-9772-60DC68C7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FF9FA-9292-8A49-AAE8-F97500AD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6AD2E-004B-594D-8858-9E49DF7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24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79B4C-D228-C240-ABF8-29AAEB74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04723-8EAA-144C-945C-5BBE2B2A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8D324-450B-DA40-8827-0BCEE06A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BBCDAD-903F-4F41-8535-B05ABEA83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ADF57-031F-EF4E-950C-8198DFC61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CB1688-C09A-B441-99D3-54820EE2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93920-936A-094E-BF9F-4D007227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C39249-50B1-8C46-80AF-2B00EBC5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96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9A3E1-D145-9045-B6D0-F85F1805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76F31-3238-264A-8430-55CEB1BF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3E6E39-133A-CD40-8199-19BEA598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49B64D-3149-3B4E-A6CC-8AFCAA1E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29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7D6DFC-D7EB-1B4B-8F5C-5989EF44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265B8-BA6C-144C-9E32-72738E3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BD9BA8-AB41-C04D-93A2-DD9D6B03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606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B4C62-3799-4C40-803E-3187480A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E26BE-B6F6-1149-84F8-768084D0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8E2B2-9649-5B44-9FE6-C0DF415D3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D1C35-DCCF-F843-A968-5B09D7E0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D9275-1F1E-7A48-992E-9E3DADA2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3189-5A6D-FE41-9336-963E70D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9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1EDF1-7AC4-324E-861F-EF78634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2FE93-BB91-0B4A-A36F-3C9095CEB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33762-2F35-9240-AC46-273AE6C6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9479F-1A46-6749-8E81-9FBBA165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91D3E-6F63-FE42-8966-03FCF762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18209-AE3F-6F47-ACA8-748C567E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36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F9AD2B-E28F-A74F-A30C-A14FBA68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B337E-DB48-BC40-8C53-D4256738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6236C-03C3-0D45-B30A-A83E46EE1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9CBF-D207-2741-BD97-BCC5385F4799}" type="datetimeFigureOut">
              <a:rPr kumimoji="1" lang="ko-Kore-KR" altLang="en-US" smtClean="0"/>
              <a:t>05/03/2020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70703-8AE2-E046-84D1-9C6EA8A89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EC6C1-2842-8D40-8D25-35987EB49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8F71-C48D-7840-AE25-B4E2DC1E92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1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9D433-A615-4D0B-8F10-93B039456163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CB88-9865-4FFB-A703-CC6CA206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hart" Target="../charts/chart1.xml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rgbClr val="004E01"/>
          </a:solidFill>
          <a:ln w="127000" cap="sq" cmpd="thinThick">
            <a:solidFill>
              <a:srgbClr val="004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B89056-D46C-415E-A880-72125462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8000" b="1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Proposal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A40126-B82C-4F3F-8E99-3AC24EBC2EFC}"/>
              </a:ext>
            </a:extLst>
          </p:cNvPr>
          <p:cNvSpPr txBox="1"/>
          <p:nvPr/>
        </p:nvSpPr>
        <p:spPr>
          <a:xfrm>
            <a:off x="5057775" y="4434475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3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D820EE-4E86-4E0F-8631-B3FDEBDC8F49}"/>
              </a:ext>
            </a:extLst>
          </p:cNvPr>
          <p:cNvGrpSpPr/>
          <p:nvPr/>
        </p:nvGrpSpPr>
        <p:grpSpPr>
          <a:xfrm>
            <a:off x="729344" y="1463667"/>
            <a:ext cx="5071092" cy="4503497"/>
            <a:chOff x="729344" y="1597891"/>
            <a:chExt cx="5071092" cy="45034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B4B269D-02F5-4309-8F1A-843E1AC85F74}"/>
                </a:ext>
              </a:extLst>
            </p:cNvPr>
            <p:cNvSpPr/>
            <p:nvPr/>
          </p:nvSpPr>
          <p:spPr>
            <a:xfrm>
              <a:off x="870819" y="2778992"/>
              <a:ext cx="4311645" cy="524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C7CAC78-73B6-4FC9-8233-5588F434323F}"/>
                </a:ext>
              </a:extLst>
            </p:cNvPr>
            <p:cNvSpPr/>
            <p:nvPr/>
          </p:nvSpPr>
          <p:spPr>
            <a:xfrm>
              <a:off x="870819" y="4828308"/>
              <a:ext cx="4311645" cy="524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6204A04-5E2D-4826-AE70-75AF759AC337}"/>
                </a:ext>
              </a:extLst>
            </p:cNvPr>
            <p:cNvSpPr/>
            <p:nvPr/>
          </p:nvSpPr>
          <p:spPr>
            <a:xfrm>
              <a:off x="876300" y="3803650"/>
              <a:ext cx="4311645" cy="524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CE56AF3D-1D38-4DC8-9BAA-2E2051DF4A94}"/>
                </a:ext>
              </a:extLst>
            </p:cNvPr>
            <p:cNvGraphicFramePr/>
            <p:nvPr/>
          </p:nvGraphicFramePr>
          <p:xfrm>
            <a:off x="729344" y="1597891"/>
            <a:ext cx="5071092" cy="45034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63741FD-9916-4320-A33F-23297F60CD5C}"/>
                </a:ext>
              </a:extLst>
            </p:cNvPr>
            <p:cNvCxnSpPr>
              <a:cxnSpLocks/>
            </p:cNvCxnSpPr>
            <p:nvPr/>
          </p:nvCxnSpPr>
          <p:spPr>
            <a:xfrm>
              <a:off x="1293092" y="4608946"/>
              <a:ext cx="0" cy="729672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54EF4A-48F8-46C1-AD31-304F5AB03F29}"/>
                </a:ext>
              </a:extLst>
            </p:cNvPr>
            <p:cNvCxnSpPr>
              <a:cxnSpLocks/>
            </p:cNvCxnSpPr>
            <p:nvPr/>
          </p:nvCxnSpPr>
          <p:spPr>
            <a:xfrm>
              <a:off x="2169392" y="4564496"/>
              <a:ext cx="0" cy="7885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475A3CE-B27C-4B4C-82DB-F91A148121BF}"/>
                </a:ext>
              </a:extLst>
            </p:cNvPr>
            <p:cNvCxnSpPr>
              <a:cxnSpLocks/>
            </p:cNvCxnSpPr>
            <p:nvPr/>
          </p:nvCxnSpPr>
          <p:spPr>
            <a:xfrm>
              <a:off x="3026642" y="4328392"/>
              <a:ext cx="0" cy="102465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8EC680F-A1F2-4160-868D-9D6DC9E392E7}"/>
                </a:ext>
              </a:extLst>
            </p:cNvPr>
            <p:cNvCxnSpPr>
              <a:cxnSpLocks/>
            </p:cNvCxnSpPr>
            <p:nvPr/>
          </p:nvCxnSpPr>
          <p:spPr>
            <a:xfrm>
              <a:off x="3902942" y="3938156"/>
              <a:ext cx="0" cy="141489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22A3E8-DD20-45BA-B075-9EAB6D6D8DD7}"/>
                </a:ext>
              </a:extLst>
            </p:cNvPr>
            <p:cNvCxnSpPr>
              <a:cxnSpLocks/>
            </p:cNvCxnSpPr>
            <p:nvPr/>
          </p:nvCxnSpPr>
          <p:spPr>
            <a:xfrm>
              <a:off x="4760192" y="2699328"/>
              <a:ext cx="0" cy="2653722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78C5BE-89F4-44CB-8205-8FE5AAA5ACCF}"/>
              </a:ext>
            </a:extLst>
          </p:cNvPr>
          <p:cNvGrpSpPr/>
          <p:nvPr/>
        </p:nvGrpSpPr>
        <p:grpSpPr>
          <a:xfrm>
            <a:off x="5797877" y="1962431"/>
            <a:ext cx="5283198" cy="4212562"/>
            <a:chOff x="5797877" y="2096655"/>
            <a:chExt cx="5283198" cy="4212562"/>
          </a:xfrm>
        </p:grpSpPr>
        <p:pic>
          <p:nvPicPr>
            <p:cNvPr id="1032" name="Picture 8" descr="헬로마켓 (@HelloMarket) | Twitter">
              <a:extLst>
                <a:ext uri="{FF2B5EF4-FFF2-40B4-BE49-F238E27FC236}">
                  <a16:creationId xmlns:a16="http://schemas.microsoft.com/office/drawing/2014/main" id="{14F3C334-A811-4E0F-902A-9B730339C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133" y="5552201"/>
              <a:ext cx="757016" cy="757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중고나라, JB우리캐피탈 등으로부터 50억 원 투자 유치...누적 130억 ...">
              <a:extLst>
                <a:ext uri="{FF2B5EF4-FFF2-40B4-BE49-F238E27FC236}">
                  <a16:creationId xmlns:a16="http://schemas.microsoft.com/office/drawing/2014/main" id="{07F6B635-4E84-4F61-AD57-F7DC8E58C9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8" r="5007" b="28953"/>
            <a:stretch/>
          </p:blipFill>
          <p:spPr bwMode="auto">
            <a:xfrm>
              <a:off x="8139038" y="5668338"/>
              <a:ext cx="667895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번개장터 주식회사(번개장터) 기업, 채용, 투자, 뉴스">
              <a:extLst>
                <a:ext uri="{FF2B5EF4-FFF2-40B4-BE49-F238E27FC236}">
                  <a16:creationId xmlns:a16="http://schemas.microsoft.com/office/drawing/2014/main" id="{0F104B5E-6197-4979-B3F2-658244F26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916" y="5678120"/>
              <a:ext cx="524742" cy="524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당근마켓(당근마켓) 기업, 채용, 투자, 뉴스">
              <a:extLst>
                <a:ext uri="{FF2B5EF4-FFF2-40B4-BE49-F238E27FC236}">
                  <a16:creationId xmlns:a16="http://schemas.microsoft.com/office/drawing/2014/main" id="{F7B816FB-7C26-48C7-BD6D-A7B64050D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620" y="5625239"/>
              <a:ext cx="610943" cy="610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AAF7234-1D40-4C7E-A8C9-98F0C1BFD5A1}"/>
                </a:ext>
              </a:extLst>
            </p:cNvPr>
            <p:cNvSpPr/>
            <p:nvPr/>
          </p:nvSpPr>
          <p:spPr>
            <a:xfrm>
              <a:off x="6095998" y="4844476"/>
              <a:ext cx="4772969" cy="524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949B6BD-AD51-48D5-BA71-1254F9BACC37}"/>
                </a:ext>
              </a:extLst>
            </p:cNvPr>
            <p:cNvSpPr/>
            <p:nvPr/>
          </p:nvSpPr>
          <p:spPr>
            <a:xfrm>
              <a:off x="6095999" y="3802498"/>
              <a:ext cx="4772969" cy="524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24631B1-67A8-4806-BE7E-9BEB87605A56}"/>
                </a:ext>
              </a:extLst>
            </p:cNvPr>
            <p:cNvSpPr/>
            <p:nvPr/>
          </p:nvSpPr>
          <p:spPr>
            <a:xfrm>
              <a:off x="6096000" y="2778992"/>
              <a:ext cx="4772969" cy="524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6" name="차트 45">
              <a:extLst>
                <a:ext uri="{FF2B5EF4-FFF2-40B4-BE49-F238E27FC236}">
                  <a16:creationId xmlns:a16="http://schemas.microsoft.com/office/drawing/2014/main" id="{CAE9202E-958D-4D20-91C7-A69EEE7FB9AB}"/>
                </a:ext>
              </a:extLst>
            </p:cNvPr>
            <p:cNvGraphicFramePr/>
            <p:nvPr/>
          </p:nvGraphicFramePr>
          <p:xfrm>
            <a:off x="5797877" y="2096655"/>
            <a:ext cx="5283198" cy="37314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1034" name="Picture 10" descr="옥션중고장터_성숙한 중고거래의 시작 - Google Play 앱">
              <a:extLst>
                <a:ext uri="{FF2B5EF4-FFF2-40B4-BE49-F238E27FC236}">
                  <a16:creationId xmlns:a16="http://schemas.microsoft.com/office/drawing/2014/main" id="{5DC8FC81-84F0-42E6-849A-E55FB45C1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6341" y="5668338"/>
              <a:ext cx="501541" cy="501541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369B4CF-C37D-42B1-A9F0-DEE497992BB2}"/>
              </a:ext>
            </a:extLst>
          </p:cNvPr>
          <p:cNvSpPr txBox="1"/>
          <p:nvPr/>
        </p:nvSpPr>
        <p:spPr>
          <a:xfrm>
            <a:off x="2932950" y="1193003"/>
            <a:ext cx="632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Mobile Used Deal Application Users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69B4CF-C37D-42B1-A9F0-DEE497992BB2}"/>
              </a:ext>
            </a:extLst>
          </p:cNvPr>
          <p:cNvSpPr txBox="1"/>
          <p:nvPr/>
        </p:nvSpPr>
        <p:spPr>
          <a:xfrm>
            <a:off x="481903" y="296788"/>
            <a:ext cx="301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Trend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65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7B4C-2771-4F73-8D7E-2BD1AA3D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53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6700" b="1" dirty="0"/>
              <a:t>Previous apps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46259E-8DD4-42D5-82F1-CF58B1779026}"/>
              </a:ext>
            </a:extLst>
          </p:cNvPr>
          <p:cNvSpPr/>
          <p:nvPr/>
        </p:nvSpPr>
        <p:spPr>
          <a:xfrm>
            <a:off x="152398" y="0"/>
            <a:ext cx="15430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F1677D-9FEE-4E7E-805A-A2151BF9CF6F}"/>
              </a:ext>
            </a:extLst>
          </p:cNvPr>
          <p:cNvSpPr/>
          <p:nvPr/>
        </p:nvSpPr>
        <p:spPr>
          <a:xfrm>
            <a:off x="276225" y="-9525"/>
            <a:ext cx="76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5A6654-137C-435B-868B-E17D0AF7C62B}"/>
              </a:ext>
            </a:extLst>
          </p:cNvPr>
          <p:cNvSpPr/>
          <p:nvPr/>
        </p:nvSpPr>
        <p:spPr>
          <a:xfrm>
            <a:off x="314325" y="-9525"/>
            <a:ext cx="45719" cy="6858000"/>
          </a:xfrm>
          <a:prstGeom prst="rect">
            <a:avLst/>
          </a:prstGeom>
          <a:solidFill>
            <a:srgbClr val="D2B48C"/>
          </a:solidFill>
          <a:ln>
            <a:solidFill>
              <a:srgbClr val="D2B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A74596-31A1-402A-AF10-33946082907C}"/>
              </a:ext>
            </a:extLst>
          </p:cNvPr>
          <p:cNvSpPr/>
          <p:nvPr/>
        </p:nvSpPr>
        <p:spPr>
          <a:xfrm>
            <a:off x="398144" y="-9525"/>
            <a:ext cx="45719" cy="68675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057A6-C79A-419F-A639-ED5881AF308A}"/>
              </a:ext>
            </a:extLst>
          </p:cNvPr>
          <p:cNvSpPr txBox="1"/>
          <p:nvPr/>
        </p:nvSpPr>
        <p:spPr>
          <a:xfrm>
            <a:off x="889232" y="3254441"/>
            <a:ext cx="505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Problems with previous apps</a:t>
            </a:r>
          </a:p>
          <a:p>
            <a:r>
              <a:rPr lang="en-US" dirty="0"/>
              <a:t>- Not so great alternative options</a:t>
            </a:r>
          </a:p>
        </p:txBody>
      </p:sp>
    </p:spTree>
    <p:extLst>
      <p:ext uri="{BB962C8B-B14F-4D97-AF65-F5344CB8AC3E}">
        <p14:creationId xmlns:p14="http://schemas.microsoft.com/office/powerpoint/2010/main" val="68057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C897-6EAB-45EB-8FD0-A8107CED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7402"/>
            <a:ext cx="4629835" cy="1125018"/>
          </a:xfrm>
        </p:spPr>
        <p:txBody>
          <a:bodyPr/>
          <a:lstStyle/>
          <a:p>
            <a:r>
              <a:rPr lang="en-US" dirty="0"/>
              <a:t>There are many apps</a:t>
            </a:r>
            <a:br>
              <a:rPr lang="en-US" dirty="0"/>
            </a:br>
            <a:r>
              <a:rPr lang="en-US" dirty="0"/>
              <a:t>that sell used stuff, but: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4B58F-5C53-425D-A10B-B218CC60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19441" cy="38682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trustworthy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 ranges differ drastically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Potential scams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Difficult to check the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Cautious to meet in-person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pricey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Not suitable for students</a:t>
            </a:r>
          </a:p>
        </p:txBody>
      </p:sp>
      <p:pic>
        <p:nvPicPr>
          <p:cNvPr id="1032" name="Picture 8" descr="It's too expensive!&quot; - AM-Insider">
            <a:extLst>
              <a:ext uri="{FF2B5EF4-FFF2-40B4-BE49-F238E27FC236}">
                <a16:creationId xmlns:a16="http://schemas.microsoft.com/office/drawing/2014/main" id="{9D5475E6-37E3-49FD-8BE5-44D82483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77" y="1782827"/>
            <a:ext cx="9136748" cy="28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34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2C5F-1F58-44E8-8902-64830EA5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or previous options/apps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3081B-BE17-441F-ADA6-40161ABE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4648" y="1675469"/>
            <a:ext cx="5157787" cy="823912"/>
          </a:xfrm>
        </p:spPr>
        <p:txBody>
          <a:bodyPr/>
          <a:lstStyle/>
          <a:p>
            <a:r>
              <a:rPr lang="en-US" dirty="0"/>
              <a:t>Facebook Groups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A161F9-F7A4-4DA2-9EF3-965A24E88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1493" y="2532529"/>
            <a:ext cx="3911331" cy="36845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E4B10-14EE-474B-AE29-043DD72784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Many strangers on the websites can violate your privacy</a:t>
            </a:r>
          </a:p>
          <a:p>
            <a:r>
              <a:rPr lang="en-US" dirty="0"/>
              <a:t>Scams can exist</a:t>
            </a:r>
          </a:p>
          <a:p>
            <a:r>
              <a:rPr lang="en-US" dirty="0"/>
              <a:t>Fake accounts exist</a:t>
            </a:r>
          </a:p>
          <a:p>
            <a:r>
              <a:rPr lang="en-US" dirty="0"/>
              <a:t>Too many ads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8C003A-2955-481C-B508-03F54177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93" y="1598400"/>
            <a:ext cx="823913" cy="823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41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2C5F-1F58-44E8-8902-64830EA5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or previous options/apps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E4B10-14EE-474B-AE29-043DD72784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Still pricey</a:t>
            </a:r>
          </a:p>
          <a:p>
            <a:r>
              <a:rPr lang="en-US" dirty="0"/>
              <a:t>Few good deals</a:t>
            </a:r>
          </a:p>
          <a:p>
            <a:r>
              <a:rPr lang="en-US" dirty="0"/>
              <a:t>Potential scams</a:t>
            </a:r>
          </a:p>
          <a:p>
            <a:r>
              <a:rPr lang="en-US" dirty="0"/>
              <a:t>In-person meetings can be costly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1009A5-2AD3-4525-A2CB-53CCE02BD4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92384"/>
            <a:ext cx="5157787" cy="2709970"/>
          </a:xfrm>
          <a:prstGeom prst="rect">
            <a:avLst/>
          </a:prstGeom>
        </p:spPr>
      </p:pic>
      <p:pic>
        <p:nvPicPr>
          <p:cNvPr id="1028" name="Picture 4" descr="Case Study: Redesigning Craigslist? - tonalidad.es">
            <a:extLst>
              <a:ext uri="{FF2B5EF4-FFF2-40B4-BE49-F238E27FC236}">
                <a16:creationId xmlns:a16="http://schemas.microsoft.com/office/drawing/2014/main" id="{87F0B41F-4791-4B74-824C-8E3D1E97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5" t="8531" r="29480" b="11396"/>
          <a:stretch/>
        </p:blipFill>
        <p:spPr bwMode="auto">
          <a:xfrm>
            <a:off x="839788" y="1593908"/>
            <a:ext cx="1451296" cy="1219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2C5F-1F58-44E8-8902-64830EA5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or previous options/apps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E4B10-14EE-474B-AE29-043DD72784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Difficult for foreign students</a:t>
            </a:r>
          </a:p>
          <a:p>
            <a:r>
              <a:rPr lang="en-US" dirty="0"/>
              <a:t>Still pricey</a:t>
            </a:r>
          </a:p>
          <a:p>
            <a:r>
              <a:rPr lang="en-US" dirty="0"/>
              <a:t>Shipping fees vary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320AA9-B848-40E0-A9C0-5A00FB5123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62884"/>
            <a:ext cx="5157787" cy="3568969"/>
          </a:xfrm>
          <a:prstGeom prst="rect">
            <a:avLst/>
          </a:prstGeom>
        </p:spPr>
      </p:pic>
      <p:pic>
        <p:nvPicPr>
          <p:cNvPr id="2050" name="Picture 2" descr="Gmarket - Apps on Google Play">
            <a:extLst>
              <a:ext uri="{FF2B5EF4-FFF2-40B4-BE49-F238E27FC236}">
                <a16:creationId xmlns:a16="http://schemas.microsoft.com/office/drawing/2014/main" id="{C810FB19-27CF-4CC0-8FC0-958602EA9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5" t="32266" r="25344" b="37581"/>
          <a:stretch/>
        </p:blipFill>
        <p:spPr bwMode="auto">
          <a:xfrm>
            <a:off x="921465" y="1690688"/>
            <a:ext cx="2290194" cy="717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2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2C5F-1F58-44E8-8902-64830EA5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or previous options/apps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E4B10-14EE-474B-AE29-043DD72784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category : Hard to </a:t>
            </a:r>
          </a:p>
          <a:p>
            <a:pPr marL="0" indent="0">
              <a:buNone/>
            </a:pPr>
            <a:r>
              <a:rPr lang="en-US" dirty="0"/>
              <a:t>Search related items.</a:t>
            </a:r>
          </a:p>
          <a:p>
            <a:r>
              <a:rPr lang="en-US" dirty="0"/>
              <a:t>In-person meetings can be costly(</a:t>
            </a:r>
            <a:r>
              <a:rPr lang="en-US" altLang="ko-KR" dirty="0"/>
              <a:t>Time appointment)</a:t>
            </a:r>
            <a:endParaRPr lang="en-US" dirty="0"/>
          </a:p>
          <a:p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1BB7E-46B9-42CB-A989-F82FF3A3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919471"/>
            <a:ext cx="5056988" cy="25989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52454D-CD28-46C3-BFBF-39643E16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481575"/>
            <a:ext cx="1263606" cy="1437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DCF20-62C7-415B-B0FC-B8C25748B3A9}"/>
              </a:ext>
            </a:extLst>
          </p:cNvPr>
          <p:cNvSpPr txBox="1"/>
          <p:nvPr/>
        </p:nvSpPr>
        <p:spPr>
          <a:xfrm>
            <a:off x="2223655" y="2125981"/>
            <a:ext cx="317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Everytime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844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2C5F-1F58-44E8-8902-64830EA5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or previous options/apps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E4B10-14EE-474B-AE29-043DD72784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Service makes scam-safe.</a:t>
            </a:r>
          </a:p>
          <a:p>
            <a:r>
              <a:rPr lang="en-US" dirty="0"/>
              <a:t>Many different customers : </a:t>
            </a:r>
          </a:p>
          <a:p>
            <a:pPr marL="0" indent="0">
              <a:buNone/>
            </a:pPr>
            <a:r>
              <a:rPr lang="en-US" dirty="0"/>
              <a:t>not focused on students.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BB253-FC72-40F9-9AB2-2AED61ED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3" y="2587646"/>
            <a:ext cx="5220566" cy="25666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62A9B4-24B2-460E-B542-873971CB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51" y="1703667"/>
            <a:ext cx="1918124" cy="8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8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7B4C-2771-4F73-8D7E-2BD1AA3D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8876"/>
            <a:ext cx="10515600" cy="1747838"/>
          </a:xfrm>
        </p:spPr>
        <p:txBody>
          <a:bodyPr>
            <a:normAutofit fontScale="90000"/>
          </a:bodyPr>
          <a:lstStyle/>
          <a:p>
            <a:r>
              <a:rPr lang="en-US" altLang="ko-KR" sz="6700" b="1" dirty="0"/>
              <a:t>Our app</a:t>
            </a:r>
            <a:br>
              <a:rPr lang="en-US" altLang="ko-KR" sz="4800" b="1" dirty="0"/>
            </a:br>
            <a:r>
              <a:rPr lang="en-US" altLang="ko-KR" sz="3100" dirty="0"/>
              <a:t>-Specialties</a:t>
            </a:r>
            <a:br>
              <a:rPr lang="en-US" altLang="ko-KR" sz="3100" dirty="0"/>
            </a:br>
            <a:r>
              <a:rPr lang="en-US" altLang="ko-KR" sz="3100" dirty="0"/>
              <a:t>-Process Flow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46259E-8DD4-42D5-82F1-CF58B1779026}"/>
              </a:ext>
            </a:extLst>
          </p:cNvPr>
          <p:cNvSpPr/>
          <p:nvPr/>
        </p:nvSpPr>
        <p:spPr>
          <a:xfrm>
            <a:off x="152398" y="0"/>
            <a:ext cx="15430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F1677D-9FEE-4E7E-805A-A2151BF9CF6F}"/>
              </a:ext>
            </a:extLst>
          </p:cNvPr>
          <p:cNvSpPr/>
          <p:nvPr/>
        </p:nvSpPr>
        <p:spPr>
          <a:xfrm>
            <a:off x="276225" y="-9525"/>
            <a:ext cx="76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5A6654-137C-435B-868B-E17D0AF7C62B}"/>
              </a:ext>
            </a:extLst>
          </p:cNvPr>
          <p:cNvSpPr/>
          <p:nvPr/>
        </p:nvSpPr>
        <p:spPr>
          <a:xfrm>
            <a:off x="314325" y="-9525"/>
            <a:ext cx="45719" cy="6858000"/>
          </a:xfrm>
          <a:prstGeom prst="rect">
            <a:avLst/>
          </a:prstGeom>
          <a:solidFill>
            <a:srgbClr val="D2B48C"/>
          </a:solidFill>
          <a:ln>
            <a:solidFill>
              <a:srgbClr val="D2B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A74596-31A1-402A-AF10-33946082907C}"/>
              </a:ext>
            </a:extLst>
          </p:cNvPr>
          <p:cNvSpPr/>
          <p:nvPr/>
        </p:nvSpPr>
        <p:spPr>
          <a:xfrm>
            <a:off x="398144" y="-9525"/>
            <a:ext cx="45719" cy="68675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>
              <a:defRPr/>
            </a:pPr>
            <a:r>
              <a:rPr lang="en-US" dirty="0"/>
              <a:t>Specialties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BBCE3-D823-4366-B7E6-1843AF26C661}"/>
              </a:ext>
            </a:extLst>
          </p:cNvPr>
          <p:cNvSpPr txBox="1"/>
          <p:nvPr/>
        </p:nvSpPr>
        <p:spPr>
          <a:xfrm>
            <a:off x="3112712" y="593367"/>
            <a:ext cx="8531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Recommendation System based on two criteria</a:t>
            </a:r>
          </a:p>
          <a:p>
            <a:endParaRPr lang="en-US" altLang="ko-KR" dirty="0"/>
          </a:p>
          <a:p>
            <a:r>
              <a:rPr lang="en-US" altLang="ko-KR" sz="2400" b="1" dirty="0"/>
              <a:t>[First Criteria] Recommendation according to similar user taste </a:t>
            </a:r>
          </a:p>
          <a:p>
            <a:r>
              <a:rPr lang="en-US" altLang="ko-KR" sz="2400" b="1" dirty="0"/>
              <a:t>					(with Major, Gender, Grade)</a:t>
            </a:r>
            <a:endParaRPr lang="ko-KR" altLang="en-US" sz="24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09A2C26-520E-47B4-892D-71EB7952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660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E0436F7-DDCD-4016-9CA8-DD60EF221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43"/>
          <a:stretch/>
        </p:blipFill>
        <p:spPr>
          <a:xfrm>
            <a:off x="1590675" y="1927820"/>
            <a:ext cx="4105275" cy="4824845"/>
          </a:xfrm>
          <a:prstGeom prst="rect">
            <a:avLst/>
          </a:prstGeom>
        </p:spPr>
      </p:pic>
      <p:pic>
        <p:nvPicPr>
          <p:cNvPr id="1031" name="Picture 7" descr="책 깨끗하게 보관하는 방법은? - 팁팁뉴스 꿀팁채널">
            <a:extLst>
              <a:ext uri="{FF2B5EF4-FFF2-40B4-BE49-F238E27FC236}">
                <a16:creationId xmlns:a16="http://schemas.microsoft.com/office/drawing/2014/main" id="{D8F4818B-CCC5-47C0-A61F-F4E52B984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97" y="1895772"/>
            <a:ext cx="1867908" cy="133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공학용계산기 사진">
            <a:extLst>
              <a:ext uri="{FF2B5EF4-FFF2-40B4-BE49-F238E27FC236}">
                <a16:creationId xmlns:a16="http://schemas.microsoft.com/office/drawing/2014/main" id="{F5D6FF1A-3BBC-46C1-A69B-09A42F6C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5219700"/>
            <a:ext cx="1395412" cy="14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삼성 노트북 갤럭시북 Flex NT950QCG-XF58 | 코스트코 코리아">
            <a:extLst>
              <a:ext uri="{FF2B5EF4-FFF2-40B4-BE49-F238E27FC236}">
                <a16:creationId xmlns:a16="http://schemas.microsoft.com/office/drawing/2014/main" id="{8B051261-8B08-4713-A666-CAE7367C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83" y="3445214"/>
            <a:ext cx="1719262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44E7E2B-F86E-41E3-837F-39D34412ABF1}"/>
              </a:ext>
            </a:extLst>
          </p:cNvPr>
          <p:cNvSpPr txBox="1"/>
          <p:nvPr/>
        </p:nvSpPr>
        <p:spPr>
          <a:xfrm>
            <a:off x="2657475" y="1243351"/>
            <a:ext cx="5117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600" b="1" dirty="0">
                <a:solidFill>
                  <a:schemeClr val="accent6">
                    <a:lumMod val="75000"/>
                  </a:schemeClr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책가방</a:t>
            </a:r>
            <a:endParaRPr kumimoji="1" lang="ko-Kore-KR" altLang="en-US" sz="9600" b="1" dirty="0">
              <a:solidFill>
                <a:schemeClr val="accent6">
                  <a:lumMod val="75000"/>
                </a:schemeClr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F0D48-5A84-435E-B66E-1C2F302E7244}"/>
              </a:ext>
            </a:extLst>
          </p:cNvPr>
          <p:cNvSpPr txBox="1"/>
          <p:nvPr/>
        </p:nvSpPr>
        <p:spPr>
          <a:xfrm>
            <a:off x="7296151" y="2103803"/>
            <a:ext cx="237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BackPack</a:t>
            </a:r>
            <a:endParaRPr lang="en-US" altLang="ko-KR" sz="20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kumimoji="1" lang="en-US" altLang="ko-Kore-KR" sz="1200" b="1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Reliable used deal community</a:t>
            </a:r>
            <a:endParaRPr lang="ko-KR" altLang="en-US" sz="1200" b="1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3" name="Picture 2" descr="2018신학기 학생가방 추천/ 로디스 3D백팩 수납공간 최고 : 네이버 블로그">
            <a:extLst>
              <a:ext uri="{FF2B5EF4-FFF2-40B4-BE49-F238E27FC236}">
                <a16:creationId xmlns:a16="http://schemas.microsoft.com/office/drawing/2014/main" id="{0F763630-821F-4E41-9774-C162B9CE9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1" y="3148920"/>
            <a:ext cx="3457573" cy="27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3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>
              <a:defRPr/>
            </a:pPr>
            <a:r>
              <a:rPr lang="en-US" dirty="0"/>
              <a:t>Specialties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DBCA5A-6CFB-41A1-B932-D62627EC1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15"/>
          <a:stretch/>
        </p:blipFill>
        <p:spPr bwMode="auto">
          <a:xfrm>
            <a:off x="890534" y="2389361"/>
            <a:ext cx="3347074" cy="40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BBCE3-D823-4366-B7E6-1843AF26C661}"/>
              </a:ext>
            </a:extLst>
          </p:cNvPr>
          <p:cNvSpPr txBox="1"/>
          <p:nvPr/>
        </p:nvSpPr>
        <p:spPr>
          <a:xfrm>
            <a:off x="3112712" y="288567"/>
            <a:ext cx="8663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Recommendation System based on two criteria</a:t>
            </a:r>
          </a:p>
          <a:p>
            <a:endParaRPr lang="en-US" altLang="ko-KR" dirty="0"/>
          </a:p>
          <a:p>
            <a:r>
              <a:rPr lang="en-US" altLang="ko-KR" sz="2400" b="1" dirty="0"/>
              <a:t>[Second Criteria] </a:t>
            </a:r>
          </a:p>
          <a:p>
            <a:r>
              <a:rPr lang="en-US" altLang="ko-KR" sz="2400" b="1" dirty="0"/>
              <a:t>Recommendation according to subject of one’s time table</a:t>
            </a:r>
            <a:endParaRPr lang="ko-KR" altLang="en-US" sz="2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F8ABB4-69E2-4FFC-B246-E5464FC349AC}"/>
              </a:ext>
            </a:extLst>
          </p:cNvPr>
          <p:cNvGraphicFramePr>
            <a:graphicFrameLocks noGrp="1"/>
          </p:cNvGraphicFramePr>
          <p:nvPr/>
        </p:nvGraphicFramePr>
        <p:xfrm>
          <a:off x="5613480" y="2632426"/>
          <a:ext cx="6354503" cy="3445684"/>
        </p:xfrm>
        <a:graphic>
          <a:graphicData uri="http://schemas.openxmlformats.org/drawingml/2006/table">
            <a:tbl>
              <a:tblPr/>
              <a:tblGrid>
                <a:gridCol w="1338637">
                  <a:extLst>
                    <a:ext uri="{9D8B030D-6E8A-4147-A177-3AD203B41FA5}">
                      <a16:colId xmlns:a16="http://schemas.microsoft.com/office/drawing/2014/main" val="1292413482"/>
                    </a:ext>
                  </a:extLst>
                </a:gridCol>
                <a:gridCol w="1499921">
                  <a:extLst>
                    <a:ext uri="{9D8B030D-6E8A-4147-A177-3AD203B41FA5}">
                      <a16:colId xmlns:a16="http://schemas.microsoft.com/office/drawing/2014/main" val="3298000342"/>
                    </a:ext>
                  </a:extLst>
                </a:gridCol>
                <a:gridCol w="2193433">
                  <a:extLst>
                    <a:ext uri="{9D8B030D-6E8A-4147-A177-3AD203B41FA5}">
                      <a16:colId xmlns:a16="http://schemas.microsoft.com/office/drawing/2014/main" val="2187833848"/>
                    </a:ext>
                  </a:extLst>
                </a:gridCol>
                <a:gridCol w="1322512">
                  <a:extLst>
                    <a:ext uri="{9D8B030D-6E8A-4147-A177-3AD203B41FA5}">
                      <a16:colId xmlns:a16="http://schemas.microsoft.com/office/drawing/2014/main" val="497364351"/>
                    </a:ext>
                  </a:extLst>
                </a:gridCol>
              </a:tblGrid>
              <a:tr h="3536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Items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Items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 detail)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61984"/>
                  </a:ext>
                </a:extLst>
              </a:tr>
              <a:tr h="667959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Fluid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mechanics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Major book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Fluid Mechanics: An Introduction to the Theory of Fluid Flows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40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928376"/>
                  </a:ext>
                </a:extLst>
              </a:tr>
              <a:tr h="55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Engineering Calculator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40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64103"/>
                  </a:ext>
                </a:extLst>
              </a:tr>
              <a:tr h="510793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Engineering Mathematics 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Major book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Engineering Mathematics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40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94528"/>
                  </a:ext>
                </a:extLst>
              </a:tr>
              <a:tr h="55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Calculator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ko-KR" altLang="en-US" sz="140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06965"/>
                  </a:ext>
                </a:extLst>
              </a:tr>
              <a:tr h="5107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Structure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Major book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Fundamentals of Data Structures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386311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F09A2C26-520E-47B4-892D-71EB7952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660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DEA29-97F0-48ED-9F08-93FFC956363A}"/>
              </a:ext>
            </a:extLst>
          </p:cNvPr>
          <p:cNvSpPr txBox="1"/>
          <p:nvPr/>
        </p:nvSpPr>
        <p:spPr>
          <a:xfrm flipH="1">
            <a:off x="1903094" y="2000250"/>
            <a:ext cx="201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 Table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F3B21-2ADF-437A-977A-2134549B8313}"/>
              </a:ext>
            </a:extLst>
          </p:cNvPr>
          <p:cNvSpPr txBox="1"/>
          <p:nvPr/>
        </p:nvSpPr>
        <p:spPr>
          <a:xfrm>
            <a:off x="7981950" y="2204695"/>
            <a:ext cx="19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 list</a:t>
            </a:r>
            <a:endParaRPr lang="ko-KR" altLang="en-US" dirty="0"/>
          </a:p>
        </p:txBody>
      </p:sp>
      <p:sp>
        <p:nvSpPr>
          <p:cNvPr id="24" name="십자형 23">
            <a:extLst>
              <a:ext uri="{FF2B5EF4-FFF2-40B4-BE49-F238E27FC236}">
                <a16:creationId xmlns:a16="http://schemas.microsoft.com/office/drawing/2014/main" id="{E0FE0A95-5089-4BEE-9EB8-13332B4A8D55}"/>
              </a:ext>
            </a:extLst>
          </p:cNvPr>
          <p:cNvSpPr/>
          <p:nvPr/>
        </p:nvSpPr>
        <p:spPr>
          <a:xfrm>
            <a:off x="4667249" y="4029075"/>
            <a:ext cx="589613" cy="581025"/>
          </a:xfrm>
          <a:prstGeom prst="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>
              <a:defRPr/>
            </a:pPr>
            <a:r>
              <a:rPr lang="en-US" dirty="0"/>
              <a:t>Specialties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923E6F-A2F5-40F6-9EDE-C2EF2D661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r="4654" b="11908"/>
          <a:stretch/>
        </p:blipFill>
        <p:spPr bwMode="auto">
          <a:xfrm>
            <a:off x="-417095" y="3114296"/>
            <a:ext cx="6946231" cy="374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E5B9777-70B9-47C7-8D05-5C1883E01E77}"/>
              </a:ext>
            </a:extLst>
          </p:cNvPr>
          <p:cNvSpPr/>
          <p:nvPr/>
        </p:nvSpPr>
        <p:spPr>
          <a:xfrm>
            <a:off x="4793613" y="4380663"/>
            <a:ext cx="1302387" cy="243923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2FA027-6D76-4C14-8757-ED89B51755C7}"/>
              </a:ext>
            </a:extLst>
          </p:cNvPr>
          <p:cNvSpPr/>
          <p:nvPr/>
        </p:nvSpPr>
        <p:spPr>
          <a:xfrm>
            <a:off x="6434381" y="1357086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2400" b="1" dirty="0">
                <a:solidFill>
                  <a:srgbClr val="595959"/>
                </a:solidFill>
                <a:latin typeface="Arial" panose="020B0604020202020204" pitchFamily="34" charset="0"/>
              </a:rPr>
              <a:t>Safe Trade</a:t>
            </a:r>
            <a:endParaRPr lang="en-US" altLang="ko-KR" sz="2400" dirty="0"/>
          </a:p>
          <a:p>
            <a:pPr>
              <a:spcAft>
                <a:spcPts val="1600"/>
              </a:spcAft>
            </a:pPr>
            <a:r>
              <a:rPr lang="en-US" altLang="ko-KR" sz="2400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2400" dirty="0" err="1">
                <a:solidFill>
                  <a:srgbClr val="595959"/>
                </a:solidFill>
                <a:latin typeface="Arial" panose="020B0604020202020204" pitchFamily="34" charset="0"/>
              </a:rPr>
              <a:t>Untact</a:t>
            </a:r>
            <a:r>
              <a:rPr lang="en-US" altLang="ko-KR" sz="2400" dirty="0">
                <a:solidFill>
                  <a:srgbClr val="595959"/>
                </a:solidFill>
                <a:latin typeface="Arial" panose="020B0604020202020204" pitchFamily="34" charset="0"/>
              </a:rPr>
              <a:t> Trade between Seller and Buyer</a:t>
            </a:r>
            <a:endParaRPr lang="en-US" altLang="ko-KR" sz="2400" dirty="0"/>
          </a:p>
          <a:p>
            <a:pPr>
              <a:spcAft>
                <a:spcPts val="1600"/>
              </a:spcAft>
            </a:pPr>
            <a:r>
              <a:rPr lang="en-US" altLang="ko-KR" sz="2400" b="1" dirty="0">
                <a:solidFill>
                  <a:srgbClr val="595959"/>
                </a:solidFill>
                <a:latin typeface="Arial" panose="020B0604020202020204" pitchFamily="34" charset="0"/>
              </a:rPr>
              <a:t>Remove time restriction to meet</a:t>
            </a:r>
            <a:endParaRPr lang="en-US" altLang="ko-KR" sz="2400" dirty="0"/>
          </a:p>
          <a:p>
            <a:pPr>
              <a:spcAft>
                <a:spcPts val="1600"/>
              </a:spcAft>
            </a:pPr>
            <a:br>
              <a:rPr lang="en-US" altLang="ko-KR" dirty="0"/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CE760-519B-4EA6-BE16-C2B319279C25}"/>
              </a:ext>
            </a:extLst>
          </p:cNvPr>
          <p:cNvSpPr/>
          <p:nvPr/>
        </p:nvSpPr>
        <p:spPr>
          <a:xfrm>
            <a:off x="62676" y="1925416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2400" dirty="0">
                <a:solidFill>
                  <a:srgbClr val="595959"/>
                </a:solidFill>
                <a:latin typeface="Arial" panose="020B0604020202020204" pitchFamily="34" charset="0"/>
              </a:rPr>
              <a:t>Utilize empty </a:t>
            </a:r>
            <a:r>
              <a:rPr lang="en-US" altLang="ko-KR" sz="2400" b="1" dirty="0">
                <a:solidFill>
                  <a:srgbClr val="595959"/>
                </a:solidFill>
                <a:latin typeface="Arial" panose="020B0604020202020204" pitchFamily="34" charset="0"/>
              </a:rPr>
              <a:t>Locker</a:t>
            </a:r>
            <a:r>
              <a:rPr lang="en-US" altLang="ko-KR" sz="2400" dirty="0">
                <a:solidFill>
                  <a:srgbClr val="595959"/>
                </a:solidFill>
                <a:latin typeface="Arial" panose="020B0604020202020204" pitchFamily="34" charset="0"/>
              </a:rPr>
              <a:t> in school with </a:t>
            </a:r>
            <a:r>
              <a:rPr lang="en-US" altLang="ko-KR" sz="2400" b="1" dirty="0">
                <a:solidFill>
                  <a:srgbClr val="595959"/>
                </a:solidFill>
                <a:latin typeface="Arial" panose="020B0604020202020204" pitchFamily="34" charset="0"/>
              </a:rPr>
              <a:t>OTP</a:t>
            </a:r>
            <a:r>
              <a:rPr lang="en-US" altLang="ko-KR" sz="2400" dirty="0">
                <a:solidFill>
                  <a:srgbClr val="595959"/>
                </a:solidFill>
                <a:latin typeface="Arial" panose="020B0604020202020204" pitchFamily="34" charset="0"/>
              </a:rPr>
              <a:t>  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 </a:t>
            </a: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73F262A-F834-46A1-AE54-AE28968A1B84}"/>
              </a:ext>
            </a:extLst>
          </p:cNvPr>
          <p:cNvSpPr/>
          <p:nvPr/>
        </p:nvSpPr>
        <p:spPr>
          <a:xfrm>
            <a:off x="5768642" y="1909374"/>
            <a:ext cx="545431" cy="4616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EC484D-D00E-4644-BEDF-2F2F3929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069452"/>
            <a:ext cx="6540135" cy="3976786"/>
          </a:xfrm>
          <a:prstGeom prst="rect">
            <a:avLst/>
          </a:prstGeom>
        </p:spPr>
      </p:pic>
      <p:sp>
        <p:nvSpPr>
          <p:cNvPr id="5" name="Google Shape;366;p54">
            <a:extLst>
              <a:ext uri="{FF2B5EF4-FFF2-40B4-BE49-F238E27FC236}">
                <a16:creationId xmlns:a16="http://schemas.microsoft.com/office/drawing/2014/main" id="{A7DBF210-7CA4-4EC2-9879-4C4C402F1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>
              <a:defRPr/>
            </a:pPr>
            <a:r>
              <a:rPr lang="en-US" dirty="0"/>
              <a:t>Seller’s Basic Process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85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F5893E-8FC6-41A5-9F4B-91F52B1F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3" y="1800516"/>
            <a:ext cx="9929539" cy="4026452"/>
          </a:xfrm>
          <a:prstGeom prst="rect">
            <a:avLst/>
          </a:prstGeom>
        </p:spPr>
      </p:pic>
      <p:sp>
        <p:nvSpPr>
          <p:cNvPr id="5" name="Google Shape;366;p54">
            <a:extLst>
              <a:ext uri="{FF2B5EF4-FFF2-40B4-BE49-F238E27FC236}">
                <a16:creationId xmlns:a16="http://schemas.microsoft.com/office/drawing/2014/main" id="{FA6A11B8-BB46-4BE8-8FDB-D4C1F67C3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>
              <a:defRPr/>
            </a:pPr>
            <a:r>
              <a:rPr lang="en-US" dirty="0"/>
              <a:t>Buyer’s Basic Process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2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46259E-8DD4-42D5-82F1-CF58B1779026}"/>
              </a:ext>
            </a:extLst>
          </p:cNvPr>
          <p:cNvSpPr/>
          <p:nvPr/>
        </p:nvSpPr>
        <p:spPr>
          <a:xfrm>
            <a:off x="152398" y="0"/>
            <a:ext cx="15430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6F828-E56C-4A64-B6BC-780C8079163D}"/>
              </a:ext>
            </a:extLst>
          </p:cNvPr>
          <p:cNvSpPr txBox="1"/>
          <p:nvPr/>
        </p:nvSpPr>
        <p:spPr>
          <a:xfrm>
            <a:off x="966787" y="2025650"/>
            <a:ext cx="640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Expected Effects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F1677D-9FEE-4E7E-805A-A2151BF9CF6F}"/>
              </a:ext>
            </a:extLst>
          </p:cNvPr>
          <p:cNvSpPr/>
          <p:nvPr/>
        </p:nvSpPr>
        <p:spPr>
          <a:xfrm>
            <a:off x="276225" y="-9525"/>
            <a:ext cx="76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5A6654-137C-435B-868B-E17D0AF7C62B}"/>
              </a:ext>
            </a:extLst>
          </p:cNvPr>
          <p:cNvSpPr/>
          <p:nvPr/>
        </p:nvSpPr>
        <p:spPr>
          <a:xfrm>
            <a:off x="314325" y="-9525"/>
            <a:ext cx="45719" cy="6858000"/>
          </a:xfrm>
          <a:prstGeom prst="rect">
            <a:avLst/>
          </a:prstGeom>
          <a:solidFill>
            <a:srgbClr val="D2B48C"/>
          </a:solidFill>
          <a:ln>
            <a:solidFill>
              <a:srgbClr val="D2B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A74596-31A1-402A-AF10-33946082907C}"/>
              </a:ext>
            </a:extLst>
          </p:cNvPr>
          <p:cNvSpPr/>
          <p:nvPr/>
        </p:nvSpPr>
        <p:spPr>
          <a:xfrm>
            <a:off x="398144" y="-9525"/>
            <a:ext cx="45719" cy="68675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8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사각형 설명선[R] 18">
            <a:extLst>
              <a:ext uri="{FF2B5EF4-FFF2-40B4-BE49-F238E27FC236}">
                <a16:creationId xmlns:a16="http://schemas.microsoft.com/office/drawing/2014/main" id="{CB473BFE-9352-3A4E-A4D2-DEF39615C966}"/>
              </a:ext>
            </a:extLst>
          </p:cNvPr>
          <p:cNvSpPr/>
          <p:nvPr/>
        </p:nvSpPr>
        <p:spPr>
          <a:xfrm>
            <a:off x="6561167" y="4692168"/>
            <a:ext cx="4588627" cy="1558321"/>
          </a:xfrm>
          <a:prstGeom prst="wedgeRoundRectCallout">
            <a:avLst>
              <a:gd name="adj1" fmla="val 20471"/>
              <a:gd name="adj2" fmla="val -65527"/>
              <a:gd name="adj3" fmla="val 16667"/>
            </a:avLst>
          </a:prstGeom>
          <a:solidFill>
            <a:srgbClr val="B5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8" name="모서리가 둥근 사각형 설명선[R] 7">
            <a:extLst>
              <a:ext uri="{FF2B5EF4-FFF2-40B4-BE49-F238E27FC236}">
                <a16:creationId xmlns:a16="http://schemas.microsoft.com/office/drawing/2014/main" id="{AD1E6970-00AE-F541-B81E-282394F9F30A}"/>
              </a:ext>
            </a:extLst>
          </p:cNvPr>
          <p:cNvSpPr/>
          <p:nvPr/>
        </p:nvSpPr>
        <p:spPr>
          <a:xfrm>
            <a:off x="960787" y="4706313"/>
            <a:ext cx="4588627" cy="1558321"/>
          </a:xfrm>
          <a:prstGeom prst="wedgeRoundRectCallout">
            <a:avLst>
              <a:gd name="adj1" fmla="val 20713"/>
              <a:gd name="adj2" fmla="val -64815"/>
              <a:gd name="adj3" fmla="val 16667"/>
            </a:avLst>
          </a:prstGeom>
          <a:solidFill>
            <a:srgbClr val="B5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14" name="Google Shape;369;p54">
            <a:extLst>
              <a:ext uri="{FF2B5EF4-FFF2-40B4-BE49-F238E27FC236}">
                <a16:creationId xmlns:a16="http://schemas.microsoft.com/office/drawing/2014/main" id="{53E6CC57-44BA-F147-AAED-5B5E34BC3E21}"/>
              </a:ext>
            </a:extLst>
          </p:cNvPr>
          <p:cNvSpPr>
            <a:spLocks noChangeAspect="1"/>
          </p:cNvSpPr>
          <p:nvPr/>
        </p:nvSpPr>
        <p:spPr>
          <a:xfrm>
            <a:off x="7304893" y="1562792"/>
            <a:ext cx="2880000" cy="2880000"/>
          </a:xfrm>
          <a:prstGeom prst="ellipse">
            <a:avLst/>
          </a:prstGeom>
          <a:solidFill>
            <a:srgbClr val="004E01"/>
          </a:solidFill>
          <a:ln w="28575" cap="flat" cmpd="sng">
            <a:noFill/>
            <a:prstDash val="solid"/>
            <a:round/>
          </a:ln>
        </p:spPr>
        <p:txBody>
          <a:bodyPr wrap="square" lIns="121899" tIns="121899" rIns="121899" bIns="121899" anchor="ctr" anchorCtr="0">
            <a:noAutofit/>
          </a:bodyPr>
          <a:lstStyle/>
          <a:p>
            <a:pPr algn="ctr">
              <a:defRPr/>
            </a:pPr>
            <a:endParaRPr sz="2400" dirty="0"/>
          </a:p>
        </p:txBody>
      </p:sp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>
              <a:defRPr/>
            </a:pPr>
            <a:r>
              <a:rPr lang="ko" dirty="0"/>
              <a:t>Expected Effect</a:t>
            </a:r>
            <a:endParaRPr dirty="0"/>
          </a:p>
        </p:txBody>
      </p:sp>
      <p:sp>
        <p:nvSpPr>
          <p:cNvPr id="369" name="Google Shape;369;p54"/>
          <p:cNvSpPr>
            <a:spLocks noChangeAspect="1"/>
          </p:cNvSpPr>
          <p:nvPr/>
        </p:nvSpPr>
        <p:spPr>
          <a:xfrm>
            <a:off x="1796517" y="1562792"/>
            <a:ext cx="2880000" cy="2880000"/>
          </a:xfrm>
          <a:prstGeom prst="ellipse">
            <a:avLst/>
          </a:prstGeom>
          <a:solidFill>
            <a:srgbClr val="004E01"/>
          </a:solidFill>
          <a:ln w="28575" cap="flat" cmpd="sng">
            <a:noFill/>
            <a:prstDash val="solid"/>
            <a:round/>
          </a:ln>
        </p:spPr>
        <p:txBody>
          <a:bodyPr wrap="square" lIns="121899" tIns="121899" rIns="121899" bIns="121899" anchor="ctr" anchorCtr="0">
            <a:noAutofit/>
          </a:bodyPr>
          <a:lstStyle/>
          <a:p>
            <a:pPr algn="ctr">
              <a:defRPr/>
            </a:pPr>
            <a:endParaRPr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86030-62F0-B542-AA37-4304293D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80" y="1819093"/>
            <a:ext cx="2161155" cy="2161155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19F6F2E3-23B3-FC47-BF99-0C9EE9F52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367" y="1812167"/>
            <a:ext cx="2369847" cy="2369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40852-0D9E-CF48-8D38-AAE2644FAD29}"/>
              </a:ext>
            </a:extLst>
          </p:cNvPr>
          <p:cNvSpPr txBox="1"/>
          <p:nvPr/>
        </p:nvSpPr>
        <p:spPr>
          <a:xfrm>
            <a:off x="6771758" y="4794217"/>
            <a:ext cx="4378036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itchFamily="2" charset="2"/>
              <a:buChar char="§"/>
            </a:pPr>
            <a:r>
              <a:rPr kumimoji="1" lang="en-US" altLang="ko-Kore-KR" sz="2667" dirty="0">
                <a:solidFill>
                  <a:srgbClr val="382C24"/>
                </a:solidFill>
              </a:rPr>
              <a:t>Fast deal match</a:t>
            </a:r>
          </a:p>
          <a:p>
            <a:pPr marL="380990" indent="-380990">
              <a:buFont typeface="Wingdings" pitchFamily="2" charset="2"/>
              <a:buChar char="§"/>
            </a:pPr>
            <a:r>
              <a:rPr kumimoji="1" lang="en-US" altLang="ko-Kore-KR" sz="2667" dirty="0">
                <a:solidFill>
                  <a:srgbClr val="382C24"/>
                </a:solidFill>
              </a:rPr>
              <a:t>Non-Time Constraint</a:t>
            </a:r>
          </a:p>
          <a:p>
            <a:pPr marL="380990" indent="-380990">
              <a:buFont typeface="Wingdings" pitchFamily="2" charset="2"/>
              <a:buChar char="§"/>
            </a:pPr>
            <a:r>
              <a:rPr kumimoji="1" lang="en-US" altLang="ko-Kore-KR" sz="2667" dirty="0">
                <a:solidFill>
                  <a:srgbClr val="382C24"/>
                </a:solidFill>
              </a:rPr>
              <a:t>Sell what is not needed</a:t>
            </a:r>
            <a:endParaRPr kumimoji="1" lang="ko-Kore-KR" altLang="en-US" sz="2667" dirty="0">
              <a:solidFill>
                <a:srgbClr val="382C2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05FC4-4A87-5D4F-9A30-CB74C8F43EFC}"/>
              </a:ext>
            </a:extLst>
          </p:cNvPr>
          <p:cNvSpPr txBox="1"/>
          <p:nvPr/>
        </p:nvSpPr>
        <p:spPr>
          <a:xfrm>
            <a:off x="1326549" y="4803813"/>
            <a:ext cx="4378036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itchFamily="2" charset="2"/>
              <a:buChar char="§"/>
            </a:pPr>
            <a:r>
              <a:rPr kumimoji="1" lang="en-US" altLang="ko-Kore-KR" sz="2667" dirty="0">
                <a:solidFill>
                  <a:srgbClr val="382C24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Improved deal safety</a:t>
            </a:r>
          </a:p>
          <a:p>
            <a:pPr marL="380990" indent="-380990">
              <a:buFont typeface="Wingdings" pitchFamily="2" charset="2"/>
              <a:buChar char="§"/>
            </a:pPr>
            <a:r>
              <a:rPr kumimoji="1" lang="en-US" altLang="ko-Kore-KR" sz="2667" dirty="0">
                <a:solidFill>
                  <a:srgbClr val="382C24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Cost Reduction</a:t>
            </a:r>
          </a:p>
          <a:p>
            <a:pPr marL="380990" indent="-380990">
              <a:buFont typeface="Wingdings" pitchFamily="2" charset="2"/>
              <a:buChar char="§"/>
            </a:pPr>
            <a:r>
              <a:rPr kumimoji="1" lang="en-US" altLang="ko-Kore-KR" sz="2667" dirty="0">
                <a:solidFill>
                  <a:srgbClr val="382C24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Non-Time Constraint</a:t>
            </a:r>
            <a:endParaRPr kumimoji="1" lang="ko-Kore-KR" altLang="en-US" sz="2667" dirty="0">
              <a:solidFill>
                <a:srgbClr val="382C24"/>
              </a:solidFill>
              <a:ea typeface="netmarble Medium" panose="02020603020101020101" pitchFamily="18" charset="-127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019CB-7577-6149-A405-5267582E4C7A}"/>
              </a:ext>
            </a:extLst>
          </p:cNvPr>
          <p:cNvSpPr txBox="1"/>
          <p:nvPr/>
        </p:nvSpPr>
        <p:spPr>
          <a:xfrm>
            <a:off x="4129931" y="4042009"/>
            <a:ext cx="157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382C24"/>
                </a:solidFill>
              </a:rPr>
              <a:t>Buyer</a:t>
            </a:r>
            <a:endParaRPr kumimoji="1" lang="ko-Kore-KR" altLang="en-US" sz="2400" b="1" dirty="0">
              <a:solidFill>
                <a:srgbClr val="382C2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2D674-3F27-A241-91D6-520C7B4DD576}"/>
              </a:ext>
            </a:extLst>
          </p:cNvPr>
          <p:cNvSpPr txBox="1"/>
          <p:nvPr/>
        </p:nvSpPr>
        <p:spPr>
          <a:xfrm>
            <a:off x="9698360" y="4021020"/>
            <a:ext cx="157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382C24"/>
                </a:solidFill>
              </a:rPr>
              <a:t>Seller</a:t>
            </a:r>
            <a:endParaRPr kumimoji="1" lang="ko-Kore-KR" altLang="en-US" sz="2400" b="1" dirty="0">
              <a:solidFill>
                <a:srgbClr val="382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54">
            <a:extLst>
              <a:ext uri="{FF2B5EF4-FFF2-40B4-BE49-F238E27FC236}">
                <a16:creationId xmlns:a16="http://schemas.microsoft.com/office/drawing/2014/main" id="{E8119FC5-2DC2-D94B-8E0F-B4113D67E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>
              <a:defRPr/>
            </a:pPr>
            <a:r>
              <a:rPr lang="ko" dirty="0"/>
              <a:t>Expected Effect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20FDA-06A0-0248-979A-294D973BDFA1}"/>
              </a:ext>
            </a:extLst>
          </p:cNvPr>
          <p:cNvSpPr txBox="1"/>
          <p:nvPr/>
        </p:nvSpPr>
        <p:spPr>
          <a:xfrm>
            <a:off x="2527069" y="4852593"/>
            <a:ext cx="69272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solidFill>
                  <a:srgbClr val="382C24"/>
                </a:solidFill>
              </a:rPr>
              <a:t>Reliable used deal community</a:t>
            </a:r>
          </a:p>
          <a:p>
            <a:pPr algn="ctr"/>
            <a:r>
              <a:rPr kumimoji="1" lang="ko-KR" altLang="en-US" sz="6000" b="1" dirty="0">
                <a:solidFill>
                  <a:schemeClr val="accent4">
                    <a:lumMod val="50000"/>
                  </a:schemeClr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책가방</a:t>
            </a:r>
            <a:endParaRPr kumimoji="1" lang="ko-Kore-KR" altLang="en-US" sz="6000" b="1" dirty="0">
              <a:solidFill>
                <a:schemeClr val="accent4">
                  <a:lumMod val="50000"/>
                </a:schemeClr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37" name="그림 36" descr="플레이트이(가) 표시된 사진&#10;&#10;자동 생성된 설명">
            <a:extLst>
              <a:ext uri="{FF2B5EF4-FFF2-40B4-BE49-F238E27FC236}">
                <a16:creationId xmlns:a16="http://schemas.microsoft.com/office/drawing/2014/main" id="{97ACE899-7DAE-504D-B586-17DE7859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59" y="2358555"/>
            <a:ext cx="1621693" cy="1621693"/>
          </a:xfrm>
          <a:prstGeom prst="rect">
            <a:avLst/>
          </a:prstGeom>
        </p:spPr>
      </p:pic>
      <p:sp>
        <p:nvSpPr>
          <p:cNvPr id="38" name="Google Shape;369;p54">
            <a:extLst>
              <a:ext uri="{FF2B5EF4-FFF2-40B4-BE49-F238E27FC236}">
                <a16:creationId xmlns:a16="http://schemas.microsoft.com/office/drawing/2014/main" id="{16955AD6-2C19-B44F-B8DC-8F81E5C75C40}"/>
              </a:ext>
            </a:extLst>
          </p:cNvPr>
          <p:cNvSpPr>
            <a:spLocks noChangeAspect="1"/>
          </p:cNvSpPr>
          <p:nvPr/>
        </p:nvSpPr>
        <p:spPr>
          <a:xfrm>
            <a:off x="7304893" y="1562792"/>
            <a:ext cx="2880000" cy="2880000"/>
          </a:xfrm>
          <a:prstGeom prst="ellipse">
            <a:avLst/>
          </a:prstGeom>
          <a:solidFill>
            <a:srgbClr val="004E01"/>
          </a:solidFill>
          <a:ln w="28575" cap="flat" cmpd="sng">
            <a:noFill/>
            <a:prstDash val="solid"/>
            <a:round/>
          </a:ln>
        </p:spPr>
        <p:txBody>
          <a:bodyPr wrap="square" lIns="121899" tIns="121899" rIns="121899" bIns="121899" anchor="ctr" anchorCtr="0">
            <a:noAutofit/>
          </a:bodyPr>
          <a:lstStyle/>
          <a:p>
            <a:pPr algn="ctr">
              <a:defRPr/>
            </a:pPr>
            <a:endParaRPr sz="2400" dirty="0"/>
          </a:p>
        </p:txBody>
      </p:sp>
      <p:sp>
        <p:nvSpPr>
          <p:cNvPr id="39" name="Google Shape;369;p54">
            <a:extLst>
              <a:ext uri="{FF2B5EF4-FFF2-40B4-BE49-F238E27FC236}">
                <a16:creationId xmlns:a16="http://schemas.microsoft.com/office/drawing/2014/main" id="{EBEFE68B-EA06-CC4F-8587-FB91CEC57834}"/>
              </a:ext>
            </a:extLst>
          </p:cNvPr>
          <p:cNvSpPr>
            <a:spLocks noChangeAspect="1"/>
          </p:cNvSpPr>
          <p:nvPr/>
        </p:nvSpPr>
        <p:spPr>
          <a:xfrm>
            <a:off x="1796517" y="1562792"/>
            <a:ext cx="2880000" cy="2880000"/>
          </a:xfrm>
          <a:prstGeom prst="ellipse">
            <a:avLst/>
          </a:prstGeom>
          <a:solidFill>
            <a:srgbClr val="004E01"/>
          </a:solidFill>
          <a:ln w="28575" cap="flat" cmpd="sng">
            <a:noFill/>
            <a:prstDash val="solid"/>
            <a:round/>
          </a:ln>
        </p:spPr>
        <p:txBody>
          <a:bodyPr wrap="square" lIns="121899" tIns="121899" rIns="121899" bIns="121899" anchor="ctr" anchorCtr="0">
            <a:noAutofit/>
          </a:bodyPr>
          <a:lstStyle/>
          <a:p>
            <a:pPr algn="ctr">
              <a:defRPr/>
            </a:pPr>
            <a:endParaRPr sz="24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C2C37E5-4567-BB41-AAFD-03E309E9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80" y="1819093"/>
            <a:ext cx="2161155" cy="2161155"/>
          </a:xfrm>
          <a:prstGeom prst="rect">
            <a:avLst/>
          </a:prstGeom>
        </p:spPr>
      </p:pic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FC248E65-6783-0D4B-AD92-E738E5AC2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367" y="1812167"/>
            <a:ext cx="2369847" cy="23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7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46259E-8DD4-42D5-82F1-CF58B1779026}"/>
              </a:ext>
            </a:extLst>
          </p:cNvPr>
          <p:cNvSpPr/>
          <p:nvPr/>
        </p:nvSpPr>
        <p:spPr>
          <a:xfrm>
            <a:off x="152398" y="0"/>
            <a:ext cx="15430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6F828-E56C-4A64-B6BC-780C8079163D}"/>
              </a:ext>
            </a:extLst>
          </p:cNvPr>
          <p:cNvSpPr txBox="1"/>
          <p:nvPr/>
        </p:nvSpPr>
        <p:spPr>
          <a:xfrm>
            <a:off x="852487" y="1778614"/>
            <a:ext cx="64074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Development Plan</a:t>
            </a:r>
          </a:p>
          <a:p>
            <a:r>
              <a:rPr lang="en-US" altLang="ko-KR" sz="3600" dirty="0"/>
              <a:t>-</a:t>
            </a:r>
            <a:r>
              <a:rPr lang="en-US" altLang="ko-KR" sz="3200" dirty="0"/>
              <a:t>Tech</a:t>
            </a:r>
            <a:r>
              <a:rPr lang="en-US" altLang="ko-KR" sz="3600" dirty="0"/>
              <a:t>   </a:t>
            </a:r>
          </a:p>
          <a:p>
            <a:r>
              <a:rPr lang="en-US" altLang="ko-KR" sz="3200" dirty="0"/>
              <a:t>-Development Cycle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F1677D-9FEE-4E7E-805A-A2151BF9CF6F}"/>
              </a:ext>
            </a:extLst>
          </p:cNvPr>
          <p:cNvSpPr/>
          <p:nvPr/>
        </p:nvSpPr>
        <p:spPr>
          <a:xfrm>
            <a:off x="276225" y="-9525"/>
            <a:ext cx="76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5A6654-137C-435B-868B-E17D0AF7C62B}"/>
              </a:ext>
            </a:extLst>
          </p:cNvPr>
          <p:cNvSpPr/>
          <p:nvPr/>
        </p:nvSpPr>
        <p:spPr>
          <a:xfrm>
            <a:off x="314325" y="-9525"/>
            <a:ext cx="45719" cy="6858000"/>
          </a:xfrm>
          <a:prstGeom prst="rect">
            <a:avLst/>
          </a:prstGeom>
          <a:solidFill>
            <a:srgbClr val="D2B48C"/>
          </a:solidFill>
          <a:ln>
            <a:solidFill>
              <a:srgbClr val="D2B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A74596-31A1-402A-AF10-33946082907C}"/>
              </a:ext>
            </a:extLst>
          </p:cNvPr>
          <p:cNvSpPr/>
          <p:nvPr/>
        </p:nvSpPr>
        <p:spPr>
          <a:xfrm>
            <a:off x="398144" y="-9525"/>
            <a:ext cx="45719" cy="68675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8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1F590-ECFB-42B4-BA91-20045760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Frontend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B1C67A-7C57-4715-9230-D2FD930B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88" y="3147904"/>
            <a:ext cx="1378759" cy="13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e.js - Wikipedia">
            <a:extLst>
              <a:ext uri="{FF2B5EF4-FFF2-40B4-BE49-F238E27FC236}">
                <a16:creationId xmlns:a16="http://schemas.microsoft.com/office/drawing/2014/main" id="{5D8B938B-FAEA-46C9-A3D1-DC41A4F9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22" y="3231655"/>
            <a:ext cx="1494355" cy="12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 Introduction to jQuery - ITNEXT">
            <a:extLst>
              <a:ext uri="{FF2B5EF4-FFF2-40B4-BE49-F238E27FC236}">
                <a16:creationId xmlns:a16="http://schemas.microsoft.com/office/drawing/2014/main" id="{F8B8DF33-CFF5-4DFD-9F77-9BDDB00E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56" y="3098008"/>
            <a:ext cx="1324321" cy="14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4273EA-E915-4EFF-AF77-202FD982CCF8}"/>
              </a:ext>
            </a:extLst>
          </p:cNvPr>
          <p:cNvSpPr txBox="1"/>
          <p:nvPr/>
        </p:nvSpPr>
        <p:spPr>
          <a:xfrm>
            <a:off x="1350640" y="4843580"/>
            <a:ext cx="187545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23AB8-C447-46DA-93D4-8FC492464F6A}"/>
              </a:ext>
            </a:extLst>
          </p:cNvPr>
          <p:cNvSpPr txBox="1"/>
          <p:nvPr/>
        </p:nvSpPr>
        <p:spPr>
          <a:xfrm>
            <a:off x="5158272" y="4870443"/>
            <a:ext cx="1875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Vue.js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494B5-7551-49F5-812B-56FEDCD6F999}"/>
              </a:ext>
            </a:extLst>
          </p:cNvPr>
          <p:cNvSpPr txBox="1"/>
          <p:nvPr/>
        </p:nvSpPr>
        <p:spPr>
          <a:xfrm>
            <a:off x="8836089" y="4843580"/>
            <a:ext cx="1875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jQuery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B2510-281E-4F80-B56C-4E1E398B3F9E}"/>
              </a:ext>
            </a:extLst>
          </p:cNvPr>
          <p:cNvSpPr txBox="1"/>
          <p:nvPr/>
        </p:nvSpPr>
        <p:spPr>
          <a:xfrm>
            <a:off x="840012" y="5553512"/>
            <a:ext cx="270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part of web programming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4F958-9000-4F5F-A685-6A10C66F7ADC}"/>
              </a:ext>
            </a:extLst>
          </p:cNvPr>
          <p:cNvSpPr txBox="1"/>
          <p:nvPr/>
        </p:nvSpPr>
        <p:spPr>
          <a:xfrm>
            <a:off x="4684129" y="5556308"/>
            <a:ext cx="282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&amp; Secure Development</a:t>
            </a:r>
          </a:p>
          <a:p>
            <a:pPr algn="ctr"/>
            <a:r>
              <a:rPr lang="en-US" dirty="0"/>
              <a:t>Future-proof</a:t>
            </a:r>
          </a:p>
          <a:p>
            <a:pPr algn="ctr"/>
            <a:r>
              <a:rPr lang="en-US" dirty="0"/>
              <a:t>Progressive nature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9479A-2CBD-46C6-A4C9-60573D344F05}"/>
              </a:ext>
            </a:extLst>
          </p:cNvPr>
          <p:cNvSpPr txBox="1"/>
          <p:nvPr/>
        </p:nvSpPr>
        <p:spPr>
          <a:xfrm>
            <a:off x="8423746" y="5556308"/>
            <a:ext cx="270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less</a:t>
            </a:r>
          </a:p>
          <a:p>
            <a:pPr algn="ctr"/>
            <a:r>
              <a:rPr lang="en-US" dirty="0"/>
              <a:t>Simple Integration with Frameworks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BDF2454-9001-4812-9FF8-8DB41B1BC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272" y="419240"/>
            <a:ext cx="2005926" cy="2005926"/>
          </a:xfrm>
          <a:prstGeom prst="rect">
            <a:avLst/>
          </a:prstGeom>
        </p:spPr>
      </p:pic>
      <p:pic>
        <p:nvPicPr>
          <p:cNvPr id="15" name="Picture 2" descr="2018신학기 학생가방 추천/ 로디스 3D백팩 수납공간 최고 : 네이버 블로그">
            <a:extLst>
              <a:ext uri="{FF2B5EF4-FFF2-40B4-BE49-F238E27FC236}">
                <a16:creationId xmlns:a16="http://schemas.microsoft.com/office/drawing/2014/main" id="{9AF05CDB-F99A-491C-B2A2-94D0B73FD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 r="8629"/>
          <a:stretch/>
        </p:blipFill>
        <p:spPr bwMode="auto">
          <a:xfrm>
            <a:off x="5274723" y="1615385"/>
            <a:ext cx="565417" cy="5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C4C142-378D-4C3C-9D0A-48C11FE81922}"/>
              </a:ext>
            </a:extLst>
          </p:cNvPr>
          <p:cNvSpPr/>
          <p:nvPr/>
        </p:nvSpPr>
        <p:spPr>
          <a:xfrm rot="9507739">
            <a:off x="3264660" y="2454232"/>
            <a:ext cx="1565316" cy="5078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C608D3E-7AFA-4A51-A50D-2ADDE47D18C0}"/>
              </a:ext>
            </a:extLst>
          </p:cNvPr>
          <p:cNvSpPr/>
          <p:nvPr/>
        </p:nvSpPr>
        <p:spPr>
          <a:xfrm rot="5400000">
            <a:off x="5728238" y="2542640"/>
            <a:ext cx="735518" cy="5005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56BFCE3-92CB-43DE-9533-DFC6EE6ACE30}"/>
              </a:ext>
            </a:extLst>
          </p:cNvPr>
          <p:cNvSpPr/>
          <p:nvPr/>
        </p:nvSpPr>
        <p:spPr>
          <a:xfrm rot="1605598">
            <a:off x="7061319" y="2487604"/>
            <a:ext cx="1565316" cy="5078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3B8AD-70DF-47A0-A5CE-7FE31FA9998F}"/>
              </a:ext>
            </a:extLst>
          </p:cNvPr>
          <p:cNvSpPr txBox="1"/>
          <p:nvPr/>
        </p:nvSpPr>
        <p:spPr>
          <a:xfrm>
            <a:off x="0" y="1160659"/>
            <a:ext cx="319341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33" b="1" dirty="0">
                <a:solidFill>
                  <a:srgbClr val="729D38"/>
                </a:solidFill>
              </a:rPr>
              <a:t>Secure</a:t>
            </a:r>
            <a:endParaRPr lang="ko-KR" altLang="en-US" sz="3733" b="1" dirty="0">
              <a:solidFill>
                <a:srgbClr val="729D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2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1F590-ECFB-42B4-BA91-20045760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</a:t>
            </a:r>
            <a:endParaRPr lang="ko-KR" altLang="en-US" dirty="0"/>
          </a:p>
        </p:txBody>
      </p:sp>
      <p:pic>
        <p:nvPicPr>
          <p:cNvPr id="5" name="그림 4" descr="표지판이(가) 표시된 사진&#10;&#10;자동 생성된 설명">
            <a:extLst>
              <a:ext uri="{FF2B5EF4-FFF2-40B4-BE49-F238E27FC236}">
                <a16:creationId xmlns:a16="http://schemas.microsoft.com/office/drawing/2014/main" id="{31CD92FB-0098-412B-9CCC-B5D931D6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18123" y="1584316"/>
            <a:ext cx="1203541" cy="1203541"/>
          </a:xfrm>
          <a:prstGeom prst="rect">
            <a:avLst/>
          </a:prstGeom>
        </p:spPr>
      </p:pic>
      <p:pic>
        <p:nvPicPr>
          <p:cNvPr id="7" name="그림 6" descr="표지판, 중지, 그리기, 시계이(가) 표시된 사진&#10;&#10;자동 생성된 설명">
            <a:extLst>
              <a:ext uri="{FF2B5EF4-FFF2-40B4-BE49-F238E27FC236}">
                <a16:creationId xmlns:a16="http://schemas.microsoft.com/office/drawing/2014/main" id="{34775D4D-0B04-47C5-B44E-ADEFD483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23527" y="3923461"/>
            <a:ext cx="1204800" cy="1088339"/>
          </a:xfrm>
          <a:prstGeom prst="rect">
            <a:avLst/>
          </a:prstGeom>
        </p:spPr>
      </p:pic>
      <p:pic>
        <p:nvPicPr>
          <p:cNvPr id="9" name="그림 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D2C252DB-9282-40F4-B9ED-D11B7A140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62860" y="587965"/>
            <a:ext cx="1204800" cy="1073153"/>
          </a:xfrm>
          <a:prstGeom prst="rect">
            <a:avLst/>
          </a:prstGeom>
        </p:spPr>
      </p:pic>
      <p:pic>
        <p:nvPicPr>
          <p:cNvPr id="11" name="그림 10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AB9982C-EB8B-4408-8259-69AC08B38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82803" y="2734059"/>
            <a:ext cx="1204800" cy="12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18C5D8-E667-49E9-BE27-2D18B8195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421817" y="4873303"/>
            <a:ext cx="1600411" cy="16004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823067-2DA4-495B-B873-DB87ED8792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945" t="16887" r="36120" b="38478"/>
          <a:stretch/>
        </p:blipFill>
        <p:spPr>
          <a:xfrm>
            <a:off x="2868916" y="2678214"/>
            <a:ext cx="1710131" cy="1834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54A092-75CF-484F-B56F-0E8A854EB372}"/>
              </a:ext>
            </a:extLst>
          </p:cNvPr>
          <p:cNvSpPr txBox="1"/>
          <p:nvPr/>
        </p:nvSpPr>
        <p:spPr>
          <a:xfrm>
            <a:off x="2026686" y="4340653"/>
            <a:ext cx="339459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33" b="1" dirty="0">
                <a:solidFill>
                  <a:srgbClr val="0078D2"/>
                </a:solidFill>
              </a:rPr>
              <a:t>Google Cloud Platform</a:t>
            </a:r>
            <a:endParaRPr lang="ko-KR" altLang="en-US" sz="2133" b="1" dirty="0">
              <a:solidFill>
                <a:srgbClr val="0078D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32EFB-9A95-4C17-A047-34EC26898CBC}"/>
              </a:ext>
            </a:extLst>
          </p:cNvPr>
          <p:cNvSpPr txBox="1"/>
          <p:nvPr/>
        </p:nvSpPr>
        <p:spPr>
          <a:xfrm>
            <a:off x="117607" y="1160229"/>
            <a:ext cx="319341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33" b="1" dirty="0">
                <a:solidFill>
                  <a:srgbClr val="729D38"/>
                </a:solidFill>
              </a:rPr>
              <a:t>Serverless</a:t>
            </a:r>
            <a:endParaRPr lang="ko-KR" altLang="en-US" sz="3733" b="1" dirty="0">
              <a:solidFill>
                <a:srgbClr val="729D38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F58C15C-F80F-45AD-988A-B618BB60F18B}"/>
              </a:ext>
            </a:extLst>
          </p:cNvPr>
          <p:cNvCxnSpPr>
            <a:cxnSpLocks/>
          </p:cNvCxnSpPr>
          <p:nvPr/>
        </p:nvCxnSpPr>
        <p:spPr>
          <a:xfrm>
            <a:off x="7467535" y="630246"/>
            <a:ext cx="6472" cy="9747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AF08E39-2216-47FE-95B7-EB0ABD1EB926}"/>
              </a:ext>
            </a:extLst>
          </p:cNvPr>
          <p:cNvSpPr txBox="1"/>
          <p:nvPr/>
        </p:nvSpPr>
        <p:spPr>
          <a:xfrm>
            <a:off x="7485203" y="745724"/>
            <a:ext cx="1972360" cy="646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67" b="1" dirty="0">
                <a:solidFill>
                  <a:srgbClr val="0070C0"/>
                </a:solidFill>
              </a:rPr>
              <a:t>Cloud ML Engine</a:t>
            </a:r>
          </a:p>
          <a:p>
            <a:r>
              <a:rPr lang="en-US" altLang="ko-KR" sz="1067" dirty="0">
                <a:solidFill>
                  <a:srgbClr val="0078D2"/>
                </a:solidFill>
              </a:rPr>
              <a:t>Offer machine learning services as cloud</a:t>
            </a:r>
            <a:endParaRPr lang="ko-KR" altLang="en-US" sz="1067" dirty="0">
              <a:solidFill>
                <a:srgbClr val="0078D2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45A0D91-2934-4035-93A9-756129B92D6A}"/>
              </a:ext>
            </a:extLst>
          </p:cNvPr>
          <p:cNvCxnSpPr>
            <a:cxnSpLocks/>
          </p:cNvCxnSpPr>
          <p:nvPr/>
        </p:nvCxnSpPr>
        <p:spPr>
          <a:xfrm>
            <a:off x="8344724" y="2832385"/>
            <a:ext cx="6472" cy="9747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DF60927-FB12-435D-866D-2E2E710CAE4C}"/>
              </a:ext>
            </a:extLst>
          </p:cNvPr>
          <p:cNvSpPr txBox="1"/>
          <p:nvPr/>
        </p:nvSpPr>
        <p:spPr>
          <a:xfrm>
            <a:off x="8344724" y="2984055"/>
            <a:ext cx="1972360" cy="646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67" b="1" dirty="0">
                <a:solidFill>
                  <a:srgbClr val="0070C0"/>
                </a:solidFill>
              </a:rPr>
              <a:t>Cloud Storage</a:t>
            </a:r>
          </a:p>
          <a:p>
            <a:r>
              <a:rPr lang="en-US" altLang="ko-KR" sz="1067" dirty="0">
                <a:solidFill>
                  <a:srgbClr val="0078D2"/>
                </a:solidFill>
              </a:rPr>
              <a:t>Offer cloud storage and static website hosting</a:t>
            </a:r>
            <a:endParaRPr lang="ko-KR" altLang="en-US" sz="1067" dirty="0">
              <a:solidFill>
                <a:srgbClr val="0078D2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4683ED9-A4FA-4915-87FA-476D29E6E219}"/>
              </a:ext>
            </a:extLst>
          </p:cNvPr>
          <p:cNvCxnSpPr>
            <a:cxnSpLocks/>
          </p:cNvCxnSpPr>
          <p:nvPr/>
        </p:nvCxnSpPr>
        <p:spPr>
          <a:xfrm>
            <a:off x="9045444" y="3927645"/>
            <a:ext cx="6472" cy="9747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1D507DF-1E58-4549-8D7D-5B2FA59B96D5}"/>
              </a:ext>
            </a:extLst>
          </p:cNvPr>
          <p:cNvSpPr txBox="1"/>
          <p:nvPr/>
        </p:nvSpPr>
        <p:spPr>
          <a:xfrm>
            <a:off x="9045444" y="3984318"/>
            <a:ext cx="1972360" cy="810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67" b="1" dirty="0">
                <a:solidFill>
                  <a:srgbClr val="0070C0"/>
                </a:solidFill>
              </a:rPr>
              <a:t>Cloud Functions</a:t>
            </a:r>
          </a:p>
          <a:p>
            <a:r>
              <a:rPr lang="en-US" altLang="ko-KR" sz="1067" dirty="0">
                <a:solidFill>
                  <a:srgbClr val="0078D2"/>
                </a:solidFill>
              </a:rPr>
              <a:t>serverless execution environment for building and connecting cloud services</a:t>
            </a:r>
            <a:endParaRPr lang="ko-KR" altLang="en-US" sz="1067" dirty="0">
              <a:solidFill>
                <a:srgbClr val="0078D2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49D4DCD-8FFE-48C0-B374-8DEE43DA8123}"/>
              </a:ext>
            </a:extLst>
          </p:cNvPr>
          <p:cNvCxnSpPr>
            <a:cxnSpLocks/>
          </p:cNvCxnSpPr>
          <p:nvPr/>
        </p:nvCxnSpPr>
        <p:spPr>
          <a:xfrm>
            <a:off x="8757577" y="1652286"/>
            <a:ext cx="6472" cy="9747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BD77A86-E9B6-43DA-BFA6-BC093178E37B}"/>
              </a:ext>
            </a:extLst>
          </p:cNvPr>
          <p:cNvSpPr txBox="1"/>
          <p:nvPr/>
        </p:nvSpPr>
        <p:spPr>
          <a:xfrm>
            <a:off x="8757577" y="1775525"/>
            <a:ext cx="1972360" cy="646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67" b="1" dirty="0">
                <a:solidFill>
                  <a:srgbClr val="0070C0"/>
                </a:solidFill>
              </a:rPr>
              <a:t>Cloud Endpoints</a:t>
            </a:r>
          </a:p>
          <a:p>
            <a:r>
              <a:rPr lang="en-US" altLang="ko-KR" sz="1067" dirty="0">
                <a:solidFill>
                  <a:srgbClr val="0078D2"/>
                </a:solidFill>
              </a:rPr>
              <a:t>Develop, deploy, and manage REST APIs</a:t>
            </a:r>
            <a:endParaRPr lang="ko-KR" altLang="en-US" sz="1067" dirty="0">
              <a:solidFill>
                <a:srgbClr val="0078D2"/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1285BF3-7378-4B4C-8FB1-66CB61753AAF}"/>
              </a:ext>
            </a:extLst>
          </p:cNvPr>
          <p:cNvCxnSpPr>
            <a:cxnSpLocks/>
          </p:cNvCxnSpPr>
          <p:nvPr/>
        </p:nvCxnSpPr>
        <p:spPr>
          <a:xfrm>
            <a:off x="7842147" y="5210537"/>
            <a:ext cx="6472" cy="9747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FEAEE78-814A-4084-8705-1C3128094D91}"/>
              </a:ext>
            </a:extLst>
          </p:cNvPr>
          <p:cNvSpPr txBox="1"/>
          <p:nvPr/>
        </p:nvSpPr>
        <p:spPr>
          <a:xfrm>
            <a:off x="7842147" y="5334955"/>
            <a:ext cx="1972360" cy="482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67" b="1" dirty="0">
                <a:solidFill>
                  <a:srgbClr val="0070C0"/>
                </a:solidFill>
              </a:rPr>
              <a:t>Firebase</a:t>
            </a:r>
          </a:p>
          <a:p>
            <a:r>
              <a:rPr lang="en-US" altLang="ko-KR" sz="1067" dirty="0">
                <a:solidFill>
                  <a:srgbClr val="0078D2"/>
                </a:solidFill>
              </a:rPr>
              <a:t>Cloud-hosted NoSQL database</a:t>
            </a:r>
            <a:endParaRPr lang="ko-KR" altLang="en-US" sz="1067" dirty="0">
              <a:solidFill>
                <a:srgbClr val="0078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7B4C-2771-4F73-8D7E-2BD1AA3D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46259E-8DD4-42D5-82F1-CF58B1779026}"/>
              </a:ext>
            </a:extLst>
          </p:cNvPr>
          <p:cNvSpPr/>
          <p:nvPr/>
        </p:nvSpPr>
        <p:spPr>
          <a:xfrm>
            <a:off x="152398" y="0"/>
            <a:ext cx="15430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6F828-E56C-4A64-B6BC-780C8079163D}"/>
              </a:ext>
            </a:extLst>
          </p:cNvPr>
          <p:cNvSpPr txBox="1"/>
          <p:nvPr/>
        </p:nvSpPr>
        <p:spPr>
          <a:xfrm>
            <a:off x="1309687" y="923131"/>
            <a:ext cx="640746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Intro</a:t>
            </a:r>
          </a:p>
          <a:p>
            <a:r>
              <a:rPr lang="en-US" altLang="ko-KR" dirty="0"/>
              <a:t>-Background</a:t>
            </a:r>
          </a:p>
          <a:p>
            <a:r>
              <a:rPr lang="en-US" altLang="ko-KR" dirty="0"/>
              <a:t>-Needs</a:t>
            </a:r>
          </a:p>
          <a:p>
            <a:r>
              <a:rPr lang="en-US" altLang="ko-KR" dirty="0"/>
              <a:t>-Target</a:t>
            </a:r>
          </a:p>
          <a:p>
            <a:r>
              <a:rPr lang="en-US" altLang="ko-KR" dirty="0"/>
              <a:t>-Trend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Previous apps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Our apps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Speciality</a:t>
            </a:r>
            <a:endParaRPr lang="en-US" altLang="ko-KR" dirty="0"/>
          </a:p>
          <a:p>
            <a:r>
              <a:rPr lang="en-US" altLang="ko-KR" dirty="0"/>
              <a:t>-Process Flow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Expected Effects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Development Plan</a:t>
            </a:r>
          </a:p>
          <a:p>
            <a:r>
              <a:rPr lang="en-US" altLang="ko-KR" sz="2400" b="1" dirty="0"/>
              <a:t>-</a:t>
            </a:r>
            <a:r>
              <a:rPr lang="en-US" altLang="ko-KR" sz="2000" dirty="0"/>
              <a:t>Tech</a:t>
            </a:r>
            <a:r>
              <a:rPr lang="en-US" altLang="ko-KR" sz="2400" dirty="0"/>
              <a:t>   </a:t>
            </a:r>
          </a:p>
          <a:p>
            <a:r>
              <a:rPr lang="en-US" altLang="ko-KR" dirty="0"/>
              <a:t>-Development Cycle</a:t>
            </a:r>
          </a:p>
          <a:p>
            <a:r>
              <a:rPr lang="en-US" altLang="ko-KR" sz="2000" b="1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F1677D-9FEE-4E7E-805A-A2151BF9CF6F}"/>
              </a:ext>
            </a:extLst>
          </p:cNvPr>
          <p:cNvSpPr/>
          <p:nvPr/>
        </p:nvSpPr>
        <p:spPr>
          <a:xfrm>
            <a:off x="276225" y="-9525"/>
            <a:ext cx="76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5A6654-137C-435B-868B-E17D0AF7C62B}"/>
              </a:ext>
            </a:extLst>
          </p:cNvPr>
          <p:cNvSpPr/>
          <p:nvPr/>
        </p:nvSpPr>
        <p:spPr>
          <a:xfrm>
            <a:off x="314325" y="-9525"/>
            <a:ext cx="45719" cy="6858000"/>
          </a:xfrm>
          <a:prstGeom prst="rect">
            <a:avLst/>
          </a:prstGeom>
          <a:solidFill>
            <a:srgbClr val="D2B48C"/>
          </a:solidFill>
          <a:ln>
            <a:solidFill>
              <a:srgbClr val="D2B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A74596-31A1-402A-AF10-33946082907C}"/>
              </a:ext>
            </a:extLst>
          </p:cNvPr>
          <p:cNvSpPr/>
          <p:nvPr/>
        </p:nvSpPr>
        <p:spPr>
          <a:xfrm>
            <a:off x="398144" y="-9525"/>
            <a:ext cx="45719" cy="68675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9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B4203F9-32EC-480F-88D9-B38EE19E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36" y="2517652"/>
            <a:ext cx="2404846" cy="13193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AA03FF-2CB5-4B70-B6E1-46599958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01" y="4500189"/>
            <a:ext cx="2586606" cy="141150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0F097F3-E1DC-4433-B89F-9DF6AE3059A3}"/>
              </a:ext>
            </a:extLst>
          </p:cNvPr>
          <p:cNvGrpSpPr/>
          <p:nvPr/>
        </p:nvGrpSpPr>
        <p:grpSpPr>
          <a:xfrm>
            <a:off x="6159351" y="1325584"/>
            <a:ext cx="3091382" cy="1715548"/>
            <a:chOff x="6096000" y="3032621"/>
            <a:chExt cx="3091382" cy="17155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6F86A53-1A7C-4F3E-AEC9-7EE4610D9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032621"/>
              <a:ext cx="3091382" cy="171554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8E0A82-B683-4770-AD5A-FA3EA0C2861C}"/>
                </a:ext>
              </a:extLst>
            </p:cNvPr>
            <p:cNvSpPr/>
            <p:nvPr/>
          </p:nvSpPr>
          <p:spPr>
            <a:xfrm>
              <a:off x="6096000" y="4320330"/>
              <a:ext cx="1554760" cy="427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B82E7E-B978-4EF8-8E81-2554FADDCF52}"/>
              </a:ext>
            </a:extLst>
          </p:cNvPr>
          <p:cNvCxnSpPr>
            <a:cxnSpLocks/>
          </p:cNvCxnSpPr>
          <p:nvPr/>
        </p:nvCxnSpPr>
        <p:spPr>
          <a:xfrm>
            <a:off x="6845410" y="3398483"/>
            <a:ext cx="2660856" cy="10715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0533A65-C0DE-4811-A08F-F730EDEFA3C2}"/>
              </a:ext>
            </a:extLst>
          </p:cNvPr>
          <p:cNvCxnSpPr>
            <a:cxnSpLocks/>
          </p:cNvCxnSpPr>
          <p:nvPr/>
        </p:nvCxnSpPr>
        <p:spPr>
          <a:xfrm flipV="1">
            <a:off x="3405227" y="3811062"/>
            <a:ext cx="2033443" cy="147000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4A0704F-C7BF-44FC-9037-E57DBFFC0CA2}"/>
              </a:ext>
            </a:extLst>
          </p:cNvPr>
          <p:cNvCxnSpPr>
            <a:cxnSpLocks/>
          </p:cNvCxnSpPr>
          <p:nvPr/>
        </p:nvCxnSpPr>
        <p:spPr>
          <a:xfrm>
            <a:off x="3269673" y="1902691"/>
            <a:ext cx="2247799" cy="110824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B51F590-ECFB-42B4-BA91-20045760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7E7ED3-2BA7-4C3B-93BB-5FBE7A81B405}"/>
              </a:ext>
            </a:extLst>
          </p:cNvPr>
          <p:cNvSpPr/>
          <p:nvPr/>
        </p:nvSpPr>
        <p:spPr>
          <a:xfrm>
            <a:off x="5290650" y="2644676"/>
            <a:ext cx="1554760" cy="155476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8717FA-EABF-47CA-A40A-70C57B042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25" y="2952750"/>
            <a:ext cx="1123950" cy="95250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ED14FC-80CF-4D50-99AA-52A769F9B971}"/>
              </a:ext>
            </a:extLst>
          </p:cNvPr>
          <p:cNvCxnSpPr>
            <a:cxnSpLocks/>
          </p:cNvCxnSpPr>
          <p:nvPr/>
        </p:nvCxnSpPr>
        <p:spPr>
          <a:xfrm>
            <a:off x="1253136" y="3837008"/>
            <a:ext cx="240484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5248D4-392A-4DFE-B887-B28065162848}"/>
              </a:ext>
            </a:extLst>
          </p:cNvPr>
          <p:cNvCxnSpPr>
            <a:cxnSpLocks/>
          </p:cNvCxnSpPr>
          <p:nvPr/>
        </p:nvCxnSpPr>
        <p:spPr>
          <a:xfrm>
            <a:off x="7228007" y="4619953"/>
            <a:ext cx="0" cy="12917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F48D0AD-4A5F-4BA9-BAEA-1A503284716A}"/>
              </a:ext>
            </a:extLst>
          </p:cNvPr>
          <p:cNvCxnSpPr>
            <a:cxnSpLocks/>
          </p:cNvCxnSpPr>
          <p:nvPr/>
        </p:nvCxnSpPr>
        <p:spPr>
          <a:xfrm flipV="1">
            <a:off x="9365672" y="1228436"/>
            <a:ext cx="0" cy="159078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4FAE19-4C5D-4BFC-85AB-AFB791ACCF0C}"/>
              </a:ext>
            </a:extLst>
          </p:cNvPr>
          <p:cNvSpPr txBox="1"/>
          <p:nvPr/>
        </p:nvSpPr>
        <p:spPr>
          <a:xfrm>
            <a:off x="1180210" y="3837008"/>
            <a:ext cx="2550698" cy="25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70" dirty="0"/>
              <a:t>Tool used for gathering data from the web</a:t>
            </a:r>
            <a:endParaRPr lang="ko-KR" altLang="en-US" sz="107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DB7DA-76F0-4745-9DEE-E17A382A7F4D}"/>
              </a:ext>
            </a:extLst>
          </p:cNvPr>
          <p:cNvSpPr txBox="1"/>
          <p:nvPr/>
        </p:nvSpPr>
        <p:spPr>
          <a:xfrm>
            <a:off x="9422258" y="1697875"/>
            <a:ext cx="1553630" cy="42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70" dirty="0"/>
              <a:t>Provide convenient way </a:t>
            </a:r>
          </a:p>
          <a:p>
            <a:r>
              <a:rPr lang="en-US" altLang="ko-KR" sz="1070" dirty="0"/>
              <a:t>of handling data</a:t>
            </a:r>
            <a:endParaRPr lang="ko-KR" altLang="en-US" sz="107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0DD83E-9A96-4C8B-A298-22E3527AAF06}"/>
              </a:ext>
            </a:extLst>
          </p:cNvPr>
          <p:cNvSpPr txBox="1"/>
          <p:nvPr/>
        </p:nvSpPr>
        <p:spPr>
          <a:xfrm>
            <a:off x="7253726" y="5008832"/>
            <a:ext cx="2252540" cy="42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70" dirty="0"/>
              <a:t>Provide Numerous Machine Learning</a:t>
            </a:r>
          </a:p>
          <a:p>
            <a:r>
              <a:rPr lang="en-US" altLang="ko-KR" sz="1070" dirty="0"/>
              <a:t>and Data preprocessing methods etc.</a:t>
            </a:r>
            <a:endParaRPr lang="ko-KR" altLang="en-US" sz="1070" dirty="0"/>
          </a:p>
        </p:txBody>
      </p:sp>
    </p:spTree>
    <p:extLst>
      <p:ext uri="{BB962C8B-B14F-4D97-AF65-F5344CB8AC3E}">
        <p14:creationId xmlns:p14="http://schemas.microsoft.com/office/powerpoint/2010/main" val="280459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D8A190-A9EE-43D2-A33A-74A5AADC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5" y="1356967"/>
            <a:ext cx="8768331" cy="4408455"/>
          </a:xfrm>
          <a:prstGeom prst="rect">
            <a:avLst/>
          </a:prstGeom>
        </p:spPr>
      </p:pic>
      <p:sp>
        <p:nvSpPr>
          <p:cNvPr id="5" name="Google Shape;366;p54">
            <a:extLst>
              <a:ext uri="{FF2B5EF4-FFF2-40B4-BE49-F238E27FC236}">
                <a16:creationId xmlns:a16="http://schemas.microsoft.com/office/drawing/2014/main" id="{C8B2AD9F-D826-498D-96E9-9AEB56D17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899" tIns="121899" rIns="121899" bIns="121899" rtlCol="0" anchor="t" anchorCtr="0">
            <a:noAutofit/>
          </a:bodyPr>
          <a:lstStyle/>
          <a:p>
            <a:pPr>
              <a:defRPr/>
            </a:pPr>
            <a:r>
              <a:rPr lang="en-US" altLang="ko" dirty="0"/>
              <a:t>Development Cycle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59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rgbClr val="004E01"/>
          </a:solidFill>
          <a:ln w="127000" cap="sq" cmpd="thinThick">
            <a:solidFill>
              <a:srgbClr val="004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B89056-D46C-415E-A880-72125462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8000" b="1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A40126-B82C-4F3F-8E99-3AC24EBC2EFC}"/>
              </a:ext>
            </a:extLst>
          </p:cNvPr>
          <p:cNvSpPr txBox="1"/>
          <p:nvPr/>
        </p:nvSpPr>
        <p:spPr>
          <a:xfrm>
            <a:off x="5057775" y="4434475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73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7B4C-2771-4F73-8D7E-2BD1AA3D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6700" b="1" dirty="0"/>
              <a:t>Intro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46259E-8DD4-42D5-82F1-CF58B1779026}"/>
              </a:ext>
            </a:extLst>
          </p:cNvPr>
          <p:cNvSpPr/>
          <p:nvPr/>
        </p:nvSpPr>
        <p:spPr>
          <a:xfrm>
            <a:off x="152398" y="0"/>
            <a:ext cx="15430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F1677D-9FEE-4E7E-805A-A2151BF9CF6F}"/>
              </a:ext>
            </a:extLst>
          </p:cNvPr>
          <p:cNvSpPr/>
          <p:nvPr/>
        </p:nvSpPr>
        <p:spPr>
          <a:xfrm>
            <a:off x="276225" y="-9525"/>
            <a:ext cx="76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5A6654-137C-435B-868B-E17D0AF7C62B}"/>
              </a:ext>
            </a:extLst>
          </p:cNvPr>
          <p:cNvSpPr/>
          <p:nvPr/>
        </p:nvSpPr>
        <p:spPr>
          <a:xfrm>
            <a:off x="314325" y="-9525"/>
            <a:ext cx="45719" cy="6858000"/>
          </a:xfrm>
          <a:prstGeom prst="rect">
            <a:avLst/>
          </a:prstGeom>
          <a:solidFill>
            <a:srgbClr val="D2B48C"/>
          </a:solidFill>
          <a:ln>
            <a:solidFill>
              <a:srgbClr val="D2B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A74596-31A1-402A-AF10-33946082907C}"/>
              </a:ext>
            </a:extLst>
          </p:cNvPr>
          <p:cNvSpPr/>
          <p:nvPr/>
        </p:nvSpPr>
        <p:spPr>
          <a:xfrm>
            <a:off x="398144" y="-9525"/>
            <a:ext cx="45719" cy="68675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8E91B204-079E-4638-AC88-ED3D8BBF6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58" y="1724757"/>
            <a:ext cx="8682084" cy="3447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DB4B36-1607-488D-A24E-4976989BAA00}"/>
              </a:ext>
            </a:extLst>
          </p:cNvPr>
          <p:cNvSpPr txBox="1"/>
          <p:nvPr/>
        </p:nvSpPr>
        <p:spPr>
          <a:xfrm>
            <a:off x="2438400" y="5551055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Expensive major books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After finishing course, students rarely read major books again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9B4CF-C37D-42B1-A9F0-DEE497992BB2}"/>
              </a:ext>
            </a:extLst>
          </p:cNvPr>
          <p:cNvSpPr txBox="1"/>
          <p:nvPr/>
        </p:nvSpPr>
        <p:spPr>
          <a:xfrm>
            <a:off x="481903" y="296788"/>
            <a:ext cx="301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Background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30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0FD0BB-F185-4C8B-AB35-654B829D7644}"/>
              </a:ext>
            </a:extLst>
          </p:cNvPr>
          <p:cNvSpPr txBox="1"/>
          <p:nvPr/>
        </p:nvSpPr>
        <p:spPr>
          <a:xfrm>
            <a:off x="2535382" y="5458691"/>
            <a:ext cx="712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Students are in financial difficulties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FB98F-3F80-4434-ABEB-87B8CA0E4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51" b="94969" l="9470" r="89773">
                        <a14:foregroundMark x1="50379" y1="5451" x2="50758" y2="22642"/>
                        <a14:foregroundMark x1="49242" y1="25157" x2="48864" y2="27673"/>
                        <a14:foregroundMark x1="31818" y1="94969" x2="44318" y2="88679"/>
                        <a14:foregroundMark x1="65909" y1="94130" x2="65909" y2="91195"/>
                        <a14:foregroundMark x1="65909" y1="89727" x2="65909" y2="89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2319" y="2094536"/>
            <a:ext cx="1423415" cy="2718983"/>
          </a:xfrm>
          <a:prstGeom prst="rect">
            <a:avLst/>
          </a:prstGeom>
        </p:spPr>
      </p:pic>
      <p:pic>
        <p:nvPicPr>
          <p:cNvPr id="8" name="그림 7" descr="시험관, 머그, 병, 그리기이(가) 표시된 사진&#10;&#10;자동 생성된 설명">
            <a:extLst>
              <a:ext uri="{FF2B5EF4-FFF2-40B4-BE49-F238E27FC236}">
                <a16:creationId xmlns:a16="http://schemas.microsoft.com/office/drawing/2014/main" id="{6F02E20B-7F79-4C9E-919A-EB9106485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5" y="1247054"/>
            <a:ext cx="1119002" cy="1400693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075D2F07-DC48-4794-8309-89C9AE241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78" y="2609020"/>
            <a:ext cx="1033990" cy="1023956"/>
          </a:xfrm>
          <a:prstGeom prst="rect">
            <a:avLst/>
          </a:prstGeom>
        </p:spPr>
      </p:pic>
      <p:pic>
        <p:nvPicPr>
          <p:cNvPr id="12" name="그림 11" descr="옅은이(가) 표시된 사진&#10;&#10;자동 생성된 설명">
            <a:extLst>
              <a:ext uri="{FF2B5EF4-FFF2-40B4-BE49-F238E27FC236}">
                <a16:creationId xmlns:a16="http://schemas.microsoft.com/office/drawing/2014/main" id="{FBEE1509-3CC2-4BC6-A830-A80D2224F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58" y="1408340"/>
            <a:ext cx="1119002" cy="974249"/>
          </a:xfrm>
          <a:prstGeom prst="rect">
            <a:avLst/>
          </a:prstGeom>
        </p:spPr>
      </p:pic>
      <p:pic>
        <p:nvPicPr>
          <p:cNvPr id="14" name="그림 13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7729F06-196A-45DF-AE0A-12CD85821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3" y="2615954"/>
            <a:ext cx="1119002" cy="1129245"/>
          </a:xfrm>
          <a:prstGeom prst="rect">
            <a:avLst/>
          </a:prstGeom>
        </p:spPr>
      </p:pic>
      <p:pic>
        <p:nvPicPr>
          <p:cNvPr id="16" name="그림 15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6D368D87-B069-4F3A-AD88-B97390115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91" y="3908262"/>
            <a:ext cx="1100195" cy="1023956"/>
          </a:xfrm>
          <a:prstGeom prst="rect">
            <a:avLst/>
          </a:prstGeom>
        </p:spPr>
      </p:pic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F5536EB0-7F27-4496-9AA0-1DE8B10B8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0" y="3868497"/>
            <a:ext cx="1119002" cy="10637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69B4CF-C37D-42B1-A9F0-DEE497992BB2}"/>
              </a:ext>
            </a:extLst>
          </p:cNvPr>
          <p:cNvSpPr txBox="1"/>
          <p:nvPr/>
        </p:nvSpPr>
        <p:spPr>
          <a:xfrm>
            <a:off x="481903" y="296788"/>
            <a:ext cx="301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Background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61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E751408-85B9-4565-9C65-6EDC85AA737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58" y="1443491"/>
            <a:ext cx="4342233" cy="3747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C70C10D-E47D-4224-BF4A-D64A6D7716A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81" y="1443491"/>
            <a:ext cx="4342233" cy="3747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B115A-E870-4E83-B591-0AEA3430587F}"/>
              </a:ext>
            </a:extLst>
          </p:cNvPr>
          <p:cNvSpPr txBox="1"/>
          <p:nvPr/>
        </p:nvSpPr>
        <p:spPr>
          <a:xfrm>
            <a:off x="2078182" y="5440218"/>
            <a:ext cx="80356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Absence of used transaction app → People have used ‘</a:t>
            </a:r>
            <a:r>
              <a:rPr lang="en-US" altLang="ko-KR" dirty="0" err="1"/>
              <a:t>Everytime</a:t>
            </a:r>
            <a:r>
              <a:rPr lang="en-US" altLang="ko-KR" dirty="0"/>
              <a:t>’ app </a:t>
            </a:r>
          </a:p>
          <a:p>
            <a:pPr algn="ctr"/>
            <a:r>
              <a:rPr lang="en-US" altLang="ko-KR" sz="1100" dirty="0"/>
              <a:t>*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Everytime</a:t>
            </a:r>
            <a:r>
              <a:rPr lang="en-US" altLang="ko-KR" sz="1100" dirty="0"/>
              <a:t> : Timetable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9B4CF-C37D-42B1-A9F0-DEE497992BB2}"/>
              </a:ext>
            </a:extLst>
          </p:cNvPr>
          <p:cNvSpPr txBox="1"/>
          <p:nvPr/>
        </p:nvSpPr>
        <p:spPr>
          <a:xfrm>
            <a:off x="481903" y="296788"/>
            <a:ext cx="301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Needs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48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03662" y="5118754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Target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BFE08E5D-E6E2-4E77-9E3A-0DBFB1E1F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603" y="1564753"/>
            <a:ext cx="1837266" cy="1837266"/>
          </a:xfrm>
          <a:prstGeom prst="rect">
            <a:avLst/>
          </a:prstGeom>
          <a:ln>
            <a:noFill/>
          </a:ln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그래픽 23" descr="학교">
            <a:extLst>
              <a:ext uri="{FF2B5EF4-FFF2-40B4-BE49-F238E27FC236}">
                <a16:creationId xmlns:a16="http://schemas.microsoft.com/office/drawing/2014/main" id="{695638F0-CE83-4BB0-B4F5-86EA155E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7027" y="1521998"/>
            <a:ext cx="1837944" cy="18379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004840-A945-48AB-8237-FCAF348686AA}"/>
              </a:ext>
            </a:extLst>
          </p:cNvPr>
          <p:cNvSpPr txBox="1"/>
          <p:nvPr/>
        </p:nvSpPr>
        <p:spPr>
          <a:xfrm>
            <a:off x="1691245" y="4426261"/>
            <a:ext cx="137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고딕 ExtraBold" panose="020D0904000000000000"/>
                <a:cs typeface="+mn-cs"/>
              </a:rPr>
              <a:t>Student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80678-D1EC-41D9-8B08-66E73259FB6D}"/>
              </a:ext>
            </a:extLst>
          </p:cNvPr>
          <p:cNvSpPr txBox="1"/>
          <p:nvPr/>
        </p:nvSpPr>
        <p:spPr>
          <a:xfrm>
            <a:off x="4678069" y="4426261"/>
            <a:ext cx="28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고딕 ExtraBold" panose="020D0904000000000000"/>
                <a:cs typeface="+mn-cs"/>
              </a:rPr>
              <a:t>University Worker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492B24-6FE2-4233-9D6B-F8F138D6EA12}"/>
              </a:ext>
            </a:extLst>
          </p:cNvPr>
          <p:cNvSpPr txBox="1"/>
          <p:nvPr/>
        </p:nvSpPr>
        <p:spPr>
          <a:xfrm>
            <a:off x="8127435" y="4426261"/>
            <a:ext cx="333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고딕 ExtraBold" panose="020D0904000000000000"/>
                <a:cs typeface="+mn-cs"/>
              </a:rPr>
              <a:t>Store near University</a:t>
            </a:r>
          </a:p>
        </p:txBody>
      </p:sp>
      <p:pic>
        <p:nvPicPr>
          <p:cNvPr id="7" name="그래픽 6" descr="스토어">
            <a:extLst>
              <a:ext uri="{FF2B5EF4-FFF2-40B4-BE49-F238E27FC236}">
                <a16:creationId xmlns:a16="http://schemas.microsoft.com/office/drawing/2014/main" id="{C9DE9DA0-47DA-4876-AB6D-598377278F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7818" y="1599690"/>
            <a:ext cx="1837944" cy="18379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67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사용자">
            <a:extLst>
              <a:ext uri="{FF2B5EF4-FFF2-40B4-BE49-F238E27FC236}">
                <a16:creationId xmlns:a16="http://schemas.microsoft.com/office/drawing/2014/main" id="{DE5CFF7F-43D5-4A2B-B0C9-69FC188A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5941" y="1979059"/>
            <a:ext cx="1837266" cy="1837266"/>
          </a:xfrm>
          <a:prstGeom prst="rect">
            <a:avLst/>
          </a:prstGeom>
        </p:spPr>
      </p:pic>
      <p:pic>
        <p:nvPicPr>
          <p:cNvPr id="3" name="그래픽 2" descr="학교">
            <a:extLst>
              <a:ext uri="{FF2B5EF4-FFF2-40B4-BE49-F238E27FC236}">
                <a16:creationId xmlns:a16="http://schemas.microsoft.com/office/drawing/2014/main" id="{25C42599-4F7D-400F-B7F3-572BFF5EC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5941" y="610843"/>
            <a:ext cx="1837944" cy="1837944"/>
          </a:xfrm>
          <a:prstGeom prst="rect">
            <a:avLst/>
          </a:prstGeom>
        </p:spPr>
      </p:pic>
      <p:pic>
        <p:nvPicPr>
          <p:cNvPr id="4" name="그래픽 3" descr="스토어">
            <a:extLst>
              <a:ext uri="{FF2B5EF4-FFF2-40B4-BE49-F238E27FC236}">
                <a16:creationId xmlns:a16="http://schemas.microsoft.com/office/drawing/2014/main" id="{98D49DF0-6C69-4CFA-AD0E-6815351A2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5941" y="4243670"/>
            <a:ext cx="1837944" cy="1837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9B63C7-20DC-4B3F-8046-E6B9F2A44D51}"/>
              </a:ext>
            </a:extLst>
          </p:cNvPr>
          <p:cNvSpPr txBox="1"/>
          <p:nvPr/>
        </p:nvSpPr>
        <p:spPr>
          <a:xfrm>
            <a:off x="4287195" y="1736681"/>
            <a:ext cx="56030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Student &amp; University Worker</a:t>
            </a:r>
          </a:p>
          <a:p>
            <a:r>
              <a:rPr lang="en-US" altLang="ko-KR" dirty="0">
                <a:solidFill>
                  <a:srgbClr val="004E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Trade used items</a:t>
            </a:r>
          </a:p>
          <a:p>
            <a:r>
              <a:rPr lang="en-US" altLang="ko-KR" dirty="0">
                <a:solidFill>
                  <a:srgbClr val="004E01"/>
                </a:solidFill>
              </a:rPr>
              <a:t>Purchase items or service from stores</a:t>
            </a:r>
            <a:endParaRPr lang="ko-KR" altLang="en-US" dirty="0">
              <a:solidFill>
                <a:srgbClr val="004E0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AAF42-419E-49BB-9D80-BF5358E42E5A}"/>
              </a:ext>
            </a:extLst>
          </p:cNvPr>
          <p:cNvSpPr txBox="1"/>
          <p:nvPr/>
        </p:nvSpPr>
        <p:spPr>
          <a:xfrm>
            <a:off x="4287195" y="4525460"/>
            <a:ext cx="5603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Store</a:t>
            </a:r>
          </a:p>
          <a:p>
            <a:r>
              <a:rPr lang="en-US" altLang="ko-KR" dirty="0">
                <a:solidFill>
                  <a:srgbClr val="004E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Sell university-related items or services</a:t>
            </a:r>
            <a:endParaRPr lang="ko-KR" altLang="en-US" dirty="0">
              <a:solidFill>
                <a:srgbClr val="004E0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9B4CF-C37D-42B1-A9F0-DEE497992BB2}"/>
              </a:ext>
            </a:extLst>
          </p:cNvPr>
          <p:cNvSpPr txBox="1"/>
          <p:nvPr/>
        </p:nvSpPr>
        <p:spPr>
          <a:xfrm>
            <a:off x="481903" y="296788"/>
            <a:ext cx="301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5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867</Words>
  <Application>Microsoft Office PowerPoint</Application>
  <PresentationFormat>와이드스크린</PresentationFormat>
  <Paragraphs>208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나눔고딕 ExtraBold</vt:lpstr>
      <vt:lpstr>나눔바른고딕</vt:lpstr>
      <vt:lpstr>맑은 고딕</vt:lpstr>
      <vt:lpstr>문체부 훈민정음체</vt:lpstr>
      <vt:lpstr>Arial</vt:lpstr>
      <vt:lpstr>Bahnschrift SemiBold</vt:lpstr>
      <vt:lpstr>Calibri</vt:lpstr>
      <vt:lpstr>Calibri Light</vt:lpstr>
      <vt:lpstr>Wingdings</vt:lpstr>
      <vt:lpstr>Office 테마</vt:lpstr>
      <vt:lpstr>1_Office 테마</vt:lpstr>
      <vt:lpstr>Proposal</vt:lpstr>
      <vt:lpstr>PowerPoint 프레젠테이션</vt:lpstr>
      <vt:lpstr>Index </vt:lpstr>
      <vt:lpstr>Intro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Previous apps  </vt:lpstr>
      <vt:lpstr>There are many apps that sell used stuff, but:</vt:lpstr>
      <vt:lpstr>Alternative or previous options/apps</vt:lpstr>
      <vt:lpstr>Alternative or previous options/apps</vt:lpstr>
      <vt:lpstr>Alternative or previous options/apps</vt:lpstr>
      <vt:lpstr>Alternative or previous options/apps</vt:lpstr>
      <vt:lpstr>Alternative or previous options/apps</vt:lpstr>
      <vt:lpstr>Our app -Specialties -Process Flow </vt:lpstr>
      <vt:lpstr>Specialties</vt:lpstr>
      <vt:lpstr>Specialties</vt:lpstr>
      <vt:lpstr>Specialties</vt:lpstr>
      <vt:lpstr>Seller’s Basic Process Flow</vt:lpstr>
      <vt:lpstr>Buyer’s Basic Process Flow</vt:lpstr>
      <vt:lpstr>PowerPoint 프레젠테이션</vt:lpstr>
      <vt:lpstr>Expected Effect</vt:lpstr>
      <vt:lpstr>Expected Effect</vt:lpstr>
      <vt:lpstr>PowerPoint 프레젠테이션</vt:lpstr>
      <vt:lpstr>Frontend</vt:lpstr>
      <vt:lpstr>Backend</vt:lpstr>
      <vt:lpstr>Recommendation</vt:lpstr>
      <vt:lpstr>Development Cycle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Effect</dc:title>
  <dc:creator>Juwon Seo</dc:creator>
  <cp:lastModifiedBy>WJ</cp:lastModifiedBy>
  <cp:revision>20</cp:revision>
  <dcterms:created xsi:type="dcterms:W3CDTF">2020-05-03T04:27:48Z</dcterms:created>
  <dcterms:modified xsi:type="dcterms:W3CDTF">2020-05-03T14:50:31Z</dcterms:modified>
</cp:coreProperties>
</file>