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演示文稿标题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事实信息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事实信息</a:t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属性</a:t>
            </a:r>
          </a:p>
        </p:txBody>
      </p:sp>
      <p:sp>
        <p:nvSpPr>
          <p:cNvPr id="116" name="正文级别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图像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图像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图像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图像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演示文稿标题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23" name="作者和日期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24" name="正文级别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幻灯片标题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幻灯片标题</a:t>
            </a:r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3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4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61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幻灯片标题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章节标题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89" name="议程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议程副标题</a:t>
            </a:r>
          </a:p>
        </p:txBody>
      </p:sp>
      <p:sp>
        <p:nvSpPr>
          <p:cNvPr id="90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t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卢伟标 2021/06/0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卢伟标 2021/06/01</a:t>
            </a:r>
          </a:p>
        </p:txBody>
      </p:sp>
      <p:sp>
        <p:nvSpPr>
          <p:cNvPr id="152" name="SM 竞聘答辩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SM 竞聘答辩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85857" y="1304134"/>
            <a:ext cx="14032567" cy="11344084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迭代跟踪 - 燃尽图"/>
          <p:cNvSpPr txBox="1"/>
          <p:nvPr>
            <p:ph type="title" idx="4294967295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迭代跟踪 - 燃尽图</a:t>
            </a:r>
          </a:p>
        </p:txBody>
      </p:sp>
      <p:sp>
        <p:nvSpPr>
          <p:cNvPr id="193" name="Burn Down Chart"/>
          <p:cNvSpPr txBox="1"/>
          <p:nvPr/>
        </p:nvSpPr>
        <p:spPr>
          <a:xfrm>
            <a:off x="1206500" y="2372962"/>
            <a:ext cx="9779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1609303">
              <a:lnSpc>
                <a:spcPct val="80000"/>
              </a:lnSpc>
              <a:defRPr b="1" spc="-112" sz="5610">
                <a:solidFill>
                  <a:srgbClr val="000000"/>
                </a:solidFill>
              </a:defRPr>
            </a:lvl1pPr>
          </a:lstStyle>
          <a:p>
            <a:pPr/>
            <a:r>
              <a:t>Burn Down Chart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配置管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配置管理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源码版本管理系统。如 Git、Sv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源码版本管理系统。如 Git、Svn</a:t>
            </a:r>
          </a:p>
          <a:p>
            <a:pPr/>
            <a:r>
              <a:t>配置即代码</a:t>
            </a:r>
          </a:p>
          <a:p>
            <a:pPr lvl="1"/>
            <a:r>
              <a:t>Level1：可版本管理 </a:t>
            </a:r>
          </a:p>
          <a:p>
            <a:pPr lvl="1"/>
            <a:r>
              <a:t>Level2：可执行代码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质量保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质量保障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自动化测试套件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自动化测试套件</a:t>
            </a:r>
          </a:p>
          <a:p>
            <a:pPr/>
            <a:r>
              <a:t>持续集成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极限编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极限编程</a:t>
            </a:r>
          </a:p>
        </p:txBody>
      </p:sp>
      <p:pic>
        <p:nvPicPr>
          <p:cNvPr id="20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4897" y="2461380"/>
            <a:ext cx="13861162" cy="10395872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测试驱动开发…"/>
          <p:cNvSpPr txBox="1"/>
          <p:nvPr/>
        </p:nvSpPr>
        <p:spPr>
          <a:xfrm>
            <a:off x="15640395" y="640671"/>
            <a:ext cx="7434771" cy="1199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marL="1219200" indent="-609600" algn="l">
              <a:lnSpc>
                <a:spcPct val="90000"/>
              </a:lnSpc>
              <a:spcBef>
                <a:spcPts val="2000"/>
              </a:spcBef>
              <a:buSzPct val="123000"/>
              <a:buChar char="•"/>
              <a:defRPr b="1" sz="4200">
                <a:solidFill>
                  <a:schemeClr val="accent1"/>
                </a:solidFill>
              </a:defRPr>
            </a:pPr>
            <a:r>
              <a:t>测试驱动开发</a:t>
            </a:r>
          </a:p>
          <a:p>
            <a:pPr lvl="1" marL="1219200" indent="-609600" algn="l">
              <a:lnSpc>
                <a:spcPct val="90000"/>
              </a:lnSpc>
              <a:spcBef>
                <a:spcPts val="2000"/>
              </a:spcBef>
              <a:buSzPct val="123000"/>
              <a:buChar char="•"/>
              <a:defRPr b="1" sz="4200">
                <a:solidFill>
                  <a:schemeClr val="accent1"/>
                </a:solidFill>
              </a:defRPr>
            </a:pPr>
            <a:r>
              <a:t>重构</a:t>
            </a:r>
          </a:p>
          <a:p>
            <a:pPr lvl="1" marL="1219200" indent="-609600" algn="l">
              <a:lnSpc>
                <a:spcPct val="90000"/>
              </a:lnSpc>
              <a:spcBef>
                <a:spcPts val="2000"/>
              </a:spcBef>
              <a:buSzPct val="123000"/>
              <a:buChar char="•"/>
              <a:defRPr b="1" sz="4200">
                <a:solidFill>
                  <a:schemeClr val="accent1"/>
                </a:solidFill>
              </a:defRPr>
            </a:pPr>
            <a:r>
              <a:t>结对编程</a:t>
            </a:r>
          </a:p>
          <a:p>
            <a:pPr lvl="1" marL="1219200" indent="-609600" algn="l">
              <a:lnSpc>
                <a:spcPct val="90000"/>
              </a:lnSpc>
              <a:spcBef>
                <a:spcPts val="2000"/>
              </a:spcBef>
              <a:buSzPct val="123000"/>
              <a:buChar char="•"/>
              <a:defRPr b="1" sz="4200">
                <a:solidFill>
                  <a:schemeClr val="accent1"/>
                </a:solidFill>
              </a:defRPr>
            </a:pPr>
            <a:r>
              <a:t>简单设计</a:t>
            </a:r>
          </a:p>
          <a:p>
            <a:pPr lvl="1" marL="1219200" indent="-609600" algn="l">
              <a:lnSpc>
                <a:spcPct val="90000"/>
              </a:lnSpc>
              <a:spcBef>
                <a:spcPts val="2000"/>
              </a:spcBef>
              <a:buSzPct val="123000"/>
              <a:buChar char="•"/>
              <a:defRPr sz="4200">
                <a:solidFill>
                  <a:schemeClr val="accent3"/>
                </a:solidFill>
              </a:defRPr>
            </a:pPr>
            <a:r>
              <a:t>代码集体所有制</a:t>
            </a:r>
          </a:p>
          <a:p>
            <a:pPr lvl="1" marL="1219200" indent="-609600" algn="l">
              <a:lnSpc>
                <a:spcPct val="90000"/>
              </a:lnSpc>
              <a:spcBef>
                <a:spcPts val="2000"/>
              </a:spcBef>
              <a:buSzPct val="123000"/>
              <a:buChar char="•"/>
              <a:defRPr sz="4200">
                <a:solidFill>
                  <a:schemeClr val="accent3"/>
                </a:solidFill>
              </a:defRPr>
            </a:pPr>
            <a:r>
              <a:t>编码规范</a:t>
            </a:r>
          </a:p>
          <a:p>
            <a:pPr lvl="1" marL="1219200" indent="-609600" algn="l">
              <a:lnSpc>
                <a:spcPct val="90000"/>
              </a:lnSpc>
              <a:spcBef>
                <a:spcPts val="2000"/>
              </a:spcBef>
              <a:buSzPct val="123000"/>
              <a:buChar char="•"/>
              <a:defRPr sz="4200">
                <a:solidFill>
                  <a:schemeClr val="accent3"/>
                </a:solidFill>
              </a:defRPr>
            </a:pPr>
            <a:r>
              <a:t>持续集成</a:t>
            </a:r>
          </a:p>
          <a:p>
            <a:pPr lvl="1" marL="1219200" indent="-609600" algn="l">
              <a:lnSpc>
                <a:spcPct val="90000"/>
              </a:lnSpc>
              <a:spcBef>
                <a:spcPts val="2000"/>
              </a:spcBef>
              <a:buSzPct val="123000"/>
              <a:buChar char="•"/>
              <a:defRPr sz="4200">
                <a:solidFill>
                  <a:schemeClr val="accent3"/>
                </a:solidFill>
              </a:defRPr>
            </a:pPr>
            <a:r>
              <a:t>隐喻</a:t>
            </a:r>
          </a:p>
          <a:p>
            <a:pPr lvl="1" marL="1219200" indent="-609600" algn="l">
              <a:lnSpc>
                <a:spcPct val="90000"/>
              </a:lnSpc>
              <a:spcBef>
                <a:spcPts val="2000"/>
              </a:spcBef>
              <a:buSzPct val="123000"/>
              <a:buChar char="•"/>
              <a:defRPr sz="4200">
                <a:solidFill>
                  <a:schemeClr val="accent3"/>
                </a:solidFill>
              </a:defRPr>
            </a:pPr>
            <a:r>
              <a:t>可持续的步伐</a:t>
            </a:r>
          </a:p>
          <a:p>
            <a:pPr lvl="1" marL="1219200" indent="-609600" algn="l">
              <a:lnSpc>
                <a:spcPct val="90000"/>
              </a:lnSpc>
              <a:spcBef>
                <a:spcPts val="2000"/>
              </a:spcBef>
              <a:buSzPct val="123000"/>
              <a:buChar char="•"/>
              <a:defRPr sz="4200">
                <a:solidFill>
                  <a:schemeClr val="accent5"/>
                </a:solidFill>
              </a:defRPr>
            </a:pPr>
            <a:r>
              <a:t>全功能团队</a:t>
            </a:r>
          </a:p>
          <a:p>
            <a:pPr lvl="1" marL="1219200" indent="-609600" algn="l">
              <a:lnSpc>
                <a:spcPct val="90000"/>
              </a:lnSpc>
              <a:spcBef>
                <a:spcPts val="2000"/>
              </a:spcBef>
              <a:buSzPct val="123000"/>
              <a:buChar char="•"/>
              <a:defRPr sz="4200">
                <a:solidFill>
                  <a:schemeClr val="accent5"/>
                </a:solidFill>
              </a:defRPr>
            </a:pPr>
            <a:r>
              <a:t>客户测试</a:t>
            </a:r>
          </a:p>
          <a:p>
            <a:pPr lvl="1" marL="1219200" indent="-609600" algn="l">
              <a:lnSpc>
                <a:spcPct val="90000"/>
              </a:lnSpc>
              <a:spcBef>
                <a:spcPts val="2000"/>
              </a:spcBef>
              <a:buSzPct val="123000"/>
              <a:buChar char="•"/>
              <a:defRPr sz="4200">
                <a:solidFill>
                  <a:schemeClr val="accent5"/>
                </a:solidFill>
              </a:defRPr>
            </a:pPr>
            <a:r>
              <a:t>计划游戏</a:t>
            </a:r>
          </a:p>
          <a:p>
            <a:pPr lvl="1" marL="1219200" indent="-609600" algn="l">
              <a:lnSpc>
                <a:spcPct val="90000"/>
              </a:lnSpc>
              <a:spcBef>
                <a:spcPts val="2000"/>
              </a:spcBef>
              <a:buSzPct val="123000"/>
              <a:buChar char="•"/>
              <a:defRPr sz="4200">
                <a:solidFill>
                  <a:schemeClr val="accent5"/>
                </a:solidFill>
              </a:defRPr>
            </a:pPr>
            <a:r>
              <a:t>小版本发布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敏捷软件开发宣言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敏捷软件开发宣言</a:t>
            </a:r>
          </a:p>
        </p:txBody>
      </p:sp>
      <p:sp>
        <p:nvSpPr>
          <p:cNvPr id="208" name="个体和互动 高于 流程和工具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</a:pPr>
            <a:r>
              <a:rPr b="1"/>
              <a:t>个体和互动</a:t>
            </a:r>
            <a:r>
              <a:t> </a:t>
            </a:r>
            <a:r>
              <a:rPr sz="4100"/>
              <a:t>高于</a:t>
            </a:r>
            <a:r>
              <a:t> 流程和工具</a:t>
            </a:r>
          </a:p>
          <a:p>
            <a:pPr marL="0" indent="0" algn="ctr">
              <a:buSzTx/>
              <a:buNone/>
            </a:pPr>
            <a:r>
              <a:rPr b="1"/>
              <a:t>工作的软件</a:t>
            </a:r>
            <a:r>
              <a:t> </a:t>
            </a:r>
            <a:r>
              <a:rPr sz="4100"/>
              <a:t>高于</a:t>
            </a:r>
            <a:r>
              <a:t> 详尽的文档</a:t>
            </a:r>
          </a:p>
          <a:p>
            <a:pPr marL="0" indent="0" algn="ctr">
              <a:buSzTx/>
              <a:buNone/>
            </a:pPr>
            <a:r>
              <a:rPr b="1"/>
              <a:t>客户合作</a:t>
            </a:r>
            <a:r>
              <a:t> </a:t>
            </a:r>
            <a:r>
              <a:rPr sz="4100"/>
              <a:t>高于</a:t>
            </a:r>
            <a:r>
              <a:t> 合同谈判</a:t>
            </a:r>
          </a:p>
          <a:p>
            <a:pPr marL="0" indent="0" algn="ctr">
              <a:buSzTx/>
              <a:buNone/>
            </a:pPr>
            <a:r>
              <a:rPr b="1"/>
              <a:t>响应变化</a:t>
            </a:r>
            <a:r>
              <a:t> </a:t>
            </a:r>
            <a:r>
              <a:rPr sz="4100"/>
              <a:t>高于</a:t>
            </a:r>
            <a:r>
              <a:t> 遵循计划</a:t>
            </a:r>
          </a:p>
          <a:p>
            <a:pPr marL="0" indent="0">
              <a:buSzTx/>
              <a:buNone/>
            </a:pPr>
          </a:p>
          <a:p>
            <a:pPr marL="0" indent="0" algn="ctr">
              <a:buSzTx/>
              <a:buNone/>
            </a:pPr>
            <a:r>
              <a:t>尽管右项有其价值，我们更重视左项的价值。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个人简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个人简介</a:t>
            </a:r>
          </a:p>
        </p:txBody>
      </p:sp>
      <p:sp>
        <p:nvSpPr>
          <p:cNvPr id="155" name="6年软件开发经验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6年软件开发经验</a:t>
            </a:r>
          </a:p>
          <a:p>
            <a:pPr/>
            <a:r>
              <a:t>程序员“沙文主义者”</a:t>
            </a:r>
          </a:p>
          <a:p>
            <a:pPr/>
            <a:r>
              <a:t>极限编程探索实践者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四项能力"/>
          <p:cNvSpPr txBox="1"/>
          <p:nvPr>
            <p:ph type="title"/>
          </p:nvPr>
        </p:nvSpPr>
        <p:spPr>
          <a:xfrm>
            <a:off x="9113326" y="193437"/>
            <a:ext cx="7069779" cy="3732527"/>
          </a:xfrm>
          <a:prstGeom prst="rect">
            <a:avLst/>
          </a:prstGeom>
        </p:spPr>
        <p:txBody>
          <a:bodyPr/>
          <a:lstStyle/>
          <a:p>
            <a:pPr/>
            <a:r>
              <a:t>四项能力</a:t>
            </a:r>
          </a:p>
        </p:txBody>
      </p:sp>
      <p:sp>
        <p:nvSpPr>
          <p:cNvPr id="158" name="圆形"/>
          <p:cNvSpPr/>
          <p:nvPr/>
        </p:nvSpPr>
        <p:spPr>
          <a:xfrm>
            <a:off x="2700909" y="5591131"/>
            <a:ext cx="3869452" cy="3869452"/>
          </a:xfrm>
          <a:prstGeom prst="ellipse">
            <a:avLst/>
          </a:prstGeom>
          <a:ln w="1016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9" name="需求管理"/>
          <p:cNvSpPr txBox="1"/>
          <p:nvPr/>
        </p:nvSpPr>
        <p:spPr>
          <a:xfrm>
            <a:off x="3359284" y="7049606"/>
            <a:ext cx="255270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000000"/>
                </a:solidFill>
              </a:defRPr>
            </a:lvl1pPr>
          </a:lstStyle>
          <a:p>
            <a:pPr/>
            <a:r>
              <a:t>需求管理</a:t>
            </a:r>
          </a:p>
        </p:txBody>
      </p:sp>
      <p:sp>
        <p:nvSpPr>
          <p:cNvPr id="160" name="圆形"/>
          <p:cNvSpPr/>
          <p:nvPr/>
        </p:nvSpPr>
        <p:spPr>
          <a:xfrm>
            <a:off x="7527773" y="5591131"/>
            <a:ext cx="3869452" cy="3869452"/>
          </a:xfrm>
          <a:prstGeom prst="ellipse">
            <a:avLst/>
          </a:prstGeom>
          <a:ln w="1016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1" name="项目管理"/>
          <p:cNvSpPr txBox="1"/>
          <p:nvPr/>
        </p:nvSpPr>
        <p:spPr>
          <a:xfrm>
            <a:off x="8186149" y="7049606"/>
            <a:ext cx="255270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000000"/>
                </a:solidFill>
              </a:defRPr>
            </a:lvl1pPr>
          </a:lstStyle>
          <a:p>
            <a:pPr/>
            <a:r>
              <a:t>项目管理</a:t>
            </a:r>
          </a:p>
        </p:txBody>
      </p:sp>
      <p:sp>
        <p:nvSpPr>
          <p:cNvPr id="162" name="圆形"/>
          <p:cNvSpPr/>
          <p:nvPr/>
        </p:nvSpPr>
        <p:spPr>
          <a:xfrm>
            <a:off x="12354638" y="5591131"/>
            <a:ext cx="3869451" cy="3869452"/>
          </a:xfrm>
          <a:prstGeom prst="ellipse">
            <a:avLst/>
          </a:prstGeom>
          <a:ln w="1016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3" name="配置管理"/>
          <p:cNvSpPr txBox="1"/>
          <p:nvPr/>
        </p:nvSpPr>
        <p:spPr>
          <a:xfrm>
            <a:off x="13013013" y="7049606"/>
            <a:ext cx="255270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000000"/>
                </a:solidFill>
              </a:defRPr>
            </a:lvl1pPr>
          </a:lstStyle>
          <a:p>
            <a:pPr/>
            <a:r>
              <a:t>配置管理</a:t>
            </a:r>
          </a:p>
        </p:txBody>
      </p:sp>
      <p:sp>
        <p:nvSpPr>
          <p:cNvPr id="164" name="圆形"/>
          <p:cNvSpPr/>
          <p:nvPr/>
        </p:nvSpPr>
        <p:spPr>
          <a:xfrm>
            <a:off x="17347379" y="5591131"/>
            <a:ext cx="3869452" cy="3869452"/>
          </a:xfrm>
          <a:prstGeom prst="ellipse">
            <a:avLst/>
          </a:prstGeom>
          <a:ln w="1016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5" name="质量保障"/>
          <p:cNvSpPr txBox="1"/>
          <p:nvPr/>
        </p:nvSpPr>
        <p:spPr>
          <a:xfrm>
            <a:off x="18005754" y="7049606"/>
            <a:ext cx="255270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000000"/>
                </a:solidFill>
              </a:defRPr>
            </a:lvl1pPr>
          </a:lstStyle>
          <a:p>
            <a:pPr/>
            <a:r>
              <a:t>质量保障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需求管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需求管理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roduct Backlo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609303">
              <a:lnSpc>
                <a:spcPct val="80000"/>
              </a:lnSpc>
              <a:defRPr spc="-112" sz="5610"/>
            </a:lvl1pPr>
          </a:lstStyle>
          <a:p>
            <a:pPr/>
            <a:r>
              <a:t>Product Backlog</a:t>
            </a:r>
          </a:p>
        </p:txBody>
      </p:sp>
      <p:sp>
        <p:nvSpPr>
          <p:cNvPr id="170" name="一个按照用户价值排序的需求列表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一个按照用户价值排序的需求列表</a:t>
            </a:r>
          </a:p>
          <a:p>
            <a:pPr/>
            <a:r>
              <a:t>每个条目以“用户故事”形式体现</a:t>
            </a:r>
          </a:p>
        </p:txBody>
      </p:sp>
      <p:pic>
        <p:nvPicPr>
          <p:cNvPr id="171" name="截屏2021-06-01 下午11.22.15.png" descr="截屏2021-06-01 下午11.22.15.png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0807252" y="3253978"/>
            <a:ext cx="13056880" cy="7208219"/>
          </a:xfrm>
          <a:prstGeom prst="rect">
            <a:avLst/>
          </a:prstGeom>
        </p:spPr>
      </p:pic>
      <p:sp>
        <p:nvSpPr>
          <p:cNvPr id="172" name="产品待办事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产品待办事项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User Stor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609303">
              <a:lnSpc>
                <a:spcPct val="80000"/>
              </a:lnSpc>
              <a:defRPr spc="-112" sz="5610"/>
            </a:lvl1pPr>
          </a:lstStyle>
          <a:p>
            <a:pPr/>
            <a:r>
              <a:t>User Story</a:t>
            </a:r>
          </a:p>
        </p:txBody>
      </p:sp>
      <p:sp>
        <p:nvSpPr>
          <p:cNvPr id="175" name="三要素描述：Who-What-Why…"/>
          <p:cNvSpPr txBox="1"/>
          <p:nvPr>
            <p:ph type="body" sz="half" idx="1"/>
          </p:nvPr>
        </p:nvSpPr>
        <p:spPr>
          <a:xfrm>
            <a:off x="1206500" y="4248504"/>
            <a:ext cx="10774266" cy="8256630"/>
          </a:xfrm>
          <a:prstGeom prst="rect">
            <a:avLst/>
          </a:prstGeom>
        </p:spPr>
        <p:txBody>
          <a:bodyPr/>
          <a:lstStyle/>
          <a:p>
            <a:pPr/>
            <a:r>
              <a:t>三要素描述：Who-What-Why</a:t>
            </a:r>
          </a:p>
          <a:p>
            <a:pPr/>
            <a:r>
              <a:t>验收条件：Given…When…Then…</a:t>
            </a:r>
          </a:p>
          <a:p>
            <a:pPr/>
            <a:r>
              <a:t>工作量估算：故事点</a:t>
            </a:r>
          </a:p>
        </p:txBody>
      </p:sp>
      <p:sp>
        <p:nvSpPr>
          <p:cNvPr id="176" name="用户故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用户故事</a:t>
            </a:r>
          </a:p>
        </p:txBody>
      </p:sp>
      <p:sp>
        <p:nvSpPr>
          <p:cNvPr id="177" name="作为商家，我想为新顾客提供半价购买优惠，以便提升拉新效果。…"/>
          <p:cNvSpPr txBox="1"/>
          <p:nvPr/>
        </p:nvSpPr>
        <p:spPr>
          <a:xfrm>
            <a:off x="12258666" y="2251170"/>
            <a:ext cx="10774266" cy="10021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1975054">
              <a:lnSpc>
                <a:spcPct val="90000"/>
              </a:lnSpc>
              <a:spcBef>
                <a:spcPts val="3600"/>
              </a:spcBef>
              <a:defRPr sz="3888">
                <a:solidFill>
                  <a:srgbClr val="000000"/>
                </a:solidFill>
              </a:defRPr>
            </a:pPr>
            <a:r>
              <a:t>作为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商家</a:t>
            </a:r>
            <a:r>
              <a:t>，我想为新顾客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提供半价购买优惠</a:t>
            </a:r>
            <a:r>
              <a:t>，以便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提升拉新效果</a:t>
            </a:r>
            <a:r>
              <a:t>。</a:t>
            </a:r>
          </a:p>
          <a:p>
            <a:pPr algn="l" defTabSz="1975054">
              <a:lnSpc>
                <a:spcPct val="90000"/>
              </a:lnSpc>
              <a:spcBef>
                <a:spcPts val="3600"/>
              </a:spcBef>
              <a:defRPr b="1" sz="3888">
                <a:solidFill>
                  <a:srgbClr val="000000"/>
                </a:solidFill>
              </a:defRPr>
            </a:pPr>
            <a:r>
              <a:t>验收条件1:</a:t>
            </a:r>
          </a:p>
          <a:p>
            <a:pPr algn="l" defTabSz="1975054">
              <a:lnSpc>
                <a:spcPct val="90000"/>
              </a:lnSpc>
              <a:spcBef>
                <a:spcPts val="3600"/>
              </a:spcBef>
              <a:defRPr sz="3888">
                <a:solidFill>
                  <a:srgbClr val="000000"/>
                </a:solidFill>
              </a:defRPr>
            </a:pPr>
            <a:r>
              <a:t>Given: 顾客A没有购买过商家B的菜品C</a:t>
            </a:r>
          </a:p>
          <a:p>
            <a:pPr algn="l" defTabSz="1975054">
              <a:lnSpc>
                <a:spcPct val="90000"/>
              </a:lnSpc>
              <a:spcBef>
                <a:spcPts val="3600"/>
              </a:spcBef>
              <a:defRPr sz="3888">
                <a:solidFill>
                  <a:srgbClr val="000000"/>
                </a:solidFill>
              </a:defRPr>
            </a:pPr>
            <a:r>
              <a:t>           并且 菜品C的原价为20元</a:t>
            </a:r>
          </a:p>
          <a:p>
            <a:pPr algn="l" defTabSz="1975054">
              <a:lnSpc>
                <a:spcPct val="90000"/>
              </a:lnSpc>
              <a:spcBef>
                <a:spcPts val="3600"/>
              </a:spcBef>
              <a:defRPr sz="3888">
                <a:solidFill>
                  <a:srgbClr val="000000"/>
                </a:solidFill>
              </a:defRPr>
            </a:pPr>
            <a:r>
              <a:t>When: 顾客A查看菜品C详情</a:t>
            </a:r>
          </a:p>
          <a:p>
            <a:pPr algn="l" defTabSz="1975054">
              <a:lnSpc>
                <a:spcPct val="90000"/>
              </a:lnSpc>
              <a:spcBef>
                <a:spcPts val="3600"/>
              </a:spcBef>
              <a:defRPr sz="3888">
                <a:solidFill>
                  <a:srgbClr val="000000"/>
                </a:solidFill>
              </a:defRPr>
            </a:pPr>
            <a:r>
              <a:t>Then: 菜品C售价显示10元</a:t>
            </a:r>
          </a:p>
          <a:p>
            <a:pPr algn="l" defTabSz="1975054">
              <a:lnSpc>
                <a:spcPct val="90000"/>
              </a:lnSpc>
              <a:spcBef>
                <a:spcPts val="3600"/>
              </a:spcBef>
              <a:defRPr sz="3888">
                <a:solidFill>
                  <a:srgbClr val="000000"/>
                </a:solidFill>
              </a:defRPr>
            </a:pPr>
          </a:p>
          <a:p>
            <a:pPr algn="l" defTabSz="1975054">
              <a:lnSpc>
                <a:spcPct val="90000"/>
              </a:lnSpc>
              <a:spcBef>
                <a:spcPts val="3600"/>
              </a:spcBef>
              <a:defRPr b="1" sz="3888">
                <a:solidFill>
                  <a:srgbClr val="000000"/>
                </a:solidFill>
              </a:defRPr>
            </a:pPr>
            <a:r>
              <a:t>验收条件2:</a:t>
            </a:r>
          </a:p>
          <a:p>
            <a:pPr algn="l" defTabSz="1975054">
              <a:lnSpc>
                <a:spcPct val="90000"/>
              </a:lnSpc>
              <a:spcBef>
                <a:spcPts val="3600"/>
              </a:spcBef>
              <a:defRPr sz="3888">
                <a:solidFill>
                  <a:srgbClr val="000000"/>
                </a:solidFill>
              </a:defRPr>
            </a:pPr>
            <a:r>
              <a:t>…..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项目管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项目管理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crum (1).png" descr="Scrum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1059" y="3873890"/>
            <a:ext cx="22368957" cy="9074461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3个角色"/>
          <p:cNvSpPr txBox="1"/>
          <p:nvPr/>
        </p:nvSpPr>
        <p:spPr>
          <a:xfrm>
            <a:off x="1327311" y="2392481"/>
            <a:ext cx="259816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500">
                <a:solidFill>
                  <a:schemeClr val="accent1"/>
                </a:solidFill>
              </a:defRPr>
            </a:lvl1pPr>
          </a:lstStyle>
          <a:p>
            <a:pPr/>
            <a:r>
              <a:t>3个角色</a:t>
            </a:r>
          </a:p>
        </p:txBody>
      </p:sp>
      <p:sp>
        <p:nvSpPr>
          <p:cNvPr id="183" name="3个工件"/>
          <p:cNvSpPr txBox="1"/>
          <p:nvPr/>
        </p:nvSpPr>
        <p:spPr>
          <a:xfrm>
            <a:off x="4506631" y="2392481"/>
            <a:ext cx="259816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3个工件</a:t>
            </a:r>
          </a:p>
        </p:txBody>
      </p:sp>
      <p:sp>
        <p:nvSpPr>
          <p:cNvPr id="184" name="5个事件"/>
          <p:cNvSpPr txBox="1"/>
          <p:nvPr/>
        </p:nvSpPr>
        <p:spPr>
          <a:xfrm>
            <a:off x="7685951" y="2392481"/>
            <a:ext cx="259816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500">
                <a:solidFill>
                  <a:schemeClr val="accent3"/>
                </a:solidFill>
              </a:defRPr>
            </a:lvl1pPr>
          </a:lstStyle>
          <a:p>
            <a:pPr/>
            <a:r>
              <a:t>5个事件</a:t>
            </a:r>
          </a:p>
        </p:txBody>
      </p:sp>
      <p:sp>
        <p:nvSpPr>
          <p:cNvPr id="185" name="Scrum框架"/>
          <p:cNvSpPr txBox="1"/>
          <p:nvPr>
            <p:ph type="title" idx="4294967295"/>
          </p:nvPr>
        </p:nvSpPr>
        <p:spPr>
          <a:xfrm>
            <a:off x="1206499" y="1079500"/>
            <a:ext cx="5303439" cy="1435100"/>
          </a:xfrm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Scrum框架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迭代跟踪 - 故事墙"/>
          <p:cNvSpPr txBox="1"/>
          <p:nvPr>
            <p:ph type="title" idx="4294967295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迭代跟踪 - 故事墙</a:t>
            </a:r>
          </a:p>
        </p:txBody>
      </p:sp>
      <p:sp>
        <p:nvSpPr>
          <p:cNvPr id="188" name="Kanban"/>
          <p:cNvSpPr txBox="1"/>
          <p:nvPr/>
        </p:nvSpPr>
        <p:spPr>
          <a:xfrm>
            <a:off x="1206500" y="2372962"/>
            <a:ext cx="9779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1609303">
              <a:lnSpc>
                <a:spcPct val="80000"/>
              </a:lnSpc>
              <a:defRPr b="1" spc="-112" sz="5610">
                <a:solidFill>
                  <a:srgbClr val="000000"/>
                </a:solidFill>
              </a:defRPr>
            </a:lvl1pPr>
          </a:lstStyle>
          <a:p>
            <a:pPr/>
            <a:r>
              <a:t>Kanban</a:t>
            </a:r>
          </a:p>
        </p:txBody>
      </p:sp>
      <p:pic>
        <p:nvPicPr>
          <p:cNvPr id="18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401" y="4153709"/>
            <a:ext cx="23425197" cy="65956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