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70" r:id="rId10"/>
    <p:sldId id="271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6134-01D9-41B4-99D2-E2D40A40FAB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B1A6-17F0-49E3-8184-5FE814E13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6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6134-01D9-41B4-99D2-E2D40A40FAB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B1A6-17F0-49E3-8184-5FE814E13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7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6134-01D9-41B4-99D2-E2D40A40FAB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B1A6-17F0-49E3-8184-5FE814E13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52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6134-01D9-41B4-99D2-E2D40A40FAB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B1A6-17F0-49E3-8184-5FE814E13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0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6134-01D9-41B4-99D2-E2D40A40FAB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B1A6-17F0-49E3-8184-5FE814E13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2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6134-01D9-41B4-99D2-E2D40A40FAB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B1A6-17F0-49E3-8184-5FE814E13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6134-01D9-41B4-99D2-E2D40A40FAB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B1A6-17F0-49E3-8184-5FE814E13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3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6134-01D9-41B4-99D2-E2D40A40FAB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B1A6-17F0-49E3-8184-5FE814E13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0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6134-01D9-41B4-99D2-E2D40A40FAB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B1A6-17F0-49E3-8184-5FE814E13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2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6134-01D9-41B4-99D2-E2D40A40FAB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B1A6-17F0-49E3-8184-5FE814E13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6134-01D9-41B4-99D2-E2D40A40FAB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B1A6-17F0-49E3-8184-5FE814E13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08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86134-01D9-41B4-99D2-E2D40A40FAB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CB1A6-17F0-49E3-8184-5FE814E13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4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rive.google.com/file/d/0B3HPNP-GDn7aRkVaV3dkVl9NS2M/view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00" y="628974"/>
            <a:ext cx="4283423" cy="428342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81934" y="1478349"/>
            <a:ext cx="8593777" cy="1954151"/>
          </a:xfrm>
        </p:spPr>
        <p:txBody>
          <a:bodyPr>
            <a:normAutofit/>
          </a:bodyPr>
          <a:lstStyle/>
          <a:p>
            <a:r>
              <a:rPr lang="pt-BR" altLang="ko-KR" sz="3200" dirty="0" smtClean="0">
                <a:solidFill>
                  <a:schemeClr val="tx2">
                    <a:lumMod val="75000"/>
                  </a:schemeClr>
                </a:solidFill>
              </a:rPr>
              <a:t>Liquidity </a:t>
            </a:r>
            <a:r>
              <a:rPr lang="pt-BR" altLang="ko-KR" sz="3200" dirty="0">
                <a:solidFill>
                  <a:schemeClr val="tx2">
                    <a:lumMod val="75000"/>
                  </a:schemeClr>
                </a:solidFill>
              </a:rPr>
              <a:t>Providing Algorithm for RAM</a:t>
            </a:r>
            <a:r>
              <a:rPr lang="pt-BR" altLang="ko-KR" sz="32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pt-BR" altLang="ko-KR" sz="36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pt-BR" altLang="ko-KR" sz="3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pt-BR" altLang="ko-KR" sz="4800" b="1" dirty="0" smtClean="0">
                <a:solidFill>
                  <a:schemeClr val="tx2">
                    <a:lumMod val="75000"/>
                  </a:schemeClr>
                </a:solidFill>
              </a:rPr>
              <a:t>Bancor </a:t>
            </a:r>
            <a:r>
              <a:rPr lang="pt-BR" altLang="ko-KR" sz="4800" b="1" dirty="0">
                <a:solidFill>
                  <a:schemeClr val="tx2">
                    <a:lumMod val="75000"/>
                  </a:schemeClr>
                </a:solidFill>
              </a:rPr>
              <a:t>Protocol</a:t>
            </a:r>
            <a:endParaRPr lang="ko-KR" altLang="en-US" sz="4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19647" y="5223020"/>
            <a:ext cx="9144000" cy="696830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 err="1" smtClean="0"/>
              <a:t>EOSeoul</a:t>
            </a:r>
            <a:r>
              <a:rPr lang="en-US" altLang="ko-KR" sz="2000" b="1" dirty="0" smtClean="0"/>
              <a:t>(eoseoul@neowiz.com)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60583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521" y="221534"/>
            <a:ext cx="11723121" cy="626808"/>
          </a:xfrm>
        </p:spPr>
        <p:txBody>
          <a:bodyPr>
            <a:normAutofit/>
          </a:bodyPr>
          <a:lstStyle/>
          <a:p>
            <a:r>
              <a:rPr lang="en-US" altLang="ko-KR" sz="3200" b="1" dirty="0" err="1" smtClean="0"/>
              <a:t>Eg</a:t>
            </a:r>
            <a:r>
              <a:rPr lang="en-US" altLang="ko-KR" sz="3200" b="1" dirty="0" smtClean="0"/>
              <a:t>) Price Slippage #2</a:t>
            </a:r>
            <a:endParaRPr lang="ko-KR" altLang="en-US" sz="32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00" y="628974"/>
            <a:ext cx="4283423" cy="42834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80480" y="955971"/>
                <a:ext cx="10194313" cy="4026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ko-KR" sz="1600" b="1" dirty="0" smtClean="0"/>
                  <a:t>Supply(Smar</a:t>
                </a:r>
                <a:r>
                  <a:rPr lang="en-US" altLang="ko-KR" sz="1600" b="1" dirty="0" smtClean="0"/>
                  <a:t>t Token)</a:t>
                </a:r>
                <a:r>
                  <a:rPr lang="en-US" altLang="ko-KR" sz="1600" b="1" dirty="0" smtClean="0"/>
                  <a:t> = 1000</a:t>
                </a:r>
              </a:p>
              <a:p>
                <a:pPr/>
                <a:r>
                  <a:rPr lang="en-US" altLang="ko-KR" sz="1600" b="1" dirty="0" smtClean="0"/>
                  <a:t>Balance(connected Token) = 500</a:t>
                </a:r>
              </a:p>
              <a:p>
                <a:pPr/>
                <a:r>
                  <a:rPr lang="en-US" altLang="ko-KR" sz="1600" b="1" dirty="0" smtClean="0"/>
                  <a:t>CW = 0.5</a:t>
                </a:r>
              </a:p>
              <a:p>
                <a:pPr/>
                <a:endParaRPr lang="en-US" altLang="ko-KR" sz="1600" b="1" dirty="0"/>
              </a:p>
              <a:p>
                <a:pPr/>
                <a:r>
                  <a:rPr lang="en-US" altLang="ko-KR" sz="1600" b="1" dirty="0" smtClean="0"/>
                  <a:t>Case1) </a:t>
                </a:r>
                <a:r>
                  <a:rPr lang="en-US" altLang="ko-KR" sz="1600" b="1" dirty="0" smtClean="0"/>
                  <a:t>Buying 1000 ST</a:t>
                </a:r>
              </a:p>
              <a:p>
                <a:pPr/>
                <a:endParaRPr lang="en-US" altLang="ko-KR" sz="16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𝒑𝒓𝒊𝒄𝒆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𝟓𝟎𝟎</m:t>
                          </m:r>
                        </m:num>
                        <m:den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𝟏𝟎𝟎𝟎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𝒕𝒐𝒕𝒂𝒍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𝒑𝒓𝒊𝒄𝒆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𝟏𝟎𝟎𝟎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𝟎𝟎𝟎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ko-KR" b="1" dirty="0" smtClean="0"/>
              </a:p>
              <a:p>
                <a:pPr/>
                <a:endParaRPr lang="en-US" altLang="ko-KR" sz="2000" b="1" dirty="0" smtClean="0"/>
              </a:p>
              <a:p>
                <a:pPr/>
                <a:endParaRPr lang="en-US" altLang="ko-KR" sz="2000" b="1" dirty="0" smtClean="0"/>
              </a:p>
              <a:p>
                <a:pPr/>
                <a:r>
                  <a:rPr lang="en-US" altLang="ko-KR" sz="1600" b="1" dirty="0" smtClean="0"/>
                  <a:t>Case2) After buying, </a:t>
                </a:r>
                <a:r>
                  <a:rPr lang="en-US" altLang="ko-KR" sz="1600" b="1" dirty="0"/>
                  <a:t>selling 1000 </a:t>
                </a:r>
                <a:r>
                  <a:rPr lang="en-US" altLang="ko-KR" sz="1600" b="1" dirty="0" smtClean="0"/>
                  <a:t>ST(=</a:t>
                </a:r>
                <a:r>
                  <a:rPr lang="en-US" altLang="ko-KR" sz="1600" b="1" dirty="0"/>
                  <a:t>bought</a:t>
                </a:r>
                <a:r>
                  <a:rPr lang="en-US" altLang="ko-KR" sz="1600" b="1" dirty="0" smtClean="0"/>
                  <a:t>)</a:t>
                </a:r>
              </a:p>
              <a:p>
                <a:pPr/>
                <a:endParaRPr lang="en-US" altLang="ko-KR" sz="1600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𝒑𝒓𝒊𝒄𝒆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𝟓𝟎𝟎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𝟏𝟎𝟎𝟎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𝟎𝟎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𝟏𝟎𝟎𝟎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) ×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𝒕𝒐𝒕𝒂𝒍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𝒑𝒓𝒊𝒄𝒆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𝟏𝟎𝟎𝟎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𝟎𝟎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ko-KR" b="1" dirty="0"/>
              </a:p>
              <a:p>
                <a:pPr/>
                <a:endParaRPr lang="en-US" altLang="ko-KR" sz="1600" b="1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80" y="955971"/>
                <a:ext cx="10194313" cy="4026680"/>
              </a:xfrm>
              <a:prstGeom prst="rect">
                <a:avLst/>
              </a:prstGeom>
              <a:blipFill rotWithShape="0">
                <a:blip r:embed="rId3"/>
                <a:stretch>
                  <a:fillRect l="-299" t="-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/>
          <p:cNvCxnSpPr/>
          <p:nvPr/>
        </p:nvCxnSpPr>
        <p:spPr>
          <a:xfrm>
            <a:off x="260304" y="874353"/>
            <a:ext cx="11720338" cy="133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6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521" y="221534"/>
            <a:ext cx="11723121" cy="626808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Handling Price Slippage</a:t>
            </a:r>
            <a:endParaRPr lang="ko-KR" altLang="en-US" sz="32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00" y="628974"/>
            <a:ext cx="4283423" cy="42834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2054" y="1371607"/>
                <a:ext cx="10194313" cy="3766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𝑺𝒎𝒂𝒓𝒕</m:t>
                      </m:r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𝑻𝒐𝒌𝒆𝒏𝒔</m:t>
                      </m:r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𝒊𝒔𝒔𝒖𝒆𝒅</m:t>
                      </m:r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𝒔𝒖𝒑𝒑𝒍𝒚</m:t>
                      </m:r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×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b="1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000" b="1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 </m:t>
                                  </m:r>
                                  <m:f>
                                    <m:fPr>
                                      <m:ctrlPr>
                                        <a:rPr lang="en-US" altLang="ko-KR" sz="2000" b="1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000" b="1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𝒄𝒐𝒏𝒏𝒆𝒄𝒕𝒆𝒅</m:t>
                                      </m:r>
                                      <m:r>
                                        <a:rPr lang="en-US" altLang="ko-KR" sz="2000" b="1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000" b="1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𝑻𝒐𝒌𝒆𝒏𝒔</m:t>
                                      </m:r>
                                      <m:r>
                                        <a:rPr lang="en-US" altLang="ko-KR" sz="2000" b="1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000" b="1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𝒑𝒂𝒊𝒅</m:t>
                                      </m:r>
                                    </m:num>
                                    <m:den>
                                      <m:r>
                                        <a:rPr lang="en-US" altLang="ko-KR" sz="2000" b="1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𝒃𝒂𝒍𝒂𝒏𝒄𝒆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20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𝑪𝑾</m:t>
                              </m:r>
                            </m:sup>
                          </m:sSup>
                          <m:r>
                            <a:rPr lang="en-US" altLang="ko-K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sz="2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altLang="ko-KR" sz="2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altLang="ko-KR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𝒄𝒐𝒏𝒏𝒆𝒄𝒕𝒆𝒅</m:t>
                      </m:r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𝑻𝒐𝒌𝒆𝒏𝒔</m:t>
                      </m:r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𝒑𝒂𝒊𝒅</m:t>
                      </m:r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𝒐𝒖𝒕</m:t>
                      </m:r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𝒃𝒂𝒍𝒂𝒏𝒄𝒆</m:t>
                      </m:r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× </m:t>
                      </m:r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ctrlPr>
                                <a:rPr lang="en-US" altLang="ko-KR" sz="20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altLang="ko-KR" sz="20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deg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US" altLang="ko-KR" sz="2000" b="1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1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𝑺𝒎𝒂𝒓𝒕</m:t>
                                  </m:r>
                                  <m:r>
                                    <a:rPr lang="en-US" altLang="ko-KR" sz="2000" b="1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000" b="1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𝑻𝒐𝒌𝒆𝒏</m:t>
                                  </m:r>
                                  <m:r>
                                    <a:rPr lang="en-US" altLang="ko-KR" sz="2000" b="1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000" b="1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𝒅𝒆𝒔𝒕𝒓𝒐𝒚𝒆𝒅</m:t>
                                  </m:r>
                                </m:num>
                                <m:den>
                                  <m:r>
                                    <a:rPr lang="en-US" altLang="ko-KR" sz="2000" b="1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𝒔𝒖𝒑𝒑𝒍𝒚</m:t>
                                  </m:r>
                                </m:den>
                              </m:f>
                            </m:e>
                          </m:rad>
                          <m:r>
                            <a:rPr lang="en-US" altLang="ko-K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altLang="ko-KR" sz="2000" b="1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endParaRPr lang="en-US" altLang="ko-KR" sz="2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altLang="ko-KR" sz="2000" b="1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𝒆𝒇𝒇𝒆𝒄𝒕𝒊𝒗𝒆</m:t>
                      </m:r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𝒑𝒓𝒊𝒄𝒆</m:t>
                      </m:r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𝒄𝒐𝒏𝒏𝒆𝒄𝒕𝒆𝒅</m:t>
                          </m:r>
                          <m:r>
                            <a:rPr lang="en-US" altLang="ko-K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𝑻𝒐𝒌𝒆𝒏𝒔</m:t>
                          </m:r>
                          <m:r>
                            <a:rPr lang="en-US" altLang="ko-K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𝒆𝒙𝒄𝒉𝒂𝒏𝒈𝒆𝒅</m:t>
                          </m:r>
                        </m:num>
                        <m:den>
                          <m:r>
                            <a:rPr lang="en-US" altLang="ko-K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𝑺𝒎𝒂𝒓𝒕</m:t>
                          </m:r>
                          <m:r>
                            <a:rPr lang="en-US" altLang="ko-K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𝑻𝒐𝒌𝒆𝒏𝒔</m:t>
                          </m:r>
                          <m:r>
                            <a:rPr lang="en-US" altLang="ko-K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𝒆𝒙𝒄𝒉𝒂𝒏𝒈𝒆𝒅</m:t>
                          </m:r>
                        </m:den>
                      </m:f>
                    </m:oMath>
                  </m:oMathPara>
                </a14:m>
                <a:endParaRPr lang="en-US" altLang="ko-KR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54" y="1371607"/>
                <a:ext cx="10194313" cy="37669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/>
          <p:cNvCxnSpPr/>
          <p:nvPr/>
        </p:nvCxnSpPr>
        <p:spPr>
          <a:xfrm>
            <a:off x="260304" y="874353"/>
            <a:ext cx="11720338" cy="133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87996" y="5846819"/>
            <a:ext cx="439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 more information, please </a:t>
            </a:r>
            <a:r>
              <a:rPr lang="en-US" altLang="ko-KR" smtClean="0"/>
              <a:t>visit </a:t>
            </a:r>
            <a:r>
              <a:rPr lang="en-US" altLang="ko-KR" smtClean="0">
                <a:hlinkClick r:id="rId4"/>
              </a:rPr>
              <a:t>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94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521" y="221534"/>
            <a:ext cx="11723121" cy="626808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Initial Values</a:t>
            </a:r>
            <a:endParaRPr lang="ko-KR" altLang="en-US" sz="32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00" y="628974"/>
            <a:ext cx="4283423" cy="4283423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260304" y="874353"/>
            <a:ext cx="11720338" cy="133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07141" y="1586346"/>
                <a:ext cx="11266476" cy="1069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𝑺𝒎𝒂𝒓𝒕</m:t>
                      </m:r>
                      <m:r>
                        <a:rPr lang="en-US" altLang="ko-KR" sz="2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𝑻𝒐𝒌𝒆𝒏𝒔</m:t>
                      </m:r>
                      <m:r>
                        <a:rPr lang="en-US" altLang="ko-KR" sz="2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𝒊𝒔𝒔𝒖𝒆𝒅</m:t>
                      </m:r>
                      <m:r>
                        <a:rPr lang="en-US" altLang="ko-KR" sz="2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𝒔𝒖𝒑𝒑𝒍𝒚</m:t>
                      </m:r>
                      <m:r>
                        <a:rPr lang="en-US" altLang="ko-KR" sz="2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×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b="1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400" b="1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 </m:t>
                                  </m:r>
                                  <m:f>
                                    <m:fPr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400" b="1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𝒄𝒐𝒏𝒏𝒆𝒄𝒕𝒆𝒅</m:t>
                                      </m:r>
                                      <m:r>
                                        <a:rPr lang="en-US" altLang="ko-KR" sz="2400" b="1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400" b="1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𝑻𝒐𝒌𝒆𝒏𝒔</m:t>
                                      </m:r>
                                      <m:r>
                                        <a:rPr lang="en-US" altLang="ko-KR" sz="2400" b="1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400" b="1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𝒑𝒂𝒊𝒅</m:t>
                                      </m:r>
                                    </m:num>
                                    <m:den>
                                      <m:r>
                                        <a:rPr lang="en-US" altLang="ko-KR" sz="2400" b="1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𝒃𝒂𝒍𝒂𝒏𝒄𝒆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24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𝑪𝑾</m:t>
                              </m:r>
                            </m:sup>
                          </m:sSup>
                          <m:r>
                            <a:rPr lang="en-US" altLang="ko-KR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sz="24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41" y="1586346"/>
                <a:ext cx="11266476" cy="10692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3446" y="3196222"/>
            <a:ext cx="111601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This formula works if and only if initial supply and balance &gt; 0!</a:t>
            </a:r>
          </a:p>
          <a:p>
            <a:endParaRPr lang="en-US" altLang="ko-KR" sz="2800" b="1" dirty="0"/>
          </a:p>
          <a:p>
            <a:endParaRPr lang="en-US" altLang="ko-KR" sz="2800" b="1" dirty="0" smtClean="0"/>
          </a:p>
          <a:p>
            <a:r>
              <a:rPr lang="en-US" altLang="ko-KR" sz="2800" b="1" dirty="0" smtClean="0"/>
              <a:t>(Initial) balance provides </a:t>
            </a:r>
            <a:r>
              <a:rPr lang="en-US" altLang="ko-KR" sz="2800" b="1" dirty="0" smtClean="0"/>
              <a:t>THE liquidity</a:t>
            </a:r>
            <a:r>
              <a:rPr lang="en-US" altLang="ko-KR" sz="2800" b="1" dirty="0" smtClean="0"/>
              <a:t>!</a:t>
            </a:r>
            <a:endParaRPr lang="ko-KR" altLang="en-US" sz="2800" b="1"/>
          </a:p>
        </p:txBody>
      </p:sp>
      <p:sp>
        <p:nvSpPr>
          <p:cNvPr id="9" name="타원 8"/>
          <p:cNvSpPr/>
          <p:nvPr/>
        </p:nvSpPr>
        <p:spPr>
          <a:xfrm>
            <a:off x="4178207" y="1882196"/>
            <a:ext cx="1148006" cy="574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241316" y="2120979"/>
            <a:ext cx="2156961" cy="469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7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521" y="221534"/>
            <a:ext cx="11723121" cy="626808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Implementation</a:t>
            </a:r>
            <a:endParaRPr lang="ko-KR" altLang="en-US" sz="32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00" y="628974"/>
            <a:ext cx="4283423" cy="4283423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260304" y="874353"/>
            <a:ext cx="11720338" cy="133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8995" y="1534283"/>
            <a:ext cx="6504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NOTE: This formula includes vectors!</a:t>
            </a:r>
            <a:endParaRPr lang="ko-KR" altLang="en-US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392788" y="2464943"/>
                <a:ext cx="11012845" cy="1083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𝒄𝒐𝒏𝒏𝒆𝒄𝒕𝒆𝒅</m:t>
                      </m:r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𝑻𝒐𝒌𝒆𝒏𝒔</m:t>
                      </m:r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𝒑𝒂𝒊𝒅</m:t>
                      </m:r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𝒐𝒖𝒕</m:t>
                      </m:r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𝒃𝒂𝒍𝒂𝒏𝒄𝒆</m:t>
                      </m:r>
                      <m:r>
                        <a:rPr lang="en-US" altLang="ko-K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× </m:t>
                      </m:r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ctrlPr>
                                <a:rPr lang="en-US" altLang="ko-KR" sz="20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altLang="ko-KR" sz="20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deg>
                            <m:e>
                              <m:r>
                                <a:rPr lang="en-US" altLang="ko-KR" sz="20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US" altLang="ko-KR" sz="2000" b="1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1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𝑺𝒎𝒂𝒓𝒕</m:t>
                                  </m:r>
                                  <m:r>
                                    <a:rPr lang="en-US" altLang="ko-KR" sz="2000" b="1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000" b="1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𝑻𝒐𝒌𝒆𝒏</m:t>
                                  </m:r>
                                  <m:r>
                                    <a:rPr lang="en-US" altLang="ko-KR" sz="2000" b="1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000" b="1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𝒅𝒆𝒔𝒕𝒓𝒐𝒚𝒆𝒅</m:t>
                                  </m:r>
                                </m:num>
                                <m:den>
                                  <m:r>
                                    <a:rPr lang="en-US" altLang="ko-KR" sz="2000" b="1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𝒔𝒖𝒑𝒑𝒍𝒚</m:t>
                                  </m:r>
                                </m:den>
                              </m:f>
                            </m:e>
                          </m:rad>
                          <m:r>
                            <a:rPr lang="en-US" altLang="ko-K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altLang="ko-KR" sz="2000" b="1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88" y="2464943"/>
                <a:ext cx="11012845" cy="10831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/>
          <p:cNvSpPr/>
          <p:nvPr/>
        </p:nvSpPr>
        <p:spPr>
          <a:xfrm>
            <a:off x="6968128" y="2596363"/>
            <a:ext cx="3290506" cy="4605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927138" y="2719495"/>
            <a:ext cx="3558094" cy="574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947423" y="5009638"/>
            <a:ext cx="7903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So, implementation of Sell() must consider it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3135973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521" y="221534"/>
            <a:ext cx="11723121" cy="626808"/>
          </a:xfrm>
        </p:spPr>
        <p:txBody>
          <a:bodyPr>
            <a:normAutofit/>
          </a:bodyPr>
          <a:lstStyle/>
          <a:p>
            <a:r>
              <a:rPr lang="en-US" altLang="ko-KR" sz="3200" b="1" smtClean="0"/>
              <a:t>Implementation Examples(in C++ code)</a:t>
            </a:r>
            <a:endParaRPr lang="ko-KR" altLang="en-US" sz="32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00" y="628974"/>
            <a:ext cx="4283423" cy="4283423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260304" y="874353"/>
            <a:ext cx="11720338" cy="133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7350" y="913721"/>
            <a:ext cx="7201296" cy="590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6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521" y="221534"/>
            <a:ext cx="11723121" cy="626808"/>
          </a:xfrm>
        </p:spPr>
        <p:txBody>
          <a:bodyPr>
            <a:normAutofit/>
          </a:bodyPr>
          <a:lstStyle/>
          <a:p>
            <a:r>
              <a:rPr lang="en-US" altLang="ko-KR" sz="3200" b="1" dirty="0" err="1" smtClean="0"/>
              <a:t>Bancor</a:t>
            </a:r>
            <a:r>
              <a:rPr lang="en-US" altLang="ko-KR" sz="3200" b="1" dirty="0" smtClean="0"/>
              <a:t> </a:t>
            </a:r>
            <a:r>
              <a:rPr lang="en-US" altLang="ko-KR" sz="3200" b="1" dirty="0" smtClean="0"/>
              <a:t>in EOSIO: RAM market</a:t>
            </a:r>
            <a:endParaRPr lang="ko-KR" altLang="en-US" sz="32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00" y="628974"/>
            <a:ext cx="4283423" cy="4283423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260304" y="874353"/>
            <a:ext cx="11720338" cy="133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4119" y="2108965"/>
            <a:ext cx="106050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eosio</a:t>
            </a:r>
            <a:r>
              <a:rPr lang="en-US" altLang="ko-KR" sz="2000" b="1" dirty="0" smtClean="0"/>
              <a:t> System contract for RAM buy and </a:t>
            </a:r>
            <a:r>
              <a:rPr lang="en-US" altLang="ko-KR" sz="2000" b="1" dirty="0" smtClean="0"/>
              <a:t>sell(till 2018/05/23):</a:t>
            </a:r>
            <a:endParaRPr lang="en-US" altLang="ko-KR" sz="2000" b="1" dirty="0" smtClean="0"/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system_contract</a:t>
            </a:r>
            <a:r>
              <a:rPr lang="en-US" altLang="ko-KR" sz="2000" dirty="0"/>
              <a:t>::</a:t>
            </a:r>
            <a:r>
              <a:rPr lang="en-US" altLang="ko-KR" sz="2000" b="1" dirty="0" err="1">
                <a:solidFill>
                  <a:srgbClr val="C00000"/>
                </a:solidFill>
              </a:rPr>
              <a:t>buyram</a:t>
            </a:r>
            <a:r>
              <a:rPr lang="en-US" altLang="ko-KR" sz="2000" dirty="0"/>
              <a:t>( </a:t>
            </a:r>
            <a:r>
              <a:rPr lang="en-US" altLang="ko-KR" sz="2000" dirty="0" err="1"/>
              <a:t>account_name</a:t>
            </a:r>
            <a:r>
              <a:rPr lang="en-US" altLang="ko-KR" sz="2000" dirty="0"/>
              <a:t> payer, </a:t>
            </a:r>
            <a:r>
              <a:rPr lang="en-US" altLang="ko-KR" sz="2000" dirty="0" err="1"/>
              <a:t>account_name</a:t>
            </a:r>
            <a:r>
              <a:rPr lang="en-US" altLang="ko-KR" sz="2000" dirty="0"/>
              <a:t> receiver, asset </a:t>
            </a:r>
            <a:r>
              <a:rPr lang="en-US" altLang="ko-KR" sz="2000" dirty="0" smtClean="0"/>
              <a:t>quant )</a:t>
            </a:r>
            <a:endParaRPr lang="en-US" altLang="ko-KR" sz="2000" dirty="0"/>
          </a:p>
          <a:p>
            <a:r>
              <a:rPr lang="en-US" altLang="ko-KR" sz="2000" dirty="0" smtClean="0"/>
              <a:t>void </a:t>
            </a:r>
            <a:r>
              <a:rPr lang="en-US" altLang="ko-KR" sz="2000" dirty="0" err="1"/>
              <a:t>system_contract</a:t>
            </a:r>
            <a:r>
              <a:rPr lang="en-US" altLang="ko-KR" sz="2000" dirty="0"/>
              <a:t>::</a:t>
            </a:r>
            <a:r>
              <a:rPr lang="en-US" altLang="ko-KR" sz="2000" b="1" dirty="0" err="1">
                <a:solidFill>
                  <a:srgbClr val="C00000"/>
                </a:solidFill>
              </a:rPr>
              <a:t>sellram</a:t>
            </a:r>
            <a:r>
              <a:rPr lang="en-US" altLang="ko-KR" sz="2000" dirty="0"/>
              <a:t>( </a:t>
            </a:r>
            <a:r>
              <a:rPr lang="en-US" altLang="ko-KR" sz="2000" dirty="0" err="1"/>
              <a:t>account_name</a:t>
            </a:r>
            <a:r>
              <a:rPr lang="en-US" altLang="ko-KR" sz="2000" dirty="0"/>
              <a:t> account, </a:t>
            </a:r>
            <a:r>
              <a:rPr lang="en-US" altLang="ko-KR" sz="2000" dirty="0" smtClean="0"/>
              <a:t>int64_t </a:t>
            </a:r>
            <a:r>
              <a:rPr lang="en-US" altLang="ko-KR" sz="2000" dirty="0" smtClean="0"/>
              <a:t>bytes )</a:t>
            </a:r>
            <a:endParaRPr lang="en-US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23718" y="6047055"/>
            <a:ext cx="560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eos</a:t>
            </a:r>
            <a:r>
              <a:rPr lang="en-US" altLang="ko-KR" sz="2000" dirty="0" smtClean="0"/>
              <a:t>/contracts/</a:t>
            </a:r>
            <a:r>
              <a:rPr lang="en-US" altLang="ko-KR" sz="2000" dirty="0" err="1" smtClean="0"/>
              <a:t>eosio.system</a:t>
            </a:r>
            <a:r>
              <a:rPr lang="en-US" altLang="ko-KR" sz="2000" dirty="0" smtClean="0"/>
              <a:t>/eosio.system.hpp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55847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521" y="221534"/>
            <a:ext cx="11723121" cy="626808"/>
          </a:xfrm>
        </p:spPr>
        <p:txBody>
          <a:bodyPr>
            <a:normAutofit/>
          </a:bodyPr>
          <a:lstStyle/>
          <a:p>
            <a:r>
              <a:rPr lang="en-US" altLang="ko-KR" sz="3200" b="1" dirty="0" err="1" smtClean="0"/>
              <a:t>Bancor</a:t>
            </a:r>
            <a:r>
              <a:rPr lang="en-US" altLang="ko-KR" sz="3200" b="1" dirty="0" smtClean="0"/>
              <a:t> </a:t>
            </a:r>
            <a:r>
              <a:rPr lang="en-US" altLang="ko-KR" sz="3200" b="1" dirty="0" smtClean="0"/>
              <a:t>in EOSIO: Relay Token</a:t>
            </a:r>
            <a:endParaRPr lang="ko-KR" altLang="en-US" sz="32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00" y="628974"/>
            <a:ext cx="4283423" cy="4283423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260304" y="874353"/>
            <a:ext cx="11720338" cy="133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61" y="2764795"/>
            <a:ext cx="2183098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CORE</a:t>
            </a:r>
            <a:endParaRPr lang="ko-KR" altLang="en-US" sz="6000" b="1"/>
          </a:p>
        </p:txBody>
      </p:sp>
      <p:sp>
        <p:nvSpPr>
          <p:cNvPr id="7" name="TextBox 6"/>
          <p:cNvSpPr txBox="1"/>
          <p:nvPr/>
        </p:nvSpPr>
        <p:spPr>
          <a:xfrm>
            <a:off x="9189611" y="2770684"/>
            <a:ext cx="1972015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RAM</a:t>
            </a:r>
            <a:endParaRPr lang="ko-KR" altLang="en-US" sz="6000" b="1"/>
          </a:p>
        </p:txBody>
      </p:sp>
      <p:sp>
        <p:nvSpPr>
          <p:cNvPr id="8" name="TextBox 7"/>
          <p:cNvSpPr txBox="1"/>
          <p:nvPr/>
        </p:nvSpPr>
        <p:spPr>
          <a:xfrm>
            <a:off x="4766948" y="2918683"/>
            <a:ext cx="270426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RAMCORE</a:t>
            </a:r>
            <a:endParaRPr lang="ko-KR" altLang="en-US" sz="4000" b="1"/>
          </a:p>
        </p:txBody>
      </p:sp>
      <p:sp>
        <p:nvSpPr>
          <p:cNvPr id="5" name="왼쪽/오른쪽 화살표 4"/>
          <p:cNvSpPr/>
          <p:nvPr/>
        </p:nvSpPr>
        <p:spPr>
          <a:xfrm>
            <a:off x="3309480" y="3030311"/>
            <a:ext cx="1216152" cy="484632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/오른쪽 화살표 8"/>
          <p:cNvSpPr/>
          <p:nvPr/>
        </p:nvSpPr>
        <p:spPr>
          <a:xfrm>
            <a:off x="7739551" y="3030311"/>
            <a:ext cx="1216152" cy="484632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75621" y="2564981"/>
            <a:ext cx="207229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C00000"/>
                </a:solidFill>
              </a:rPr>
              <a:t>Relay token</a:t>
            </a:r>
            <a:endParaRPr lang="ko-KR" altLang="en-US" sz="280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3104" y="3778625"/>
            <a:ext cx="1048813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50000"/>
                  </a:schemeClr>
                </a:solidFill>
              </a:rPr>
              <a:t>Token</a:t>
            </a:r>
            <a:endParaRPr lang="ko-KR" altLang="en-US" sz="24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51211" y="3778624"/>
            <a:ext cx="1048813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50000"/>
                  </a:schemeClr>
                </a:solidFill>
              </a:rPr>
              <a:t>Token</a:t>
            </a:r>
            <a:endParaRPr lang="ko-KR" altLang="en-US" sz="24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2616" y="3769466"/>
            <a:ext cx="2032929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50000"/>
                  </a:schemeClr>
                </a:solidFill>
              </a:rPr>
              <a:t>Smart Token</a:t>
            </a:r>
            <a:endParaRPr lang="ko-KR" altLang="en-US" sz="24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7001" y="2304963"/>
            <a:ext cx="143981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(EOS)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74793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521" y="221534"/>
            <a:ext cx="11723121" cy="626808"/>
          </a:xfrm>
        </p:spPr>
        <p:txBody>
          <a:bodyPr>
            <a:normAutofit/>
          </a:bodyPr>
          <a:lstStyle/>
          <a:p>
            <a:r>
              <a:rPr lang="en-US" altLang="ko-KR" sz="3200" b="1" dirty="0" err="1" smtClean="0"/>
              <a:t>Bancor</a:t>
            </a:r>
            <a:r>
              <a:rPr lang="en-US" altLang="ko-KR" sz="3200" b="1" dirty="0" smtClean="0"/>
              <a:t> </a:t>
            </a:r>
            <a:r>
              <a:rPr lang="en-US" altLang="ko-KR" sz="3200" b="1" dirty="0" smtClean="0"/>
              <a:t>in EOSIO: </a:t>
            </a:r>
            <a:r>
              <a:rPr lang="en-US" altLang="ko-KR" sz="3200" b="1" dirty="0" smtClean="0"/>
              <a:t>Buying RAM</a:t>
            </a:r>
            <a:endParaRPr lang="ko-KR" altLang="en-US" sz="32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00" y="628974"/>
            <a:ext cx="4283423" cy="4283423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260304" y="874353"/>
            <a:ext cx="11720338" cy="133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61" y="2764795"/>
            <a:ext cx="2183098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CORE</a:t>
            </a:r>
            <a:endParaRPr lang="ko-KR" altLang="en-US" sz="6000" b="1"/>
          </a:p>
        </p:txBody>
      </p:sp>
      <p:sp>
        <p:nvSpPr>
          <p:cNvPr id="7" name="TextBox 6"/>
          <p:cNvSpPr txBox="1"/>
          <p:nvPr/>
        </p:nvSpPr>
        <p:spPr>
          <a:xfrm>
            <a:off x="9189611" y="2770684"/>
            <a:ext cx="1972015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RAM</a:t>
            </a:r>
            <a:endParaRPr lang="ko-KR" altLang="en-US" sz="6000" b="1"/>
          </a:p>
        </p:txBody>
      </p:sp>
      <p:sp>
        <p:nvSpPr>
          <p:cNvPr id="8" name="TextBox 7"/>
          <p:cNvSpPr txBox="1"/>
          <p:nvPr/>
        </p:nvSpPr>
        <p:spPr>
          <a:xfrm>
            <a:off x="4766948" y="2918683"/>
            <a:ext cx="270426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RAMCORE</a:t>
            </a:r>
            <a:endParaRPr lang="ko-KR" altLang="en-US" sz="4000" b="1"/>
          </a:p>
        </p:txBody>
      </p:sp>
      <p:sp>
        <p:nvSpPr>
          <p:cNvPr id="14" name="TextBox 13"/>
          <p:cNvSpPr txBox="1"/>
          <p:nvPr/>
        </p:nvSpPr>
        <p:spPr>
          <a:xfrm>
            <a:off x="1147001" y="2304963"/>
            <a:ext cx="143981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(EOS)</a:t>
            </a:r>
            <a:endParaRPr lang="ko-KR" altLang="en-US" sz="4000"/>
          </a:p>
        </p:txBody>
      </p:sp>
      <p:sp>
        <p:nvSpPr>
          <p:cNvPr id="15" name="오른쪽 화살표 14"/>
          <p:cNvSpPr/>
          <p:nvPr/>
        </p:nvSpPr>
        <p:spPr>
          <a:xfrm>
            <a:off x="3320811" y="3052932"/>
            <a:ext cx="1177800" cy="462011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Buying</a:t>
            </a:r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7736878" y="3052932"/>
            <a:ext cx="1177800" cy="462011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Selling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9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521" y="221534"/>
            <a:ext cx="11723121" cy="626808"/>
          </a:xfrm>
        </p:spPr>
        <p:txBody>
          <a:bodyPr>
            <a:normAutofit/>
          </a:bodyPr>
          <a:lstStyle/>
          <a:p>
            <a:r>
              <a:rPr lang="en-US" altLang="ko-KR" sz="3200" b="1" dirty="0" err="1" smtClean="0"/>
              <a:t>Bancor</a:t>
            </a:r>
            <a:r>
              <a:rPr lang="en-US" altLang="ko-KR" sz="3200" b="1" dirty="0" smtClean="0"/>
              <a:t> </a:t>
            </a:r>
            <a:r>
              <a:rPr lang="en-US" altLang="ko-KR" sz="3200" b="1" dirty="0" smtClean="0"/>
              <a:t>in EOSIO: </a:t>
            </a:r>
            <a:r>
              <a:rPr lang="en-US" altLang="ko-KR" sz="3200" b="1" dirty="0" smtClean="0"/>
              <a:t>Selling RAM</a:t>
            </a:r>
            <a:endParaRPr lang="ko-KR" altLang="en-US" sz="32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00" y="628974"/>
            <a:ext cx="4283423" cy="4283423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260304" y="874353"/>
            <a:ext cx="11720338" cy="133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180342" y="2764794"/>
            <a:ext cx="2183098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CORE</a:t>
            </a:r>
            <a:endParaRPr lang="ko-KR" altLang="en-US" sz="6000" b="1"/>
          </a:p>
        </p:txBody>
      </p:sp>
      <p:sp>
        <p:nvSpPr>
          <p:cNvPr id="7" name="TextBox 6"/>
          <p:cNvSpPr txBox="1"/>
          <p:nvPr/>
        </p:nvSpPr>
        <p:spPr>
          <a:xfrm>
            <a:off x="977156" y="2776105"/>
            <a:ext cx="1972015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RAM</a:t>
            </a:r>
            <a:endParaRPr lang="ko-KR" altLang="en-US" sz="6000" b="1"/>
          </a:p>
        </p:txBody>
      </p:sp>
      <p:sp>
        <p:nvSpPr>
          <p:cNvPr id="8" name="TextBox 7"/>
          <p:cNvSpPr txBox="1"/>
          <p:nvPr/>
        </p:nvSpPr>
        <p:spPr>
          <a:xfrm>
            <a:off x="4766948" y="2918683"/>
            <a:ext cx="270426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RAMCORE</a:t>
            </a:r>
            <a:endParaRPr lang="ko-KR" altLang="en-US" sz="4000" b="1"/>
          </a:p>
        </p:txBody>
      </p:sp>
      <p:sp>
        <p:nvSpPr>
          <p:cNvPr id="14" name="TextBox 13"/>
          <p:cNvSpPr txBox="1"/>
          <p:nvPr/>
        </p:nvSpPr>
        <p:spPr>
          <a:xfrm>
            <a:off x="9551982" y="2304962"/>
            <a:ext cx="143981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(EOS)</a:t>
            </a:r>
            <a:endParaRPr lang="ko-KR" altLang="en-US" sz="4000"/>
          </a:p>
        </p:txBody>
      </p:sp>
      <p:sp>
        <p:nvSpPr>
          <p:cNvPr id="15" name="오른쪽 화살표 14"/>
          <p:cNvSpPr/>
          <p:nvPr/>
        </p:nvSpPr>
        <p:spPr>
          <a:xfrm>
            <a:off x="3320811" y="3052932"/>
            <a:ext cx="1177800" cy="462011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Buying</a:t>
            </a:r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7736878" y="3052932"/>
            <a:ext cx="1177800" cy="462011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Selling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1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521" y="221534"/>
            <a:ext cx="11723121" cy="626808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Contents</a:t>
            </a:r>
            <a:endParaRPr lang="ko-KR" altLang="en-US" sz="32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00" y="628974"/>
            <a:ext cx="4283423" cy="42834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1924" y="1295150"/>
            <a:ext cx="101943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Introduction</a:t>
            </a:r>
          </a:p>
          <a:p>
            <a:endParaRPr lang="en-US" altLang="ko-KR" sz="3200" b="1" dirty="0" smtClean="0"/>
          </a:p>
          <a:p>
            <a:r>
              <a:rPr lang="en-US" altLang="ko-KR" sz="3200" b="1" dirty="0" smtClean="0"/>
              <a:t>Smart Token</a:t>
            </a:r>
          </a:p>
          <a:p>
            <a:endParaRPr lang="en-US" altLang="ko-KR" sz="3200" b="1" dirty="0" smtClean="0"/>
          </a:p>
          <a:p>
            <a:r>
              <a:rPr lang="en-US" altLang="ko-KR" sz="3200" b="1" dirty="0" smtClean="0"/>
              <a:t>Pricing Algorithm: </a:t>
            </a:r>
            <a:r>
              <a:rPr lang="en-US" altLang="ko-KR" sz="3200" b="1" dirty="0" err="1" smtClean="0"/>
              <a:t>Bancor</a:t>
            </a:r>
            <a:endParaRPr lang="en-US" altLang="ko-KR" sz="3200" b="1" dirty="0" smtClean="0"/>
          </a:p>
          <a:p>
            <a:endParaRPr lang="en-US" altLang="ko-KR" sz="3200" b="1" dirty="0" smtClean="0"/>
          </a:p>
          <a:p>
            <a:r>
              <a:rPr lang="en-US" altLang="ko-KR" sz="3200" b="1" dirty="0" err="1" smtClean="0"/>
              <a:t>Bancor</a:t>
            </a:r>
            <a:r>
              <a:rPr lang="en-US" altLang="ko-KR" sz="3200" b="1" dirty="0" smtClean="0"/>
              <a:t> in EOSIO</a:t>
            </a:r>
            <a:endParaRPr lang="ko-KR" altLang="en-US" sz="3200" b="1"/>
          </a:p>
        </p:txBody>
      </p:sp>
      <p:cxnSp>
        <p:nvCxnSpPr>
          <p:cNvPr id="6" name="직선 연결선 5"/>
          <p:cNvCxnSpPr/>
          <p:nvPr/>
        </p:nvCxnSpPr>
        <p:spPr>
          <a:xfrm>
            <a:off x="260304" y="874353"/>
            <a:ext cx="11720338" cy="133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39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521" y="221534"/>
            <a:ext cx="11723121" cy="626808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Introduction</a:t>
            </a:r>
            <a:endParaRPr lang="ko-KR" altLang="en-US" sz="32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00" y="628974"/>
            <a:ext cx="4283423" cy="42834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0984" y="2633320"/>
            <a:ext cx="10194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/>
              <a:t>Liquidity?</a:t>
            </a:r>
            <a:endParaRPr lang="ko-KR" altLang="en-US" sz="7200" b="1"/>
          </a:p>
        </p:txBody>
      </p:sp>
      <p:cxnSp>
        <p:nvCxnSpPr>
          <p:cNvPr id="6" name="직선 연결선 5"/>
          <p:cNvCxnSpPr/>
          <p:nvPr/>
        </p:nvCxnSpPr>
        <p:spPr>
          <a:xfrm>
            <a:off x="260304" y="874353"/>
            <a:ext cx="11720338" cy="133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24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521" y="221534"/>
            <a:ext cx="11723121" cy="626808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Smart Token</a:t>
            </a:r>
            <a:endParaRPr lang="ko-KR" altLang="en-US" sz="32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00" y="628974"/>
            <a:ext cx="4283423" cy="42834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70366" y="1856547"/>
            <a:ext cx="101943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Token of Tokens</a:t>
            </a:r>
          </a:p>
          <a:p>
            <a:endParaRPr lang="en-US" altLang="ko-KR" sz="3200" b="1" dirty="0" smtClean="0"/>
          </a:p>
          <a:p>
            <a:r>
              <a:rPr lang="en-US" altLang="ko-KR" sz="3200" b="1" dirty="0" smtClean="0"/>
              <a:t>Automated market maker: Connector</a:t>
            </a:r>
          </a:p>
          <a:p>
            <a:endParaRPr lang="en-US" altLang="ko-KR" sz="3200" b="1" dirty="0"/>
          </a:p>
          <a:p>
            <a:r>
              <a:rPr lang="en-US" altLang="ko-KR" sz="3200" b="1" dirty="0" smtClean="0"/>
              <a:t>Network of Tokens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60304" y="874353"/>
            <a:ext cx="11720338" cy="133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19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521" y="221534"/>
            <a:ext cx="11723121" cy="626808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Pricing Algorithm: </a:t>
            </a:r>
            <a:r>
              <a:rPr lang="en-US" altLang="ko-KR" sz="3200" b="1" dirty="0" err="1" smtClean="0"/>
              <a:t>Bancor</a:t>
            </a:r>
            <a:endParaRPr lang="ko-KR" altLang="en-US" sz="32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00" y="628974"/>
            <a:ext cx="4283423" cy="42834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6615" y="1963423"/>
            <a:ext cx="1019431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3 Values </a:t>
            </a:r>
            <a:r>
              <a:rPr lang="en-US" altLang="ko-KR" sz="3200" b="1" dirty="0" err="1" smtClean="0"/>
              <a:t>Bancor</a:t>
            </a:r>
            <a:r>
              <a:rPr lang="en-US" altLang="ko-KR" sz="3200" b="1" dirty="0" smtClean="0"/>
              <a:t> Connector Keep:</a:t>
            </a:r>
          </a:p>
          <a:p>
            <a:endParaRPr lang="en-US" altLang="ko-KR" sz="3200" b="1" dirty="0" smtClean="0"/>
          </a:p>
          <a:p>
            <a:r>
              <a:rPr lang="en-US" altLang="ko-KR" sz="2800" b="1" dirty="0" smtClean="0"/>
              <a:t>- Supply</a:t>
            </a:r>
          </a:p>
          <a:p>
            <a:endParaRPr lang="en-US" altLang="ko-KR" sz="2800" b="1" dirty="0" smtClean="0"/>
          </a:p>
          <a:p>
            <a:r>
              <a:rPr lang="en-US" altLang="ko-KR" sz="2800" b="1" dirty="0" smtClean="0"/>
              <a:t>- Balance</a:t>
            </a:r>
          </a:p>
          <a:p>
            <a:endParaRPr lang="en-US" altLang="ko-KR" sz="2800" b="1" dirty="0" smtClean="0"/>
          </a:p>
          <a:p>
            <a:r>
              <a:rPr lang="en-US" altLang="ko-KR" sz="2800" b="1" dirty="0" smtClean="0"/>
              <a:t>- Connecting Weight(CW)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60304" y="874353"/>
            <a:ext cx="11720338" cy="133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67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521" y="221534"/>
            <a:ext cx="11723121" cy="626808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Pricing Formula of </a:t>
            </a:r>
            <a:r>
              <a:rPr lang="en-US" altLang="ko-KR" sz="3200" b="1" dirty="0" err="1" smtClean="0"/>
              <a:t>Bancor</a:t>
            </a:r>
            <a:endParaRPr lang="ko-KR" altLang="en-US" sz="32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00" y="628974"/>
            <a:ext cx="4283423" cy="42834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20984" y="1399345"/>
                <a:ext cx="10194313" cy="4509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𝑪𝑾</m:t>
                      </m:r>
                      <m:r>
                        <a:rPr lang="en-US" altLang="ko-KR" sz="32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𝒃𝒂𝒍𝒂𝒏𝒄𝒆</m:t>
                          </m:r>
                        </m:num>
                        <m:den>
                          <m:r>
                            <a:rPr lang="en-US" altLang="ko-KR" sz="3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𝑺𝒎𝒂𝒓𝒕</m:t>
                          </m:r>
                          <m:r>
                            <a:rPr lang="en-US" altLang="ko-KR" sz="3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𝑻𝒐𝒌𝒆</m:t>
                          </m:r>
                          <m:sSup>
                            <m:sSupPr>
                              <m:ctrlPr>
                                <a:rPr lang="en-US" altLang="ko-KR" sz="32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ko-KR" sz="32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3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3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  <m:r>
                            <a:rPr lang="en-US" altLang="ko-KR" sz="3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𝒗𝒂𝒍𝒖𝒆</m:t>
                          </m:r>
                        </m:den>
                      </m:f>
                    </m:oMath>
                  </m:oMathPara>
                </a14:m>
                <a:endParaRPr lang="en-US" altLang="ko-KR" sz="32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altLang="ko-KR" sz="32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altLang="ko-KR" sz="32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𝑺𝒎𝒂𝒓𝒕</m:t>
                      </m:r>
                      <m:r>
                        <a:rPr lang="en-US" altLang="ko-KR" sz="32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𝑻𝒐𝒌𝒆</m:t>
                      </m:r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32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ko-KR" sz="32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𝒕𝒐𝒕𝒂𝒍</m:t>
                      </m:r>
                      <m:r>
                        <a:rPr lang="en-US" altLang="ko-KR" sz="32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𝒗𝒂𝒍𝒖𝒆</m:t>
                      </m:r>
                      <m:r>
                        <a:rPr lang="en-US" altLang="ko-KR" sz="32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𝒑𝒓𝒊𝒄𝒆</m:t>
                      </m:r>
                      <m:r>
                        <a:rPr lang="en-US" altLang="ko-KR" sz="32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altLang="ko-KR" sz="32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𝒔𝒖𝒑𝒑𝒍𝒚</m:t>
                      </m:r>
                    </m:oMath>
                  </m:oMathPara>
                </a14:m>
                <a:endParaRPr lang="en-US" altLang="ko-KR" sz="32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altLang="ko-KR" sz="32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altLang="ko-KR" sz="32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𝒑𝒓𝒊𝒄𝒆</m:t>
                      </m:r>
                      <m:r>
                        <a:rPr lang="en-US" altLang="ko-KR" sz="32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𝒃𝒂𝒍𝒂𝒏𝒄𝒆</m:t>
                          </m:r>
                        </m:num>
                        <m:den>
                          <m:r>
                            <a:rPr lang="en-US" altLang="ko-KR" sz="3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𝒔𝒖𝒑𝒑𝒍𝒚</m:t>
                          </m:r>
                          <m:r>
                            <a:rPr lang="en-US" altLang="ko-KR" sz="3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altLang="ko-KR" sz="3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</m:t>
                          </m:r>
                          <m:r>
                            <a:rPr lang="en-US" altLang="ko-KR" sz="3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ko-KR" sz="32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84" y="1399345"/>
                <a:ext cx="10194313" cy="45096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/>
          <p:cNvCxnSpPr/>
          <p:nvPr/>
        </p:nvCxnSpPr>
        <p:spPr>
          <a:xfrm>
            <a:off x="260304" y="874353"/>
            <a:ext cx="11720338" cy="133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05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521" y="221534"/>
            <a:ext cx="11723121" cy="626808"/>
          </a:xfrm>
        </p:spPr>
        <p:txBody>
          <a:bodyPr>
            <a:normAutofit/>
          </a:bodyPr>
          <a:lstStyle/>
          <a:p>
            <a:r>
              <a:rPr lang="en-US" altLang="ko-KR" sz="3200" b="1" dirty="0" err="1" smtClean="0"/>
              <a:t>Eg</a:t>
            </a:r>
            <a:r>
              <a:rPr lang="en-US" altLang="ko-KR" sz="3200" b="1" dirty="0" smtClean="0"/>
              <a:t>) Price as a function of supply for varying CWs</a:t>
            </a:r>
            <a:endParaRPr lang="ko-KR" altLang="en-US" sz="32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00" y="628974"/>
            <a:ext cx="4283423" cy="4283423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260304" y="874353"/>
            <a:ext cx="11720338" cy="133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97122" y="765958"/>
            <a:ext cx="7389932" cy="59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521" y="221534"/>
            <a:ext cx="11723121" cy="626808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Price Slippage</a:t>
            </a:r>
            <a:endParaRPr lang="ko-KR" altLang="en-US" sz="32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00" y="628974"/>
            <a:ext cx="4283423" cy="42834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2054" y="1371607"/>
                <a:ext cx="10194313" cy="5051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𝒑𝒓𝒊𝒄𝒆</m:t>
                      </m:r>
                      <m:r>
                        <a:rPr lang="en-US" altLang="ko-KR" sz="32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𝒃𝒂𝒍𝒂𝒏𝒄𝒆</m:t>
                          </m:r>
                        </m:num>
                        <m:den>
                          <m:r>
                            <a:rPr lang="en-US" altLang="ko-KR" sz="3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𝒔𝒖𝒑𝒑𝒍𝒚</m:t>
                          </m:r>
                          <m:r>
                            <a:rPr lang="en-US" altLang="ko-KR" sz="3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altLang="ko-KR" sz="3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</m:t>
                          </m:r>
                          <m:r>
                            <a:rPr lang="en-US" altLang="ko-KR" sz="3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ko-KR" sz="32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altLang="ko-KR" sz="3200" b="1" dirty="0" smtClean="0"/>
              </a:p>
              <a:p>
                <a:endParaRPr lang="en-US" altLang="ko-KR" sz="3200" b="1" dirty="0"/>
              </a:p>
              <a:p>
                <a:r>
                  <a:rPr lang="en-US" altLang="ko-KR" sz="3200" b="1" dirty="0" smtClean="0"/>
                  <a:t>Buyer(or Seller) will get a different price if she(he) splits her(his) order into many transactions!</a:t>
                </a:r>
              </a:p>
              <a:p>
                <a:endParaRPr lang="en-US" altLang="ko-KR" sz="3200" b="1" dirty="0"/>
              </a:p>
              <a:p>
                <a:r>
                  <a:rPr lang="en-US" altLang="ko-KR" sz="3200" b="1" dirty="0" smtClean="0"/>
                  <a:t>and...</a:t>
                </a:r>
              </a:p>
              <a:p>
                <a:endParaRPr lang="en-US" altLang="ko-KR" sz="3200" b="1" dirty="0"/>
              </a:p>
              <a:p>
                <a:r>
                  <a:rPr lang="en-US" altLang="ko-KR" sz="3200" b="1" dirty="0" smtClean="0"/>
                  <a:t>The buying price differs from the selling price!</a:t>
                </a:r>
                <a:endParaRPr lang="en-US" altLang="ko-KR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54" y="1371607"/>
                <a:ext cx="10194313" cy="5051639"/>
              </a:xfrm>
              <a:prstGeom prst="rect">
                <a:avLst/>
              </a:prstGeom>
              <a:blipFill rotWithShape="0">
                <a:blip r:embed="rId3"/>
                <a:stretch>
                  <a:fillRect l="-1555" r="-1136" b="-2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/>
          <p:cNvCxnSpPr/>
          <p:nvPr/>
        </p:nvCxnSpPr>
        <p:spPr>
          <a:xfrm>
            <a:off x="260304" y="874353"/>
            <a:ext cx="11720338" cy="133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4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521" y="221534"/>
            <a:ext cx="11723121" cy="626808"/>
          </a:xfrm>
        </p:spPr>
        <p:txBody>
          <a:bodyPr>
            <a:normAutofit/>
          </a:bodyPr>
          <a:lstStyle/>
          <a:p>
            <a:r>
              <a:rPr lang="en-US" altLang="ko-KR" sz="3200" b="1" dirty="0" err="1" smtClean="0"/>
              <a:t>Eg</a:t>
            </a:r>
            <a:r>
              <a:rPr lang="en-US" altLang="ko-KR" sz="3200" b="1" dirty="0" smtClean="0"/>
              <a:t>) Price Slippage #1</a:t>
            </a:r>
            <a:endParaRPr lang="ko-KR" altLang="en-US" sz="32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00" y="628974"/>
            <a:ext cx="4283423" cy="42834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80480" y="955971"/>
                <a:ext cx="10711073" cy="5844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ko-KR" sz="1600" b="1" dirty="0" smtClean="0"/>
                  <a:t>Supply(Smar</a:t>
                </a:r>
                <a:r>
                  <a:rPr lang="en-US" altLang="ko-KR" sz="1600" b="1" dirty="0" smtClean="0"/>
                  <a:t>t Token)</a:t>
                </a:r>
                <a:r>
                  <a:rPr lang="en-US" altLang="ko-KR" sz="1600" b="1" dirty="0" smtClean="0"/>
                  <a:t> = 1000</a:t>
                </a:r>
              </a:p>
              <a:p>
                <a:pPr/>
                <a:r>
                  <a:rPr lang="en-US" altLang="ko-KR" sz="1600" b="1" dirty="0" smtClean="0"/>
                  <a:t>Balance(connected Token) = 500</a:t>
                </a:r>
              </a:p>
              <a:p>
                <a:pPr/>
                <a:r>
                  <a:rPr lang="en-US" altLang="ko-KR" sz="1600" b="1" dirty="0" smtClean="0"/>
                  <a:t>CW = 0.5</a:t>
                </a:r>
              </a:p>
              <a:p>
                <a:pPr/>
                <a:endParaRPr lang="en-US" altLang="ko-KR" sz="1600" b="1" dirty="0"/>
              </a:p>
              <a:p>
                <a:pPr/>
                <a:r>
                  <a:rPr lang="en-US" altLang="ko-KR" sz="1600" b="1" dirty="0" smtClean="0"/>
                  <a:t>Case1) </a:t>
                </a:r>
                <a:r>
                  <a:rPr lang="en-US" altLang="ko-KR" sz="1600" b="1" dirty="0" smtClean="0"/>
                  <a:t>Buying 1000 ST</a:t>
                </a:r>
              </a:p>
              <a:p>
                <a:pPr/>
                <a:endParaRPr lang="en-US" altLang="ko-KR" sz="1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𝒑𝒓𝒊𝒄𝒆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𝟓𝟎𝟎</m:t>
                          </m:r>
                        </m:num>
                        <m:den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𝟏𝟎𝟎𝟎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𝒕𝒐𝒕𝒂𝒍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𝒑𝒓𝒊𝒄𝒆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𝒃𝒂𝒍𝒂𝒏𝒄𝒆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𝒊𝒏𝒄𝒓𝒆𝒂𝒔𝒆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𝟏𝟎𝟎𝟎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𝟎𝟎𝟎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ko-KR" b="1" dirty="0" smtClean="0"/>
              </a:p>
              <a:p>
                <a:pPr/>
                <a:endParaRPr lang="en-US" altLang="ko-KR" sz="2000" b="1" dirty="0" smtClean="0"/>
              </a:p>
              <a:p>
                <a:pPr/>
                <a:r>
                  <a:rPr lang="en-US" altLang="ko-KR" sz="1600" b="1" dirty="0" smtClean="0"/>
                  <a:t>Case2) Buying 200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600" b="1" dirty="0" smtClean="0"/>
                  <a:t> 5 ST (Total 1000 ST)</a:t>
                </a:r>
              </a:p>
              <a:p>
                <a:pPr/>
                <a:endParaRPr lang="en-US" altLang="ko-KR" sz="1000" b="1" dirty="0" smtClean="0"/>
              </a:p>
              <a:p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𝒑𝒓𝒊𝒄𝒆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𝟓𝟎𝟎</m:t>
                        </m:r>
                      </m:num>
                      <m:den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𝟏𝟎𝟎𝟎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sz="1600" b="1" dirty="0" smtClean="0"/>
                  <a:t> </a:t>
                </a:r>
              </a:p>
              <a:p>
                <a:endParaRPr lang="en-US" altLang="ko-KR" sz="1000" b="1" dirty="0"/>
              </a:p>
              <a:p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𝒑𝒓𝒊𝒄𝒆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𝟓𝟎𝟎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𝟐𝟎𝟎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𝟎𝟎</m:t>
                            </m:r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𝟐𝟎𝟎</m:t>
                            </m:r>
                          </m:e>
                        </m:d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𝟏𝟔𝟕</m:t>
                    </m:r>
                  </m:oMath>
                </a14:m>
                <a:r>
                  <a:rPr lang="en-US" altLang="ko-KR" sz="1600" b="1" dirty="0" smtClean="0"/>
                  <a:t> </a:t>
                </a:r>
              </a:p>
              <a:p>
                <a:endParaRPr lang="en-US" altLang="ko-KR" sz="1000" b="1" dirty="0" smtClean="0"/>
              </a:p>
              <a:p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𝒑𝒓𝒊𝒄𝒆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𝟓𝟎𝟎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𝟐𝟎𝟎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𝟐𝟎𝟎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𝟏𝟔𝟕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𝟏𝟎𝟎𝟎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𝟐𝟎𝟎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𝟐𝟎𝟎</m:t>
                            </m:r>
                          </m:e>
                        </m:d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𝟑𝟑</m:t>
                    </m:r>
                  </m:oMath>
                </a14:m>
                <a:r>
                  <a:rPr lang="en-US" altLang="ko-KR" sz="1600" b="1" dirty="0" smtClean="0"/>
                  <a:t> </a:t>
                </a:r>
              </a:p>
              <a:p>
                <a:endParaRPr lang="en-US" altLang="ko-KR" sz="1000" b="1" dirty="0"/>
              </a:p>
              <a:p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𝒑𝒓𝒊𝒄𝒆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𝟓𝟎𝟎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𝟐𝟎𝟎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𝟐𝟎𝟎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𝟏𝟔𝟕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𝟐𝟎𝟎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𝟑𝟑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𝟎𝟎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𝟐𝟎𝟎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𝟐𝟎𝟎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𝟐𝟎𝟎</m:t>
                            </m:r>
                          </m:e>
                        </m:d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ko-KR" sz="1600" b="1" dirty="0" smtClean="0"/>
                  <a:t> </a:t>
                </a:r>
              </a:p>
              <a:p>
                <a:endParaRPr lang="en-US" altLang="ko-KR" sz="1000" b="1" dirty="0"/>
              </a:p>
              <a:p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𝒑𝒓𝒊𝒄𝒆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𝟓𝟎𝟎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𝟐𝟎𝟎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𝟐𝟎𝟎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𝟏𝟔𝟕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𝟐𝟎𝟎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𝟑𝟑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𝟐𝟎𝟎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𝟎𝟎</m:t>
                            </m:r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𝟐𝟎𝟎</m:t>
                            </m:r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𝟐𝟎𝟎</m:t>
                            </m:r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𝟐𝟎𝟎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𝟐𝟎𝟎</m:t>
                            </m:r>
                          </m:e>
                        </m:d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𝟔𝟔𝟔</m:t>
                    </m:r>
                  </m:oMath>
                </a14:m>
                <a:r>
                  <a:rPr lang="en-US" altLang="ko-KR" sz="1600" b="1" dirty="0" smtClean="0"/>
                  <a:t> </a:t>
                </a:r>
              </a:p>
              <a:p>
                <a:endParaRPr lang="en-US" altLang="ko-KR" sz="16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𝒕𝒐𝒕𝒂𝒍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𝒑𝒓𝒊𝒄𝒆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𝟐𝟎𝟎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𝟏𝟔𝟕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𝟐𝟎𝟎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𝟑𝟑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𝟐𝟎𝟎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𝟐𝟎𝟎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𝟔𝟔𝟔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𝟐𝟎𝟎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𝟏𝟑𝟑𝟑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altLang="ko-KR" b="1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80" y="955971"/>
                <a:ext cx="10711073" cy="5844870"/>
              </a:xfrm>
              <a:prstGeom prst="rect">
                <a:avLst/>
              </a:prstGeom>
              <a:blipFill rotWithShape="0">
                <a:blip r:embed="rId3"/>
                <a:stretch>
                  <a:fillRect l="-285" t="-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/>
          <p:cNvCxnSpPr/>
          <p:nvPr/>
        </p:nvCxnSpPr>
        <p:spPr>
          <a:xfrm>
            <a:off x="260304" y="874353"/>
            <a:ext cx="11720338" cy="133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9116</TotalTime>
  <Words>298</Words>
  <Application>Microsoft Office PowerPoint</Application>
  <PresentationFormat>와이드스크린</PresentationFormat>
  <Paragraphs>128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Cambria Math</vt:lpstr>
      <vt:lpstr>Office 테마</vt:lpstr>
      <vt:lpstr>Liquidity Providing Algorithm for RAM, Bancor Protocol</vt:lpstr>
      <vt:lpstr>Contents</vt:lpstr>
      <vt:lpstr>Introduction</vt:lpstr>
      <vt:lpstr>Smart Token</vt:lpstr>
      <vt:lpstr>Pricing Algorithm: Bancor</vt:lpstr>
      <vt:lpstr>Pricing Formula of Bancor</vt:lpstr>
      <vt:lpstr>Eg) Price as a function of supply for varying CWs</vt:lpstr>
      <vt:lpstr>Price Slippage</vt:lpstr>
      <vt:lpstr>Eg) Price Slippage #1</vt:lpstr>
      <vt:lpstr>Eg) Price Slippage #2</vt:lpstr>
      <vt:lpstr>Handling Price Slippage</vt:lpstr>
      <vt:lpstr>Initial Values</vt:lpstr>
      <vt:lpstr>Implementation</vt:lpstr>
      <vt:lpstr>Implementation Examples(in C++ code)</vt:lpstr>
      <vt:lpstr>Bancor in EOSIO: RAM market</vt:lpstr>
      <vt:lpstr>Bancor in EOSIO: Relay Token</vt:lpstr>
      <vt:lpstr>Bancor in EOSIO: Buying RAM</vt:lpstr>
      <vt:lpstr>Bancor in EOSIO: Selling 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Liquidity Providing Algorithm for RAM,  Bancor Protocol</dc:title>
  <dc:creator>윤 재진</dc:creator>
  <cp:lastModifiedBy>윤 재진</cp:lastModifiedBy>
  <cp:revision>111</cp:revision>
  <dcterms:created xsi:type="dcterms:W3CDTF">2018-05-18T02:07:13Z</dcterms:created>
  <dcterms:modified xsi:type="dcterms:W3CDTF">2018-05-29T09:21:44Z</dcterms:modified>
</cp:coreProperties>
</file>