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6" roundtripDataSignature="AMtx7mixEhmIxANIG6N3tmu0NEhS1oH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mesh.jp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067" y="1287"/>
            <a:ext cx="12209092" cy="685671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914400" y="9144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914400" y="3203579"/>
            <a:ext cx="10363200" cy="987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3"/>
              <a:buNone/>
              <a:defRPr b="0" sz="1604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3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rgbClr val="888888"/>
              </a:buClr>
              <a:buSzPts val="16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SzPts val="14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rgbClr val="888888"/>
              </a:buClr>
              <a:buSzPts val="2005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3"/>
              <a:buFont typeface="Arial"/>
              <a:buNone/>
            </a:pPr>
            <a:r>
              <a:rPr b="0" i="0" lang="en-US" sz="1003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2021 The MathWorks, Inc.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12"/>
          <p:cNvCxnSpPr/>
          <p:nvPr/>
        </p:nvCxnSpPr>
        <p:spPr>
          <a:xfrm>
            <a:off x="-4067" y="4376652"/>
            <a:ext cx="12209092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09_MW_logo_CMYK_REV.png"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55600" lvl="1" marL="91440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4990" lvl="2" marL="1371600" algn="l">
              <a:lnSpc>
                <a:spcPct val="105000"/>
              </a:lnSpc>
              <a:spcBef>
                <a:spcPts val="321"/>
              </a:spcBef>
              <a:spcAft>
                <a:spcPts val="0"/>
              </a:spcAft>
              <a:buSzPts val="1203"/>
              <a:buChar char="▪"/>
              <a:defRPr sz="1604"/>
            </a:lvl3pPr>
            <a:lvl4pPr indent="-228600" lvl="3" marL="1828800" algn="l">
              <a:lnSpc>
                <a:spcPct val="105000"/>
              </a:lnSpc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1604"/>
              <a:buNone/>
              <a:defRPr/>
            </a:lvl4pPr>
            <a:lvl5pPr indent="-317754" lvl="4" marL="2286000" algn="l">
              <a:lnSpc>
                <a:spcPct val="105000"/>
              </a:lnSpc>
              <a:spcBef>
                <a:spcPts val="281"/>
              </a:spcBef>
              <a:spcAft>
                <a:spcPts val="0"/>
              </a:spcAft>
              <a:buSzPts val="1404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Featur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609600" y="457200"/>
            <a:ext cx="944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609601" y="2819400"/>
            <a:ext cx="5080001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25687"/>
              </a:buClr>
              <a:buSzPts val="1800"/>
              <a:buChar char="▪"/>
              <a:defRPr sz="1800"/>
            </a:lvl1pPr>
            <a:lvl2pPr indent="-330454" lvl="1" marL="9144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604"/>
              <a:buChar char="–"/>
              <a:defRPr sz="1604"/>
            </a:lvl2pPr>
            <a:lvl3pPr indent="-228600" lvl="2" marL="13716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3"/>
              <a:buNone/>
              <a:defRPr sz="1604"/>
            </a:lvl3pPr>
            <a:lvl4pPr indent="-228600" lvl="3" marL="1828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None/>
              <a:defRPr sz="1804"/>
            </a:lvl4pPr>
            <a:lvl5pPr indent="-343217" lvl="4" marL="22860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805"/>
              <a:buChar char="»"/>
              <a:defRPr sz="1804"/>
            </a:lvl5pPr>
            <a:lvl6pPr indent="-343217" lvl="5" marL="27432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6pPr>
            <a:lvl7pPr indent="-343217" lvl="6" marL="32004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7pPr>
            <a:lvl8pPr indent="-343217" lvl="7" marL="36576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8pPr>
            <a:lvl9pPr indent="-343217" lvl="8" marL="4114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9pPr>
          </a:lstStyle>
          <a:p/>
        </p:txBody>
      </p:sp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609601" y="1600200"/>
            <a:ext cx="5080001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0" i="0"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3" type="body"/>
          </p:nvPr>
        </p:nvSpPr>
        <p:spPr>
          <a:xfrm>
            <a:off x="609602" y="6172200"/>
            <a:ext cx="5473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55917" lvl="0" marL="4572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Courier New"/>
              <a:buChar char="»"/>
              <a:defRPr b="0" sz="1604">
                <a:latin typeface="Courier New"/>
                <a:ea typeface="Courier New"/>
                <a:cs typeface="Courier New"/>
                <a:sym typeface="Courier New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963084" y="1914529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b="0" sz="3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body"/>
          </p:nvPr>
        </p:nvSpPr>
        <p:spPr>
          <a:xfrm>
            <a:off x="609602" y="1600200"/>
            <a:ext cx="5181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4990" lvl="2" marL="13716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3"/>
              <a:buChar char="▪"/>
              <a:defRPr sz="1604"/>
            </a:lvl3pPr>
            <a:lvl4pPr indent="-228600" lvl="3" marL="1828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None/>
              <a:defRPr sz="1804"/>
            </a:lvl4pPr>
            <a:lvl5pPr indent="-343217" lvl="4" marL="22860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805"/>
              <a:buChar char="»"/>
              <a:defRPr sz="1804"/>
            </a:lvl5pPr>
            <a:lvl6pPr indent="-343217" lvl="5" marL="27432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6pPr>
            <a:lvl7pPr indent="-343217" lvl="6" marL="32004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7pPr>
            <a:lvl8pPr indent="-343217" lvl="7" marL="36576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8pPr>
            <a:lvl9pPr indent="-343217" lvl="8" marL="4114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9pPr>
          </a:lstStyle>
          <a:p/>
        </p:txBody>
      </p:sp>
      <p:sp>
        <p:nvSpPr>
          <p:cNvPr id="38" name="Google Shape;38;p18"/>
          <p:cNvSpPr txBox="1"/>
          <p:nvPr>
            <p:ph idx="2" type="body"/>
          </p:nvPr>
        </p:nvSpPr>
        <p:spPr>
          <a:xfrm>
            <a:off x="6197602" y="1600200"/>
            <a:ext cx="5181600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04990" lvl="2" marL="137160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SzPts val="1203"/>
              <a:buChar char="▪"/>
              <a:defRPr sz="1604"/>
            </a:lvl3pPr>
            <a:lvl4pPr indent="-228600" lvl="3" marL="1828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None/>
              <a:defRPr sz="1804"/>
            </a:lvl4pPr>
            <a:lvl5pPr indent="-343217" lvl="4" marL="22860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SzPts val="1805"/>
              <a:buChar char="»"/>
              <a:defRPr sz="1804"/>
            </a:lvl5pPr>
            <a:lvl6pPr indent="-343217" lvl="5" marL="27432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6pPr>
            <a:lvl7pPr indent="-343217" lvl="6" marL="32004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7pPr>
            <a:lvl8pPr indent="-343217" lvl="7" marL="36576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8pPr>
            <a:lvl9pPr indent="-343217" lvl="8" marL="4114800" algn="l">
              <a:lnSpc>
                <a:spcPct val="100000"/>
              </a:lnSpc>
              <a:spcBef>
                <a:spcPts val="361"/>
              </a:spcBef>
              <a:spcAft>
                <a:spcPts val="0"/>
              </a:spcAft>
              <a:buClr>
                <a:schemeClr val="dk1"/>
              </a:buClr>
              <a:buSzPts val="1805"/>
              <a:buChar char="•"/>
              <a:defRPr sz="1804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/>
        </p:nvSpPr>
        <p:spPr>
          <a:xfrm>
            <a:off x="607484" y="1600200"/>
            <a:ext cx="10765536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164" lvl="0" marL="3421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Edit in Slide Master view to enter agenda 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64" lvl="0" marL="3421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64" lvl="0" marL="3421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164" lvl="0" marL="3421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64" lvl="0" marL="3421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 txBox="1"/>
          <p:nvPr/>
        </p:nvSpPr>
        <p:spPr>
          <a:xfrm>
            <a:off x="607484" y="464695"/>
            <a:ext cx="1076553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 in Slide Master view to enter agenda title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990" lvl="2" marL="1371600" marR="0" rtl="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chemeClr val="dk2"/>
              </a:buClr>
              <a:buSzPts val="1203"/>
              <a:buFont typeface="Noto Sans Symbols"/>
              <a:buChar char="▪"/>
              <a:defRPr b="0" i="0" sz="16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1604"/>
              <a:buFont typeface="Arial"/>
              <a:buNone/>
              <a:defRPr b="0" i="0" sz="16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754" lvl="4" marL="2286000" marR="0" rtl="0" algn="l">
              <a:lnSpc>
                <a:spcPct val="100000"/>
              </a:lnSpc>
              <a:spcBef>
                <a:spcPts val="281"/>
              </a:spcBef>
              <a:spcAft>
                <a:spcPts val="0"/>
              </a:spcAft>
              <a:buClr>
                <a:schemeClr val="dk2"/>
              </a:buClr>
              <a:buSzPts val="1404"/>
              <a:buFont typeface="Arial"/>
              <a:buChar char="»"/>
              <a:defRPr b="0" i="0" sz="14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917" lvl="5" marL="27432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917" lvl="6" marL="32004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917" lvl="7" marL="36576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917" lvl="8" marL="4114800" marR="0" rtl="0" algn="l">
              <a:lnSpc>
                <a:spcPct val="100000"/>
              </a:lnSpc>
              <a:spcBef>
                <a:spcPts val="401"/>
              </a:spcBef>
              <a:spcAft>
                <a:spcPts val="0"/>
              </a:spcAft>
              <a:buClr>
                <a:schemeClr val="dk1"/>
              </a:buClr>
              <a:buSzPts val="2005"/>
              <a:buFont typeface="Arial"/>
              <a:buChar char="•"/>
              <a:defRPr b="0" i="0" sz="200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3"/>
              <a:buFont typeface="Arial"/>
              <a:buNone/>
            </a:pPr>
            <a:fld id="{00000000-1234-1234-1234-123412341234}" type="slidenum">
              <a:rPr b="1" i="0" lang="en-US" sz="120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3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647.png" id="13" name="Google Shape;1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1"/>
          <p:cNvCxnSpPr/>
          <p:nvPr/>
        </p:nvCxnSpPr>
        <p:spPr>
          <a:xfrm flipH="1">
            <a:off x="229062" y="176521"/>
            <a:ext cx="10297500" cy="211500"/>
          </a:xfrm>
          <a:prstGeom prst="bentConnector3">
            <a:avLst>
              <a:gd fmla="val 100012" name="adj1"/>
            </a:avLst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erica.galli@mail.polimi.it" TargetMode="External"/><Relationship Id="rId4" Type="http://schemas.openxmlformats.org/officeDocument/2006/relationships/hyperlink" Target="mailto:matlab.polimi@gmail.com" TargetMode="External"/><Relationship Id="rId5" Type="http://schemas.openxmlformats.org/officeDocument/2006/relationships/hyperlink" Target="https://t.me/matlab_polimi" TargetMode="External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software.test.polimi.it/mathworks-matlab/" TargetMode="External"/><Relationship Id="rId4" Type="http://schemas.openxmlformats.org/officeDocument/2006/relationships/hyperlink" Target="https://matlab.mathworks.com/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mathworks.com/matlabcentral/" TargetMode="External"/><Relationship Id="rId4" Type="http://schemas.openxmlformats.org/officeDocument/2006/relationships/hyperlink" Target="https://www.mathworks.com/academia.html?s_tid=gn_acad" TargetMode="External"/><Relationship Id="rId5" Type="http://schemas.openxmlformats.org/officeDocument/2006/relationships/hyperlink" Target="https://www.mathworks.com/matlabcentral/cody/" TargetMode="External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ctrTitle"/>
          </p:nvPr>
        </p:nvSpPr>
        <p:spPr>
          <a:xfrm>
            <a:off x="914400" y="9144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MATLAB Fundamentals</a:t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5400" y="1066800"/>
            <a:ext cx="2742760" cy="237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20200" y="3230373"/>
            <a:ext cx="2646690" cy="264669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914400" y="3886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Erica Galli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905000"/>
            <a:ext cx="4648200" cy="4020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Oggi: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535" lvl="0" marL="343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16:30 - 18:15: Corso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18:15 - 19:00: Gadget e domande</a:t>
            </a:r>
            <a:endParaRPr/>
          </a:p>
          <a:p>
            <a:pPr indent="-159383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59383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2057400"/>
            <a:ext cx="2742760" cy="237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Contatti</a:t>
            </a:r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755" lvl="0" marL="343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Erica Galli</a:t>
            </a:r>
            <a:endParaRPr/>
          </a:p>
          <a:p>
            <a:pPr indent="-286461" lvl="1" marL="744801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erica.galli@mail.polimi.it</a:t>
            </a:r>
            <a:endParaRPr/>
          </a:p>
          <a:p>
            <a:pPr indent="-343755" lvl="0" marL="34375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MATLAB PoliMi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matlab.polimi@gmail.com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@matlab_polimi (Instagram)</a:t>
            </a:r>
            <a:endParaRPr/>
          </a:p>
          <a:p>
            <a:pPr indent="-286461" lvl="1" marL="744801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Matlab PoliMi (Facebook)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t.me/matlab_polimi</a:t>
            </a:r>
            <a:r>
              <a:rPr lang="en-US"/>
              <a:t> (Telegram)</a:t>
            </a:r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91400" y="2057400"/>
            <a:ext cx="2742760" cy="237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Cos’è MATLAB?</a:t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609602" y="1600200"/>
            <a:ext cx="586739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755" lvl="0" marL="3437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Piattaforma di programmazione pensata per scienziati ed ingegneri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Linguaggio e sintassi semplice, basati su matrici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Designata per esprimere in modo naturale espressioni e calcoli matematici</a:t>
            </a:r>
            <a:endParaRPr/>
          </a:p>
          <a:p>
            <a:pPr indent="-343755" lvl="0" marL="343755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Usando MATLAB, puoi: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Analizzare dati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Sviluppare algoritmi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Creare modelli (reti neurali, sistemi di controllo, simulazioni di fluidi…)</a:t>
            </a:r>
            <a:endParaRPr/>
          </a:p>
          <a:p>
            <a:pPr indent="-286462" lvl="1" marL="74480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Esiste un toolbox per (quasi) ogni necessità</a:t>
            </a:r>
            <a:endParaRPr/>
          </a:p>
          <a:p>
            <a:pPr indent="-229455" lvl="0" marL="34375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164" t="0"/>
          <a:stretch/>
        </p:blipFill>
        <p:spPr>
          <a:xfrm>
            <a:off x="7848600" y="228600"/>
            <a:ext cx="4038600" cy="2440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3124200"/>
            <a:ext cx="5728594" cy="2376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6953" y="1676400"/>
            <a:ext cx="2548349" cy="14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5302" y="1682378"/>
            <a:ext cx="2005758" cy="1615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7406" y="2490168"/>
            <a:ext cx="2110603" cy="182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991600" y="4495800"/>
            <a:ext cx="2844244" cy="2223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/>
              <a:t>MATLAB Fundamentals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609602" y="1524000"/>
            <a:ext cx="586739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535" lvl="0" marL="343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Impara le basi di MATLAB in 2 ore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Programma insieme a noi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Gli argomenti di oggi:</a:t>
            </a:r>
            <a:endParaRPr/>
          </a:p>
          <a:p>
            <a:pPr indent="-286385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Comandi MATLAB</a:t>
            </a:r>
            <a:endParaRPr/>
          </a:p>
          <a:p>
            <a:pPr indent="-286385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Usare il Live Editor</a:t>
            </a:r>
            <a:endParaRPr/>
          </a:p>
          <a:p>
            <a:pPr indent="-286385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Lavorare con matrici e vettori</a:t>
            </a:r>
            <a:endParaRPr/>
          </a:p>
          <a:p>
            <a:pPr indent="-286385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Creare plot</a:t>
            </a:r>
            <a:endParaRPr/>
          </a:p>
          <a:p>
            <a:pPr indent="-286385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Usare il pacchetto simbolico</a:t>
            </a:r>
            <a:endParaRPr/>
          </a:p>
        </p:txBody>
      </p:sp>
      <p:pic>
        <p:nvPicPr>
          <p:cNvPr descr="C:\Users\ebyrne\AppData\Local\Temp\SNAGHTMLfb2e1dc.PNG"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2676" y="1550677"/>
            <a:ext cx="3624324" cy="20307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ebyrne\AppData\Local\Temp\SNAGHTMLfc22df0.PNG" id="83" name="Google Shape;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34600" y="786966"/>
            <a:ext cx="1752600" cy="1727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5"/>
          <p:cNvGrpSpPr/>
          <p:nvPr/>
        </p:nvGrpSpPr>
        <p:grpSpPr>
          <a:xfrm>
            <a:off x="6977268" y="3844138"/>
            <a:ext cx="4833732" cy="2861462"/>
            <a:chOff x="6553200" y="3810000"/>
            <a:chExt cx="4833732" cy="2861462"/>
          </a:xfrm>
        </p:grpSpPr>
        <p:pic>
          <p:nvPicPr>
            <p:cNvPr descr="C:\Users\ebyrne\AppData\Local\Temp\SNAGHTMLfca91e3.PNG" id="85" name="Google Shape;85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72132" y="3810000"/>
              <a:ext cx="4114800" cy="12426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53200" y="4972730"/>
              <a:ext cx="4293496" cy="16987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TO DO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685800" y="1371600"/>
            <a:ext cx="7467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Hai creato l’account MathWorks con la mail del Poli?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https://www.software.test.polimi.it/mathworks-matlab/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 hai installato MATLAB:</a:t>
            </a:r>
            <a:endParaRPr/>
          </a:p>
          <a:p>
            <a:pPr indent="-343535" lvl="1" marL="74458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1" lang="en-US"/>
              <a:t>Installa Symbolic Toolbox Package</a:t>
            </a:r>
            <a:endParaRPr b="1"/>
          </a:p>
          <a:p>
            <a:pPr indent="-216534" lvl="1" marL="74458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Se non hai installato MATLAB:</a:t>
            </a:r>
            <a:endParaRPr/>
          </a:p>
          <a:p>
            <a:pPr indent="-343535" lvl="1" marL="74458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Accedi a MATLAB Online</a:t>
            </a:r>
            <a:endParaRPr/>
          </a:p>
          <a:p>
            <a:pPr indent="-343535" lvl="1" marL="74458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https://matlab.mathworks.com/</a:t>
            </a:r>
            <a:endParaRPr/>
          </a:p>
          <a:p>
            <a:pPr indent="-343535" lvl="1" marL="74458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Il look è leggermente diverso ma le </a:t>
            </a:r>
            <a:endParaRPr/>
          </a:p>
          <a:p>
            <a:pPr indent="0" lvl="1" marL="401047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funzioni sono identiche</a:t>
            </a:r>
            <a:endParaRPr/>
          </a:p>
          <a:p>
            <a:pPr indent="0" lvl="1" marL="401047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5">
            <a:alphaModFix/>
          </a:blip>
          <a:srcRect b="0" l="0" r="23653" t="4216"/>
          <a:stretch/>
        </p:blipFill>
        <p:spPr>
          <a:xfrm>
            <a:off x="5791200" y="2743200"/>
            <a:ext cx="6129957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TO DO</a:t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609600" y="1219200"/>
            <a:ext cx="1082039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535" lvl="0" marL="343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È il momento del Live Script!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Scarica il materiale del Workshop su cui lavoreremo:</a:t>
            </a:r>
            <a:endParaRPr/>
          </a:p>
          <a:p>
            <a:pPr indent="-343535" lvl="1" marL="74458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1" i="1" lang="en-US"/>
              <a:t>Versione Workshop</a:t>
            </a:r>
            <a:r>
              <a:rPr lang="en-US"/>
              <a:t>, formato .mlx (quella su cui scriveremo live!)</a:t>
            </a:r>
            <a:endParaRPr/>
          </a:p>
          <a:p>
            <a:pPr indent="-343533" lvl="2" marL="1145630" rtl="0" algn="l">
              <a:lnSpc>
                <a:spcPct val="105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</a:pPr>
            <a:r>
              <a:rPr lang="en-US"/>
              <a:t>Scaricala e aprila se hai MATLAB installato</a:t>
            </a:r>
            <a:endParaRPr/>
          </a:p>
          <a:p>
            <a:pPr indent="-343533" lvl="2" marL="1145630" rtl="0" algn="l">
              <a:lnSpc>
                <a:spcPct val="105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</a:pPr>
            <a:r>
              <a:rPr lang="en-US"/>
              <a:t>Su MATLAB Online, scaricala, trascinala nella “Current Folder” a sinistra e fai doppio clic dalla Current Folder per aprirla</a:t>
            </a:r>
            <a:endParaRPr/>
          </a:p>
          <a:p>
            <a:pPr indent="-343535" lvl="1" marL="744582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b="1" i="1" lang="en-US"/>
              <a:t>Versione Completa</a:t>
            </a:r>
            <a:r>
              <a:rPr lang="en-US"/>
              <a:t>, formato .pdf o .mlx contiene tutto il codice che svolgeremo già precompilato</a:t>
            </a:r>
            <a:endParaRPr/>
          </a:p>
          <a:p>
            <a:pPr indent="-343533" lvl="2" marL="1145630" rtl="0" algn="l">
              <a:lnSpc>
                <a:spcPct val="105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</a:pPr>
            <a:r>
              <a:rPr lang="en-US"/>
              <a:t>Puoi usarla se rimani indietro o ti sei perso qualche passaggio, ma ti consiglio di seguirmi sulla versione Workshop</a:t>
            </a:r>
            <a:endParaRPr/>
          </a:p>
          <a:p>
            <a:pPr indent="-343533" lvl="2" marL="1145630" rtl="0" algn="l">
              <a:lnSpc>
                <a:spcPct val="105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</a:pPr>
            <a:r>
              <a:rPr lang="en-US"/>
              <a:t>Puoi riguardarla per ripassare i comandi o controllare cose che non sei riuscito ad annotare</a:t>
            </a:r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838200" y="5334000"/>
            <a:ext cx="967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Scaricala dal LINK inviato in 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/>
              <a:t>QUIZ TIME</a:t>
            </a:r>
            <a:endParaRPr/>
          </a:p>
        </p:txBody>
      </p:sp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609600" y="1219200"/>
            <a:ext cx="1082039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754" lvl="0" marL="3437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3200"/>
              <a:t>Collegati al quiz inviato in email</a:t>
            </a:r>
            <a:endParaRPr sz="3200">
              <a:solidFill>
                <a:srgbClr val="176DA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5100">
              <a:solidFill>
                <a:srgbClr val="176DAD"/>
              </a:solidFill>
            </a:endParaRPr>
          </a:p>
          <a:p>
            <a:pPr indent="-343535" lvl="0" marL="34353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▪"/>
            </a:pPr>
            <a:r>
              <a:rPr lang="en-US" sz="3200"/>
              <a:t>Troverai un questionario di gradimento, e un quiz da completare per vincere i gadget!</a:t>
            </a:r>
            <a:endParaRPr/>
          </a:p>
          <a:p>
            <a:pPr indent="-191131" lvl="0" marL="34353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/>
          </a:p>
          <a:p>
            <a:pPr indent="-343535" lvl="0" marL="343535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▪"/>
            </a:pPr>
            <a:r>
              <a:rPr lang="en-US" sz="3200"/>
              <a:t>Il form verrà chiuso alle ….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Risorse utili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535" lvl="0" marL="343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MATLAB Central</a:t>
            </a:r>
            <a:endParaRPr/>
          </a:p>
          <a:p>
            <a:pPr indent="-286385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https://www.mathworks.com/matlabcentral/</a:t>
            </a:r>
            <a:r>
              <a:rPr lang="en-US"/>
              <a:t> </a:t>
            </a:r>
            <a:endParaRPr/>
          </a:p>
          <a:p>
            <a:pPr indent="-343535" lvl="0" marL="34353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Mathworks Academia</a:t>
            </a:r>
            <a:endParaRPr/>
          </a:p>
          <a:p>
            <a:pPr indent="-286385" lvl="1" marL="744220" rtl="0" algn="l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https://www.mathworks.com/academia.html?s_tid=gn_acad</a:t>
            </a:r>
            <a:endParaRPr/>
          </a:p>
          <a:p>
            <a:pPr indent="-343535" lvl="0" marL="343535" rtl="0" algn="l">
              <a:lnSpc>
                <a:spcPct val="104999"/>
              </a:lnSpc>
              <a:spcBef>
                <a:spcPts val="48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Cody Problems</a:t>
            </a:r>
            <a:endParaRPr/>
          </a:p>
          <a:p>
            <a:pPr indent="-286385" lvl="1" marL="744220" rtl="0" algn="l">
              <a:lnSpc>
                <a:spcPct val="104999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https://www.mathworks.com/matlabcentral/cody/</a:t>
            </a:r>
            <a:r>
              <a:rPr lang="en-US"/>
              <a:t> </a:t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2000" y="1371600"/>
            <a:ext cx="3124200" cy="3896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762000" y="4495800"/>
            <a:ext cx="7239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Ricordati di seguirci su Instagram/Facebook per rimanere aggiornato sui prossimi eventi!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@matlab_polimi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Matlab PoliMi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W_Public_widescreen">
  <a:themeElements>
    <a:clrScheme name="MathWorks">
      <a:dk1>
        <a:srgbClr val="000000"/>
      </a:dk1>
      <a:lt1>
        <a:srgbClr val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2021-02-12T15:43:50Z</dcterms:created>
  <dc:creator>Owen Paul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0x0101005CED2B3B9BAE8849942648134EEE717D</vt:lpwstr>
  </property>
  <property fmtid="{D5CDD505-2E9C-101B-9397-08002B2CF9AE}" pid="8" name="Order">
    <vt:r8>4.74915E7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