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04" r:id="rId4"/>
    <p:sldId id="299" r:id="rId5"/>
    <p:sldId id="300" r:id="rId6"/>
    <p:sldId id="264" r:id="rId7"/>
    <p:sldId id="258" r:id="rId8"/>
    <p:sldId id="263" r:id="rId9"/>
    <p:sldId id="305" r:id="rId10"/>
    <p:sldId id="259" r:id="rId11"/>
    <p:sldId id="290" r:id="rId12"/>
    <p:sldId id="302" r:id="rId13"/>
    <p:sldId id="266" r:id="rId14"/>
    <p:sldId id="267" r:id="rId15"/>
    <p:sldId id="303" r:id="rId16"/>
    <p:sldId id="270" r:id="rId17"/>
    <p:sldId id="275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4" r:id="rId26"/>
    <p:sldId id="281" r:id="rId27"/>
    <p:sldId id="282" r:id="rId28"/>
    <p:sldId id="283" r:id="rId29"/>
    <p:sldId id="306" r:id="rId30"/>
    <p:sldId id="260" r:id="rId31"/>
    <p:sldId id="288" r:id="rId32"/>
    <p:sldId id="292" r:id="rId33"/>
    <p:sldId id="293" r:id="rId34"/>
    <p:sldId id="294" r:id="rId35"/>
    <p:sldId id="295" r:id="rId36"/>
    <p:sldId id="307" r:id="rId37"/>
    <p:sldId id="261" r:id="rId38"/>
    <p:sldId id="296" r:id="rId39"/>
    <p:sldId id="297" r:id="rId40"/>
    <p:sldId id="298" r:id="rId41"/>
    <p:sldId id="308" r:id="rId42"/>
    <p:sldId id="262" r:id="rId43"/>
    <p:sldId id="309" r:id="rId44"/>
    <p:sldId id="312" r:id="rId45"/>
    <p:sldId id="314" r:id="rId46"/>
    <p:sldId id="31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7" autoAdjust="0"/>
    <p:restoredTop sz="54068" autoAdjust="0"/>
  </p:normalViewPr>
  <p:slideViewPr>
    <p:cSldViewPr snapToGrid="0">
      <p:cViewPr varScale="1">
        <p:scale>
          <a:sx n="37" d="100"/>
          <a:sy n="37" d="100"/>
        </p:scale>
        <p:origin x="18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647C7-4E19-4E58-850A-3C729B2DE7AE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1DAE2-099C-4FFC-9662-8DDBB3C8BF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主要来自近两年 </a:t>
            </a:r>
            <a:r>
              <a:rPr lang="en-US" altLang="zh-CN" dirty="0" smtClean="0"/>
              <a:t>Hadoop spark big data </a:t>
            </a:r>
            <a:r>
              <a:rPr lang="zh-CN" altLang="en-US" dirty="0" smtClean="0"/>
              <a:t>的各类国际峰会，大家对大数据技术的理解和判断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我进行了一个总结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1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最典型的三个开源项目</a:t>
            </a:r>
            <a:endParaRPr lang="en-US" altLang="zh-CN" dirty="0" smtClean="0"/>
          </a:p>
          <a:p>
            <a:r>
              <a:rPr lang="zh-CN" altLang="en-US" dirty="0" smtClean="0"/>
              <a:t>就是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和最近非常火的</a:t>
            </a:r>
            <a:r>
              <a:rPr lang="en-US" altLang="zh-CN" dirty="0" smtClean="0"/>
              <a:t>Apache Beam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12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首先我们要先将流数据和批数据处理做以限定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我们现在说到的流数据和批数据处理   指的都是已知问题的处理    就是说有流数据或者批数据  进行确定的算法处理  比如统计</a:t>
            </a:r>
            <a:r>
              <a:rPr lang="en-US" altLang="zh-CN" baseline="0" dirty="0" smtClean="0"/>
              <a:t>PV IV </a:t>
            </a:r>
            <a:r>
              <a:rPr lang="zh-CN" altLang="en-US" baseline="0" dirty="0" smtClean="0"/>
              <a:t>或者进行地理围栏的计算  判定等操作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而不是需要复杂迭代模型 学习的那种操作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在这样的抽象基础上，批处理和流处理的不同  主要在数据到来的速度上  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这就引发了一系列细节的不同，例如如何确定数据处理周期，如何确定数据窗口，如何分配计算资源，如何合并不同时隙的计算结果等等</a:t>
            </a:r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21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批处理和流处理  是大数据处理最重要的两个方向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任何一个大数据计算引擎 都想做到统一流批框架</a:t>
            </a:r>
            <a:r>
              <a:rPr lang="zh-CN" altLang="en-US" baseline="0" dirty="0" smtClean="0"/>
              <a:t>   这样在开源界才有生命力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这里的统一  是统一的计算引擎，或者更具点说是底层的 数据结构，算子和各类</a:t>
            </a:r>
            <a:r>
              <a:rPr lang="en-US" altLang="zh-CN" baseline="0" dirty="0" smtClean="0"/>
              <a:t>API</a:t>
            </a:r>
          </a:p>
          <a:p>
            <a:endParaRPr lang="en-US" baseline="0" dirty="0" smtClean="0"/>
          </a:p>
          <a:p>
            <a:r>
              <a:rPr lang="zh-CN" altLang="en-US" baseline="0" dirty="0" smtClean="0"/>
              <a:t>因此也形成了两大流派   一个是以</a:t>
            </a:r>
            <a:r>
              <a:rPr lang="en-US" altLang="zh-CN" baseline="0" dirty="0" smtClean="0"/>
              <a:t>Spark</a:t>
            </a:r>
            <a:r>
              <a:rPr lang="zh-CN" altLang="en-US" baseline="0" dirty="0" smtClean="0"/>
              <a:t>为代表的  批处理引擎流派</a:t>
            </a:r>
            <a:endParaRPr lang="en-US" altLang="zh-CN" baseline="0" dirty="0" smtClean="0"/>
          </a:p>
          <a:p>
            <a:endParaRPr lang="en-US" baseline="0" dirty="0" smtClean="0"/>
          </a:p>
          <a:p>
            <a:r>
              <a:rPr lang="zh-CN" altLang="en-US" baseline="0" dirty="0" smtClean="0"/>
              <a:t>就是用批处理引擎  来处理流数据</a:t>
            </a:r>
            <a:endParaRPr lang="en-US" altLang="zh-CN" baseline="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17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我们相对比较熟悉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在座的很多人都写过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的程序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我们接下来的讨论也将一起学习</a:t>
            </a:r>
            <a:r>
              <a:rPr lang="en-US" altLang="zh-CN" dirty="0" smtClean="0"/>
              <a:t>spark</a:t>
            </a:r>
          </a:p>
          <a:p>
            <a:endParaRPr lang="en-US" dirty="0" smtClean="0"/>
          </a:p>
          <a:p>
            <a:r>
              <a:rPr lang="zh-CN" altLang="en-US" dirty="0" smtClean="0"/>
              <a:t>但</a:t>
            </a:r>
            <a:r>
              <a:rPr lang="en-US" altLang="zh-CN" dirty="0" smtClean="0"/>
              <a:t>Hadoop spark  </a:t>
            </a:r>
            <a:r>
              <a:rPr lang="zh-CN" altLang="en-US" dirty="0" smtClean="0"/>
              <a:t>在今天已经远远不是大数据的全部了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12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相对的另一个流派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代表性开源项目 是</a:t>
            </a:r>
            <a:r>
              <a:rPr lang="en-US" altLang="zh-CN" dirty="0" smtClean="0"/>
              <a:t>Apache </a:t>
            </a:r>
            <a:r>
              <a:rPr lang="en-US" altLang="zh-CN" dirty="0" err="1" smtClean="0"/>
              <a:t>Flink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他是用流处理引擎  来统一计算批处理作业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具体细节我也没做过深入调研，我们姑且可以认为他是在做积分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这是非常重要的创新，现在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社区，在欧洲非常活跃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9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崇尚 </a:t>
            </a:r>
            <a:r>
              <a:rPr lang="en-US" altLang="zh-CN" dirty="0" smtClean="0"/>
              <a:t>Streaming  first </a:t>
            </a:r>
            <a:r>
              <a:rPr lang="zh-CN" altLang="en-US" dirty="0" smtClean="0"/>
              <a:t>的原则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这两种框架的选择，现在在开源界也是众说纷纭    就像说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还是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是最好的语言一样，如果把两种语言结合起来，就完美了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没法统一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但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Spark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这两种计算框架有办法统一，世界上能做到这件事的公司  只有一家  那就是</a:t>
            </a:r>
            <a:r>
              <a:rPr lang="en-US" altLang="zh-CN" baseline="0" dirty="0" smtClean="0"/>
              <a:t>google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97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Apache Beam   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开源的面向高效，兼容数据处理流程而设计的一种通用编程模型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这是一种通用编程模型，在概念上与</a:t>
            </a:r>
            <a:r>
              <a:rPr lang="en-US" altLang="zh-CN" dirty="0" smtClean="0"/>
              <a:t>Spark  Hadoop</a:t>
            </a:r>
            <a:r>
              <a:rPr lang="zh-CN" altLang="en-US" dirty="0" smtClean="0"/>
              <a:t>不太一样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他可以说是在所有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生态系统之上的一种大数据编程框架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5</a:t>
            </a:r>
            <a:r>
              <a:rPr lang="zh-CN" altLang="en-US" dirty="0" smtClean="0"/>
              <a:t>月份刚刚开源了第一个稳定版本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Apache Beam</a:t>
            </a:r>
            <a:r>
              <a:rPr lang="zh-CN" altLang="en-US" dirty="0" smtClean="0"/>
              <a:t>现在非常火，我们要做通用平台，这个开源项目对我们来说有很高的学习价值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02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这个定义有三个非常重要的关键词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通用，高效，和兼容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下面我们一起来看看这三方面是怎么体现的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6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223630" y="4272196"/>
            <a:ext cx="5367000" cy="4047300"/>
          </a:xfrm>
          <a:prstGeom prst="rect">
            <a:avLst/>
          </a:prstGeom>
        </p:spPr>
        <p:txBody>
          <a:bodyPr lIns="89600" tIns="89600" rIns="89600" bIns="896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/>
              <a:t>首先是通用，从</a:t>
            </a:r>
            <a:r>
              <a:rPr lang="en-US" altLang="zh-CN" dirty="0" smtClean="0"/>
              <a:t>2003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年间，可以理解为大数据的萌芽阶段，所有大数据的处理，都来自</a:t>
            </a:r>
            <a:r>
              <a:rPr lang="en-US" altLang="zh-CN" dirty="0" smtClean="0"/>
              <a:t>google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为代表的几篇论文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r>
              <a:rPr lang="zh-CN" altLang="en-US" dirty="0" smtClean="0"/>
              <a:t>这也可以印证我们之前的观点，大数据是从批处理发展起来的。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zh-CN" altLang="en-US" dirty="0" smtClean="0"/>
              <a:t>从此之后，大数据技术的两大阵营  开源界  </a:t>
            </a:r>
            <a:r>
              <a:rPr lang="en-US" altLang="zh-CN" dirty="0" smtClean="0"/>
              <a:t>Apache  </a:t>
            </a:r>
            <a:r>
              <a:rPr lang="zh-CN" altLang="en-US" dirty="0" smtClean="0"/>
              <a:t>基金会，巨头 </a:t>
            </a:r>
            <a:r>
              <a:rPr lang="en-US" altLang="zh-CN" dirty="0" smtClean="0"/>
              <a:t>Google </a:t>
            </a:r>
            <a:r>
              <a:rPr lang="zh-CN" altLang="en-US" dirty="0" smtClean="0"/>
              <a:t>开始了各自相互学习，取长补短的技术发展历程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Google</a:t>
            </a:r>
            <a:r>
              <a:rPr lang="zh-CN" altLang="en-US" dirty="0" smtClean="0"/>
              <a:t>一直号称有全世界最牛的技术，一直不舍得开源，但直到有一天，他不得不写一些与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的接口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，因为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用的人太多了，尽管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的技术强，还是要少数服从多数。  近年来，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也逐渐向开源界倾斜，包括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的改进版本，也都有开源。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zh-CN" altLang="en-US" dirty="0" smtClean="0"/>
              <a:t>而最成功的，当属</a:t>
            </a:r>
            <a:r>
              <a:rPr lang="en-US" altLang="zh-CN" dirty="0" smtClean="0"/>
              <a:t>Apache Beam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Beam</a:t>
            </a:r>
            <a:r>
              <a:rPr lang="zh-CN" altLang="en-US" dirty="0" smtClean="0"/>
              <a:t>是有两层含义，一个是光束，也就是他希望点亮大数据技术，二，踏实</a:t>
            </a:r>
            <a:r>
              <a:rPr lang="en-US" altLang="zh-CN" dirty="0" smtClean="0"/>
              <a:t>Batch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的缩写，他的目标是将所有大数据技术囊括，最核心的是通用的批处理和流处理框架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896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/>
              <a:t>说到</a:t>
            </a:r>
            <a:r>
              <a:rPr lang="en-US" altLang="zh-CN" dirty="0" smtClean="0"/>
              <a:t>Beam   </a:t>
            </a:r>
            <a:r>
              <a:rPr lang="zh-CN" altLang="en-US" dirty="0" smtClean="0"/>
              <a:t>是一个大数据通用编程框架，通用的体现，主要是</a:t>
            </a:r>
            <a:r>
              <a:rPr lang="en-US" altLang="zh-CN" dirty="0" smtClean="0"/>
              <a:t>Beam</a:t>
            </a:r>
            <a:r>
              <a:rPr lang="zh-CN" altLang="en-US" dirty="0" smtClean="0"/>
              <a:t>将大数据处理，分为四个问题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zh-CN" altLang="en-US" dirty="0" smtClean="0"/>
              <a:t>每个问题都有对应的编程接口，通过编码，回答这四个问题，就确定了一个大数据处理流程，无论是批处理还是流处理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Event time </a:t>
            </a:r>
            <a:r>
              <a:rPr lang="zh-CN" altLang="en-US" dirty="0" smtClean="0"/>
              <a:t>是数据到来的时间  </a:t>
            </a:r>
            <a:r>
              <a:rPr lang="en-US" altLang="zh-CN" dirty="0" smtClean="0"/>
              <a:t>where </a:t>
            </a:r>
            <a:r>
              <a:rPr lang="zh-CN" altLang="en-US" dirty="0" smtClean="0"/>
              <a:t>是如何分割</a:t>
            </a:r>
            <a:r>
              <a:rPr lang="en-US" altLang="zh-CN" dirty="0" smtClean="0"/>
              <a:t>event time</a:t>
            </a:r>
          </a:p>
          <a:p>
            <a:pPr lvl="0" rtl="0">
              <a:spcBef>
                <a:spcPts val="0"/>
              </a:spcBef>
              <a:buNone/>
            </a:pP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Processing time </a:t>
            </a:r>
            <a:r>
              <a:rPr lang="zh-CN" altLang="en-US" dirty="0" smtClean="0"/>
              <a:t>是处理数据的时间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How </a:t>
            </a:r>
            <a:r>
              <a:rPr lang="zh-CN" altLang="en-US" dirty="0" smtClean="0"/>
              <a:t>是不同处理结果之间的关系 是否存在依赖  合并 等关系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0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最主要的趋势有四大方面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流数据分析的兴起</a:t>
            </a:r>
            <a:endParaRPr lang="en-US" altLang="zh-CN" dirty="0" smtClean="0"/>
          </a:p>
          <a:p>
            <a:r>
              <a:rPr lang="zh-CN" altLang="en-US" dirty="0" smtClean="0"/>
              <a:t>通用流处理和批处理框架</a:t>
            </a:r>
            <a:endParaRPr lang="en-US" altLang="zh-CN" dirty="0" smtClean="0"/>
          </a:p>
          <a:p>
            <a:r>
              <a:rPr lang="zh-CN" altLang="en-US" dirty="0" smtClean="0"/>
              <a:t>大数据快速上手的工具集的丰富</a:t>
            </a:r>
            <a:endParaRPr lang="en-US" altLang="zh-CN" dirty="0" smtClean="0"/>
          </a:p>
          <a:p>
            <a:r>
              <a:rPr lang="zh-CN" altLang="en-US" dirty="0" smtClean="0"/>
              <a:t>与机器学习，深度</a:t>
            </a:r>
            <a:r>
              <a:rPr lang="zh-CN" altLang="en-US" smtClean="0"/>
              <a:t>学习的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96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Shape 2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1" name="Shape 2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815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Shape 2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169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Shape 27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3" name="Shape 27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222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Shape 27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2" name="Shape 2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411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Shape 27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Shape 27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885099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Shape 29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1" name="Shape 29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19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Shape 30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5" name="Shape 30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CN" altLang="en-US" dirty="0" smtClean="0"/>
              <a:t>细腰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CN" altLang="en-US" dirty="0" smtClean="0"/>
              <a:t>有了</a:t>
            </a:r>
            <a:r>
              <a:rPr lang="en-US" altLang="zh-CN" dirty="0" smtClean="0"/>
              <a:t>Beam  </a:t>
            </a:r>
            <a:r>
              <a:rPr lang="zh-CN" altLang="en-US" dirty="0" smtClean="0"/>
              <a:t>能够做到 上层应用 和 底层存储 计算框架的透明</a:t>
            </a:r>
            <a:endParaRPr lang="en-US" altLang="zh-CN" dirty="0" smtClean="0"/>
          </a:p>
          <a:p>
            <a:pPr marL="457200" lvl="0" indent="-228600" rtl="0">
              <a:spcBef>
                <a:spcPts val="0"/>
              </a:spcBef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CN" altLang="en-US" dirty="0" smtClean="0"/>
              <a:t>而且</a:t>
            </a:r>
            <a:r>
              <a:rPr lang="en-US" altLang="zh-CN" dirty="0" smtClean="0"/>
              <a:t>Beam</a:t>
            </a:r>
            <a:r>
              <a:rPr lang="zh-CN" altLang="en-US" dirty="0" smtClean="0"/>
              <a:t>支持插件式扩展  </a:t>
            </a:r>
            <a:r>
              <a:rPr lang="zh-CN" altLang="en-US" baseline="0" dirty="0" smtClean="0"/>
              <a:t>  从存储 到 计算后端  到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转换接口   是目前大数据技术最通用的范式之一</a:t>
            </a:r>
            <a:endParaRPr lang="en-US" altLang="zh-CN" baseline="0" dirty="0" smtClean="0"/>
          </a:p>
          <a:p>
            <a:pPr marL="457200" lvl="0" indent="-228600" rtl="0">
              <a:spcBef>
                <a:spcPts val="0"/>
              </a:spcBef>
            </a:pPr>
            <a:endParaRPr lang="en-US" baseline="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CN" altLang="en-US" baseline="0" dirty="0" smtClean="0"/>
              <a:t>今年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月刚刚发布第一个稳定版本  值得我们深入研究和学习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30096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最主要的趋势有四大方面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流数据分析的兴起</a:t>
            </a:r>
            <a:endParaRPr lang="en-US" altLang="zh-CN" dirty="0" smtClean="0"/>
          </a:p>
          <a:p>
            <a:r>
              <a:rPr lang="zh-CN" altLang="en-US" dirty="0" smtClean="0"/>
              <a:t>通用流处理和批处理框架</a:t>
            </a:r>
            <a:endParaRPr lang="en-US" altLang="zh-CN" dirty="0" smtClean="0"/>
          </a:p>
          <a:p>
            <a:r>
              <a:rPr lang="zh-CN" altLang="en-US" dirty="0" smtClean="0"/>
              <a:t>大数据快速上手的工具集的丰富</a:t>
            </a:r>
            <a:endParaRPr lang="en-US" altLang="zh-CN" dirty="0" smtClean="0"/>
          </a:p>
          <a:p>
            <a:r>
              <a:rPr lang="zh-CN" altLang="en-US" dirty="0" smtClean="0"/>
              <a:t>与机器学习，深度学习的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38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80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最主要的趋势有四大方面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流数据分析的兴起</a:t>
            </a:r>
            <a:endParaRPr lang="en-US" altLang="zh-CN" dirty="0" smtClean="0"/>
          </a:p>
          <a:p>
            <a:r>
              <a:rPr lang="zh-CN" altLang="en-US" dirty="0" smtClean="0"/>
              <a:t>通用流处理和批处理框架</a:t>
            </a:r>
            <a:endParaRPr lang="en-US" altLang="zh-CN" dirty="0" smtClean="0"/>
          </a:p>
          <a:p>
            <a:r>
              <a:rPr lang="zh-CN" altLang="en-US" dirty="0" smtClean="0"/>
              <a:t>大数据快速上手的工具集的丰富</a:t>
            </a:r>
            <a:endParaRPr lang="en-US" altLang="zh-CN" dirty="0" smtClean="0"/>
          </a:p>
          <a:p>
            <a:r>
              <a:rPr lang="zh-CN" altLang="en-US" dirty="0" smtClean="0"/>
              <a:t>与机器学习，深度学习的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最主要的趋势有四大方面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流数据分析的兴起</a:t>
            </a:r>
            <a:endParaRPr lang="en-US" altLang="zh-CN" dirty="0" smtClean="0"/>
          </a:p>
          <a:p>
            <a:r>
              <a:rPr lang="zh-CN" altLang="en-US" dirty="0" smtClean="0"/>
              <a:t>通用流处理和批处理框架</a:t>
            </a:r>
            <a:endParaRPr lang="en-US" altLang="zh-CN" dirty="0" smtClean="0"/>
          </a:p>
          <a:p>
            <a:r>
              <a:rPr lang="zh-CN" altLang="en-US" dirty="0" smtClean="0"/>
              <a:t>大数据快速上手的工具集的丰富</a:t>
            </a:r>
            <a:endParaRPr lang="en-US" altLang="zh-CN" dirty="0" smtClean="0"/>
          </a:p>
          <a:p>
            <a:r>
              <a:rPr lang="zh-CN" altLang="en-US" dirty="0" smtClean="0"/>
              <a:t>与机器学习，深度</a:t>
            </a:r>
            <a:r>
              <a:rPr lang="zh-CN" altLang="en-US" smtClean="0"/>
              <a:t>学习的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98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50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en-US" sz="1200" dirty="0" smtClean="0">
              <a:solidFill>
                <a:srgbClr val="008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39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55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大数据发展到今天，计算范式越来越清晰   越来越从专用 走向通用  甚至有可能</a:t>
            </a:r>
            <a:r>
              <a:rPr lang="en-US" altLang="zh-CN" dirty="0" smtClean="0"/>
              <a:t>Beam</a:t>
            </a:r>
            <a:r>
              <a:rPr lang="zh-CN" altLang="en-US" dirty="0" smtClean="0"/>
              <a:t>一统江湖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好处在于为用户提供更高级别的编程方式，屏蔽底层架构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Apache  Beam  </a:t>
            </a:r>
            <a:r>
              <a:rPr lang="zh-CN" altLang="en-US" dirty="0" smtClean="0"/>
              <a:t>可以理解为大数据的细腰模型   以后大数据的各个组件  都是</a:t>
            </a:r>
            <a:r>
              <a:rPr lang="en-US" altLang="zh-CN" dirty="0" smtClean="0"/>
              <a:t>Beam </a:t>
            </a:r>
            <a:r>
              <a:rPr lang="zh-CN" altLang="en-US" dirty="0" smtClean="0"/>
              <a:t>上的一环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06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过去一年多的时间   围绕</a:t>
            </a:r>
            <a:r>
              <a:rPr lang="en-US" altLang="zh-CN" dirty="0" smtClean="0"/>
              <a:t>33</a:t>
            </a:r>
            <a:r>
              <a:rPr lang="zh-CN" altLang="en-US" dirty="0" smtClean="0"/>
              <a:t>基地项目 </a:t>
            </a:r>
            <a:r>
              <a:rPr lang="zh-CN" altLang="en-US" baseline="0" dirty="0" smtClean="0"/>
              <a:t>   海洋数据平台  我们都积累了一些大数据技术经验</a:t>
            </a:r>
            <a:endParaRPr lang="en-US" altLang="zh-CN" baseline="0" dirty="0" smtClean="0"/>
          </a:p>
          <a:p>
            <a:endParaRPr lang="en-US" baseline="0" dirty="0" smtClean="0"/>
          </a:p>
          <a:p>
            <a:r>
              <a:rPr lang="zh-CN" altLang="en-US" baseline="0" dirty="0" smtClean="0"/>
              <a:t>我们想做的是一个通用大数据支撑平台，这是我们的初心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我们最初的参考  是阿里巴巴的统一数据平台</a:t>
            </a:r>
            <a:endParaRPr lang="en-US" altLang="zh-CN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732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还涉及到部署的问题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00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Apache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Beam</a:t>
            </a:r>
            <a:r>
              <a:rPr lang="zh-CN" altLang="en-US" dirty="0" smtClean="0"/>
              <a:t>的结合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5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5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第一点，</a:t>
            </a:r>
            <a:r>
              <a:rPr lang="zh-CN" altLang="en-US" baseline="0" dirty="0" smtClean="0"/>
              <a:t> 是流数据分析的兴起，一直以来，批处理都是大数据分析最典型的场景，记得去年我们讨论大数据的起源，提到过从</a:t>
            </a:r>
            <a:r>
              <a:rPr lang="en-US" altLang="zh-CN" baseline="0" dirty="0" smtClean="0"/>
              <a:t>OLTP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OLAP</a:t>
            </a:r>
          </a:p>
          <a:p>
            <a:r>
              <a:rPr lang="en-US" altLang="zh-CN" baseline="0" dirty="0" smtClean="0"/>
              <a:t>OLTP</a:t>
            </a:r>
            <a:r>
              <a:rPr lang="zh-CN" altLang="en-US" baseline="0" dirty="0" smtClean="0"/>
              <a:t>是联机事务处理</a:t>
            </a:r>
            <a:endParaRPr lang="en-US" altLang="zh-CN" baseline="0" dirty="0" smtClean="0"/>
          </a:p>
          <a:p>
            <a:r>
              <a:rPr lang="en-US" altLang="zh-CN" baseline="0" dirty="0" smtClean="0"/>
              <a:t>OLAP</a:t>
            </a:r>
            <a:r>
              <a:rPr lang="zh-CN" altLang="en-US" baseline="0" dirty="0" smtClean="0"/>
              <a:t>是联机分析处理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0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典型的</a:t>
            </a:r>
            <a:r>
              <a:rPr lang="en-US" altLang="zh-CN" dirty="0" smtClean="0"/>
              <a:t>OLAP</a:t>
            </a:r>
            <a:r>
              <a:rPr lang="zh-CN" altLang="en-US" dirty="0" smtClean="0"/>
              <a:t>分析案例，就是</a:t>
            </a:r>
            <a:r>
              <a:rPr lang="en-US" altLang="zh-CN" dirty="0" smtClean="0"/>
              <a:t>Facebook</a:t>
            </a:r>
            <a:r>
              <a:rPr lang="zh-CN" altLang="en-US" dirty="0" smtClean="0"/>
              <a:t>的一些日常用户访问统计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有一天发现，对过去一天数据从</a:t>
            </a:r>
            <a:r>
              <a:rPr lang="en-US" altLang="zh-CN" dirty="0" smtClean="0"/>
              <a:t>OLAP</a:t>
            </a:r>
            <a:r>
              <a:rPr lang="zh-CN" altLang="en-US" dirty="0" smtClean="0"/>
              <a:t>处理时间已经超过了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小时，大数据技术就慢慢发展起来了。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所以我们说，大数据技术的发展，是从批处理开始的，或者更正确的说是从互联网公司</a:t>
            </a:r>
            <a:r>
              <a:rPr lang="en-US" altLang="zh-CN" dirty="0" smtClean="0"/>
              <a:t>OLAP</a:t>
            </a:r>
            <a:r>
              <a:rPr lang="zh-CN" altLang="en-US" dirty="0" smtClean="0"/>
              <a:t>批处理需求开始的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流处理，这么多年了，一直是大数据批处理技术的一个补充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36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zh-CN" altLang="en-US" dirty="0" smtClean="0"/>
              <a:t>量变引发质变，量变驱动技术的发展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存量数据的量变驱动了批处理大数据技术的发展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但这几年，随着物端设备数量的飞速增长  ，移动终端应用的不断丰富 ，互联网商业模式的不断创新  像共享单车等 都是这一两年兴起的</a:t>
            </a:r>
            <a:endParaRPr lang="en-US" altLang="zh-CN" dirty="0" smtClean="0"/>
          </a:p>
          <a:p>
            <a:r>
              <a:rPr lang="zh-CN" altLang="en-US" dirty="0" smtClean="0"/>
              <a:t>极大的激发了流数据框架的发展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近几年很多计算机科学家都对流数据计算的兴起做了阐释</a:t>
            </a:r>
            <a:r>
              <a:rPr lang="zh-CN" altLang="en-US" baseline="0" dirty="0" smtClean="0"/>
              <a:t> 和 概括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zh-CN" altLang="en-US" baseline="0" dirty="0" smtClean="0"/>
              <a:t>但也有牛人 早在十几年前就预测了这一刻的到来   图灵奖获得者 </a:t>
            </a:r>
            <a:r>
              <a:rPr lang="en-US" altLang="zh-CN" baseline="0" dirty="0" smtClean="0"/>
              <a:t>2005</a:t>
            </a:r>
            <a:r>
              <a:rPr lang="zh-CN" altLang="en-US" baseline="0" dirty="0" smtClean="0"/>
              <a:t>年就预测了   他也提到了物联网  可感知的真实世界  将使得流数据处理变的更加重要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我们之前也讨论过   大数据的大是一个相对的概念  可能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年前  </a:t>
            </a:r>
            <a:r>
              <a:rPr lang="en-US" altLang="zh-CN" baseline="0" dirty="0" smtClean="0"/>
              <a:t>1GB</a:t>
            </a:r>
            <a:r>
              <a:rPr lang="zh-CN" altLang="en-US" baseline="0" dirty="0" smtClean="0"/>
              <a:t>就很大   现在我们有了互联网大量的数据 我们觉得</a:t>
            </a:r>
            <a:r>
              <a:rPr lang="en-US" altLang="zh-CN" baseline="0" dirty="0" smtClean="0"/>
              <a:t>10PB </a:t>
            </a:r>
            <a:r>
              <a:rPr lang="zh-CN" altLang="en-US" baseline="0" dirty="0" smtClean="0"/>
              <a:t>很大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但随着物联网 移动设备不断丰富 下一个数量级的提升  很大概率是有前端节点触发的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如果按传统的端网云的概念 云端的流数据处理技术  一定要先行发展才能满足这些需求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但在流计算之外，还有另一个范式 叫边缘计算  完全脱离云端    我们在此先不讨论。</a:t>
            </a:r>
            <a:endParaRPr lang="en-US" altLang="zh-CN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这是一张实时流分析的 技术流程图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显然，传统的大数据批处理分析技术，已经无法满足这些需求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以批处理起源的大数据技术，在近三年左右的时间，已经开始在流处理领域，爆发更多的技术创新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这种数据处理模式的变革 也让现有的一些大数据计算技术 处以一种比较尴尬的局面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大家知道  在智能手机发展的开端  还没有大触屏的时候   安卓就已经存在了  后来为了适应触屏  做了很大的改动  到现在效率也不是很好，而</a:t>
            </a:r>
            <a:r>
              <a:rPr lang="en-US" altLang="zh-CN" dirty="0" smtClean="0"/>
              <a:t>IOS</a:t>
            </a:r>
            <a:r>
              <a:rPr lang="zh-CN" altLang="en-US" dirty="0" smtClean="0"/>
              <a:t>为触屏而生，有非常好的流畅性。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随着流计算的发展  大数据技术界 </a:t>
            </a:r>
            <a:r>
              <a:rPr lang="zh-CN" altLang="en-US" baseline="0" dirty="0" smtClean="0"/>
              <a:t>   历史在大数据技术界重演了   很多批处理框架 不得不支持流处理框架 而原生的流处理框架  则占了先机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6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最主要的趋势有四大方面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流数据分析的兴起</a:t>
            </a:r>
            <a:endParaRPr lang="en-US" altLang="zh-CN" dirty="0" smtClean="0"/>
          </a:p>
          <a:p>
            <a:r>
              <a:rPr lang="zh-CN" altLang="en-US" dirty="0" smtClean="0"/>
              <a:t>通用流处理和批处理框架</a:t>
            </a:r>
            <a:endParaRPr lang="en-US" altLang="zh-CN" dirty="0" smtClean="0"/>
          </a:p>
          <a:p>
            <a:r>
              <a:rPr lang="zh-CN" altLang="en-US" dirty="0" smtClean="0"/>
              <a:t>大数据快速上手的工具集的丰富</a:t>
            </a:r>
            <a:endParaRPr lang="en-US" altLang="zh-CN" dirty="0" smtClean="0"/>
          </a:p>
          <a:p>
            <a:r>
              <a:rPr lang="zh-CN" altLang="en-US" dirty="0" smtClean="0"/>
              <a:t>与机器学习，深度学习的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1DAE2-099C-4FFC-9662-8DDBB3C8BF3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1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C737-F3DA-4AEC-9074-FDE7F2692C52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0A3-F972-45EA-BCE4-3681F9022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1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C737-F3DA-4AEC-9074-FDE7F2692C52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0A3-F972-45EA-BCE4-3681F9022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1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C737-F3DA-4AEC-9074-FDE7F2692C52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0A3-F972-45EA-BCE4-3681F9022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7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0" y="2065575"/>
            <a:ext cx="12191875" cy="1320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spcBef>
                <a:spcPts val="0"/>
              </a:spcBef>
              <a:buSzPct val="100000"/>
              <a:buFont typeface="Open Sans"/>
              <a:buNone/>
              <a:defRPr sz="40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spcBef>
                <a:spcPts val="0"/>
              </a:spcBef>
              <a:defRPr/>
            </a:lvl2pPr>
            <a:lvl3pPr marL="0" marR="0" lvl="2" indent="0" algn="ctr" rtl="0">
              <a:spcBef>
                <a:spcPts val="0"/>
              </a:spcBef>
              <a:defRPr/>
            </a:lvl3pPr>
            <a:lvl4pPr marL="0" marR="0" lvl="3" indent="0" algn="ctr" rtl="0">
              <a:spcBef>
                <a:spcPts val="0"/>
              </a:spcBef>
              <a:defRPr/>
            </a:lvl4pPr>
            <a:lvl5pPr marL="0" marR="0" lvl="4" indent="0" algn="ctr" rtl="0">
              <a:spcBef>
                <a:spcPts val="0"/>
              </a:spcBef>
              <a:defRPr/>
            </a:lvl5pPr>
            <a:lvl6pPr marL="0" marR="0" lvl="5" indent="0" algn="ctr" rtl="0">
              <a:spcBef>
                <a:spcPts val="0"/>
              </a:spcBef>
              <a:defRPr/>
            </a:lvl6pPr>
            <a:lvl7pPr marL="0" marR="0" lvl="6" indent="0" algn="ctr" rtl="0">
              <a:spcBef>
                <a:spcPts val="0"/>
              </a:spcBef>
              <a:defRPr/>
            </a:lvl7pPr>
            <a:lvl8pPr marL="0" marR="0" lvl="7" indent="0" algn="ctr" rtl="0">
              <a:spcBef>
                <a:spcPts val="0"/>
              </a:spcBef>
              <a:defRPr/>
            </a:lvl8pPr>
            <a:lvl9pPr marL="0" marR="0" lvl="8" indent="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0" y="3235524"/>
            <a:ext cx="12191875" cy="721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spcBef>
                <a:spcPts val="0"/>
              </a:spcBef>
              <a:buClr>
                <a:srgbClr val="808080"/>
              </a:buClr>
              <a:buSzPct val="100000"/>
              <a:buFont typeface="Open Sans"/>
              <a:buNone/>
              <a:defRPr sz="2933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09585" marR="0" lvl="1" indent="-16933" algn="ctr" rtl="0">
              <a:spcBef>
                <a:spcPts val="400"/>
              </a:spcBef>
              <a:buClr>
                <a:srgbClr val="989898"/>
              </a:buClr>
              <a:buFont typeface="Open Sans"/>
              <a:buNone/>
              <a:defRPr sz="20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219170" marR="0" lvl="2" indent="-16933" algn="ctr" rtl="0">
              <a:spcBef>
                <a:spcPts val="400"/>
              </a:spcBef>
              <a:buClr>
                <a:srgbClr val="989898"/>
              </a:buClr>
              <a:buFont typeface="Open Sans"/>
              <a:buNone/>
              <a:defRPr sz="2000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754" marR="0" lvl="3" indent="-16933" algn="ctr" rtl="0">
              <a:spcBef>
                <a:spcPts val="400"/>
              </a:spcBef>
              <a:buClr>
                <a:srgbClr val="989898"/>
              </a:buClr>
              <a:buFont typeface="Open Sans"/>
              <a:buNone/>
              <a:defRPr sz="1867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438339" marR="0" lvl="4" indent="-16933" algn="ctr" rtl="0">
              <a:spcBef>
                <a:spcPts val="400"/>
              </a:spcBef>
              <a:buClr>
                <a:srgbClr val="989898"/>
              </a:buClr>
              <a:buFont typeface="Open Sans"/>
              <a:buNone/>
              <a:defRPr sz="1867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047924" marR="0" lvl="5" indent="-16933" algn="ctr" rtl="0">
              <a:spcBef>
                <a:spcPts val="533"/>
              </a:spcBef>
              <a:buClr>
                <a:srgbClr val="989898"/>
              </a:buClr>
              <a:buFont typeface="Open Sans"/>
              <a:buNone/>
              <a:defRPr sz="2667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657509" marR="0" lvl="6" indent="-16933" algn="ctr" rtl="0">
              <a:spcBef>
                <a:spcPts val="533"/>
              </a:spcBef>
              <a:buClr>
                <a:srgbClr val="989898"/>
              </a:buClr>
              <a:buFont typeface="Open Sans"/>
              <a:buNone/>
              <a:defRPr sz="2667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267093" marR="0" lvl="7" indent="-16933" algn="ctr" rtl="0">
              <a:spcBef>
                <a:spcPts val="533"/>
              </a:spcBef>
              <a:buClr>
                <a:srgbClr val="989898"/>
              </a:buClr>
              <a:buFont typeface="Open Sans"/>
              <a:buNone/>
              <a:defRPr sz="2667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876678" marR="0" lvl="8" indent="-16933" algn="ctr" rtl="0">
              <a:spcBef>
                <a:spcPts val="533"/>
              </a:spcBef>
              <a:buClr>
                <a:srgbClr val="989898"/>
              </a:buClr>
              <a:buFont typeface="Open Sans"/>
              <a:buNone/>
              <a:defRPr sz="2667" b="0" i="0" u="none" strike="noStrike" cap="none">
                <a:solidFill>
                  <a:srgbClr val="98989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1409046" y="6333134"/>
            <a:ext cx="731589" cy="524999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67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entered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0" y="405940"/>
            <a:ext cx="12191875" cy="502499"/>
          </a:xfrm>
          <a:prstGeom prst="rect">
            <a:avLst/>
          </a:prstGeom>
        </p:spPr>
        <p:txBody>
          <a:bodyPr lIns="68575" tIns="68575" rIns="68575" bIns="68575" anchor="b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518148" y="1741926"/>
            <a:ext cx="11155705" cy="4526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37061" marR="0" lvl="0" indent="-152396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Open Sans"/>
              <a:buChar char="•"/>
              <a:defRPr sz="1867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94249" marR="0" lvl="1" indent="-169329" rtl="0">
              <a:lnSpc>
                <a:spcPct val="115000"/>
              </a:lnSpc>
              <a:spcBef>
                <a:spcPts val="400"/>
              </a:spcBef>
              <a:buClr>
                <a:srgbClr val="666666"/>
              </a:buClr>
              <a:buSzPct val="100000"/>
              <a:buFont typeface="Open Sans"/>
              <a:buChar char="•"/>
              <a:defRPr sz="1867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219170" marR="0" lvl="2" indent="-152396" rtl="0">
              <a:lnSpc>
                <a:spcPct val="115000"/>
              </a:lnSpc>
              <a:spcBef>
                <a:spcPts val="400"/>
              </a:spcBef>
              <a:buClr>
                <a:srgbClr val="666666"/>
              </a:buClr>
              <a:buSzPct val="100000"/>
              <a:buFont typeface="Open Sans"/>
              <a:buChar char="•"/>
              <a:defRPr sz="1867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754" marR="0" lvl="3" indent="-152396" rtl="0">
              <a:lnSpc>
                <a:spcPct val="115000"/>
              </a:lnSpc>
              <a:spcBef>
                <a:spcPts val="400"/>
              </a:spcBef>
              <a:buClr>
                <a:srgbClr val="666666"/>
              </a:buClr>
              <a:buSzPct val="100000"/>
              <a:buFont typeface="Open Sans"/>
              <a:buChar char="•"/>
              <a:defRPr sz="1867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370607" marR="0" lvl="4" indent="-186262" rtl="0">
              <a:lnSpc>
                <a:spcPct val="115000"/>
              </a:lnSpc>
              <a:spcBef>
                <a:spcPts val="400"/>
              </a:spcBef>
              <a:buClr>
                <a:srgbClr val="666666"/>
              </a:buClr>
              <a:buSzPct val="100000"/>
              <a:buFont typeface="Open Sans"/>
              <a:buChar char="•"/>
              <a:defRPr sz="1867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352716" marR="0" lvl="5" indent="-220128" rtl="0">
              <a:lnSpc>
                <a:spcPct val="115000"/>
              </a:lnSpc>
              <a:spcBef>
                <a:spcPts val="533"/>
              </a:spcBef>
              <a:buClr>
                <a:srgbClr val="666666"/>
              </a:buClr>
              <a:buSzPct val="100000"/>
              <a:buFont typeface="Open Sans"/>
              <a:buChar char="•"/>
              <a:defRPr sz="1867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962301" marR="0" lvl="6" indent="-220128" rtl="0">
              <a:lnSpc>
                <a:spcPct val="115000"/>
              </a:lnSpc>
              <a:spcBef>
                <a:spcPts val="533"/>
              </a:spcBef>
              <a:buClr>
                <a:srgbClr val="666666"/>
              </a:buClr>
              <a:buSzPct val="100000"/>
              <a:buFont typeface="Open Sans"/>
              <a:buChar char="•"/>
              <a:defRPr sz="1867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571886" marR="0" lvl="7" indent="-220128" rtl="0">
              <a:lnSpc>
                <a:spcPct val="115000"/>
              </a:lnSpc>
              <a:spcBef>
                <a:spcPts val="533"/>
              </a:spcBef>
              <a:buClr>
                <a:srgbClr val="666666"/>
              </a:buClr>
              <a:buSzPct val="100000"/>
              <a:buFont typeface="Open Sans"/>
              <a:buChar char="•"/>
              <a:defRPr sz="1867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181470" marR="0" lvl="8" indent="-220128" rtl="0">
              <a:lnSpc>
                <a:spcPct val="115000"/>
              </a:lnSpc>
              <a:spcBef>
                <a:spcPts val="533"/>
              </a:spcBef>
              <a:buClr>
                <a:srgbClr val="666666"/>
              </a:buClr>
              <a:buSzPct val="100000"/>
              <a:buFont typeface="Open Sans"/>
              <a:buChar char="•"/>
              <a:defRPr sz="1867" b="0" i="0" u="none" strike="noStrike" cap="non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11409046" y="6333134"/>
            <a:ext cx="731589" cy="524999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666666"/>
                </a:solidFill>
              </a:rPr>
              <a:pPr/>
              <a:t>‹#›</a:t>
            </a:fld>
            <a:endParaRPr lang="en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37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507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C737-F3DA-4AEC-9074-FDE7F2692C52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0A3-F972-45EA-BCE4-3681F9022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7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C737-F3DA-4AEC-9074-FDE7F2692C52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0A3-F972-45EA-BCE4-3681F9022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9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C737-F3DA-4AEC-9074-FDE7F2692C52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0A3-F972-45EA-BCE4-3681F9022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5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C737-F3DA-4AEC-9074-FDE7F2692C52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0A3-F972-45EA-BCE4-3681F9022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0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C737-F3DA-4AEC-9074-FDE7F2692C52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0A3-F972-45EA-BCE4-3681F9022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7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C737-F3DA-4AEC-9074-FDE7F2692C52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0A3-F972-45EA-BCE4-3681F9022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C737-F3DA-4AEC-9074-FDE7F2692C52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0A3-F972-45EA-BCE4-3681F9022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7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C737-F3DA-4AEC-9074-FDE7F2692C52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0A3-F972-45EA-BCE4-3681F9022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5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C737-F3DA-4AEC-9074-FDE7F2692C52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E0A3-F972-45EA-BCE4-3681F9022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6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torch.ch/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://systemml.apache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mtk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hyperlink" Target="https://github.com/amznlabs/amazon-dsstne" TargetMode="External"/><Relationship Id="rId4" Type="http://schemas.openxmlformats.org/officeDocument/2006/relationships/hyperlink" Target="https://github.com/yahoo/CaffeOnSpa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大数据技术趋势分享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Haodop</a:t>
            </a:r>
            <a:r>
              <a:rPr lang="en-US" altLang="zh-CN" dirty="0" smtClean="0"/>
              <a:t>/Spark/</a:t>
            </a:r>
            <a:r>
              <a:rPr lang="en-US" altLang="zh-CN" dirty="0" err="1" smtClean="0"/>
              <a:t>databricks</a:t>
            </a:r>
            <a:r>
              <a:rPr lang="en-US" altLang="zh-CN" dirty="0" smtClean="0"/>
              <a:t> summit 2016 </a:t>
            </a:r>
            <a:r>
              <a:rPr lang="zh-CN" altLang="en-US" dirty="0" smtClean="0"/>
              <a:t>的总结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统一流批处理框架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 Spark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Apache </a:t>
            </a:r>
            <a:r>
              <a:rPr lang="en-US" altLang="zh-CN" dirty="0" err="1" smtClean="0"/>
              <a:t>Flink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Apache Beam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统一流批处理框架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75" y="1751675"/>
            <a:ext cx="7134226" cy="44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Spark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7" y="2181224"/>
            <a:ext cx="6027563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en-US" altLang="zh-CN" dirty="0" smtClean="0"/>
              <a:t>Spark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Spark Strea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16" y="2946372"/>
            <a:ext cx="9454568" cy="210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4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en-US" altLang="zh-CN" dirty="0" err="1" smtClean="0"/>
              <a:t>Flink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087" y="1645223"/>
            <a:ext cx="7489825" cy="47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en-US" altLang="zh-CN" dirty="0" err="1"/>
              <a:t>Flink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1696244"/>
            <a:ext cx="97059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Beam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1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8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zh-CN" sz="4800" dirty="0">
                <a:latin typeface="+mj-ea"/>
                <a:ea typeface="+mj-ea"/>
              </a:rPr>
              <a:t>	</a:t>
            </a:r>
            <a:r>
              <a:rPr lang="zh-CN" altLang="en-US" sz="4800" dirty="0" smtClean="0">
                <a:latin typeface="+mj-ea"/>
                <a:ea typeface="+mj-ea"/>
              </a:rPr>
              <a:t>面向高效，兼容数据处理流程</a:t>
            </a:r>
            <a:endParaRPr lang="en-US" altLang="zh-CN" sz="48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zh-CN" altLang="en-US" sz="4800" dirty="0" smtClean="0">
                <a:latin typeface="+mj-ea"/>
                <a:ea typeface="+mj-ea"/>
              </a:rPr>
              <a:t>设计的一种通用编程模型</a:t>
            </a:r>
            <a:endParaRPr 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82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Beam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1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8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zh-CN" sz="4800" dirty="0">
                <a:latin typeface="+mj-ea"/>
                <a:ea typeface="+mj-ea"/>
              </a:rPr>
              <a:t>	</a:t>
            </a:r>
            <a:r>
              <a:rPr lang="zh-CN" altLang="en-US" sz="4800" dirty="0" smtClean="0">
                <a:latin typeface="+mj-ea"/>
                <a:ea typeface="+mj-ea"/>
              </a:rPr>
              <a:t>面向高效，兼容数据处理流程</a:t>
            </a:r>
            <a:endParaRPr lang="en-US" altLang="zh-CN" sz="48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zh-CN" altLang="en-US" sz="4800" dirty="0" smtClean="0">
                <a:latin typeface="+mj-ea"/>
                <a:ea typeface="+mj-ea"/>
              </a:rPr>
              <a:t>设计的一种</a:t>
            </a:r>
            <a:r>
              <a:rPr lang="zh-CN" altLang="en-US" sz="4800" dirty="0" smtClean="0">
                <a:solidFill>
                  <a:srgbClr val="FF0000"/>
                </a:solidFill>
                <a:latin typeface="+mj-ea"/>
                <a:ea typeface="+mj-ea"/>
              </a:rPr>
              <a:t>通用</a:t>
            </a:r>
            <a:r>
              <a:rPr lang="zh-CN" altLang="en-US" sz="4800" dirty="0" smtClean="0">
                <a:latin typeface="+mj-ea"/>
                <a:ea typeface="+mj-ea"/>
              </a:rPr>
              <a:t>编程模型</a:t>
            </a:r>
            <a:endParaRPr 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37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381167" y="245900"/>
            <a:ext cx="9116400" cy="7716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The Evolution of Beam</a:t>
            </a:r>
          </a:p>
        </p:txBody>
      </p:sp>
      <p:grpSp>
        <p:nvGrpSpPr>
          <p:cNvPr id="273" name="Shape 273"/>
          <p:cNvGrpSpPr/>
          <p:nvPr/>
        </p:nvGrpSpPr>
        <p:grpSpPr>
          <a:xfrm>
            <a:off x="22129" y="3314537"/>
            <a:ext cx="1918800" cy="823304"/>
            <a:chOff x="16597" y="2485903"/>
            <a:chExt cx="1439100" cy="617478"/>
          </a:xfrm>
        </p:grpSpPr>
        <p:sp>
          <p:nvSpPr>
            <p:cNvPr id="274" name="Shape 274"/>
            <p:cNvSpPr txBox="1"/>
            <p:nvPr/>
          </p:nvSpPr>
          <p:spPr>
            <a:xfrm>
              <a:off x="16597" y="2966881"/>
              <a:ext cx="1439100" cy="136500"/>
            </a:xfrm>
            <a:prstGeom prst="rect">
              <a:avLst/>
            </a:prstGeom>
            <a:noFill/>
            <a:ln>
              <a:noFill/>
            </a:ln>
          </p:spPr>
          <p:txBody>
            <a:bodyPr lIns="91433" tIns="91433" rIns="91433" bIns="91433" anchor="ctr" anchorCtr="0">
              <a:noAutofit/>
            </a:bodyPr>
            <a:lstStyle/>
            <a:p>
              <a:pPr algn="ctr"/>
              <a:r>
                <a:rPr lang="en" sz="1333">
                  <a:latin typeface="Roboto"/>
                  <a:ea typeface="Roboto"/>
                  <a:cs typeface="Roboto"/>
                  <a:sym typeface="Roboto"/>
                </a:rPr>
                <a:t>MapReduce</a:t>
              </a:r>
            </a:p>
          </p:txBody>
        </p:sp>
        <p:pic>
          <p:nvPicPr>
            <p:cNvPr id="275" name="Shape 2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258" y="2485903"/>
              <a:ext cx="441878" cy="3923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Shape 276"/>
          <p:cNvGrpSpPr/>
          <p:nvPr/>
        </p:nvGrpSpPr>
        <p:grpSpPr>
          <a:xfrm>
            <a:off x="8258930" y="1702101"/>
            <a:ext cx="1526799" cy="1121732"/>
            <a:chOff x="6194197" y="1276575"/>
            <a:chExt cx="1145099" cy="841299"/>
          </a:xfrm>
        </p:grpSpPr>
        <p:pic>
          <p:nvPicPr>
            <p:cNvPr id="277" name="Shape 277" descr="Dataflow_512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44998" y="1276575"/>
              <a:ext cx="441899" cy="44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 txBox="1"/>
            <p:nvPr/>
          </p:nvSpPr>
          <p:spPr>
            <a:xfrm>
              <a:off x="6194197" y="1479475"/>
              <a:ext cx="1145099" cy="6384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600"/>
                </a:spcBef>
              </a:pPr>
              <a:r>
                <a:rPr lang="en" sz="1467" b="1">
                  <a:latin typeface="Roboto"/>
                  <a:ea typeface="Roboto"/>
                  <a:cs typeface="Roboto"/>
                  <a:sym typeface="Roboto"/>
                </a:rPr>
                <a:t>Google Cloud Dataflow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9757413" y="1377533"/>
            <a:ext cx="2106552" cy="4570888"/>
            <a:chOff x="7318060" y="1033150"/>
            <a:chExt cx="1579914" cy="3428166"/>
          </a:xfrm>
        </p:grpSpPr>
        <p:grpSp>
          <p:nvGrpSpPr>
            <p:cNvPr id="280" name="Shape 280"/>
            <p:cNvGrpSpPr/>
            <p:nvPr/>
          </p:nvGrpSpPr>
          <p:grpSpPr>
            <a:xfrm rot="5400000" flipH="1">
              <a:off x="6844735" y="1506476"/>
              <a:ext cx="1196541" cy="249890"/>
              <a:chOff x="1403285" y="2624375"/>
              <a:chExt cx="1425982" cy="478625"/>
            </a:xfrm>
          </p:grpSpPr>
          <p:grpSp>
            <p:nvGrpSpPr>
              <p:cNvPr id="281" name="Shape 281"/>
              <p:cNvGrpSpPr/>
              <p:nvPr/>
            </p:nvGrpSpPr>
            <p:grpSpPr>
              <a:xfrm>
                <a:off x="1403285" y="2776300"/>
                <a:ext cx="1425982" cy="326700"/>
                <a:chOff x="1403285" y="2776300"/>
                <a:chExt cx="1425982" cy="326700"/>
              </a:xfrm>
            </p:grpSpPr>
            <p:cxnSp>
              <p:nvCxnSpPr>
                <p:cNvPr id="282" name="Shape 282"/>
                <p:cNvCxnSpPr/>
                <p:nvPr/>
              </p:nvCxnSpPr>
              <p:spPr>
                <a:xfrm>
                  <a:off x="1405367" y="2780985"/>
                  <a:ext cx="1422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 rot="10800000">
                  <a:off x="2829267" y="2776300"/>
                  <a:ext cx="0" cy="326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oval" w="lg" len="lg"/>
                  <a:tailEnd type="none" w="lg" len="lg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 rot="10800000">
                  <a:off x="1403285" y="2776300"/>
                  <a:ext cx="0" cy="326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oval" w="lg" len="lg"/>
                  <a:tailEnd type="none" w="lg" len="lg"/>
                </a:ln>
              </p:spPr>
            </p:cxnSp>
          </p:grpSp>
          <p:cxnSp>
            <p:nvCxnSpPr>
              <p:cNvPr id="285" name="Shape 285"/>
              <p:cNvCxnSpPr/>
              <p:nvPr/>
            </p:nvCxnSpPr>
            <p:spPr>
              <a:xfrm rot="10800000">
                <a:off x="2116276" y="2624375"/>
                <a:ext cx="0" cy="156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6A7FA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286" name="Shape 286"/>
            <p:cNvSpPr/>
            <p:nvPr/>
          </p:nvSpPr>
          <p:spPr>
            <a:xfrm>
              <a:off x="7752875" y="2865885"/>
              <a:ext cx="11451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60933" rIns="0" bIns="60933" anchor="t" anchorCtr="0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Apache </a:t>
              </a:r>
              <a:br>
                <a:rPr lang="en" sz="24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Beam</a:t>
              </a:r>
            </a:p>
          </p:txBody>
        </p:sp>
        <p:grpSp>
          <p:nvGrpSpPr>
            <p:cNvPr id="287" name="Shape 287"/>
            <p:cNvGrpSpPr/>
            <p:nvPr/>
          </p:nvGrpSpPr>
          <p:grpSpPr>
            <a:xfrm rot="5400000" flipH="1">
              <a:off x="6881985" y="3738101"/>
              <a:ext cx="1196541" cy="249890"/>
              <a:chOff x="1403285" y="2624375"/>
              <a:chExt cx="1425982" cy="478625"/>
            </a:xfrm>
          </p:grpSpPr>
          <p:grpSp>
            <p:nvGrpSpPr>
              <p:cNvPr id="288" name="Shape 288"/>
              <p:cNvGrpSpPr/>
              <p:nvPr/>
            </p:nvGrpSpPr>
            <p:grpSpPr>
              <a:xfrm>
                <a:off x="1403285" y="2776300"/>
                <a:ext cx="1425982" cy="326700"/>
                <a:chOff x="1403285" y="2776300"/>
                <a:chExt cx="1425982" cy="326700"/>
              </a:xfrm>
            </p:grpSpPr>
            <p:cxnSp>
              <p:nvCxnSpPr>
                <p:cNvPr id="289" name="Shape 289"/>
                <p:cNvCxnSpPr/>
                <p:nvPr/>
              </p:nvCxnSpPr>
              <p:spPr>
                <a:xfrm>
                  <a:off x="1405367" y="2780985"/>
                  <a:ext cx="1422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290" name="Shape 290"/>
                <p:cNvCxnSpPr/>
                <p:nvPr/>
              </p:nvCxnSpPr>
              <p:spPr>
                <a:xfrm rot="10800000">
                  <a:off x="2829267" y="2776300"/>
                  <a:ext cx="0" cy="326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oval" w="lg" len="lg"/>
                  <a:tailEnd type="none" w="lg" len="lg"/>
                </a:ln>
              </p:spPr>
            </p:cxnSp>
            <p:cxnSp>
              <p:nvCxnSpPr>
                <p:cNvPr id="291" name="Shape 291"/>
                <p:cNvCxnSpPr/>
                <p:nvPr/>
              </p:nvCxnSpPr>
              <p:spPr>
                <a:xfrm rot="10800000">
                  <a:off x="1403285" y="2776300"/>
                  <a:ext cx="0" cy="326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oval" w="lg" len="lg"/>
                  <a:tailEnd type="none" w="lg" len="lg"/>
                </a:ln>
              </p:spPr>
            </p:cxnSp>
          </p:grpSp>
          <p:cxnSp>
            <p:nvCxnSpPr>
              <p:cNvPr id="292" name="Shape 292"/>
              <p:cNvCxnSpPr/>
              <p:nvPr/>
            </p:nvCxnSpPr>
            <p:spPr>
              <a:xfrm rot="10800000">
                <a:off x="2116276" y="2624375"/>
                <a:ext cx="0" cy="156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6A7FA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93" name="Shape 293"/>
            <p:cNvGrpSpPr/>
            <p:nvPr/>
          </p:nvGrpSpPr>
          <p:grpSpPr>
            <a:xfrm rot="5400000" flipH="1">
              <a:off x="6614813" y="2585357"/>
              <a:ext cx="2233658" cy="326709"/>
              <a:chOff x="1403285" y="2624375"/>
              <a:chExt cx="1425982" cy="478625"/>
            </a:xfrm>
          </p:grpSpPr>
          <p:grpSp>
            <p:nvGrpSpPr>
              <p:cNvPr id="294" name="Shape 294"/>
              <p:cNvGrpSpPr/>
              <p:nvPr/>
            </p:nvGrpSpPr>
            <p:grpSpPr>
              <a:xfrm>
                <a:off x="1403285" y="2776300"/>
                <a:ext cx="1425982" cy="326700"/>
                <a:chOff x="1403285" y="2776300"/>
                <a:chExt cx="1425982" cy="326700"/>
              </a:xfrm>
            </p:grpSpPr>
            <p:cxnSp>
              <p:nvCxnSpPr>
                <p:cNvPr id="295" name="Shape 295"/>
                <p:cNvCxnSpPr/>
                <p:nvPr/>
              </p:nvCxnSpPr>
              <p:spPr>
                <a:xfrm>
                  <a:off x="1405367" y="2780985"/>
                  <a:ext cx="1422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296" name="Shape 296"/>
                <p:cNvCxnSpPr/>
                <p:nvPr/>
              </p:nvCxnSpPr>
              <p:spPr>
                <a:xfrm rot="10800000">
                  <a:off x="2829267" y="2776300"/>
                  <a:ext cx="0" cy="326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297" name="Shape 297"/>
                <p:cNvCxnSpPr/>
                <p:nvPr/>
              </p:nvCxnSpPr>
              <p:spPr>
                <a:xfrm rot="10800000">
                  <a:off x="1403285" y="2776300"/>
                  <a:ext cx="0" cy="326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298" name="Shape 298"/>
              <p:cNvCxnSpPr/>
              <p:nvPr/>
            </p:nvCxnSpPr>
            <p:spPr>
              <a:xfrm rot="10800000">
                <a:off x="2116276" y="2624375"/>
                <a:ext cx="0" cy="156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6A7FA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299" name="Shape 29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76886" y="2160475"/>
              <a:ext cx="552888" cy="800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Shape 300"/>
          <p:cNvGrpSpPr/>
          <p:nvPr/>
        </p:nvGrpSpPr>
        <p:grpSpPr>
          <a:xfrm>
            <a:off x="1780245" y="1377532"/>
            <a:ext cx="6522424" cy="3762293"/>
            <a:chOff x="1335184" y="1033149"/>
            <a:chExt cx="4891818" cy="2821720"/>
          </a:xfrm>
        </p:grpSpPr>
        <p:grpSp>
          <p:nvGrpSpPr>
            <p:cNvPr id="301" name="Shape 301"/>
            <p:cNvGrpSpPr/>
            <p:nvPr/>
          </p:nvGrpSpPr>
          <p:grpSpPr>
            <a:xfrm>
              <a:off x="3983525" y="1040028"/>
              <a:ext cx="637506" cy="536659"/>
              <a:chOff x="3293488" y="2109683"/>
              <a:chExt cx="1276800" cy="1075039"/>
            </a:xfrm>
          </p:grpSpPr>
          <p:pic>
            <p:nvPicPr>
              <p:cNvPr id="302" name="Shape 30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483401" y="2109683"/>
                <a:ext cx="884997" cy="7858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3" name="Shape 303"/>
              <p:cNvSpPr txBox="1"/>
              <p:nvPr/>
            </p:nvSpPr>
            <p:spPr>
              <a:xfrm>
                <a:off x="3293488" y="2979523"/>
                <a:ext cx="127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3" tIns="91433" rIns="91433" bIns="91433" anchor="ctr" anchorCtr="0">
                <a:noAutofit/>
              </a:bodyPr>
              <a:lstStyle/>
              <a:p>
                <a:pPr algn="ctr"/>
                <a:r>
                  <a:rPr lang="en" sz="1067">
                    <a:latin typeface="Roboto"/>
                    <a:ea typeface="Roboto"/>
                    <a:cs typeface="Roboto"/>
                    <a:sym typeface="Roboto"/>
                  </a:rPr>
                  <a:t>BigTable</a:t>
                </a:r>
              </a:p>
            </p:txBody>
          </p:sp>
        </p:grpSp>
        <p:grpSp>
          <p:nvGrpSpPr>
            <p:cNvPr id="304" name="Shape 304"/>
            <p:cNvGrpSpPr/>
            <p:nvPr/>
          </p:nvGrpSpPr>
          <p:grpSpPr>
            <a:xfrm>
              <a:off x="5502169" y="1040028"/>
              <a:ext cx="724833" cy="536659"/>
              <a:chOff x="3156925" y="2109683"/>
              <a:chExt cx="1451699" cy="1075039"/>
            </a:xfrm>
          </p:grpSpPr>
          <p:pic>
            <p:nvPicPr>
              <p:cNvPr id="305" name="Shape 30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437387" y="2109683"/>
                <a:ext cx="884997" cy="7858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" name="Shape 306"/>
              <p:cNvSpPr txBox="1"/>
              <p:nvPr/>
            </p:nvSpPr>
            <p:spPr>
              <a:xfrm>
                <a:off x="3156925" y="2979523"/>
                <a:ext cx="1451699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3" tIns="91433" rIns="91433" bIns="91433" anchor="ctr" anchorCtr="0">
                <a:noAutofit/>
              </a:bodyPr>
              <a:lstStyle/>
              <a:p>
                <a:pPr algn="ctr"/>
                <a:r>
                  <a:rPr lang="en" sz="1067">
                    <a:latin typeface="Roboto"/>
                    <a:ea typeface="Roboto"/>
                    <a:cs typeface="Roboto"/>
                    <a:sym typeface="Roboto"/>
                  </a:rPr>
                  <a:t>Dremel</a:t>
                </a:r>
              </a:p>
            </p:txBody>
          </p:sp>
        </p:grpSp>
        <p:grpSp>
          <p:nvGrpSpPr>
            <p:cNvPr id="307" name="Shape 307"/>
            <p:cNvGrpSpPr/>
            <p:nvPr/>
          </p:nvGrpSpPr>
          <p:grpSpPr>
            <a:xfrm>
              <a:off x="3180538" y="1040028"/>
              <a:ext cx="724833" cy="536663"/>
              <a:chOff x="3128465" y="2109683"/>
              <a:chExt cx="1451700" cy="1075046"/>
            </a:xfrm>
          </p:grpSpPr>
          <p:pic>
            <p:nvPicPr>
              <p:cNvPr id="308" name="Shape 30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411801" y="2109683"/>
                <a:ext cx="884997" cy="7858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9" name="Shape 309"/>
              <p:cNvSpPr txBox="1"/>
              <p:nvPr/>
            </p:nvSpPr>
            <p:spPr>
              <a:xfrm>
                <a:off x="3128465" y="2979530"/>
                <a:ext cx="14517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3" tIns="91433" rIns="91433" bIns="91433" anchor="ctr" anchorCtr="0">
                <a:noAutofit/>
              </a:bodyPr>
              <a:lstStyle/>
              <a:p>
                <a:pPr algn="ctr"/>
                <a:r>
                  <a:rPr lang="en" sz="1067">
                    <a:latin typeface="Roboto"/>
                    <a:ea typeface="Roboto"/>
                    <a:cs typeface="Roboto"/>
                    <a:sym typeface="Roboto"/>
                  </a:rPr>
                  <a:t>Colossus</a:t>
                </a:r>
              </a:p>
            </p:txBody>
          </p:sp>
        </p:grpSp>
        <p:grpSp>
          <p:nvGrpSpPr>
            <p:cNvPr id="310" name="Shape 310"/>
            <p:cNvGrpSpPr/>
            <p:nvPr/>
          </p:nvGrpSpPr>
          <p:grpSpPr>
            <a:xfrm>
              <a:off x="5466237" y="1734765"/>
              <a:ext cx="724833" cy="536659"/>
              <a:chOff x="3156925" y="2109683"/>
              <a:chExt cx="1451699" cy="1075039"/>
            </a:xfrm>
          </p:grpSpPr>
          <p:pic>
            <p:nvPicPr>
              <p:cNvPr id="311" name="Shape 3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437387" y="2109683"/>
                <a:ext cx="884997" cy="7858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2" name="Shape 312"/>
              <p:cNvSpPr txBox="1"/>
              <p:nvPr/>
            </p:nvSpPr>
            <p:spPr>
              <a:xfrm>
                <a:off x="3156925" y="2979523"/>
                <a:ext cx="1451699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3" tIns="91433" rIns="91433" bIns="91433" anchor="ctr" anchorCtr="0">
                <a:noAutofit/>
              </a:bodyPr>
              <a:lstStyle/>
              <a:p>
                <a:pPr algn="ctr"/>
                <a:r>
                  <a:rPr lang="en" sz="1067">
                    <a:latin typeface="Roboto"/>
                    <a:ea typeface="Roboto"/>
                    <a:cs typeface="Roboto"/>
                    <a:sym typeface="Roboto"/>
                  </a:rPr>
                  <a:t>Flume</a:t>
                </a:r>
              </a:p>
            </p:txBody>
          </p:sp>
        </p:grpSp>
        <p:grpSp>
          <p:nvGrpSpPr>
            <p:cNvPr id="313" name="Shape 313"/>
            <p:cNvGrpSpPr/>
            <p:nvPr/>
          </p:nvGrpSpPr>
          <p:grpSpPr>
            <a:xfrm>
              <a:off x="3934440" y="1734765"/>
              <a:ext cx="787745" cy="536655"/>
              <a:chOff x="3167398" y="2470056"/>
              <a:chExt cx="1577700" cy="1075031"/>
            </a:xfrm>
          </p:grpSpPr>
          <p:pic>
            <p:nvPicPr>
              <p:cNvPr id="314" name="Shape 3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494905" y="2470056"/>
                <a:ext cx="884997" cy="7858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5" name="Shape 315"/>
              <p:cNvSpPr txBox="1"/>
              <p:nvPr/>
            </p:nvSpPr>
            <p:spPr>
              <a:xfrm>
                <a:off x="3167398" y="3339888"/>
                <a:ext cx="15777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3" tIns="91433" rIns="91433" bIns="91433" anchor="ctr" anchorCtr="0">
                <a:noAutofit/>
              </a:bodyPr>
              <a:lstStyle/>
              <a:p>
                <a:pPr algn="ctr"/>
                <a:r>
                  <a:rPr lang="en" sz="1067">
                    <a:latin typeface="Roboto"/>
                    <a:ea typeface="Roboto"/>
                    <a:cs typeface="Roboto"/>
                    <a:sym typeface="Roboto"/>
                  </a:rPr>
                  <a:t>Megastore</a:t>
                </a:r>
              </a:p>
            </p:txBody>
          </p:sp>
        </p:grpSp>
        <p:grpSp>
          <p:nvGrpSpPr>
            <p:cNvPr id="316" name="Shape 316"/>
            <p:cNvGrpSpPr/>
            <p:nvPr/>
          </p:nvGrpSpPr>
          <p:grpSpPr>
            <a:xfrm>
              <a:off x="3152743" y="1675340"/>
              <a:ext cx="724833" cy="593397"/>
              <a:chOff x="-3126546" y="3382344"/>
              <a:chExt cx="1451700" cy="1188696"/>
            </a:xfrm>
          </p:grpSpPr>
          <p:pic>
            <p:nvPicPr>
              <p:cNvPr id="317" name="Shape 3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843180" y="3382344"/>
                <a:ext cx="884997" cy="7858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Shape 318"/>
              <p:cNvSpPr txBox="1"/>
              <p:nvPr/>
            </p:nvSpPr>
            <p:spPr>
              <a:xfrm>
                <a:off x="-3126546" y="4365841"/>
                <a:ext cx="14517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3" tIns="91433" rIns="91433" bIns="91433" anchor="ctr" anchorCtr="0">
                <a:noAutofit/>
              </a:bodyPr>
              <a:lstStyle/>
              <a:p>
                <a:pPr algn="ctr"/>
                <a:r>
                  <a:rPr lang="en" sz="1067">
                    <a:latin typeface="Roboto"/>
                    <a:ea typeface="Roboto"/>
                    <a:cs typeface="Roboto"/>
                    <a:sym typeface="Roboto"/>
                  </a:rPr>
                  <a:t>Spanner</a:t>
                </a:r>
              </a:p>
            </p:txBody>
          </p:sp>
        </p:grpSp>
        <p:grpSp>
          <p:nvGrpSpPr>
            <p:cNvPr id="319" name="Shape 319"/>
            <p:cNvGrpSpPr/>
            <p:nvPr/>
          </p:nvGrpSpPr>
          <p:grpSpPr>
            <a:xfrm>
              <a:off x="4699183" y="1040028"/>
              <a:ext cx="724833" cy="536659"/>
              <a:chOff x="3156925" y="2109683"/>
              <a:chExt cx="1451699" cy="1075039"/>
            </a:xfrm>
          </p:grpSpPr>
          <p:pic>
            <p:nvPicPr>
              <p:cNvPr id="320" name="Shape 3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437387" y="2109683"/>
                <a:ext cx="884997" cy="7858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1" name="Shape 321"/>
              <p:cNvSpPr txBox="1"/>
              <p:nvPr/>
            </p:nvSpPr>
            <p:spPr>
              <a:xfrm>
                <a:off x="3156925" y="2979523"/>
                <a:ext cx="1451699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3" tIns="91433" rIns="91433" bIns="91433" anchor="ctr" anchorCtr="0">
                <a:noAutofit/>
              </a:bodyPr>
              <a:lstStyle/>
              <a:p>
                <a:pPr algn="ctr"/>
                <a:r>
                  <a:rPr lang="en" sz="1067">
                    <a:latin typeface="Roboto"/>
                    <a:ea typeface="Roboto"/>
                    <a:cs typeface="Roboto"/>
                    <a:sym typeface="Roboto"/>
                  </a:rPr>
                  <a:t>PubSub</a:t>
                </a:r>
              </a:p>
            </p:txBody>
          </p:sp>
        </p:grpSp>
        <p:grpSp>
          <p:nvGrpSpPr>
            <p:cNvPr id="322" name="Shape 322"/>
            <p:cNvGrpSpPr/>
            <p:nvPr/>
          </p:nvGrpSpPr>
          <p:grpSpPr>
            <a:xfrm>
              <a:off x="4731794" y="1734765"/>
              <a:ext cx="724833" cy="536659"/>
              <a:chOff x="3156925" y="2109683"/>
              <a:chExt cx="1451699" cy="1075039"/>
            </a:xfrm>
          </p:grpSpPr>
          <p:pic>
            <p:nvPicPr>
              <p:cNvPr id="323" name="Shape 3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437387" y="2109683"/>
                <a:ext cx="884997" cy="7858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4" name="Shape 324"/>
              <p:cNvSpPr txBox="1"/>
              <p:nvPr/>
            </p:nvSpPr>
            <p:spPr>
              <a:xfrm>
                <a:off x="3156925" y="2979523"/>
                <a:ext cx="1451699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3" tIns="91433" rIns="91433" bIns="91433" anchor="ctr" anchorCtr="0">
                <a:noAutofit/>
              </a:bodyPr>
              <a:lstStyle/>
              <a:p>
                <a:pPr algn="ctr"/>
                <a:r>
                  <a:rPr lang="en" sz="1067">
                    <a:latin typeface="Roboto"/>
                    <a:ea typeface="Roboto"/>
                    <a:cs typeface="Roboto"/>
                    <a:sym typeface="Roboto"/>
                  </a:rPr>
                  <a:t>Millwheel</a:t>
                </a:r>
              </a:p>
            </p:txBody>
          </p:sp>
        </p:grpSp>
        <p:grpSp>
          <p:nvGrpSpPr>
            <p:cNvPr id="325" name="Shape 325"/>
            <p:cNvGrpSpPr/>
            <p:nvPr/>
          </p:nvGrpSpPr>
          <p:grpSpPr>
            <a:xfrm rot="-5400000">
              <a:off x="340599" y="2588712"/>
              <a:ext cx="2260741" cy="271571"/>
              <a:chOff x="4562755" y="2624375"/>
              <a:chExt cx="2847282" cy="478625"/>
            </a:xfrm>
          </p:grpSpPr>
          <p:grpSp>
            <p:nvGrpSpPr>
              <p:cNvPr id="326" name="Shape 326"/>
              <p:cNvGrpSpPr/>
              <p:nvPr/>
            </p:nvGrpSpPr>
            <p:grpSpPr>
              <a:xfrm>
                <a:off x="4562755" y="2776300"/>
                <a:ext cx="2847282" cy="326700"/>
                <a:chOff x="4562755" y="2776300"/>
                <a:chExt cx="2847282" cy="326700"/>
              </a:xfrm>
            </p:grpSpPr>
            <p:cxnSp>
              <p:nvCxnSpPr>
                <p:cNvPr id="327" name="Shape 327"/>
                <p:cNvCxnSpPr/>
                <p:nvPr/>
              </p:nvCxnSpPr>
              <p:spPr>
                <a:xfrm>
                  <a:off x="4564837" y="2780985"/>
                  <a:ext cx="284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328" name="Shape 328"/>
                <p:cNvCxnSpPr/>
                <p:nvPr/>
              </p:nvCxnSpPr>
              <p:spPr>
                <a:xfrm rot="10800000">
                  <a:off x="7409192" y="2776300"/>
                  <a:ext cx="0" cy="326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oval" w="lg" len="lg"/>
                  <a:tailEnd type="none" w="lg" len="lg"/>
                </a:ln>
              </p:spPr>
            </p:cxnSp>
            <p:cxnSp>
              <p:nvCxnSpPr>
                <p:cNvPr id="329" name="Shape 329"/>
                <p:cNvCxnSpPr/>
                <p:nvPr/>
              </p:nvCxnSpPr>
              <p:spPr>
                <a:xfrm rot="10800000">
                  <a:off x="4562755" y="2776300"/>
                  <a:ext cx="0" cy="326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oval" w="lg" len="lg"/>
                  <a:tailEnd type="none" w="lg" len="lg"/>
                </a:ln>
              </p:spPr>
            </p:cxnSp>
          </p:grpSp>
          <p:cxnSp>
            <p:nvCxnSpPr>
              <p:cNvPr id="330" name="Shape 330"/>
              <p:cNvCxnSpPr/>
              <p:nvPr/>
            </p:nvCxnSpPr>
            <p:spPr>
              <a:xfrm rot="10800000">
                <a:off x="5986396" y="2624375"/>
                <a:ext cx="0" cy="156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6A7FA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331" name="Shape 331"/>
            <p:cNvGrpSpPr/>
            <p:nvPr/>
          </p:nvGrpSpPr>
          <p:grpSpPr>
            <a:xfrm rot="-5400000">
              <a:off x="2225432" y="1495634"/>
              <a:ext cx="1196541" cy="271571"/>
              <a:chOff x="1403285" y="2624375"/>
              <a:chExt cx="1425982" cy="478625"/>
            </a:xfrm>
          </p:grpSpPr>
          <p:grpSp>
            <p:nvGrpSpPr>
              <p:cNvPr id="332" name="Shape 332"/>
              <p:cNvGrpSpPr/>
              <p:nvPr/>
            </p:nvGrpSpPr>
            <p:grpSpPr>
              <a:xfrm>
                <a:off x="1403285" y="2776300"/>
                <a:ext cx="1425982" cy="326700"/>
                <a:chOff x="1403285" y="2776300"/>
                <a:chExt cx="1425982" cy="326700"/>
              </a:xfrm>
            </p:grpSpPr>
            <p:cxnSp>
              <p:nvCxnSpPr>
                <p:cNvPr id="333" name="Shape 333"/>
                <p:cNvCxnSpPr/>
                <p:nvPr/>
              </p:nvCxnSpPr>
              <p:spPr>
                <a:xfrm>
                  <a:off x="1405367" y="2780985"/>
                  <a:ext cx="1422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334" name="Shape 334"/>
                <p:cNvCxnSpPr/>
                <p:nvPr/>
              </p:nvCxnSpPr>
              <p:spPr>
                <a:xfrm rot="10800000">
                  <a:off x="2829267" y="2776300"/>
                  <a:ext cx="0" cy="326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oval" w="lg" len="lg"/>
                  <a:tailEnd type="none" w="lg" len="lg"/>
                </a:ln>
              </p:spPr>
            </p:cxnSp>
            <p:cxnSp>
              <p:nvCxnSpPr>
                <p:cNvPr id="335" name="Shape 335"/>
                <p:cNvCxnSpPr/>
                <p:nvPr/>
              </p:nvCxnSpPr>
              <p:spPr>
                <a:xfrm rot="10800000">
                  <a:off x="1403285" y="2776300"/>
                  <a:ext cx="0" cy="326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oval" w="lg" len="lg"/>
                  <a:tailEnd type="none" w="lg" len="lg"/>
                </a:ln>
              </p:spPr>
            </p:cxnSp>
          </p:grpSp>
          <p:cxnSp>
            <p:nvCxnSpPr>
              <p:cNvPr id="336" name="Shape 336"/>
              <p:cNvCxnSpPr/>
              <p:nvPr/>
            </p:nvCxnSpPr>
            <p:spPr>
              <a:xfrm rot="10800000">
                <a:off x="2116276" y="2624375"/>
                <a:ext cx="0" cy="156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6A7FA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337" name="Shape 3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650748" y="1270397"/>
              <a:ext cx="894035" cy="638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" name="Shape 338"/>
          <p:cNvGrpSpPr/>
          <p:nvPr/>
        </p:nvGrpSpPr>
        <p:grpSpPr>
          <a:xfrm>
            <a:off x="2200999" y="3424634"/>
            <a:ext cx="7477200" cy="2523788"/>
            <a:chOff x="1650749" y="2568475"/>
            <a:chExt cx="5607900" cy="1892841"/>
          </a:xfrm>
        </p:grpSpPr>
        <p:pic>
          <p:nvPicPr>
            <p:cNvPr id="339" name="Shape 3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650749" y="3672337"/>
              <a:ext cx="935000" cy="38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Shape 34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548324" y="3447747"/>
              <a:ext cx="507025" cy="306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Shape 34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699173" y="3892174"/>
              <a:ext cx="413375" cy="413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2" name="Shape 342"/>
            <p:cNvGrpSpPr/>
            <p:nvPr/>
          </p:nvGrpSpPr>
          <p:grpSpPr>
            <a:xfrm rot="-5400000">
              <a:off x="2217182" y="3727259"/>
              <a:ext cx="1196541" cy="271571"/>
              <a:chOff x="1403285" y="2624375"/>
              <a:chExt cx="1425982" cy="478625"/>
            </a:xfrm>
          </p:grpSpPr>
          <p:grpSp>
            <p:nvGrpSpPr>
              <p:cNvPr id="343" name="Shape 343"/>
              <p:cNvGrpSpPr/>
              <p:nvPr/>
            </p:nvGrpSpPr>
            <p:grpSpPr>
              <a:xfrm>
                <a:off x="1403285" y="2776300"/>
                <a:ext cx="1425982" cy="326700"/>
                <a:chOff x="1403285" y="2776300"/>
                <a:chExt cx="1425982" cy="326700"/>
              </a:xfrm>
            </p:grpSpPr>
            <p:cxnSp>
              <p:nvCxnSpPr>
                <p:cNvPr id="344" name="Shape 344"/>
                <p:cNvCxnSpPr/>
                <p:nvPr/>
              </p:nvCxnSpPr>
              <p:spPr>
                <a:xfrm>
                  <a:off x="1405367" y="2780985"/>
                  <a:ext cx="1422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345" name="Shape 345"/>
                <p:cNvCxnSpPr/>
                <p:nvPr/>
              </p:nvCxnSpPr>
              <p:spPr>
                <a:xfrm rot="10800000">
                  <a:off x="2829267" y="2776300"/>
                  <a:ext cx="0" cy="326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oval" w="lg" len="lg"/>
                  <a:tailEnd type="none" w="lg" len="lg"/>
                </a:ln>
              </p:spPr>
            </p:cxnSp>
            <p:cxnSp>
              <p:nvCxnSpPr>
                <p:cNvPr id="346" name="Shape 346"/>
                <p:cNvCxnSpPr/>
                <p:nvPr/>
              </p:nvCxnSpPr>
              <p:spPr>
                <a:xfrm rot="10800000">
                  <a:off x="1403285" y="2776300"/>
                  <a:ext cx="0" cy="326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76A7FA"/>
                  </a:solidFill>
                  <a:prstDash val="solid"/>
                  <a:round/>
                  <a:headEnd type="oval" w="lg" len="lg"/>
                  <a:tailEnd type="none" w="lg" len="lg"/>
                </a:ln>
              </p:spPr>
            </p:cxnSp>
          </p:grpSp>
          <p:cxnSp>
            <p:nvCxnSpPr>
              <p:cNvPr id="347" name="Shape 347"/>
              <p:cNvCxnSpPr/>
              <p:nvPr/>
            </p:nvCxnSpPr>
            <p:spPr>
              <a:xfrm rot="10800000">
                <a:off x="2116276" y="2624375"/>
                <a:ext cx="0" cy="156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6A7FA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348" name="Shape 348"/>
            <p:cNvCxnSpPr/>
            <p:nvPr/>
          </p:nvCxnSpPr>
          <p:spPr>
            <a:xfrm>
              <a:off x="4617875" y="2568475"/>
              <a:ext cx="6300" cy="536700"/>
            </a:xfrm>
            <a:prstGeom prst="straightConnector1">
              <a:avLst/>
            </a:prstGeom>
            <a:noFill/>
            <a:ln w="19050" cap="flat" cmpd="sng">
              <a:solidFill>
                <a:srgbClr val="C1D4F4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5058449" y="2568475"/>
              <a:ext cx="6300" cy="536700"/>
            </a:xfrm>
            <a:prstGeom prst="straightConnector1">
              <a:avLst/>
            </a:prstGeom>
            <a:noFill/>
            <a:ln w="19050" cap="flat" cmpd="sng">
              <a:solidFill>
                <a:srgbClr val="C1D4F4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cxnSp>
          <p:nvCxnSpPr>
            <p:cNvPr id="350" name="Shape 350"/>
            <p:cNvCxnSpPr/>
            <p:nvPr/>
          </p:nvCxnSpPr>
          <p:spPr>
            <a:xfrm>
              <a:off x="5499025" y="2568475"/>
              <a:ext cx="6300" cy="536700"/>
            </a:xfrm>
            <a:prstGeom prst="straightConnector1">
              <a:avLst/>
            </a:prstGeom>
            <a:noFill/>
            <a:ln w="19050" cap="flat" cmpd="sng">
              <a:solidFill>
                <a:srgbClr val="C1D4F4"/>
              </a:solidFill>
              <a:prstDash val="dot"/>
              <a:round/>
              <a:headEnd type="none" w="lg" len="lg"/>
              <a:tailEnd type="triangle" w="lg" len="lg"/>
            </a:ln>
          </p:spPr>
        </p:cxnSp>
        <p:pic>
          <p:nvPicPr>
            <p:cNvPr id="351" name="Shape 35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191104" y="3314645"/>
              <a:ext cx="552900" cy="55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Shape 35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246599" y="3941762"/>
              <a:ext cx="441900" cy="460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Shape 35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323650" y="3418116"/>
              <a:ext cx="935000" cy="3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Shape 35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683302" y="3452872"/>
              <a:ext cx="596725" cy="31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Shape 35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912296" y="4039724"/>
              <a:ext cx="596725" cy="259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Shape 35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915285" y="3365983"/>
              <a:ext cx="596724" cy="470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Shape 357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6419029" y="3908162"/>
              <a:ext cx="744232" cy="381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Shape 358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5269702" y="3891037"/>
              <a:ext cx="894025" cy="562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314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Beam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096" y="1787918"/>
            <a:ext cx="558459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sz="4800" dirty="0" smtClean="0">
              <a:latin typeface="+mj-ea"/>
              <a:ea typeface="+mj-ea"/>
            </a:endParaRPr>
          </a:p>
          <a:p>
            <a:pPr lv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4800" dirty="0">
                <a:latin typeface="+mj-ea"/>
                <a:ea typeface="+mj-ea"/>
              </a:rPr>
              <a:t>	</a:t>
            </a:r>
            <a:r>
              <a:rPr lang="en" sz="4800" dirty="0">
                <a:solidFill>
                  <a:srgbClr val="F4B400"/>
                </a:solidFill>
              </a:rPr>
              <a:t>What </a:t>
            </a:r>
            <a:r>
              <a:rPr lang="en" sz="4800" dirty="0"/>
              <a:t>are you computing?</a:t>
            </a:r>
          </a:p>
          <a:p>
            <a:pPr lv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4800" dirty="0">
                <a:solidFill>
                  <a:srgbClr val="4285F4"/>
                </a:solidFill>
              </a:rPr>
              <a:t>Where</a:t>
            </a:r>
            <a:r>
              <a:rPr lang="en" sz="4800" dirty="0"/>
              <a:t> in event time?</a:t>
            </a:r>
          </a:p>
          <a:p>
            <a:pPr lv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4800" dirty="0">
                <a:solidFill>
                  <a:srgbClr val="7BCFA9"/>
                </a:solidFill>
              </a:rPr>
              <a:t>When </a:t>
            </a:r>
            <a:r>
              <a:rPr lang="en" sz="4800" dirty="0"/>
              <a:t>in processing time?</a:t>
            </a:r>
          </a:p>
          <a:p>
            <a:pPr lv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4800" dirty="0">
                <a:solidFill>
                  <a:srgbClr val="E57368"/>
                </a:solidFill>
              </a:rPr>
              <a:t>How </a:t>
            </a:r>
            <a:r>
              <a:rPr lang="en" sz="4800" dirty="0"/>
              <a:t>do refinements relate?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458931" y="1804799"/>
            <a:ext cx="5584596" cy="131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Sums</a:t>
            </a:r>
            <a:r>
              <a:rPr lang="en-US" sz="3600" dirty="0"/>
              <a:t>, joins, histograms, machine learning models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58931" y="5493853"/>
            <a:ext cx="5584596" cy="131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Is </a:t>
            </a:r>
            <a:r>
              <a:rPr lang="en-US" sz="3600" dirty="0"/>
              <a:t>each result </a:t>
            </a:r>
            <a:r>
              <a:rPr lang="en-US" sz="3600" b="1" dirty="0"/>
              <a:t>independent</a:t>
            </a:r>
            <a:r>
              <a:rPr lang="en-US" sz="3600" dirty="0"/>
              <a:t> and </a:t>
            </a:r>
            <a:r>
              <a:rPr lang="en-US" sz="3600" b="1" dirty="0"/>
              <a:t>distinct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458931" y="3044039"/>
            <a:ext cx="5584596" cy="131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In </a:t>
            </a:r>
            <a:r>
              <a:rPr lang="en-US" sz="3600" dirty="0"/>
              <a:t>fixed </a:t>
            </a:r>
            <a:r>
              <a:rPr lang="en-US" sz="3600" dirty="0" smtClean="0"/>
              <a:t>windows, user </a:t>
            </a:r>
            <a:r>
              <a:rPr lang="en-US" sz="3600" dirty="0"/>
              <a:t>activity sessions</a:t>
            </a:r>
            <a:endParaRPr lang="en-US" sz="3600" dirty="0">
              <a:latin typeface="+mj-ea"/>
              <a:ea typeface="+mj-ea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458931" y="4283279"/>
            <a:ext cx="5584596" cy="131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How do we know </a:t>
            </a:r>
            <a:r>
              <a:rPr lang="en-US" sz="3600" b="1" dirty="0" smtClean="0"/>
              <a:t>when to emit</a:t>
            </a:r>
            <a:r>
              <a:rPr lang="en-US" sz="3600" dirty="0" smtClean="0"/>
              <a:t> a result</a:t>
            </a:r>
            <a:endParaRPr 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74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68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流计算技术的兴起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统一流批处理框架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数据快速开发工具的发展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机器学习库的结合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我们的工作和未来能做什么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3" name="Shape 2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963" y="3460010"/>
            <a:ext cx="2403248" cy="1688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4" name="Shape 26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791" y="626117"/>
            <a:ext cx="2253600" cy="1394567"/>
          </a:xfrm>
          <a:prstGeom prst="rect">
            <a:avLst/>
          </a:prstGeom>
          <a:noFill/>
          <a:ln>
            <a:noFill/>
          </a:ln>
        </p:spPr>
      </p:pic>
      <p:sp>
        <p:nvSpPr>
          <p:cNvPr id="2675" name="Shape 2675"/>
          <p:cNvSpPr txBox="1"/>
          <p:nvPr/>
        </p:nvSpPr>
        <p:spPr>
          <a:xfrm>
            <a:off x="385223" y="2144283"/>
            <a:ext cx="3748800" cy="298399"/>
          </a:xfrm>
          <a:prstGeom prst="rect">
            <a:avLst/>
          </a:prstGeom>
          <a:noFill/>
          <a:ln>
            <a:noFill/>
          </a:ln>
        </p:spPr>
        <p:txBody>
          <a:bodyPr lIns="91433" tIns="91433" rIns="91433" bIns="91433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b="1">
                <a:solidFill>
                  <a:srgbClr val="F4B400"/>
                </a:solidFill>
                <a:latin typeface="Open Sans"/>
                <a:ea typeface="Open Sans"/>
                <a:cs typeface="Open Sans"/>
                <a:sym typeface="Open Sans"/>
              </a:rPr>
              <a:t>1.Classic Batch </a:t>
            </a:r>
          </a:p>
        </p:txBody>
      </p:sp>
      <p:pic>
        <p:nvPicPr>
          <p:cNvPr id="2676" name="Shape 26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0652" y="626117"/>
            <a:ext cx="2253600" cy="1394561"/>
          </a:xfrm>
          <a:prstGeom prst="rect">
            <a:avLst/>
          </a:prstGeom>
          <a:noFill/>
          <a:ln>
            <a:noFill/>
          </a:ln>
        </p:spPr>
      </p:pic>
      <p:sp>
        <p:nvSpPr>
          <p:cNvPr id="2677" name="Shape 2677"/>
          <p:cNvSpPr txBox="1"/>
          <p:nvPr/>
        </p:nvSpPr>
        <p:spPr>
          <a:xfrm>
            <a:off x="4666800" y="2144283"/>
            <a:ext cx="3101200" cy="298399"/>
          </a:xfrm>
          <a:prstGeom prst="rect">
            <a:avLst/>
          </a:prstGeom>
          <a:noFill/>
          <a:ln>
            <a:noFill/>
          </a:ln>
        </p:spPr>
        <p:txBody>
          <a:bodyPr lIns="91433" tIns="91433" rIns="91433" bIns="91433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b="1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2. Batch with Fixed Windows</a:t>
            </a:r>
          </a:p>
        </p:txBody>
      </p:sp>
      <p:pic>
        <p:nvPicPr>
          <p:cNvPr id="2678" name="Shape 26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26975" y="603528"/>
            <a:ext cx="2253600" cy="1583265"/>
          </a:xfrm>
          <a:prstGeom prst="rect">
            <a:avLst/>
          </a:prstGeom>
          <a:noFill/>
          <a:ln>
            <a:noFill/>
          </a:ln>
        </p:spPr>
      </p:pic>
      <p:sp>
        <p:nvSpPr>
          <p:cNvPr id="2679" name="Shape 2679"/>
          <p:cNvSpPr txBox="1"/>
          <p:nvPr/>
        </p:nvSpPr>
        <p:spPr>
          <a:xfrm>
            <a:off x="8300776" y="2144283"/>
            <a:ext cx="3506000" cy="298399"/>
          </a:xfrm>
          <a:prstGeom prst="rect">
            <a:avLst/>
          </a:prstGeom>
          <a:noFill/>
          <a:ln>
            <a:noFill/>
          </a:ln>
        </p:spPr>
        <p:txBody>
          <a:bodyPr lIns="91433" tIns="91433" rIns="91433" bIns="91433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b="1">
                <a:solidFill>
                  <a:srgbClr val="7BCFA9"/>
                </a:solidFill>
                <a:latin typeface="Open Sans"/>
                <a:ea typeface="Open Sans"/>
                <a:cs typeface="Open Sans"/>
                <a:sym typeface="Open Sans"/>
              </a:rPr>
              <a:t>3. Streaming </a:t>
            </a:r>
          </a:p>
        </p:txBody>
      </p:sp>
      <p:sp>
        <p:nvSpPr>
          <p:cNvPr id="2680" name="Shape 2680"/>
          <p:cNvSpPr txBox="1"/>
          <p:nvPr/>
        </p:nvSpPr>
        <p:spPr>
          <a:xfrm>
            <a:off x="4143813" y="5175075"/>
            <a:ext cx="4147200" cy="298400"/>
          </a:xfrm>
          <a:prstGeom prst="rect">
            <a:avLst/>
          </a:prstGeom>
          <a:noFill/>
          <a:ln>
            <a:noFill/>
          </a:ln>
        </p:spPr>
        <p:txBody>
          <a:bodyPr lIns="91433" tIns="91433" rIns="91433" bIns="91433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b="1">
                <a:solidFill>
                  <a:srgbClr val="E57368"/>
                </a:solidFill>
                <a:latin typeface="Open Sans"/>
                <a:ea typeface="Open Sans"/>
                <a:cs typeface="Open Sans"/>
                <a:sym typeface="Open Sans"/>
              </a:rPr>
              <a:t>5. Streaming With Retractions</a:t>
            </a:r>
          </a:p>
          <a:p>
            <a:pPr algn="ctr">
              <a:lnSpc>
                <a:spcPct val="115000"/>
              </a:lnSpc>
            </a:pPr>
            <a:endParaRPr sz="2400" b="1">
              <a:solidFill>
                <a:srgbClr val="62D9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81" name="Shape 26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2840" y="3460009"/>
            <a:ext cx="2253600" cy="1583283"/>
          </a:xfrm>
          <a:prstGeom prst="rect">
            <a:avLst/>
          </a:prstGeom>
          <a:noFill/>
          <a:ln>
            <a:noFill/>
          </a:ln>
        </p:spPr>
      </p:pic>
      <p:sp>
        <p:nvSpPr>
          <p:cNvPr id="2682" name="Shape 2682"/>
          <p:cNvSpPr txBox="1"/>
          <p:nvPr/>
        </p:nvSpPr>
        <p:spPr>
          <a:xfrm>
            <a:off x="186040" y="5175075"/>
            <a:ext cx="4147200" cy="298400"/>
          </a:xfrm>
          <a:prstGeom prst="rect">
            <a:avLst/>
          </a:prstGeom>
          <a:noFill/>
          <a:ln>
            <a:noFill/>
          </a:ln>
        </p:spPr>
        <p:txBody>
          <a:bodyPr lIns="91433" tIns="91433" rIns="91433" bIns="91433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b="1">
                <a:solidFill>
                  <a:srgbClr val="7BCFA9"/>
                </a:solidFill>
                <a:latin typeface="Open Sans"/>
                <a:ea typeface="Open Sans"/>
                <a:cs typeface="Open Sans"/>
                <a:sym typeface="Open Sans"/>
              </a:rPr>
              <a:t>4. Streaming with Speculative + Late Data</a:t>
            </a:r>
          </a:p>
        </p:txBody>
      </p:sp>
      <p:sp>
        <p:nvSpPr>
          <p:cNvPr id="2683" name="Shape 2683"/>
          <p:cNvSpPr txBox="1">
            <a:spLocks noGrp="1"/>
          </p:cNvSpPr>
          <p:nvPr>
            <p:ph type="ctrTitle" idx="4294967295"/>
          </p:nvPr>
        </p:nvSpPr>
        <p:spPr>
          <a:xfrm>
            <a:off x="10160100" y="6629467"/>
            <a:ext cx="2087600" cy="376800"/>
          </a:xfrm>
          <a:prstGeom prst="rect">
            <a:avLst/>
          </a:prstGeom>
        </p:spPr>
        <p:txBody>
          <a:bodyPr vert="horz" lIns="91433" tIns="91433" rIns="91433" bIns="91433" rtlCol="0" anchor="ctr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sz="1333">
                <a:solidFill>
                  <a:srgbClr val="F4B400"/>
                </a:solidFill>
              </a:rPr>
              <a:t>What </a:t>
            </a:r>
            <a:r>
              <a:rPr lang="en" sz="1333">
                <a:solidFill>
                  <a:srgbClr val="4285F4"/>
                </a:solidFill>
              </a:rPr>
              <a:t>Where</a:t>
            </a:r>
            <a:r>
              <a:rPr lang="en" sz="1333"/>
              <a:t> </a:t>
            </a:r>
            <a:r>
              <a:rPr lang="en" sz="1333">
                <a:solidFill>
                  <a:srgbClr val="7BCFA9"/>
                </a:solidFill>
              </a:rPr>
              <a:t>When </a:t>
            </a:r>
            <a:r>
              <a:rPr lang="en" sz="1333">
                <a:solidFill>
                  <a:srgbClr val="E57368"/>
                </a:solidFill>
              </a:rPr>
              <a:t>How</a:t>
            </a:r>
          </a:p>
        </p:txBody>
      </p:sp>
      <p:pic>
        <p:nvPicPr>
          <p:cNvPr id="2684" name="Shape 26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55130" y="3460010"/>
            <a:ext cx="2397300" cy="1684221"/>
          </a:xfrm>
          <a:prstGeom prst="rect">
            <a:avLst/>
          </a:prstGeom>
          <a:noFill/>
          <a:ln>
            <a:noFill/>
          </a:ln>
        </p:spPr>
      </p:pic>
      <p:sp>
        <p:nvSpPr>
          <p:cNvPr id="2685" name="Shape 2685"/>
          <p:cNvSpPr txBox="1"/>
          <p:nvPr/>
        </p:nvSpPr>
        <p:spPr>
          <a:xfrm>
            <a:off x="7980180" y="5175075"/>
            <a:ext cx="4147200" cy="298400"/>
          </a:xfrm>
          <a:prstGeom prst="rect">
            <a:avLst/>
          </a:prstGeom>
          <a:noFill/>
          <a:ln>
            <a:noFill/>
          </a:ln>
        </p:spPr>
        <p:txBody>
          <a:bodyPr lIns="91433" tIns="91433" rIns="91433" bIns="91433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b="1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6. Sessions</a:t>
            </a:r>
          </a:p>
          <a:p>
            <a:pPr algn="ctr">
              <a:lnSpc>
                <a:spcPct val="115000"/>
              </a:lnSpc>
            </a:pPr>
            <a:endParaRPr sz="24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376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Beam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1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8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zh-CN" sz="4800" dirty="0">
                <a:latin typeface="+mj-ea"/>
                <a:ea typeface="+mj-ea"/>
              </a:rPr>
              <a:t>	</a:t>
            </a:r>
            <a:r>
              <a:rPr lang="zh-CN" altLang="en-US" sz="4800" dirty="0" smtClean="0">
                <a:latin typeface="+mj-ea"/>
                <a:ea typeface="+mj-ea"/>
              </a:rPr>
              <a:t>面向</a:t>
            </a:r>
            <a:r>
              <a:rPr lang="zh-CN" altLang="en-US" sz="4800" dirty="0" smtClean="0">
                <a:solidFill>
                  <a:srgbClr val="FF0000"/>
                </a:solidFill>
                <a:latin typeface="+mj-ea"/>
                <a:ea typeface="+mj-ea"/>
              </a:rPr>
              <a:t>高效</a:t>
            </a:r>
            <a:r>
              <a:rPr lang="zh-CN" altLang="en-US" sz="4800" dirty="0" smtClean="0">
                <a:latin typeface="+mj-ea"/>
                <a:ea typeface="+mj-ea"/>
              </a:rPr>
              <a:t>，兼容数据处理流程</a:t>
            </a:r>
            <a:endParaRPr lang="en-US" altLang="zh-CN" sz="48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zh-CN" altLang="en-US" sz="4800" dirty="0" smtClean="0">
                <a:latin typeface="+mj-ea"/>
                <a:ea typeface="+mj-ea"/>
              </a:rPr>
              <a:t>设计的一种通用编程模型</a:t>
            </a:r>
            <a:endParaRPr 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72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Shape 2724"/>
          <p:cNvSpPr txBox="1"/>
          <p:nvPr/>
        </p:nvSpPr>
        <p:spPr>
          <a:xfrm>
            <a:off x="381164" y="245900"/>
            <a:ext cx="9712800" cy="7716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Workload vary in pipelines over time</a:t>
            </a:r>
          </a:p>
        </p:txBody>
      </p:sp>
      <p:cxnSp>
        <p:nvCxnSpPr>
          <p:cNvPr id="2725" name="Shape 2725"/>
          <p:cNvCxnSpPr/>
          <p:nvPr/>
        </p:nvCxnSpPr>
        <p:spPr>
          <a:xfrm rot="10800000">
            <a:off x="1114373" y="1873447"/>
            <a:ext cx="0" cy="2407600"/>
          </a:xfrm>
          <a:prstGeom prst="straightConnector1">
            <a:avLst/>
          </a:prstGeom>
          <a:noFill/>
          <a:ln w="38100" cap="flat" cmpd="sng">
            <a:solidFill>
              <a:srgbClr val="7BCFA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26" name="Shape 2726"/>
          <p:cNvCxnSpPr/>
          <p:nvPr/>
        </p:nvCxnSpPr>
        <p:spPr>
          <a:xfrm>
            <a:off x="1114373" y="4281047"/>
            <a:ext cx="4723600" cy="0"/>
          </a:xfrm>
          <a:prstGeom prst="straightConnector1">
            <a:avLst/>
          </a:prstGeom>
          <a:noFill/>
          <a:ln w="38100" cap="flat" cmpd="sng">
            <a:solidFill>
              <a:srgbClr val="76A7F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27" name="Shape 2727"/>
          <p:cNvSpPr txBox="1"/>
          <p:nvPr/>
        </p:nvSpPr>
        <p:spPr>
          <a:xfrm rot="-5400000">
            <a:off x="-443632" y="2709767"/>
            <a:ext cx="2271200" cy="621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solidFill>
                  <a:srgbClr val="7BCFA9"/>
                </a:solidFill>
              </a:rPr>
              <a:t>Workload</a:t>
            </a:r>
          </a:p>
        </p:txBody>
      </p:sp>
      <p:sp>
        <p:nvSpPr>
          <p:cNvPr id="2728" name="Shape 2728"/>
          <p:cNvSpPr txBox="1"/>
          <p:nvPr/>
        </p:nvSpPr>
        <p:spPr>
          <a:xfrm>
            <a:off x="2015676" y="4279181"/>
            <a:ext cx="2962400" cy="7307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solidFill>
                  <a:srgbClr val="76A7FA"/>
                </a:solidFill>
              </a:rPr>
              <a:t>Time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1226096" y="1848011"/>
            <a:ext cx="4240029" cy="2308159"/>
          </a:xfrm>
          <a:custGeom>
            <a:avLst/>
            <a:gdLst/>
            <a:ahLst/>
            <a:cxnLst/>
            <a:rect l="0" t="0" r="0" b="0"/>
            <a:pathLst>
              <a:path w="144678" h="53566" extrusionOk="0">
                <a:moveTo>
                  <a:pt x="0" y="30221"/>
                </a:moveTo>
                <a:cubicBezTo>
                  <a:pt x="3431" y="27150"/>
                  <a:pt x="13637" y="10261"/>
                  <a:pt x="20591" y="11797"/>
                </a:cubicBezTo>
                <a:cubicBezTo>
                  <a:pt x="27545" y="13332"/>
                  <a:pt x="34589" y="41373"/>
                  <a:pt x="41724" y="39432"/>
                </a:cubicBezTo>
                <a:cubicBezTo>
                  <a:pt x="48858" y="37490"/>
                  <a:pt x="56263" y="-2201"/>
                  <a:pt x="63398" y="147"/>
                </a:cubicBezTo>
                <a:cubicBezTo>
                  <a:pt x="70532" y="2495"/>
                  <a:pt x="76899" y="52798"/>
                  <a:pt x="84531" y="53521"/>
                </a:cubicBezTo>
                <a:cubicBezTo>
                  <a:pt x="92162" y="54243"/>
                  <a:pt x="102593" y="7959"/>
                  <a:pt x="109186" y="4482"/>
                </a:cubicBezTo>
                <a:cubicBezTo>
                  <a:pt x="115778" y="1005"/>
                  <a:pt x="119301" y="30943"/>
                  <a:pt x="124088" y="32659"/>
                </a:cubicBezTo>
                <a:cubicBezTo>
                  <a:pt x="128874" y="34374"/>
                  <a:pt x="134473" y="17305"/>
                  <a:pt x="137905" y="14777"/>
                </a:cubicBezTo>
                <a:cubicBezTo>
                  <a:pt x="141336" y="12248"/>
                  <a:pt x="143549" y="17035"/>
                  <a:pt x="144678" y="17487"/>
                </a:cubicBezTo>
              </a:path>
            </a:pathLst>
          </a:custGeom>
          <a:noFill/>
          <a:ln w="28575" cap="flat" cmpd="sng">
            <a:solidFill>
              <a:srgbClr val="ED9D97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2730" name="Shape 2730"/>
          <p:cNvCxnSpPr>
            <a:stCxn id="2731" idx="2"/>
            <a:endCxn id="2732" idx="0"/>
          </p:cNvCxnSpPr>
          <p:nvPr/>
        </p:nvCxnSpPr>
        <p:spPr>
          <a:xfrm>
            <a:off x="8027154" y="3171075"/>
            <a:ext cx="1089599" cy="4688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33" name="Shape 2733"/>
          <p:cNvCxnSpPr>
            <a:endCxn id="2734" idx="0"/>
          </p:cNvCxnSpPr>
          <p:nvPr/>
        </p:nvCxnSpPr>
        <p:spPr>
          <a:xfrm>
            <a:off x="10225420" y="2634339"/>
            <a:ext cx="0" cy="2892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35" name="Shape 2735"/>
          <p:cNvCxnSpPr>
            <a:stCxn id="2734" idx="2"/>
            <a:endCxn id="2732" idx="0"/>
          </p:cNvCxnSpPr>
          <p:nvPr/>
        </p:nvCxnSpPr>
        <p:spPr>
          <a:xfrm flipH="1">
            <a:off x="9117020" y="3242739"/>
            <a:ext cx="1108400" cy="3972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36" name="Shape 2736"/>
          <p:cNvCxnSpPr>
            <a:stCxn id="2732" idx="2"/>
            <a:endCxn id="2737" idx="0"/>
          </p:cNvCxnSpPr>
          <p:nvPr/>
        </p:nvCxnSpPr>
        <p:spPr>
          <a:xfrm flipH="1">
            <a:off x="8590919" y="3958972"/>
            <a:ext cx="526000" cy="2772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38" name="Shape 2738"/>
          <p:cNvCxnSpPr>
            <a:stCxn id="2739" idx="2"/>
            <a:endCxn id="2731" idx="0"/>
          </p:cNvCxnSpPr>
          <p:nvPr/>
        </p:nvCxnSpPr>
        <p:spPr>
          <a:xfrm>
            <a:off x="8027153" y="2581137"/>
            <a:ext cx="0" cy="2708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40" name="Shape 2740"/>
          <p:cNvSpPr/>
          <p:nvPr/>
        </p:nvSpPr>
        <p:spPr>
          <a:xfrm>
            <a:off x="9682839" y="2261948"/>
            <a:ext cx="977200" cy="319200"/>
          </a:xfrm>
          <a:prstGeom prst="roundRect">
            <a:avLst>
              <a:gd name="adj" fmla="val 0"/>
            </a:avLst>
          </a:prstGeom>
          <a:solidFill>
            <a:srgbClr val="D84437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4" name="Shape 2734"/>
          <p:cNvSpPr/>
          <p:nvPr/>
        </p:nvSpPr>
        <p:spPr>
          <a:xfrm>
            <a:off x="9736820" y="2923539"/>
            <a:ext cx="977200" cy="319200"/>
          </a:xfrm>
          <a:prstGeom prst="roundRect">
            <a:avLst>
              <a:gd name="adj" fmla="val 0"/>
            </a:avLst>
          </a:prstGeom>
          <a:solidFill>
            <a:srgbClr val="741B47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2" name="Shape 2732"/>
          <p:cNvSpPr/>
          <p:nvPr/>
        </p:nvSpPr>
        <p:spPr>
          <a:xfrm>
            <a:off x="8628319" y="3639772"/>
            <a:ext cx="977200" cy="319200"/>
          </a:xfrm>
          <a:prstGeom prst="roundRect">
            <a:avLst>
              <a:gd name="adj" fmla="val 0"/>
            </a:avLst>
          </a:prstGeom>
          <a:solidFill>
            <a:srgbClr val="E69138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7" name="Shape 2737"/>
          <p:cNvSpPr/>
          <p:nvPr/>
        </p:nvSpPr>
        <p:spPr>
          <a:xfrm>
            <a:off x="8102327" y="4235999"/>
            <a:ext cx="977200" cy="319200"/>
          </a:xfrm>
          <a:prstGeom prst="roundRect">
            <a:avLst>
              <a:gd name="adj" fmla="val 0"/>
            </a:avLst>
          </a:prstGeom>
          <a:solidFill>
            <a:srgbClr val="424242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9" name="Shape 2739"/>
          <p:cNvSpPr/>
          <p:nvPr/>
        </p:nvSpPr>
        <p:spPr>
          <a:xfrm>
            <a:off x="7538553" y="2261937"/>
            <a:ext cx="977200" cy="319200"/>
          </a:xfrm>
          <a:prstGeom prst="roundRect">
            <a:avLst>
              <a:gd name="adj" fmla="val 2571"/>
            </a:avLst>
          </a:prstGeom>
          <a:solidFill>
            <a:srgbClr val="0F9D58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1" name="Shape 2731"/>
          <p:cNvSpPr/>
          <p:nvPr/>
        </p:nvSpPr>
        <p:spPr>
          <a:xfrm>
            <a:off x="7538553" y="2851875"/>
            <a:ext cx="977200" cy="319200"/>
          </a:xfrm>
          <a:prstGeom prst="roundRect">
            <a:avLst>
              <a:gd name="adj" fmla="val 0"/>
            </a:avLst>
          </a:prstGeom>
          <a:solidFill>
            <a:srgbClr val="F4B4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41" name="Shape 2741"/>
          <p:cNvCxnSpPr/>
          <p:nvPr/>
        </p:nvCxnSpPr>
        <p:spPr>
          <a:xfrm>
            <a:off x="8027083" y="2014401"/>
            <a:ext cx="0" cy="224399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42" name="Shape 2742"/>
          <p:cNvCxnSpPr/>
          <p:nvPr/>
        </p:nvCxnSpPr>
        <p:spPr>
          <a:xfrm>
            <a:off x="8570736" y="4567867"/>
            <a:ext cx="0" cy="2112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43" name="Shape 2743"/>
          <p:cNvSpPr/>
          <p:nvPr/>
        </p:nvSpPr>
        <p:spPr>
          <a:xfrm>
            <a:off x="7369400" y="1579236"/>
            <a:ext cx="1315365" cy="500024"/>
          </a:xfrm>
          <a:prstGeom prst="flowChartMagneticDisk">
            <a:avLst/>
          </a:prstGeom>
          <a:solidFill>
            <a:srgbClr val="4285F4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5033" tIns="195033" rIns="195033" bIns="1950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4" name="Shape 2744"/>
          <p:cNvSpPr/>
          <p:nvPr/>
        </p:nvSpPr>
        <p:spPr>
          <a:xfrm>
            <a:off x="7913054" y="4778744"/>
            <a:ext cx="1315365" cy="500024"/>
          </a:xfrm>
          <a:prstGeom prst="flowChartMagneticDisk">
            <a:avLst/>
          </a:prstGeom>
          <a:solidFill>
            <a:srgbClr val="4285F4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5033" tIns="195033" rIns="195033" bIns="1950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5" name="Shape 2745"/>
          <p:cNvSpPr/>
          <p:nvPr/>
        </p:nvSpPr>
        <p:spPr>
          <a:xfrm>
            <a:off x="9513684" y="1579236"/>
            <a:ext cx="1315365" cy="500024"/>
          </a:xfrm>
          <a:prstGeom prst="flowChartMagneticDisk">
            <a:avLst/>
          </a:prstGeom>
          <a:solidFill>
            <a:srgbClr val="4285F4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5033" tIns="195033" rIns="195033" bIns="1950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9941467" y="4112223"/>
            <a:ext cx="1315365" cy="500024"/>
          </a:xfrm>
          <a:prstGeom prst="flowChartMagneticDisk">
            <a:avLst/>
          </a:prstGeom>
          <a:solidFill>
            <a:srgbClr val="4285F4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5033" tIns="195033" rIns="195033" bIns="1950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47" name="Shape 2747"/>
          <p:cNvCxnSpPr/>
          <p:nvPr/>
        </p:nvCxnSpPr>
        <p:spPr>
          <a:xfrm>
            <a:off x="10171360" y="1982027"/>
            <a:ext cx="0" cy="2892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48" name="Shape 2748"/>
          <p:cNvCxnSpPr/>
          <p:nvPr/>
        </p:nvCxnSpPr>
        <p:spPr>
          <a:xfrm>
            <a:off x="10225349" y="3233587"/>
            <a:ext cx="373600" cy="9416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49" name="Shape 2749"/>
          <p:cNvSpPr txBox="1"/>
          <p:nvPr/>
        </p:nvSpPr>
        <p:spPr>
          <a:xfrm>
            <a:off x="7059033" y="5502300"/>
            <a:ext cx="4988400" cy="568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/>
              <a:t>Batch pipelines go through stages</a:t>
            </a:r>
          </a:p>
        </p:txBody>
      </p:sp>
      <p:sp>
        <p:nvSpPr>
          <p:cNvPr id="2750" name="Shape 2750"/>
          <p:cNvSpPr txBox="1"/>
          <p:nvPr/>
        </p:nvSpPr>
        <p:spPr>
          <a:xfrm>
            <a:off x="981967" y="5502300"/>
            <a:ext cx="4988400" cy="568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/>
              <a:t>Streaming pipeline’s input varies</a:t>
            </a:r>
          </a:p>
        </p:txBody>
      </p:sp>
    </p:spTree>
    <p:extLst>
      <p:ext uri="{BB962C8B-B14F-4D97-AF65-F5344CB8AC3E}">
        <p14:creationId xmlns:p14="http://schemas.microsoft.com/office/powerpoint/2010/main" val="39991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Shape 2755"/>
          <p:cNvSpPr txBox="1"/>
          <p:nvPr/>
        </p:nvSpPr>
        <p:spPr>
          <a:xfrm>
            <a:off x="381164" y="245900"/>
            <a:ext cx="9712800" cy="7716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Perils of fixed decisions</a:t>
            </a:r>
          </a:p>
        </p:txBody>
      </p:sp>
      <p:cxnSp>
        <p:nvCxnSpPr>
          <p:cNvPr id="2756" name="Shape 2756"/>
          <p:cNvCxnSpPr/>
          <p:nvPr/>
        </p:nvCxnSpPr>
        <p:spPr>
          <a:xfrm rot="10800000">
            <a:off x="1111973" y="1358647"/>
            <a:ext cx="2400" cy="2922400"/>
          </a:xfrm>
          <a:prstGeom prst="straightConnector1">
            <a:avLst/>
          </a:prstGeom>
          <a:noFill/>
          <a:ln w="38100" cap="flat" cmpd="sng">
            <a:solidFill>
              <a:srgbClr val="7BCFA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57" name="Shape 2757"/>
          <p:cNvCxnSpPr/>
          <p:nvPr/>
        </p:nvCxnSpPr>
        <p:spPr>
          <a:xfrm>
            <a:off x="1114373" y="4281047"/>
            <a:ext cx="4723600" cy="0"/>
          </a:xfrm>
          <a:prstGeom prst="straightConnector1">
            <a:avLst/>
          </a:prstGeom>
          <a:noFill/>
          <a:ln w="38100" cap="flat" cmpd="sng">
            <a:solidFill>
              <a:srgbClr val="76A7F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58" name="Shape 2758"/>
          <p:cNvSpPr txBox="1"/>
          <p:nvPr/>
        </p:nvSpPr>
        <p:spPr>
          <a:xfrm rot="-5400000">
            <a:off x="-443632" y="2709767"/>
            <a:ext cx="2271200" cy="621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solidFill>
                  <a:srgbClr val="7BCFA9"/>
                </a:solidFill>
              </a:rPr>
              <a:t>Workload</a:t>
            </a:r>
          </a:p>
        </p:txBody>
      </p:sp>
      <p:sp>
        <p:nvSpPr>
          <p:cNvPr id="2759" name="Shape 2759"/>
          <p:cNvSpPr txBox="1"/>
          <p:nvPr/>
        </p:nvSpPr>
        <p:spPr>
          <a:xfrm>
            <a:off x="2015676" y="4279181"/>
            <a:ext cx="2962400" cy="7307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solidFill>
                  <a:srgbClr val="76A7FA"/>
                </a:solidFill>
              </a:rPr>
              <a:t>Time</a:t>
            </a:r>
          </a:p>
        </p:txBody>
      </p:sp>
      <p:sp>
        <p:nvSpPr>
          <p:cNvPr id="2760" name="Shape 2760"/>
          <p:cNvSpPr/>
          <p:nvPr/>
        </p:nvSpPr>
        <p:spPr>
          <a:xfrm>
            <a:off x="1226096" y="1848011"/>
            <a:ext cx="4240029" cy="2308159"/>
          </a:xfrm>
          <a:custGeom>
            <a:avLst/>
            <a:gdLst/>
            <a:ahLst/>
            <a:cxnLst/>
            <a:rect l="0" t="0" r="0" b="0"/>
            <a:pathLst>
              <a:path w="144678" h="53566" extrusionOk="0">
                <a:moveTo>
                  <a:pt x="0" y="30221"/>
                </a:moveTo>
                <a:cubicBezTo>
                  <a:pt x="3431" y="27150"/>
                  <a:pt x="13637" y="10261"/>
                  <a:pt x="20591" y="11797"/>
                </a:cubicBezTo>
                <a:cubicBezTo>
                  <a:pt x="27545" y="13332"/>
                  <a:pt x="34589" y="41373"/>
                  <a:pt x="41724" y="39432"/>
                </a:cubicBezTo>
                <a:cubicBezTo>
                  <a:pt x="48858" y="37490"/>
                  <a:pt x="56263" y="-2201"/>
                  <a:pt x="63398" y="147"/>
                </a:cubicBezTo>
                <a:cubicBezTo>
                  <a:pt x="70532" y="2495"/>
                  <a:pt x="76899" y="52798"/>
                  <a:pt x="84531" y="53521"/>
                </a:cubicBezTo>
                <a:cubicBezTo>
                  <a:pt x="92162" y="54243"/>
                  <a:pt x="102593" y="7959"/>
                  <a:pt x="109186" y="4482"/>
                </a:cubicBezTo>
                <a:cubicBezTo>
                  <a:pt x="115778" y="1005"/>
                  <a:pt x="119301" y="30943"/>
                  <a:pt x="124088" y="32659"/>
                </a:cubicBezTo>
                <a:cubicBezTo>
                  <a:pt x="128874" y="34374"/>
                  <a:pt x="134473" y="17305"/>
                  <a:pt x="137905" y="14777"/>
                </a:cubicBezTo>
                <a:cubicBezTo>
                  <a:pt x="141336" y="12248"/>
                  <a:pt x="143549" y="17035"/>
                  <a:pt x="144678" y="17487"/>
                </a:cubicBezTo>
              </a:path>
            </a:pathLst>
          </a:custGeom>
          <a:noFill/>
          <a:ln w="28575" cap="flat" cmpd="sng">
            <a:solidFill>
              <a:srgbClr val="ED9D97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761" name="Shape 2761"/>
          <p:cNvSpPr txBox="1"/>
          <p:nvPr/>
        </p:nvSpPr>
        <p:spPr>
          <a:xfrm>
            <a:off x="7059033" y="5502300"/>
            <a:ext cx="4988400" cy="568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dirty="0"/>
              <a:t>Under-provisioned / average case</a:t>
            </a:r>
          </a:p>
        </p:txBody>
      </p:sp>
      <p:sp>
        <p:nvSpPr>
          <p:cNvPr id="2762" name="Shape 2762"/>
          <p:cNvSpPr txBox="1"/>
          <p:nvPr/>
        </p:nvSpPr>
        <p:spPr>
          <a:xfrm>
            <a:off x="981967" y="5502300"/>
            <a:ext cx="4988400" cy="568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dirty="0"/>
              <a:t>Over-provisioned / worst case</a:t>
            </a:r>
          </a:p>
        </p:txBody>
      </p:sp>
      <p:cxnSp>
        <p:nvCxnSpPr>
          <p:cNvPr id="2763" name="Shape 2763"/>
          <p:cNvCxnSpPr/>
          <p:nvPr/>
        </p:nvCxnSpPr>
        <p:spPr>
          <a:xfrm rot="10800000" flipH="1">
            <a:off x="1114367" y="1733767"/>
            <a:ext cx="4385600" cy="544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64" name="Shape 2764"/>
          <p:cNvCxnSpPr/>
          <p:nvPr/>
        </p:nvCxnSpPr>
        <p:spPr>
          <a:xfrm rot="10800000">
            <a:off x="7291373" y="1301047"/>
            <a:ext cx="4800" cy="2980000"/>
          </a:xfrm>
          <a:prstGeom prst="straightConnector1">
            <a:avLst/>
          </a:prstGeom>
          <a:noFill/>
          <a:ln w="38100" cap="flat" cmpd="sng">
            <a:solidFill>
              <a:srgbClr val="7BCFA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65" name="Shape 2765"/>
          <p:cNvCxnSpPr/>
          <p:nvPr/>
        </p:nvCxnSpPr>
        <p:spPr>
          <a:xfrm>
            <a:off x="7296173" y="4281047"/>
            <a:ext cx="4723600" cy="0"/>
          </a:xfrm>
          <a:prstGeom prst="straightConnector1">
            <a:avLst/>
          </a:prstGeom>
          <a:noFill/>
          <a:ln w="38100" cap="flat" cmpd="sng">
            <a:solidFill>
              <a:srgbClr val="76A7F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66" name="Shape 2766"/>
          <p:cNvSpPr txBox="1"/>
          <p:nvPr/>
        </p:nvSpPr>
        <p:spPr>
          <a:xfrm rot="-5400000">
            <a:off x="5738167" y="2709767"/>
            <a:ext cx="2271200" cy="621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solidFill>
                  <a:srgbClr val="7BCFA9"/>
                </a:solidFill>
              </a:rPr>
              <a:t>Workload</a:t>
            </a:r>
          </a:p>
        </p:txBody>
      </p:sp>
      <p:sp>
        <p:nvSpPr>
          <p:cNvPr id="2767" name="Shape 2767"/>
          <p:cNvSpPr txBox="1"/>
          <p:nvPr/>
        </p:nvSpPr>
        <p:spPr>
          <a:xfrm>
            <a:off x="8197476" y="4279181"/>
            <a:ext cx="2962400" cy="7307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solidFill>
                  <a:srgbClr val="76A7FA"/>
                </a:solidFill>
              </a:rPr>
              <a:t>Time</a:t>
            </a:r>
          </a:p>
        </p:txBody>
      </p:sp>
      <p:sp>
        <p:nvSpPr>
          <p:cNvPr id="2768" name="Shape 2768"/>
          <p:cNvSpPr/>
          <p:nvPr/>
        </p:nvSpPr>
        <p:spPr>
          <a:xfrm>
            <a:off x="7407896" y="1848011"/>
            <a:ext cx="4240029" cy="2308159"/>
          </a:xfrm>
          <a:custGeom>
            <a:avLst/>
            <a:gdLst/>
            <a:ahLst/>
            <a:cxnLst/>
            <a:rect l="0" t="0" r="0" b="0"/>
            <a:pathLst>
              <a:path w="144678" h="53566" extrusionOk="0">
                <a:moveTo>
                  <a:pt x="0" y="30221"/>
                </a:moveTo>
                <a:cubicBezTo>
                  <a:pt x="3431" y="27150"/>
                  <a:pt x="13637" y="10261"/>
                  <a:pt x="20591" y="11797"/>
                </a:cubicBezTo>
                <a:cubicBezTo>
                  <a:pt x="27545" y="13332"/>
                  <a:pt x="34589" y="41373"/>
                  <a:pt x="41724" y="39432"/>
                </a:cubicBezTo>
                <a:cubicBezTo>
                  <a:pt x="48858" y="37490"/>
                  <a:pt x="56263" y="-2201"/>
                  <a:pt x="63398" y="147"/>
                </a:cubicBezTo>
                <a:cubicBezTo>
                  <a:pt x="70532" y="2495"/>
                  <a:pt x="76899" y="52798"/>
                  <a:pt x="84531" y="53521"/>
                </a:cubicBezTo>
                <a:cubicBezTo>
                  <a:pt x="92162" y="54243"/>
                  <a:pt x="102593" y="7959"/>
                  <a:pt x="109186" y="4482"/>
                </a:cubicBezTo>
                <a:cubicBezTo>
                  <a:pt x="115778" y="1005"/>
                  <a:pt x="119301" y="30943"/>
                  <a:pt x="124088" y="32659"/>
                </a:cubicBezTo>
                <a:cubicBezTo>
                  <a:pt x="128874" y="34374"/>
                  <a:pt x="134473" y="17305"/>
                  <a:pt x="137905" y="14777"/>
                </a:cubicBezTo>
                <a:cubicBezTo>
                  <a:pt x="141336" y="12248"/>
                  <a:pt x="143549" y="17035"/>
                  <a:pt x="144678" y="17487"/>
                </a:cubicBezTo>
              </a:path>
            </a:pathLst>
          </a:custGeom>
          <a:noFill/>
          <a:ln w="28575" cap="flat" cmpd="sng">
            <a:solidFill>
              <a:srgbClr val="ED9D97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2769" name="Shape 2769"/>
          <p:cNvCxnSpPr/>
          <p:nvPr/>
        </p:nvCxnSpPr>
        <p:spPr>
          <a:xfrm rot="10800000" flipH="1">
            <a:off x="7296167" y="2621133"/>
            <a:ext cx="4385600" cy="544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603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Shape 2774"/>
          <p:cNvSpPr txBox="1"/>
          <p:nvPr/>
        </p:nvSpPr>
        <p:spPr>
          <a:xfrm>
            <a:off x="381164" y="245900"/>
            <a:ext cx="9712800" cy="7716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Ideal case</a:t>
            </a:r>
          </a:p>
        </p:txBody>
      </p:sp>
      <p:cxnSp>
        <p:nvCxnSpPr>
          <p:cNvPr id="2775" name="Shape 2775"/>
          <p:cNvCxnSpPr/>
          <p:nvPr/>
        </p:nvCxnSpPr>
        <p:spPr>
          <a:xfrm rot="10800000" flipH="1">
            <a:off x="2091253" y="1239868"/>
            <a:ext cx="8800" cy="3763600"/>
          </a:xfrm>
          <a:prstGeom prst="straightConnector1">
            <a:avLst/>
          </a:prstGeom>
          <a:noFill/>
          <a:ln w="38100" cap="flat" cmpd="sng">
            <a:solidFill>
              <a:srgbClr val="7BCFA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76" name="Shape 2776"/>
          <p:cNvCxnSpPr/>
          <p:nvPr/>
        </p:nvCxnSpPr>
        <p:spPr>
          <a:xfrm>
            <a:off x="2091253" y="5003468"/>
            <a:ext cx="7448800" cy="0"/>
          </a:xfrm>
          <a:prstGeom prst="straightConnector1">
            <a:avLst/>
          </a:prstGeom>
          <a:noFill/>
          <a:ln w="38100" cap="flat" cmpd="sng">
            <a:solidFill>
              <a:srgbClr val="76A7F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77" name="Shape 2777"/>
          <p:cNvSpPr txBox="1"/>
          <p:nvPr/>
        </p:nvSpPr>
        <p:spPr>
          <a:xfrm rot="-5400000">
            <a:off x="67899" y="2976900"/>
            <a:ext cx="3102800" cy="609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667">
                <a:solidFill>
                  <a:srgbClr val="7BCFA9"/>
                </a:solidFill>
              </a:rPr>
              <a:t>Workload</a:t>
            </a:r>
          </a:p>
        </p:txBody>
      </p:sp>
      <p:sp>
        <p:nvSpPr>
          <p:cNvPr id="2778" name="Shape 2778"/>
          <p:cNvSpPr txBox="1"/>
          <p:nvPr/>
        </p:nvSpPr>
        <p:spPr>
          <a:xfrm>
            <a:off x="3512500" y="5000927"/>
            <a:ext cx="4671200" cy="61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667" dirty="0">
                <a:solidFill>
                  <a:srgbClr val="76A7FA"/>
                </a:solidFill>
              </a:rPr>
              <a:t>Time</a:t>
            </a:r>
          </a:p>
        </p:txBody>
      </p:sp>
      <p:sp>
        <p:nvSpPr>
          <p:cNvPr id="2779" name="Shape 2779"/>
          <p:cNvSpPr/>
          <p:nvPr/>
        </p:nvSpPr>
        <p:spPr>
          <a:xfrm>
            <a:off x="2267430" y="1679484"/>
            <a:ext cx="6686052" cy="3153429"/>
          </a:xfrm>
          <a:custGeom>
            <a:avLst/>
            <a:gdLst/>
            <a:ahLst/>
            <a:cxnLst/>
            <a:rect l="0" t="0" r="0" b="0"/>
            <a:pathLst>
              <a:path w="144678" h="53566" extrusionOk="0">
                <a:moveTo>
                  <a:pt x="0" y="30221"/>
                </a:moveTo>
                <a:cubicBezTo>
                  <a:pt x="3431" y="27150"/>
                  <a:pt x="13637" y="10261"/>
                  <a:pt x="20591" y="11797"/>
                </a:cubicBezTo>
                <a:cubicBezTo>
                  <a:pt x="27545" y="13332"/>
                  <a:pt x="34589" y="41373"/>
                  <a:pt x="41724" y="39432"/>
                </a:cubicBezTo>
                <a:cubicBezTo>
                  <a:pt x="48858" y="37490"/>
                  <a:pt x="56263" y="-2201"/>
                  <a:pt x="63398" y="147"/>
                </a:cubicBezTo>
                <a:cubicBezTo>
                  <a:pt x="70532" y="2495"/>
                  <a:pt x="76899" y="52798"/>
                  <a:pt x="84531" y="53521"/>
                </a:cubicBezTo>
                <a:cubicBezTo>
                  <a:pt x="92162" y="54243"/>
                  <a:pt x="102593" y="7959"/>
                  <a:pt x="109186" y="4482"/>
                </a:cubicBezTo>
                <a:cubicBezTo>
                  <a:pt x="115778" y="1005"/>
                  <a:pt x="119301" y="30943"/>
                  <a:pt x="124088" y="32659"/>
                </a:cubicBezTo>
                <a:cubicBezTo>
                  <a:pt x="128874" y="34374"/>
                  <a:pt x="134473" y="17305"/>
                  <a:pt x="137905" y="14777"/>
                </a:cubicBezTo>
                <a:cubicBezTo>
                  <a:pt x="141336" y="12248"/>
                  <a:pt x="143549" y="17035"/>
                  <a:pt x="144678" y="17487"/>
                </a:cubicBezTo>
              </a:path>
            </a:pathLst>
          </a:custGeom>
          <a:noFill/>
          <a:ln w="28575" cap="flat" cmpd="sng">
            <a:solidFill>
              <a:srgbClr val="ED9D97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780" name="Shape 2780"/>
          <p:cNvSpPr/>
          <p:nvPr/>
        </p:nvSpPr>
        <p:spPr>
          <a:xfrm>
            <a:off x="2140367" y="2302933"/>
            <a:ext cx="1616567" cy="930200"/>
          </a:xfrm>
          <a:custGeom>
            <a:avLst/>
            <a:gdLst/>
            <a:ahLst/>
            <a:cxnLst/>
            <a:rect l="0" t="0" r="0" b="0"/>
            <a:pathLst>
              <a:path w="48497" h="27906" extrusionOk="0">
                <a:moveTo>
                  <a:pt x="0" y="27906"/>
                </a:moveTo>
                <a:lnTo>
                  <a:pt x="7857" y="27906"/>
                </a:lnTo>
                <a:lnTo>
                  <a:pt x="7857" y="17882"/>
                </a:lnTo>
                <a:lnTo>
                  <a:pt x="14089" y="18153"/>
                </a:lnTo>
                <a:lnTo>
                  <a:pt x="14089" y="7044"/>
                </a:lnTo>
                <a:lnTo>
                  <a:pt x="21404" y="7044"/>
                </a:lnTo>
                <a:lnTo>
                  <a:pt x="21133" y="271"/>
                </a:lnTo>
                <a:lnTo>
                  <a:pt x="40911" y="0"/>
                </a:lnTo>
                <a:lnTo>
                  <a:pt x="41182" y="12192"/>
                </a:lnTo>
                <a:lnTo>
                  <a:pt x="48497" y="12192"/>
                </a:lnTo>
                <a:lnTo>
                  <a:pt x="48497" y="27364"/>
                </a:ln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781" name="Shape 2781"/>
          <p:cNvSpPr/>
          <p:nvPr/>
        </p:nvSpPr>
        <p:spPr>
          <a:xfrm>
            <a:off x="3775000" y="1643667"/>
            <a:ext cx="5283200" cy="3070567"/>
          </a:xfrm>
          <a:custGeom>
            <a:avLst/>
            <a:gdLst/>
            <a:ahLst/>
            <a:cxnLst/>
            <a:rect l="0" t="0" r="0" b="0"/>
            <a:pathLst>
              <a:path w="158496" h="92117" extrusionOk="0">
                <a:moveTo>
                  <a:pt x="0" y="47142"/>
                </a:moveTo>
                <a:lnTo>
                  <a:pt x="271" y="51206"/>
                </a:lnTo>
                <a:lnTo>
                  <a:pt x="5148" y="50935"/>
                </a:lnTo>
                <a:lnTo>
                  <a:pt x="5690" y="64482"/>
                </a:lnTo>
                <a:lnTo>
                  <a:pt x="16798" y="64482"/>
                </a:lnTo>
                <a:lnTo>
                  <a:pt x="17069" y="52832"/>
                </a:lnTo>
                <a:lnTo>
                  <a:pt x="20862" y="53374"/>
                </a:lnTo>
                <a:lnTo>
                  <a:pt x="20862" y="43349"/>
                </a:lnTo>
                <a:lnTo>
                  <a:pt x="23571" y="43620"/>
                </a:lnTo>
                <a:lnTo>
                  <a:pt x="23029" y="27093"/>
                </a:lnTo>
                <a:lnTo>
                  <a:pt x="28719" y="27093"/>
                </a:lnTo>
                <a:lnTo>
                  <a:pt x="28719" y="11921"/>
                </a:lnTo>
                <a:lnTo>
                  <a:pt x="33596" y="12192"/>
                </a:lnTo>
                <a:lnTo>
                  <a:pt x="33596" y="271"/>
                </a:lnTo>
                <a:lnTo>
                  <a:pt x="53645" y="0"/>
                </a:lnTo>
                <a:lnTo>
                  <a:pt x="55812" y="38201"/>
                </a:lnTo>
                <a:lnTo>
                  <a:pt x="62857" y="38201"/>
                </a:lnTo>
                <a:lnTo>
                  <a:pt x="64211" y="75319"/>
                </a:lnTo>
                <a:lnTo>
                  <a:pt x="68817" y="75319"/>
                </a:lnTo>
                <a:lnTo>
                  <a:pt x="69359" y="91846"/>
                </a:lnTo>
                <a:lnTo>
                  <a:pt x="75861" y="92117"/>
                </a:lnTo>
                <a:lnTo>
                  <a:pt x="75861" y="81280"/>
                </a:lnTo>
                <a:lnTo>
                  <a:pt x="80196" y="81280"/>
                </a:lnTo>
                <a:lnTo>
                  <a:pt x="80196" y="56354"/>
                </a:lnTo>
                <a:lnTo>
                  <a:pt x="88866" y="56625"/>
                </a:lnTo>
                <a:lnTo>
                  <a:pt x="88595" y="26822"/>
                </a:lnTo>
                <a:lnTo>
                  <a:pt x="96994" y="26551"/>
                </a:lnTo>
                <a:lnTo>
                  <a:pt x="96994" y="8128"/>
                </a:lnTo>
                <a:lnTo>
                  <a:pt x="118669" y="7857"/>
                </a:lnTo>
                <a:lnTo>
                  <a:pt x="119753" y="35221"/>
                </a:lnTo>
                <a:lnTo>
                  <a:pt x="124359" y="35492"/>
                </a:lnTo>
                <a:lnTo>
                  <a:pt x="124900" y="53103"/>
                </a:lnTo>
                <a:lnTo>
                  <a:pt x="133028" y="53374"/>
                </a:lnTo>
                <a:lnTo>
                  <a:pt x="132757" y="44704"/>
                </a:lnTo>
                <a:lnTo>
                  <a:pt x="136821" y="44704"/>
                </a:lnTo>
                <a:lnTo>
                  <a:pt x="136821" y="31699"/>
                </a:lnTo>
                <a:lnTo>
                  <a:pt x="142240" y="31699"/>
                </a:lnTo>
                <a:lnTo>
                  <a:pt x="142240" y="23571"/>
                </a:lnTo>
                <a:lnTo>
                  <a:pt x="154703" y="23571"/>
                </a:lnTo>
                <a:lnTo>
                  <a:pt x="154703" y="30344"/>
                </a:lnTo>
                <a:lnTo>
                  <a:pt x="158496" y="30073"/>
                </a:ln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31806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Shape 2786"/>
          <p:cNvSpPr txBox="1"/>
          <p:nvPr/>
        </p:nvSpPr>
        <p:spPr>
          <a:xfrm>
            <a:off x="584367" y="245900"/>
            <a:ext cx="9116400" cy="7716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Solution: bundles</a:t>
            </a:r>
          </a:p>
        </p:txBody>
      </p:sp>
      <p:sp>
        <p:nvSpPr>
          <p:cNvPr id="2787" name="Shape 2787"/>
          <p:cNvSpPr txBox="1">
            <a:spLocks noGrp="1"/>
          </p:cNvSpPr>
          <p:nvPr>
            <p:ph type="ctrTitle" idx="4294967295"/>
          </p:nvPr>
        </p:nvSpPr>
        <p:spPr>
          <a:xfrm>
            <a:off x="10160100" y="6629467"/>
            <a:ext cx="2087600" cy="376800"/>
          </a:xfrm>
          <a:prstGeom prst="rect">
            <a:avLst/>
          </a:prstGeom>
        </p:spPr>
        <p:txBody>
          <a:bodyPr vert="horz" lIns="91433" tIns="91433" rIns="91433" bIns="91433" rtlCol="0" anchor="ctr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sz="1333"/>
              <a:t>What Where When How</a:t>
            </a:r>
          </a:p>
        </p:txBody>
      </p:sp>
      <p:sp>
        <p:nvSpPr>
          <p:cNvPr id="2788" name="Shape 2788"/>
          <p:cNvSpPr txBox="1"/>
          <p:nvPr/>
        </p:nvSpPr>
        <p:spPr>
          <a:xfrm>
            <a:off x="6379633" y="1411467"/>
            <a:ext cx="6145600" cy="5089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R="237061">
              <a:lnSpc>
                <a:spcPct val="115000"/>
              </a:lnSpc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class MyDoFn extends</a:t>
            </a:r>
          </a:p>
          <a:p>
            <a:pPr marR="237061">
              <a:lnSpc>
                <a:spcPct val="115000"/>
              </a:lnSpc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    DoFn&lt;String, String&gt; {</a:t>
            </a:r>
            <a:br>
              <a:rPr lang="en" sz="26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6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  void startBundle(...) { }</a:t>
            </a:r>
            <a:br>
              <a:rPr lang="en" sz="26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6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  void processElement(...) { }</a:t>
            </a:r>
            <a:br>
              <a:rPr lang="en" sz="26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6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  void finishBundle(...) { }</a:t>
            </a:r>
            <a:br>
              <a:rPr lang="en" sz="2667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789" name="Shape 2789"/>
          <p:cNvSpPr txBox="1"/>
          <p:nvPr/>
        </p:nvSpPr>
        <p:spPr>
          <a:xfrm>
            <a:off x="584367" y="1411467"/>
            <a:ext cx="5870400" cy="5089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609585" indent="-491054">
              <a:lnSpc>
                <a:spcPct val="115000"/>
              </a:lnSpc>
              <a:spcBef>
                <a:spcPts val="667"/>
              </a:spcBef>
              <a:buClr>
                <a:schemeClr val="lt1"/>
              </a:buClr>
              <a:buSzPct val="100000"/>
              <a:buFont typeface="Open Sans"/>
              <a:buChar char="•"/>
            </a:pPr>
            <a:r>
              <a:rPr lang="en" sz="2933" dirty="0">
                <a:latin typeface="Open Sans"/>
                <a:ea typeface="Open Sans"/>
                <a:cs typeface="Open Sans"/>
                <a:sym typeface="Open Sans"/>
              </a:rPr>
              <a:t>User code operates on bundles of elements.</a:t>
            </a:r>
            <a:br>
              <a:rPr lang="en" sz="2933" dirty="0">
                <a:latin typeface="Open Sans"/>
                <a:ea typeface="Open Sans"/>
                <a:cs typeface="Open Sans"/>
                <a:sym typeface="Open Sans"/>
              </a:rPr>
            </a:br>
            <a:endParaRPr lang="en" sz="2933" dirty="0"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91054">
              <a:lnSpc>
                <a:spcPct val="115000"/>
              </a:lnSpc>
              <a:spcBef>
                <a:spcPts val="667"/>
              </a:spcBef>
              <a:buClr>
                <a:schemeClr val="lt1"/>
              </a:buClr>
              <a:buSzPct val="100000"/>
              <a:buFont typeface="Open Sans"/>
              <a:buChar char="•"/>
            </a:pPr>
            <a:r>
              <a:rPr lang="en" sz="2933" dirty="0">
                <a:latin typeface="Open Sans"/>
                <a:ea typeface="Open Sans"/>
                <a:cs typeface="Open Sans"/>
                <a:sym typeface="Open Sans"/>
              </a:rPr>
              <a:t>Easy parallelization.</a:t>
            </a:r>
            <a:br>
              <a:rPr lang="en" sz="2933" dirty="0">
                <a:latin typeface="Open Sans"/>
                <a:ea typeface="Open Sans"/>
                <a:cs typeface="Open Sans"/>
                <a:sym typeface="Open Sans"/>
              </a:rPr>
            </a:br>
            <a:endParaRPr lang="en" sz="2933" dirty="0"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91054">
              <a:lnSpc>
                <a:spcPct val="115000"/>
              </a:lnSpc>
              <a:spcBef>
                <a:spcPts val="667"/>
              </a:spcBef>
              <a:buClr>
                <a:schemeClr val="lt1"/>
              </a:buClr>
              <a:buSzPct val="100000"/>
              <a:buFont typeface="Open Sans"/>
              <a:buChar char="•"/>
            </a:pPr>
            <a:r>
              <a:rPr lang="en" sz="2933" dirty="0">
                <a:latin typeface="Open Sans"/>
                <a:ea typeface="Open Sans"/>
                <a:cs typeface="Open Sans"/>
                <a:sym typeface="Open Sans"/>
              </a:rPr>
              <a:t>Dynamic sizing.</a:t>
            </a:r>
            <a:br>
              <a:rPr lang="en" sz="2933" dirty="0">
                <a:latin typeface="Open Sans"/>
                <a:ea typeface="Open Sans"/>
                <a:cs typeface="Open Sans"/>
                <a:sym typeface="Open Sans"/>
              </a:rPr>
            </a:br>
            <a:endParaRPr lang="en" sz="2933" dirty="0"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91054">
              <a:lnSpc>
                <a:spcPct val="115000"/>
              </a:lnSpc>
              <a:spcBef>
                <a:spcPts val="667"/>
              </a:spcBef>
              <a:buClr>
                <a:schemeClr val="lt1"/>
              </a:buClr>
              <a:buSzPct val="100000"/>
              <a:buFont typeface="Open Sans"/>
              <a:buChar char="•"/>
            </a:pPr>
            <a:r>
              <a:rPr lang="en" sz="2933" dirty="0">
                <a:latin typeface="Open Sans"/>
                <a:ea typeface="Open Sans"/>
                <a:cs typeface="Open Sans"/>
                <a:sym typeface="Open Sans"/>
              </a:rPr>
              <a:t>Parallelism decisions in the runner’s hands.</a:t>
            </a:r>
          </a:p>
        </p:txBody>
      </p:sp>
    </p:spTree>
    <p:extLst>
      <p:ext uri="{BB962C8B-B14F-4D97-AF65-F5344CB8AC3E}">
        <p14:creationId xmlns:p14="http://schemas.microsoft.com/office/powerpoint/2010/main" val="6703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Beam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12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8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zh-CN" sz="4800" dirty="0">
                <a:latin typeface="+mj-ea"/>
                <a:ea typeface="+mj-ea"/>
              </a:rPr>
              <a:t>	</a:t>
            </a:r>
            <a:r>
              <a:rPr lang="zh-CN" altLang="en-US" sz="4800" dirty="0" smtClean="0">
                <a:latin typeface="+mj-ea"/>
                <a:ea typeface="+mj-ea"/>
              </a:rPr>
              <a:t>面向高效，</a:t>
            </a:r>
            <a:r>
              <a:rPr lang="zh-CN" altLang="en-US" sz="4800" dirty="0" smtClean="0">
                <a:solidFill>
                  <a:srgbClr val="FF0000"/>
                </a:solidFill>
                <a:latin typeface="+mj-ea"/>
                <a:ea typeface="+mj-ea"/>
              </a:rPr>
              <a:t>兼容</a:t>
            </a:r>
            <a:r>
              <a:rPr lang="zh-CN" altLang="en-US" sz="4800" dirty="0" smtClean="0">
                <a:latin typeface="+mj-ea"/>
                <a:ea typeface="+mj-ea"/>
              </a:rPr>
              <a:t>数据处理流程</a:t>
            </a:r>
            <a:endParaRPr lang="en-US" altLang="zh-CN" sz="48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zh-CN" altLang="en-US" sz="4800" dirty="0" smtClean="0">
                <a:latin typeface="+mj-ea"/>
                <a:ea typeface="+mj-ea"/>
              </a:rPr>
              <a:t>设计的一种通用编程模型</a:t>
            </a:r>
            <a:endParaRPr 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49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Shape 2963"/>
          <p:cNvSpPr txBox="1"/>
          <p:nvPr/>
        </p:nvSpPr>
        <p:spPr>
          <a:xfrm>
            <a:off x="381164" y="245900"/>
            <a:ext cx="9712800" cy="7716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Categorizing Runner Capabilities</a:t>
            </a:r>
          </a:p>
        </p:txBody>
      </p:sp>
      <p:pic>
        <p:nvPicPr>
          <p:cNvPr id="2964" name="Shape 2964" descr="Screen Shot 2016-03-16 at 4.08.3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66" y="1151365"/>
            <a:ext cx="5245037" cy="262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5" name="Shape 2965" descr="Screen Shot 2016-03-16 at 4.08.43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084" y="1134773"/>
            <a:ext cx="5219115" cy="214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6" name="Shape 2966" descr="Screen Shot 2016-03-16 at 4.09.01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723" y="4029972"/>
            <a:ext cx="5210475" cy="23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Shape 2967" descr="Screen Shot 2016-03-16 at 4.09.15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5127" y="3952122"/>
            <a:ext cx="5245037" cy="1287495"/>
          </a:xfrm>
          <a:prstGeom prst="rect">
            <a:avLst/>
          </a:prstGeom>
          <a:noFill/>
          <a:ln>
            <a:noFill/>
          </a:ln>
        </p:spPr>
      </p:pic>
      <p:sp>
        <p:nvSpPr>
          <p:cNvPr id="2968" name="Shape 2968"/>
          <p:cNvSpPr txBox="1"/>
          <p:nvPr/>
        </p:nvSpPr>
        <p:spPr>
          <a:xfrm>
            <a:off x="5994000" y="5209720"/>
            <a:ext cx="6198000" cy="128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rgbClr val="FFFFFF"/>
                </a:solidFill>
              </a:rPr>
              <a:t>http://beam.incubator.apache.org/capability-matrix/</a:t>
            </a:r>
          </a:p>
        </p:txBody>
      </p:sp>
    </p:spTree>
    <p:extLst>
      <p:ext uri="{BB962C8B-B14F-4D97-AF65-F5344CB8AC3E}">
        <p14:creationId xmlns:p14="http://schemas.microsoft.com/office/powerpoint/2010/main" val="21131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Shape 3027"/>
          <p:cNvSpPr txBox="1">
            <a:spLocks noGrp="1"/>
          </p:cNvSpPr>
          <p:nvPr>
            <p:ph type="body" idx="1"/>
          </p:nvPr>
        </p:nvSpPr>
        <p:spPr>
          <a:xfrm>
            <a:off x="6344582" y="1217648"/>
            <a:ext cx="5745818" cy="5103764"/>
          </a:xfrm>
          <a:prstGeom prst="rect">
            <a:avLst/>
          </a:prstGeom>
        </p:spPr>
        <p:txBody>
          <a:bodyPr vert="horz" lIns="91433" tIns="91433" rIns="91433" bIns="91433" rtlCol="0" anchor="t" anchorCtr="0">
            <a:noAutofit/>
          </a:bodyPr>
          <a:lstStyle/>
          <a:p>
            <a:pPr marL="609585" indent="-482588">
              <a:lnSpc>
                <a:spcPct val="90000"/>
              </a:lnSpc>
              <a:spcBef>
                <a:spcPts val="1600"/>
              </a:spcBef>
              <a:buClr>
                <a:srgbClr val="FFFFFF"/>
              </a:buClr>
              <a:buFont typeface="Roboto"/>
            </a:pPr>
            <a:r>
              <a:rPr lang="en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If you have Big Data APIs, write a Beam </a:t>
            </a:r>
            <a:r>
              <a:rPr lang="en" sz="2800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SDK</a:t>
            </a:r>
            <a:r>
              <a:rPr lang="en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800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DSL</a:t>
            </a:r>
            <a:r>
              <a:rPr lang="en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800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library of transformations</a:t>
            </a:r>
            <a:r>
              <a:rPr lang="en" sz="2800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2800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" sz="2800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82588">
              <a:lnSpc>
                <a:spcPct val="90000"/>
              </a:lnSpc>
              <a:spcBef>
                <a:spcPts val="1600"/>
              </a:spcBef>
              <a:buClr>
                <a:srgbClr val="FFFFFF"/>
              </a:buClr>
              <a:buFont typeface="Roboto"/>
            </a:pPr>
            <a:r>
              <a:rPr lang="en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If you have a distributed processing backend, write a </a:t>
            </a:r>
            <a:r>
              <a:rPr lang="en" sz="2800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Beam </a:t>
            </a:r>
            <a:r>
              <a:rPr lang="en" sz="2800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runner</a:t>
            </a:r>
            <a:r>
              <a:rPr lang="en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br>
              <a:rPr lang="en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" sz="2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82588">
              <a:lnSpc>
                <a:spcPct val="90000"/>
              </a:lnSpc>
              <a:spcBef>
                <a:spcPts val="1600"/>
              </a:spcBef>
              <a:buClr>
                <a:srgbClr val="FFFFFF"/>
              </a:buClr>
              <a:buFont typeface="Roboto"/>
            </a:pPr>
            <a:r>
              <a:rPr lang="en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If you have a data storage or messaging system, write a </a:t>
            </a:r>
            <a:r>
              <a:rPr lang="en" sz="2800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Beam </a:t>
            </a:r>
            <a:r>
              <a:rPr lang="en" sz="2800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 connector</a:t>
            </a:r>
            <a:r>
              <a:rPr lang="en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</a:p>
        </p:txBody>
      </p:sp>
      <p:sp>
        <p:nvSpPr>
          <p:cNvPr id="3028" name="Shape 3028"/>
          <p:cNvSpPr txBox="1"/>
          <p:nvPr/>
        </p:nvSpPr>
        <p:spPr>
          <a:xfrm>
            <a:off x="381164" y="245900"/>
            <a:ext cx="9712800" cy="7716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r>
              <a:rPr lang="en" sz="3600" dirty="0">
                <a:latin typeface="Open Sans"/>
                <a:ea typeface="Open Sans"/>
                <a:cs typeface="Open Sans"/>
                <a:sym typeface="Open Sans"/>
              </a:rPr>
              <a:t>Growing the Open Source Community</a:t>
            </a:r>
          </a:p>
        </p:txBody>
      </p:sp>
      <p:sp>
        <p:nvSpPr>
          <p:cNvPr id="53" name="Shape 227"/>
          <p:cNvSpPr/>
          <p:nvPr/>
        </p:nvSpPr>
        <p:spPr>
          <a:xfrm>
            <a:off x="3295379" y="5078619"/>
            <a:ext cx="0" cy="0"/>
          </a:xfrm>
          <a:prstGeom prst="arc">
            <a:avLst>
              <a:gd name="adj1" fmla="val 0"/>
              <a:gd name="adj2" fmla="val 540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b="1"/>
          </a:p>
        </p:txBody>
      </p:sp>
      <p:sp>
        <p:nvSpPr>
          <p:cNvPr id="54" name="Shape 228"/>
          <p:cNvSpPr/>
          <p:nvPr/>
        </p:nvSpPr>
        <p:spPr>
          <a:xfrm>
            <a:off x="3164201" y="3934110"/>
            <a:ext cx="2488454" cy="6126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Beam Model: Fn Runners</a:t>
            </a:r>
          </a:p>
        </p:txBody>
      </p:sp>
      <p:sp>
        <p:nvSpPr>
          <p:cNvPr id="55" name="Shape 229"/>
          <p:cNvSpPr/>
          <p:nvPr/>
        </p:nvSpPr>
        <p:spPr>
          <a:xfrm>
            <a:off x="3173111" y="4893808"/>
            <a:ext cx="845700" cy="8274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Apache Flink</a:t>
            </a:r>
          </a:p>
        </p:txBody>
      </p:sp>
      <p:sp>
        <p:nvSpPr>
          <p:cNvPr id="56" name="Shape 230"/>
          <p:cNvSpPr/>
          <p:nvPr/>
        </p:nvSpPr>
        <p:spPr>
          <a:xfrm>
            <a:off x="5175269" y="4844843"/>
            <a:ext cx="845700" cy="8360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Apache Spark</a:t>
            </a:r>
          </a:p>
        </p:txBody>
      </p:sp>
      <p:sp>
        <p:nvSpPr>
          <p:cNvPr id="57" name="Shape 232"/>
          <p:cNvSpPr/>
          <p:nvPr/>
        </p:nvSpPr>
        <p:spPr>
          <a:xfrm>
            <a:off x="1810727" y="3008727"/>
            <a:ext cx="2590200" cy="6491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Beam Model: Pipeline Construction</a:t>
            </a:r>
          </a:p>
        </p:txBody>
      </p:sp>
      <p:cxnSp>
        <p:nvCxnSpPr>
          <p:cNvPr id="58" name="Shape 241"/>
          <p:cNvCxnSpPr>
            <a:stCxn id="60" idx="2"/>
            <a:endCxn id="57" idx="0"/>
          </p:cNvCxnSpPr>
          <p:nvPr/>
        </p:nvCxnSpPr>
        <p:spPr>
          <a:xfrm>
            <a:off x="1736988" y="2759606"/>
            <a:ext cx="1368839" cy="249121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59" name="Shape 244"/>
          <p:cNvSpPr txBox="1"/>
          <p:nvPr/>
        </p:nvSpPr>
        <p:spPr>
          <a:xfrm>
            <a:off x="2622438" y="2095206"/>
            <a:ext cx="1073100" cy="682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Languages</a:t>
            </a:r>
          </a:p>
        </p:txBody>
      </p:sp>
      <p:sp>
        <p:nvSpPr>
          <p:cNvPr id="60" name="Shape 240"/>
          <p:cNvSpPr/>
          <p:nvPr/>
        </p:nvSpPr>
        <p:spPr>
          <a:xfrm>
            <a:off x="1200438" y="2077406"/>
            <a:ext cx="1073100" cy="6822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Beam Java</a:t>
            </a:r>
          </a:p>
        </p:txBody>
      </p:sp>
      <p:sp>
        <p:nvSpPr>
          <p:cNvPr id="61" name="Shape 253"/>
          <p:cNvSpPr/>
          <p:nvPr/>
        </p:nvSpPr>
        <p:spPr>
          <a:xfrm>
            <a:off x="4044438" y="2077406"/>
            <a:ext cx="1073100" cy="6822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Beam Python</a:t>
            </a:r>
          </a:p>
        </p:txBody>
      </p:sp>
      <p:sp>
        <p:nvSpPr>
          <p:cNvPr id="62" name="Shape 254"/>
          <p:cNvSpPr/>
          <p:nvPr/>
        </p:nvSpPr>
        <p:spPr>
          <a:xfrm>
            <a:off x="2937805" y="6031894"/>
            <a:ext cx="3286365" cy="749243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Execution</a:t>
            </a:r>
          </a:p>
        </p:txBody>
      </p:sp>
      <p:sp>
        <p:nvSpPr>
          <p:cNvPr id="63" name="Shape 234"/>
          <p:cNvSpPr/>
          <p:nvPr/>
        </p:nvSpPr>
        <p:spPr>
          <a:xfrm>
            <a:off x="4174190" y="4889471"/>
            <a:ext cx="845700" cy="8274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Google Cloud Dataflow</a:t>
            </a:r>
          </a:p>
        </p:txBody>
      </p:sp>
      <p:sp>
        <p:nvSpPr>
          <p:cNvPr id="64" name="Shape 228"/>
          <p:cNvSpPr/>
          <p:nvPr/>
        </p:nvSpPr>
        <p:spPr>
          <a:xfrm>
            <a:off x="821749" y="3934499"/>
            <a:ext cx="2284078" cy="6126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Beam </a:t>
            </a:r>
            <a:r>
              <a:rPr lang="e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Model: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IO Connector</a:t>
            </a:r>
            <a:endParaRPr lang="e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Shape 229"/>
          <p:cNvSpPr/>
          <p:nvPr/>
        </p:nvSpPr>
        <p:spPr>
          <a:xfrm>
            <a:off x="906663" y="4849181"/>
            <a:ext cx="845700" cy="8274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sz="1400" b="1" dirty="0" err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Hbase</a:t>
            </a:r>
            <a:endParaRPr lang="en"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Shape 229"/>
          <p:cNvSpPr/>
          <p:nvPr/>
        </p:nvSpPr>
        <p:spPr>
          <a:xfrm>
            <a:off x="1938904" y="4871674"/>
            <a:ext cx="845700" cy="8274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Apache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Hive</a:t>
            </a:r>
            <a:endParaRPr lang="en"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Shape 254"/>
          <p:cNvSpPr/>
          <p:nvPr/>
        </p:nvSpPr>
        <p:spPr>
          <a:xfrm>
            <a:off x="687643" y="6035746"/>
            <a:ext cx="2098690" cy="74617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Storage</a:t>
            </a:r>
            <a:endParaRPr lang="e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" name="Shape 241"/>
          <p:cNvCxnSpPr>
            <a:stCxn id="64" idx="2"/>
            <a:endCxn id="65" idx="0"/>
          </p:cNvCxnSpPr>
          <p:nvPr/>
        </p:nvCxnSpPr>
        <p:spPr>
          <a:xfrm flipH="1">
            <a:off x="1329513" y="4547117"/>
            <a:ext cx="634275" cy="302064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69" name="Shape 241"/>
          <p:cNvCxnSpPr>
            <a:stCxn id="64" idx="2"/>
            <a:endCxn id="66" idx="0"/>
          </p:cNvCxnSpPr>
          <p:nvPr/>
        </p:nvCxnSpPr>
        <p:spPr>
          <a:xfrm>
            <a:off x="1963788" y="4547117"/>
            <a:ext cx="397966" cy="324557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70" name="Shape 241"/>
          <p:cNvCxnSpPr>
            <a:stCxn id="54" idx="2"/>
            <a:endCxn id="55" idx="0"/>
          </p:cNvCxnSpPr>
          <p:nvPr/>
        </p:nvCxnSpPr>
        <p:spPr>
          <a:xfrm flipH="1">
            <a:off x="3595961" y="4546728"/>
            <a:ext cx="812467" cy="34708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71" name="Shape 241"/>
          <p:cNvCxnSpPr>
            <a:stCxn id="63" idx="0"/>
            <a:endCxn id="54" idx="2"/>
          </p:cNvCxnSpPr>
          <p:nvPr/>
        </p:nvCxnSpPr>
        <p:spPr>
          <a:xfrm flipH="1" flipV="1">
            <a:off x="4408428" y="4546728"/>
            <a:ext cx="188612" cy="342743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72" name="Shape 241"/>
          <p:cNvCxnSpPr>
            <a:stCxn id="56" idx="0"/>
            <a:endCxn id="54" idx="2"/>
          </p:cNvCxnSpPr>
          <p:nvPr/>
        </p:nvCxnSpPr>
        <p:spPr>
          <a:xfrm flipH="1" flipV="1">
            <a:off x="4408428" y="4546728"/>
            <a:ext cx="1189691" cy="298115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73" name="Shape 241"/>
          <p:cNvCxnSpPr>
            <a:stCxn id="64" idx="0"/>
            <a:endCxn id="57" idx="2"/>
          </p:cNvCxnSpPr>
          <p:nvPr/>
        </p:nvCxnSpPr>
        <p:spPr>
          <a:xfrm flipV="1">
            <a:off x="1963788" y="3657893"/>
            <a:ext cx="1142039" cy="27660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74" name="Shape 241"/>
          <p:cNvCxnSpPr>
            <a:stCxn id="54" idx="0"/>
            <a:endCxn id="57" idx="2"/>
          </p:cNvCxnSpPr>
          <p:nvPr/>
        </p:nvCxnSpPr>
        <p:spPr>
          <a:xfrm flipH="1" flipV="1">
            <a:off x="3105827" y="3657893"/>
            <a:ext cx="1302601" cy="276217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75" name="Shape 241"/>
          <p:cNvCxnSpPr>
            <a:stCxn id="67" idx="0"/>
            <a:endCxn id="65" idx="2"/>
          </p:cNvCxnSpPr>
          <p:nvPr/>
        </p:nvCxnSpPr>
        <p:spPr>
          <a:xfrm flipH="1" flipV="1">
            <a:off x="1329513" y="5676605"/>
            <a:ext cx="407475" cy="359141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76" name="Shape 241"/>
          <p:cNvCxnSpPr>
            <a:stCxn id="66" idx="2"/>
            <a:endCxn id="67" idx="0"/>
          </p:cNvCxnSpPr>
          <p:nvPr/>
        </p:nvCxnSpPr>
        <p:spPr>
          <a:xfrm flipH="1">
            <a:off x="1736988" y="5699098"/>
            <a:ext cx="624766" cy="336648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77" name="Shape 241"/>
          <p:cNvCxnSpPr>
            <a:stCxn id="55" idx="2"/>
            <a:endCxn id="62" idx="0"/>
          </p:cNvCxnSpPr>
          <p:nvPr/>
        </p:nvCxnSpPr>
        <p:spPr>
          <a:xfrm>
            <a:off x="3595961" y="5721232"/>
            <a:ext cx="985027" cy="310662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78" name="Shape 241"/>
          <p:cNvCxnSpPr>
            <a:stCxn id="62" idx="0"/>
            <a:endCxn id="63" idx="2"/>
          </p:cNvCxnSpPr>
          <p:nvPr/>
        </p:nvCxnSpPr>
        <p:spPr>
          <a:xfrm flipV="1">
            <a:off x="4580988" y="5716895"/>
            <a:ext cx="16052" cy="314999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79" name="Shape 241"/>
          <p:cNvCxnSpPr>
            <a:stCxn id="62" idx="0"/>
            <a:endCxn id="56" idx="2"/>
          </p:cNvCxnSpPr>
          <p:nvPr/>
        </p:nvCxnSpPr>
        <p:spPr>
          <a:xfrm flipV="1">
            <a:off x="4580988" y="5680942"/>
            <a:ext cx="1017131" cy="350952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80" name="Shape 241"/>
          <p:cNvCxnSpPr>
            <a:stCxn id="59" idx="2"/>
            <a:endCxn id="57" idx="0"/>
          </p:cNvCxnSpPr>
          <p:nvPr/>
        </p:nvCxnSpPr>
        <p:spPr>
          <a:xfrm flipH="1">
            <a:off x="3105827" y="2777406"/>
            <a:ext cx="53161" cy="231321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81" name="Shape 241"/>
          <p:cNvCxnSpPr>
            <a:stCxn id="61" idx="2"/>
            <a:endCxn id="57" idx="0"/>
          </p:cNvCxnSpPr>
          <p:nvPr/>
        </p:nvCxnSpPr>
        <p:spPr>
          <a:xfrm flipH="1">
            <a:off x="3105827" y="2759606"/>
            <a:ext cx="1475161" cy="249121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82" name="Shape 240"/>
          <p:cNvSpPr/>
          <p:nvPr/>
        </p:nvSpPr>
        <p:spPr>
          <a:xfrm>
            <a:off x="1200437" y="1017500"/>
            <a:ext cx="3914675" cy="682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A Big Data Job</a:t>
            </a:r>
            <a:endParaRPr lang="e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Shape 241"/>
          <p:cNvCxnSpPr>
            <a:stCxn id="60" idx="0"/>
            <a:endCxn id="82" idx="2"/>
          </p:cNvCxnSpPr>
          <p:nvPr/>
        </p:nvCxnSpPr>
        <p:spPr>
          <a:xfrm flipV="1">
            <a:off x="1736988" y="1699700"/>
            <a:ext cx="1420787" cy="37770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84" name="Shape 241"/>
          <p:cNvCxnSpPr>
            <a:stCxn id="59" idx="0"/>
            <a:endCxn id="82" idx="2"/>
          </p:cNvCxnSpPr>
          <p:nvPr/>
        </p:nvCxnSpPr>
        <p:spPr>
          <a:xfrm flipH="1" flipV="1">
            <a:off x="3157775" y="1699700"/>
            <a:ext cx="1213" cy="39550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85" name="Shape 241"/>
          <p:cNvCxnSpPr>
            <a:stCxn id="61" idx="0"/>
            <a:endCxn id="82" idx="2"/>
          </p:cNvCxnSpPr>
          <p:nvPr/>
        </p:nvCxnSpPr>
        <p:spPr>
          <a:xfrm flipH="1" flipV="1">
            <a:off x="3157775" y="1699700"/>
            <a:ext cx="1423213" cy="37770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23737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68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流计算技术的兴起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统一流批处理框架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大</a:t>
            </a:r>
            <a:r>
              <a:rPr lang="zh-CN" altLang="en-US" dirty="0" smtClean="0">
                <a:solidFill>
                  <a:srgbClr val="FF0000"/>
                </a:solidFill>
              </a:rPr>
              <a:t>数据快速开发工具的发展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机器学习库的结合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我们的工作和未来能做什么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68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流计算技术的兴起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统一流批处理框架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数据快速开发工具的发展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机器学习库的结合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我们的工作和未来能做什么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大数据快速开发工具的发展</a:t>
            </a:r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 bwMode="gray">
          <a:xfrm>
            <a:off x="1775000" y="2286000"/>
            <a:ext cx="2156446" cy="1447800"/>
          </a:xfrm>
          <a:prstGeom prst="roundRect">
            <a:avLst/>
          </a:prstGeom>
          <a:solidFill>
            <a:srgbClr val="00AB3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5" name="Rounded Rectangle 4"/>
          <p:cNvSpPr/>
          <p:nvPr/>
        </p:nvSpPr>
        <p:spPr bwMode="gray">
          <a:xfrm>
            <a:off x="3962400" y="1764604"/>
            <a:ext cx="1828800" cy="1359596"/>
          </a:xfrm>
          <a:prstGeom prst="round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 bwMode="gray">
          <a:xfrm>
            <a:off x="8069800" y="2286000"/>
            <a:ext cx="2445800" cy="1600200"/>
          </a:xfrm>
          <a:prstGeom prst="round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400" dirty="0"/>
              <a:t>Microservices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5861562" y="1764604"/>
            <a:ext cx="2046959" cy="1219200"/>
          </a:xfrm>
          <a:prstGeom prst="roundRect">
            <a:avLst/>
          </a:prstGeom>
          <a:solidFill>
            <a:srgbClr val="FFCE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8"/>
          <p:cNvSpPr/>
          <p:nvPr/>
        </p:nvSpPr>
        <p:spPr bwMode="gray">
          <a:xfrm>
            <a:off x="2819400" y="4648200"/>
            <a:ext cx="6400800" cy="1371600"/>
          </a:xfrm>
          <a:prstGeom prst="ellipse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9" name="Down Arrow 18"/>
          <p:cNvSpPr/>
          <p:nvPr/>
        </p:nvSpPr>
        <p:spPr bwMode="gray">
          <a:xfrm rot="19473638">
            <a:off x="3760249" y="3672442"/>
            <a:ext cx="484632" cy="1142643"/>
          </a:xfrm>
          <a:prstGeom prst="downArrow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10" name="Down Arrow 20"/>
          <p:cNvSpPr/>
          <p:nvPr/>
        </p:nvSpPr>
        <p:spPr bwMode="gray">
          <a:xfrm rot="2854636">
            <a:off x="7300810" y="3468048"/>
            <a:ext cx="450638" cy="1398374"/>
          </a:xfrm>
          <a:prstGeom prst="downArrow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11" name="Down Arrow 23"/>
          <p:cNvSpPr/>
          <p:nvPr/>
        </p:nvSpPr>
        <p:spPr bwMode="gray">
          <a:xfrm>
            <a:off x="4683406" y="3124200"/>
            <a:ext cx="571246" cy="1524000"/>
          </a:xfrm>
          <a:prstGeom prst="downArrow">
            <a:avLst>
              <a:gd name="adj1" fmla="val 50000"/>
              <a:gd name="adj2" fmla="val 2962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12" name="Down Arrow 24"/>
          <p:cNvSpPr/>
          <p:nvPr/>
        </p:nvSpPr>
        <p:spPr bwMode="gray">
          <a:xfrm>
            <a:off x="6158962" y="2983804"/>
            <a:ext cx="587633" cy="1588196"/>
          </a:xfrm>
          <a:prstGeom prst="downArrow">
            <a:avLst>
              <a:gd name="adj1" fmla="val 50000"/>
              <a:gd name="adj2" fmla="val 2962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27"/>
          <p:cNvSpPr txBox="1"/>
          <p:nvPr/>
        </p:nvSpPr>
        <p:spPr>
          <a:xfrm>
            <a:off x="2486207" y="2730675"/>
            <a:ext cx="868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APIs</a:t>
            </a:r>
          </a:p>
        </p:txBody>
      </p:sp>
      <p:sp>
        <p:nvSpPr>
          <p:cNvPr id="14" name="TextBox 28"/>
          <p:cNvSpPr txBox="1"/>
          <p:nvPr/>
        </p:nvSpPr>
        <p:spPr>
          <a:xfrm>
            <a:off x="3999771" y="2367420"/>
            <a:ext cx="1774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Notebooks</a:t>
            </a:r>
          </a:p>
          <a:p>
            <a:pPr algn="ctr"/>
            <a:r>
              <a:rPr lang="en-US" sz="2400" dirty="0"/>
              <a:t>/Shells</a:t>
            </a:r>
          </a:p>
        </p:txBody>
      </p:sp>
      <p:sp>
        <p:nvSpPr>
          <p:cNvPr id="15" name="TextBox 30"/>
          <p:cNvSpPr txBox="1"/>
          <p:nvPr/>
        </p:nvSpPr>
        <p:spPr>
          <a:xfrm>
            <a:off x="5991888" y="2354894"/>
            <a:ext cx="178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GUIs</a:t>
            </a:r>
          </a:p>
        </p:txBody>
      </p:sp>
      <p:sp>
        <p:nvSpPr>
          <p:cNvPr id="16" name="Oval 33"/>
          <p:cNvSpPr/>
          <p:nvPr/>
        </p:nvSpPr>
        <p:spPr bwMode="gray">
          <a:xfrm>
            <a:off x="2590801" y="2388875"/>
            <a:ext cx="524093" cy="449139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17" name="TextBox 36"/>
          <p:cNvSpPr txBox="1"/>
          <p:nvPr/>
        </p:nvSpPr>
        <p:spPr>
          <a:xfrm>
            <a:off x="2729071" y="2374551"/>
            <a:ext cx="22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Oval 38"/>
          <p:cNvSpPr/>
          <p:nvPr/>
        </p:nvSpPr>
        <p:spPr bwMode="gray">
          <a:xfrm flipH="1">
            <a:off x="4531262" y="1982533"/>
            <a:ext cx="527627" cy="447868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39"/>
          <p:cNvSpPr/>
          <p:nvPr/>
        </p:nvSpPr>
        <p:spPr bwMode="gray">
          <a:xfrm flipH="1">
            <a:off x="6553198" y="1982533"/>
            <a:ext cx="561208" cy="447868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20" name="Oval 40"/>
          <p:cNvSpPr/>
          <p:nvPr/>
        </p:nvSpPr>
        <p:spPr bwMode="gray">
          <a:xfrm>
            <a:off x="8686800" y="2374551"/>
            <a:ext cx="685800" cy="461665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Box 41"/>
          <p:cNvSpPr txBox="1"/>
          <p:nvPr/>
        </p:nvSpPr>
        <p:spPr>
          <a:xfrm flipH="1">
            <a:off x="4548446" y="2004165"/>
            <a:ext cx="51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2" name="TextBox 42"/>
          <p:cNvSpPr txBox="1"/>
          <p:nvPr/>
        </p:nvSpPr>
        <p:spPr>
          <a:xfrm>
            <a:off x="6447607" y="1968737"/>
            <a:ext cx="706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3" name="TextBox 43"/>
          <p:cNvSpPr txBox="1"/>
          <p:nvPr/>
        </p:nvSpPr>
        <p:spPr>
          <a:xfrm>
            <a:off x="8839201" y="2374551"/>
            <a:ext cx="39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24" name="TextBox 44"/>
          <p:cNvSpPr txBox="1"/>
          <p:nvPr/>
        </p:nvSpPr>
        <p:spPr>
          <a:xfrm>
            <a:off x="3124200" y="4722312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快速开发工具的发展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Rapid Applications for Big Data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193800" y="1422400"/>
            <a:ext cx="88392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  1      APIs</a:t>
            </a:r>
          </a:p>
          <a:p>
            <a:pPr marL="566737" lvl="2" indent="-342900">
              <a:buFont typeface="Wingdings" charset="2"/>
              <a:buChar char="Ø"/>
            </a:pPr>
            <a:r>
              <a:rPr lang="en-US" sz="2800" b="1" dirty="0"/>
              <a:t>Apache Spark and Apache Flink provide high level and easy to use API compared to Hadoop MapReduce</a:t>
            </a:r>
          </a:p>
          <a:p>
            <a:pPr marL="566737" lvl="2" indent="-342900">
              <a:buFont typeface="Wingdings" charset="2"/>
              <a:buChar char="Ø"/>
            </a:pPr>
            <a:r>
              <a:rPr lang="en-US" sz="2800" b="1" dirty="0">
                <a:solidFill>
                  <a:srgbClr val="008000"/>
                </a:solidFill>
              </a:rPr>
              <a:t>Apache Beam</a:t>
            </a:r>
            <a:r>
              <a:rPr lang="en-US" sz="2800" b="1" dirty="0"/>
              <a:t> is a new open source project from Google that attempts to unify data processing frameworks with a core API, allowing easy </a:t>
            </a:r>
            <a:r>
              <a:rPr lang="en-US" sz="2800" b="1" dirty="0">
                <a:solidFill>
                  <a:srgbClr val="008000"/>
                </a:solidFill>
              </a:rPr>
              <a:t>portability between execution engines</a:t>
            </a:r>
            <a:r>
              <a:rPr lang="en-US" sz="2800" b="1" dirty="0"/>
              <a:t>. </a:t>
            </a:r>
          </a:p>
          <a:p>
            <a:pPr marL="566737" lvl="2" indent="-342900">
              <a:buFont typeface="Wingdings" charset="2"/>
              <a:buChar char="Ø"/>
            </a:pPr>
            <a:r>
              <a:rPr lang="en-US" sz="2800" b="1" dirty="0"/>
              <a:t>Use Apache Beam unified API for batch and streaming and then run on a local runner, Apache Spark, Apache Flink, </a:t>
            </a:r>
            <a:r>
              <a:rPr lang="is-IS" sz="2800" b="1" dirty="0"/>
              <a:t>…</a:t>
            </a:r>
            <a:r>
              <a:rPr lang="en-US" sz="2800" b="1" dirty="0"/>
              <a:t> </a:t>
            </a:r>
            <a:endParaRPr lang="en-US" sz="2800" b="1" dirty="0">
              <a:solidFill>
                <a:srgbClr val="008000"/>
              </a:solidFill>
            </a:endParaRPr>
          </a:p>
          <a:p>
            <a:pPr marL="566737" lvl="2" indent="-342900">
              <a:buFont typeface="Wingdings" charset="2"/>
              <a:buChar char="Ø"/>
            </a:pPr>
            <a:r>
              <a:rPr lang="en-US" sz="2800" b="1" dirty="0"/>
              <a:t>The biggest advantage is in </a:t>
            </a:r>
            <a:r>
              <a:rPr lang="en-US" sz="2800" b="1" dirty="0">
                <a:solidFill>
                  <a:srgbClr val="008000"/>
                </a:solidFill>
              </a:rPr>
              <a:t>developer productivity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008000"/>
                </a:solidFill>
              </a:rPr>
              <a:t> ease of migration </a:t>
            </a:r>
            <a:r>
              <a:rPr lang="en-US" sz="2800" b="1" dirty="0">
                <a:solidFill>
                  <a:srgbClr val="000000"/>
                </a:solidFill>
              </a:rPr>
              <a:t>between processing engines</a:t>
            </a:r>
            <a:r>
              <a:rPr lang="en-US" sz="2800" b="1" dirty="0">
                <a:solidFill>
                  <a:srgbClr val="008000"/>
                </a:solidFill>
              </a:rPr>
              <a:t>. </a:t>
            </a:r>
            <a:endParaRPr lang="en-US" sz="2800" dirty="0">
              <a:solidFill>
                <a:srgbClr val="34FF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8800" y="1143000"/>
            <a:ext cx="8763000" cy="5715000"/>
          </a:xfrm>
          <a:prstGeom prst="rect">
            <a:avLst/>
          </a:prstGeom>
        </p:spPr>
        <p:txBody>
          <a:bodyPr/>
          <a:lstStyle/>
          <a:p>
            <a:pPr marL="0" lvl="1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 2   </a:t>
            </a:r>
            <a:r>
              <a:rPr lang="en-US" sz="2800" b="1" dirty="0">
                <a:solidFill>
                  <a:srgbClr val="008000"/>
                </a:solidFill>
              </a:rPr>
              <a:t>Shells or Notebooks </a:t>
            </a:r>
          </a:p>
          <a:p>
            <a:pPr marL="566737" lvl="2" indent="-342900">
              <a:buFont typeface="Arial"/>
              <a:buChar char="•"/>
            </a:pPr>
            <a:r>
              <a:rPr lang="en-US" sz="2400" b="1" dirty="0"/>
              <a:t>REPL (</a:t>
            </a:r>
            <a:r>
              <a:rPr lang="en-US" sz="2400" b="1" dirty="0">
                <a:solidFill>
                  <a:srgbClr val="008000"/>
                </a:solidFill>
              </a:rPr>
              <a:t>R</a:t>
            </a:r>
            <a:r>
              <a:rPr lang="en-US" sz="2400" b="1" dirty="0"/>
              <a:t>ead </a:t>
            </a:r>
            <a:r>
              <a:rPr lang="en-US" sz="2400" b="1" dirty="0">
                <a:solidFill>
                  <a:srgbClr val="008000"/>
                </a:solidFill>
              </a:rPr>
              <a:t>E</a:t>
            </a:r>
            <a:r>
              <a:rPr lang="en-US" sz="2400" b="1" dirty="0"/>
              <a:t>valuate </a:t>
            </a:r>
            <a:r>
              <a:rPr lang="en-US" sz="2400" b="1" dirty="0">
                <a:solidFill>
                  <a:srgbClr val="008000"/>
                </a:solidFill>
              </a:rPr>
              <a:t>P</a:t>
            </a:r>
            <a:r>
              <a:rPr lang="en-US" sz="2400" b="1" dirty="0"/>
              <a:t>rint </a:t>
            </a:r>
            <a:r>
              <a:rPr lang="en-US" sz="2400" b="1" dirty="0">
                <a:solidFill>
                  <a:srgbClr val="008000"/>
                </a:solidFill>
              </a:rPr>
              <a:t>L</a:t>
            </a:r>
            <a:r>
              <a:rPr lang="en-US" sz="2400" b="1" dirty="0"/>
              <a:t>oop) interpreter</a:t>
            </a:r>
          </a:p>
          <a:p>
            <a:pPr marL="566737" lvl="2" indent="-342900">
              <a:buFont typeface="Arial"/>
              <a:buChar char="•"/>
            </a:pPr>
            <a:r>
              <a:rPr lang="en-US" sz="2400" b="1" dirty="0">
                <a:solidFill>
                  <a:srgbClr val="008000"/>
                </a:solidFill>
              </a:rPr>
              <a:t>Interactive</a:t>
            </a:r>
            <a:r>
              <a:rPr lang="en-US" sz="2400" b="1" dirty="0"/>
              <a:t> queries</a:t>
            </a:r>
          </a:p>
          <a:p>
            <a:pPr marL="566737" lvl="2" indent="-342900">
              <a:buFont typeface="Arial"/>
              <a:buChar char="•"/>
            </a:pPr>
            <a:r>
              <a:rPr lang="en-US" sz="2400" b="1" dirty="0"/>
              <a:t>Explore data </a:t>
            </a:r>
            <a:r>
              <a:rPr lang="en-US" sz="2400" b="1" dirty="0">
                <a:solidFill>
                  <a:srgbClr val="008000"/>
                </a:solidFill>
              </a:rPr>
              <a:t>quickly</a:t>
            </a:r>
          </a:p>
          <a:p>
            <a:pPr marL="566737" lvl="2" indent="-342900">
              <a:buFont typeface="Arial"/>
              <a:buChar char="•"/>
            </a:pPr>
            <a:r>
              <a:rPr lang="en-US" sz="2400" b="1" dirty="0">
                <a:solidFill>
                  <a:srgbClr val="008000"/>
                </a:solidFill>
              </a:rPr>
              <a:t>Sketch out your ideas </a:t>
            </a:r>
            <a:r>
              <a:rPr lang="en-US" sz="2400" b="1" dirty="0"/>
              <a:t>in the</a:t>
            </a: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/>
              <a:t>shell to make sure you’ve got your code right before deploying it to a cluster. </a:t>
            </a:r>
          </a:p>
          <a:p>
            <a:pPr marL="566737" lvl="2" indent="-342900">
              <a:buFont typeface="Arial"/>
              <a:buChar char="•"/>
            </a:pPr>
            <a:r>
              <a:rPr lang="en-US" sz="2400" b="1" dirty="0"/>
              <a:t>Web-based </a:t>
            </a:r>
            <a:r>
              <a:rPr lang="en-US" sz="2400" b="1" dirty="0">
                <a:solidFill>
                  <a:srgbClr val="008000"/>
                </a:solidFill>
              </a:rPr>
              <a:t>interactive</a:t>
            </a:r>
            <a:r>
              <a:rPr lang="en-US" sz="2400" b="1" dirty="0"/>
              <a:t> computation environment </a:t>
            </a:r>
          </a:p>
          <a:p>
            <a:pPr marL="566737" lvl="2" indent="-342900">
              <a:buFont typeface="Arial"/>
              <a:buChar char="•"/>
            </a:pPr>
            <a:r>
              <a:rPr lang="en-US" sz="2400" b="1" dirty="0">
                <a:solidFill>
                  <a:srgbClr val="008000"/>
                </a:solidFill>
              </a:rPr>
              <a:t>Collaborative</a:t>
            </a:r>
            <a:r>
              <a:rPr lang="en-US" sz="2400" b="1" dirty="0"/>
              <a:t> data analytics and visualization tool</a:t>
            </a:r>
          </a:p>
          <a:p>
            <a:pPr marL="566737" lvl="2" indent="-342900">
              <a:buFont typeface="Arial"/>
              <a:buChar char="•"/>
            </a:pPr>
            <a:r>
              <a:rPr lang="en-US" sz="2400" b="1" dirty="0"/>
              <a:t>Combines rich text, execution code, plots and rich media </a:t>
            </a:r>
          </a:p>
          <a:p>
            <a:pPr marL="566737" lvl="2" indent="-342900">
              <a:buFont typeface="Arial"/>
              <a:buChar char="•"/>
            </a:pPr>
            <a:r>
              <a:rPr lang="en-US" sz="2400" b="1" dirty="0">
                <a:solidFill>
                  <a:srgbClr val="008000"/>
                </a:solidFill>
              </a:rPr>
              <a:t>Exploratory</a:t>
            </a:r>
            <a:r>
              <a:rPr lang="en-US" sz="2400" b="1" dirty="0"/>
              <a:t> data science</a:t>
            </a:r>
          </a:p>
          <a:p>
            <a:pPr marL="566737" lvl="2" indent="-342900">
              <a:buFont typeface="Arial"/>
              <a:buChar char="•"/>
            </a:pPr>
            <a:r>
              <a:rPr lang="en-US" sz="2400" b="1" dirty="0">
                <a:solidFill>
                  <a:srgbClr val="008000"/>
                </a:solidFill>
              </a:rPr>
              <a:t>Saving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8000"/>
                </a:solidFill>
              </a:rPr>
              <a:t>replaying</a:t>
            </a:r>
            <a:r>
              <a:rPr lang="en-US" sz="2400" b="1" dirty="0"/>
              <a:t> of written code</a:t>
            </a:r>
          </a:p>
          <a:p>
            <a:pPr marL="0" lvl="1" indent="0">
              <a:buNone/>
            </a:pPr>
            <a:endParaRPr lang="en-US" sz="2400" b="1" dirty="0">
              <a:solidFill>
                <a:srgbClr val="34FF77"/>
              </a:solidFill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407598" y="6355664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/>
              <a:pPr/>
              <a:t>32</a:t>
            </a:fld>
            <a:endParaRPr lang="de-DE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Rapid Applications for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8800" y="1143000"/>
            <a:ext cx="8635526" cy="5562600"/>
          </a:xfrm>
          <a:prstGeom prst="rect">
            <a:avLst/>
          </a:prstGeom>
        </p:spPr>
        <p:txBody>
          <a:bodyPr/>
          <a:lstStyle/>
          <a:p>
            <a:pPr marL="0" lvl="1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 2   </a:t>
            </a:r>
            <a:r>
              <a:rPr lang="en-US" sz="2800" b="1" dirty="0">
                <a:solidFill>
                  <a:srgbClr val="008000"/>
                </a:solidFill>
              </a:rPr>
              <a:t>Shells or Notebooks </a:t>
            </a:r>
            <a:r>
              <a:rPr lang="en-US" sz="2400" b="1" dirty="0">
                <a:solidFill>
                  <a:srgbClr val="000000"/>
                </a:solidFill>
              </a:rPr>
              <a:t>Apache Zeppelin</a:t>
            </a:r>
          </a:p>
          <a:p>
            <a:pPr marL="566737" lvl="2" indent="-342900">
              <a:buFont typeface="Wingdings" charset="2"/>
              <a:buChar char="Ø"/>
            </a:pPr>
            <a:endParaRPr lang="en-US" sz="2400" b="1" dirty="0">
              <a:solidFill>
                <a:srgbClr val="000000"/>
              </a:solidFill>
            </a:endParaRPr>
          </a:p>
          <a:p>
            <a:pPr marL="566737" lvl="2" indent="-342900">
              <a:buFont typeface="Wingdings" charset="2"/>
              <a:buChar char="Ø"/>
            </a:pPr>
            <a:endParaRPr lang="en-US" sz="2400" b="1" dirty="0">
              <a:solidFill>
                <a:srgbClr val="000000"/>
              </a:solidFill>
            </a:endParaRPr>
          </a:p>
          <a:p>
            <a:pPr marL="566737" lvl="2" indent="-342900">
              <a:buFont typeface="Wingdings" charset="2"/>
              <a:buChar char="Ø"/>
            </a:pPr>
            <a:endParaRPr lang="en-US" sz="2400" b="1" dirty="0">
              <a:solidFill>
                <a:srgbClr val="000000"/>
              </a:solidFill>
            </a:endParaRPr>
          </a:p>
          <a:p>
            <a:pPr marL="566737" lvl="2" indent="-342900">
              <a:buFont typeface="Wingdings" charset="2"/>
              <a:buChar char="Ø"/>
            </a:pPr>
            <a:endParaRPr lang="en-US" sz="2400" b="1" dirty="0">
              <a:solidFill>
                <a:srgbClr val="000000"/>
              </a:solidFill>
            </a:endParaRPr>
          </a:p>
          <a:p>
            <a:pPr marL="566737" lvl="2" indent="-342900">
              <a:buFont typeface="Wingdings" charset="2"/>
              <a:buChar char="Ø"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407598" y="6355664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/>
              <a:pPr/>
              <a:t>33</a:t>
            </a:fld>
            <a:endParaRPr lang="de-DE" dirty="0"/>
          </a:p>
        </p:txBody>
      </p:sp>
      <p:pic>
        <p:nvPicPr>
          <p:cNvPr id="7" name="Picture 6" descr="zeppel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Rapid Applications for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8800" y="1143000"/>
            <a:ext cx="8635526" cy="5562600"/>
          </a:xfrm>
          <a:prstGeom prst="rect">
            <a:avLst/>
          </a:prstGeom>
        </p:spPr>
        <p:txBody>
          <a:bodyPr/>
          <a:lstStyle/>
          <a:p>
            <a:pPr marL="0" lvl="1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 3   </a:t>
            </a:r>
            <a:r>
              <a:rPr lang="en-US" sz="2800" b="1" dirty="0">
                <a:solidFill>
                  <a:srgbClr val="008000"/>
                </a:solidFill>
              </a:rPr>
              <a:t>GUIs</a:t>
            </a:r>
          </a:p>
          <a:p>
            <a:pPr marL="566737" lvl="2" indent="-342900">
              <a:buFont typeface="Wingdings" charset="2"/>
              <a:buChar char="Ø"/>
            </a:pPr>
            <a:r>
              <a:rPr lang="en-US" sz="2400" b="1" dirty="0">
                <a:solidFill>
                  <a:srgbClr val="000000"/>
                </a:solidFill>
              </a:rPr>
              <a:t>Apache Nifi</a:t>
            </a:r>
          </a:p>
          <a:p>
            <a:pPr marL="566737" lvl="2" indent="-342900">
              <a:buFont typeface="Wingdings" charset="2"/>
              <a:buChar char="Ø"/>
            </a:pPr>
            <a:endParaRPr lang="en-US" sz="2400" b="1" dirty="0">
              <a:solidFill>
                <a:srgbClr val="000000"/>
              </a:solidFill>
            </a:endParaRPr>
          </a:p>
          <a:p>
            <a:pPr marL="566737" lvl="2" indent="-342900">
              <a:buFont typeface="Wingdings" charset="2"/>
              <a:buChar char="Ø"/>
            </a:pPr>
            <a:endParaRPr lang="en-US" sz="2400" b="1" dirty="0">
              <a:solidFill>
                <a:srgbClr val="000000"/>
              </a:solidFill>
            </a:endParaRPr>
          </a:p>
          <a:p>
            <a:pPr marL="566737" lvl="2" indent="-342900">
              <a:buFont typeface="Wingdings" charset="2"/>
              <a:buChar char="Ø"/>
            </a:pPr>
            <a:endParaRPr lang="en-US" sz="2400" b="1" dirty="0">
              <a:solidFill>
                <a:srgbClr val="000000"/>
              </a:solidFill>
            </a:endParaRPr>
          </a:p>
          <a:p>
            <a:pPr marL="566737" lvl="2" indent="-342900">
              <a:buFont typeface="Wingdings" charset="2"/>
              <a:buChar char="Ø"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407598" y="6355664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/>
              <a:pPr/>
              <a:t>34</a:t>
            </a:fld>
            <a:endParaRPr lang="de-DE" dirty="0"/>
          </a:p>
        </p:txBody>
      </p:sp>
      <p:pic>
        <p:nvPicPr>
          <p:cNvPr id="6" name="Content Placeholder 4" descr="flo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" b="1902"/>
          <a:stretch>
            <a:fillRect/>
          </a:stretch>
        </p:blipFill>
        <p:spPr>
          <a:xfrm>
            <a:off x="2133600" y="2133600"/>
            <a:ext cx="8229600" cy="426720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Rapid Applications for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8800" y="1219200"/>
            <a:ext cx="8635526" cy="5486400"/>
          </a:xfrm>
          <a:prstGeom prst="rect">
            <a:avLst/>
          </a:prstGeom>
        </p:spPr>
        <p:txBody>
          <a:bodyPr/>
          <a:lstStyle/>
          <a:p>
            <a:pPr marL="0" lvl="1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 4   </a:t>
            </a:r>
            <a:r>
              <a:rPr lang="en-US" sz="2800" b="1" dirty="0">
                <a:solidFill>
                  <a:srgbClr val="008000"/>
                </a:solidFill>
              </a:rPr>
              <a:t>Microservices</a:t>
            </a:r>
            <a:r>
              <a:rPr lang="en-US" sz="2800" b="1" dirty="0"/>
              <a:t>: </a:t>
            </a:r>
          </a:p>
          <a:p>
            <a:pPr marL="342900" lvl="1" indent="-342900">
              <a:buFont typeface="Wingdings" charset="2"/>
              <a:buChar char="Ø"/>
            </a:pPr>
            <a:r>
              <a:rPr lang="en-US" sz="2400" b="1" dirty="0"/>
              <a:t>Microservices are an </a:t>
            </a:r>
            <a:r>
              <a:rPr lang="en-US" sz="2400" b="1" dirty="0">
                <a:solidFill>
                  <a:srgbClr val="008000"/>
                </a:solidFill>
              </a:rPr>
              <a:t>important trend  </a:t>
            </a:r>
            <a:r>
              <a:rPr lang="en-US" sz="2400" b="1" dirty="0"/>
              <a:t>in building larger systems by:</a:t>
            </a:r>
          </a:p>
          <a:p>
            <a:pPr marL="906462" lvl="3" indent="-457200">
              <a:buFont typeface="Arial"/>
              <a:buChar char="•"/>
            </a:pPr>
            <a:r>
              <a:rPr lang="en-US" sz="2400" b="1" dirty="0"/>
              <a:t> decomposing their functions into relatively simple, </a:t>
            </a:r>
            <a:r>
              <a:rPr lang="en-US" sz="2400" b="1" dirty="0">
                <a:solidFill>
                  <a:srgbClr val="008000"/>
                </a:solidFill>
              </a:rPr>
              <a:t>single purpose services </a:t>
            </a:r>
          </a:p>
          <a:p>
            <a:pPr marL="906462" lvl="3" indent="-457200">
              <a:buFont typeface="Arial"/>
              <a:buChar char="•"/>
            </a:pPr>
            <a:r>
              <a:rPr lang="en-US" sz="2400" b="1" dirty="0"/>
              <a:t>that </a:t>
            </a:r>
            <a:r>
              <a:rPr lang="en-US" sz="2400" b="1" dirty="0">
                <a:solidFill>
                  <a:srgbClr val="008000"/>
                </a:solidFill>
              </a:rPr>
              <a:t>asynchronously communicate </a:t>
            </a:r>
            <a:r>
              <a:rPr lang="en-US" sz="2400" b="1" dirty="0"/>
              <a:t>via Apache </a:t>
            </a:r>
            <a:r>
              <a:rPr lang="en-US" sz="2400" b="1" dirty="0">
                <a:solidFill>
                  <a:srgbClr val="008000"/>
                </a:solidFill>
              </a:rPr>
              <a:t>Kafka </a:t>
            </a:r>
            <a:r>
              <a:rPr lang="en-US" sz="2400" b="1" dirty="0">
                <a:solidFill>
                  <a:srgbClr val="000000"/>
                </a:solidFill>
              </a:rPr>
              <a:t>as a </a:t>
            </a:r>
            <a:r>
              <a:rPr lang="en-US" sz="2200" b="1" dirty="0"/>
              <a:t>message passing technology that avoid unwanted dependencies between these services.</a:t>
            </a:r>
          </a:p>
          <a:p>
            <a:pPr marL="457200" lvl="1" indent="-457200">
              <a:buFont typeface="Wingdings" charset="2"/>
              <a:buChar char="Ø"/>
            </a:pPr>
            <a:r>
              <a:rPr lang="en-US" sz="2600" b="1" dirty="0"/>
              <a:t>This </a:t>
            </a:r>
            <a:r>
              <a:rPr lang="en-US" sz="2600" b="1" dirty="0">
                <a:solidFill>
                  <a:srgbClr val="008000"/>
                </a:solidFill>
              </a:rPr>
              <a:t>streaming architectural style </a:t>
            </a:r>
            <a:r>
              <a:rPr lang="en-US" sz="2600" b="1" dirty="0"/>
              <a:t>provides </a:t>
            </a:r>
            <a:r>
              <a:rPr lang="en-US" sz="2600" b="1" dirty="0">
                <a:solidFill>
                  <a:srgbClr val="008000"/>
                </a:solidFill>
              </a:rPr>
              <a:t>agility</a:t>
            </a:r>
            <a:r>
              <a:rPr lang="en-US" sz="2600" b="1" dirty="0"/>
              <a:t> as </a:t>
            </a:r>
            <a:r>
              <a:rPr lang="en-US" sz="2600" b="1" dirty="0" err="1"/>
              <a:t>microservices</a:t>
            </a:r>
            <a:r>
              <a:rPr lang="en-US" sz="2600" b="1" dirty="0"/>
              <a:t> can be built and maintained by small and cross-functional teams.  </a:t>
            </a:r>
          </a:p>
          <a:p>
            <a:pPr marL="0" lvl="1" indent="0">
              <a:buNone/>
            </a:pPr>
            <a:endParaRPr lang="en-US" sz="2800" b="1" dirty="0">
              <a:solidFill>
                <a:srgbClr val="008000"/>
              </a:solidFill>
            </a:endParaRPr>
          </a:p>
          <a:p>
            <a:pPr marL="342900" lvl="1" indent="-342900">
              <a:buFont typeface="Wingdings" charset="2"/>
              <a:buChar char="Ø"/>
            </a:pP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407598" y="6355664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/>
              <a:pPr/>
              <a:t>35</a:t>
            </a:fld>
            <a:endParaRPr lang="de-DE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Rapid Applications for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68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流计算技术的兴起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统一流批处理框架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数据快速开发工具的发展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机器学习库的结合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zh-CN" altLang="en-US" dirty="0" smtClean="0"/>
              <a:t>我们的工作和未来能做什么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26"/>
          <p:cNvSpPr/>
          <p:nvPr/>
        </p:nvSpPr>
        <p:spPr bwMode="gray">
          <a:xfrm>
            <a:off x="7696200" y="863600"/>
            <a:ext cx="2438400" cy="1295400"/>
          </a:xfrm>
          <a:prstGeom prst="round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1" y="906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Machine Learning Libraries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gray">
          <a:xfrm>
            <a:off x="1600200" y="2286000"/>
            <a:ext cx="1981200" cy="1219200"/>
          </a:xfrm>
          <a:prstGeom prst="roundRect">
            <a:avLst/>
          </a:prstGeom>
          <a:solidFill>
            <a:srgbClr val="00AB3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5" name="Rounded Rectangle 4"/>
          <p:cNvSpPr/>
          <p:nvPr/>
        </p:nvSpPr>
        <p:spPr bwMode="gray">
          <a:xfrm>
            <a:off x="3581400" y="1295400"/>
            <a:ext cx="1676400" cy="1688404"/>
          </a:xfrm>
          <a:prstGeom prst="round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 bwMode="gray">
          <a:xfrm>
            <a:off x="8610600" y="2286000"/>
            <a:ext cx="1981200" cy="1371600"/>
          </a:xfrm>
          <a:prstGeom prst="round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</a:p>
          <a:p>
            <a:pPr marL="0" indent="0" algn="ctr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rgbClr val="000000"/>
                </a:solidFill>
              </a:rPr>
              <a:t>Yahoo</a:t>
            </a:r>
          </a:p>
          <a:p>
            <a:pPr marL="0" indent="0" algn="ctr">
              <a:buNone/>
            </a:pPr>
            <a:r>
              <a:rPr lang="en-US" sz="1800" b="1" dirty="0"/>
              <a:t>CaffeOnSpark</a:t>
            </a:r>
          </a:p>
          <a:p>
            <a:pPr marL="0" indent="0" algn="ctr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5334000" y="1143000"/>
            <a:ext cx="1981200" cy="1840804"/>
          </a:xfrm>
          <a:prstGeom prst="roundRect">
            <a:avLst/>
          </a:prstGeom>
          <a:solidFill>
            <a:srgbClr val="FFCE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8"/>
          <p:cNvSpPr/>
          <p:nvPr/>
        </p:nvSpPr>
        <p:spPr bwMode="gray">
          <a:xfrm>
            <a:off x="1905000" y="4343400"/>
            <a:ext cx="6019800" cy="1981200"/>
          </a:xfrm>
          <a:prstGeom prst="ellipse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9" name="Down Arrow 18"/>
          <p:cNvSpPr/>
          <p:nvPr/>
        </p:nvSpPr>
        <p:spPr bwMode="gray">
          <a:xfrm rot="19473638">
            <a:off x="3593396" y="3406955"/>
            <a:ext cx="484632" cy="1204726"/>
          </a:xfrm>
          <a:prstGeom prst="downArrow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10" name="Down Arrow 20"/>
          <p:cNvSpPr/>
          <p:nvPr/>
        </p:nvSpPr>
        <p:spPr bwMode="gray">
          <a:xfrm rot="1231331">
            <a:off x="7923444" y="2988040"/>
            <a:ext cx="472066" cy="2095886"/>
          </a:xfrm>
          <a:prstGeom prst="downArrow">
            <a:avLst>
              <a:gd name="adj1" fmla="val 49616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11" name="Down Arrow 23"/>
          <p:cNvSpPr/>
          <p:nvPr/>
        </p:nvSpPr>
        <p:spPr bwMode="gray">
          <a:xfrm>
            <a:off x="4683406" y="2983804"/>
            <a:ext cx="571246" cy="1511996"/>
          </a:xfrm>
          <a:prstGeom prst="downArrow">
            <a:avLst>
              <a:gd name="adj1" fmla="val 50000"/>
              <a:gd name="adj2" fmla="val 2962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12" name="Down Arrow 24"/>
          <p:cNvSpPr/>
          <p:nvPr/>
        </p:nvSpPr>
        <p:spPr bwMode="gray">
          <a:xfrm>
            <a:off x="5867402" y="2983805"/>
            <a:ext cx="533399" cy="1435795"/>
          </a:xfrm>
          <a:prstGeom prst="downArrow">
            <a:avLst>
              <a:gd name="adj1" fmla="val 50000"/>
              <a:gd name="adj2" fmla="val 2962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27"/>
          <p:cNvSpPr txBox="1"/>
          <p:nvPr/>
        </p:nvSpPr>
        <p:spPr>
          <a:xfrm>
            <a:off x="1676401" y="2730675"/>
            <a:ext cx="2054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Facebook</a:t>
            </a:r>
          </a:p>
          <a:p>
            <a:pPr algn="ctr"/>
            <a:r>
              <a:rPr lang="en-US" sz="2000" dirty="0"/>
              <a:t>Torch</a:t>
            </a:r>
          </a:p>
        </p:txBody>
      </p:sp>
      <p:sp>
        <p:nvSpPr>
          <p:cNvPr id="14" name="TextBox 28"/>
          <p:cNvSpPr txBox="1"/>
          <p:nvPr/>
        </p:nvSpPr>
        <p:spPr>
          <a:xfrm>
            <a:off x="3657600" y="1905001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IBM</a:t>
            </a:r>
          </a:p>
          <a:p>
            <a:pPr algn="ctr"/>
            <a:r>
              <a:rPr lang="en-US" sz="2000" dirty="0"/>
              <a:t>SystemML</a:t>
            </a:r>
          </a:p>
        </p:txBody>
      </p:sp>
      <p:sp>
        <p:nvSpPr>
          <p:cNvPr id="15" name="TextBox 30"/>
          <p:cNvSpPr txBox="1"/>
          <p:nvPr/>
        </p:nvSpPr>
        <p:spPr>
          <a:xfrm>
            <a:off x="5410200" y="2057401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Google</a:t>
            </a:r>
          </a:p>
          <a:p>
            <a:pPr algn="ctr"/>
            <a:r>
              <a:rPr lang="en-US" sz="2000" dirty="0"/>
              <a:t>TensorFlow</a:t>
            </a:r>
          </a:p>
        </p:txBody>
      </p:sp>
      <p:sp>
        <p:nvSpPr>
          <p:cNvPr id="16" name="Oval 33"/>
          <p:cNvSpPr/>
          <p:nvPr/>
        </p:nvSpPr>
        <p:spPr bwMode="gray">
          <a:xfrm>
            <a:off x="2362201" y="2388875"/>
            <a:ext cx="457201" cy="449139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17" name="TextBox 36"/>
          <p:cNvSpPr txBox="1"/>
          <p:nvPr/>
        </p:nvSpPr>
        <p:spPr>
          <a:xfrm>
            <a:off x="2362201" y="237455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8" name="Oval 38"/>
          <p:cNvSpPr/>
          <p:nvPr/>
        </p:nvSpPr>
        <p:spPr bwMode="gray">
          <a:xfrm flipH="1">
            <a:off x="4114800" y="1447801"/>
            <a:ext cx="3810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39"/>
          <p:cNvSpPr/>
          <p:nvPr/>
        </p:nvSpPr>
        <p:spPr bwMode="gray">
          <a:xfrm flipH="1">
            <a:off x="5943600" y="1600201"/>
            <a:ext cx="533400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20" name="Oval 40"/>
          <p:cNvSpPr/>
          <p:nvPr/>
        </p:nvSpPr>
        <p:spPr bwMode="gray">
          <a:xfrm>
            <a:off x="9296400" y="2438400"/>
            <a:ext cx="6096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Box 41"/>
          <p:cNvSpPr txBox="1"/>
          <p:nvPr/>
        </p:nvSpPr>
        <p:spPr>
          <a:xfrm flipH="1">
            <a:off x="3962400" y="14478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2" name="TextBox 42"/>
          <p:cNvSpPr txBox="1"/>
          <p:nvPr/>
        </p:nvSpPr>
        <p:spPr>
          <a:xfrm>
            <a:off x="5791200" y="1524001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3" name="TextBox 43"/>
          <p:cNvSpPr txBox="1"/>
          <p:nvPr/>
        </p:nvSpPr>
        <p:spPr>
          <a:xfrm>
            <a:off x="9220200" y="24384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24" name="TextBox 44"/>
          <p:cNvSpPr txBox="1"/>
          <p:nvPr/>
        </p:nvSpPr>
        <p:spPr>
          <a:xfrm>
            <a:off x="2133600" y="472231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机器学习库的不断丰富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32"/>
          <p:cNvSpPr txBox="1"/>
          <p:nvPr/>
        </p:nvSpPr>
        <p:spPr>
          <a:xfrm>
            <a:off x="7696200" y="914401"/>
            <a:ext cx="2362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Microsoft</a:t>
            </a:r>
          </a:p>
          <a:p>
            <a:pPr algn="ctr"/>
            <a:r>
              <a:rPr lang="en-US" sz="2000" dirty="0"/>
              <a:t>DMTK</a:t>
            </a:r>
          </a:p>
        </p:txBody>
      </p:sp>
      <p:sp>
        <p:nvSpPr>
          <p:cNvPr id="26" name="Down Arrow 34"/>
          <p:cNvSpPr/>
          <p:nvPr/>
        </p:nvSpPr>
        <p:spPr bwMode="gray">
          <a:xfrm rot="1217684">
            <a:off x="7343332" y="1946395"/>
            <a:ext cx="526716" cy="2754945"/>
          </a:xfrm>
          <a:prstGeom prst="downArrow">
            <a:avLst>
              <a:gd name="adj1" fmla="val 50000"/>
              <a:gd name="adj2" fmla="val 5402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 bwMode="gray">
          <a:xfrm>
            <a:off x="8763000" y="3962400"/>
            <a:ext cx="1600200" cy="1752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>
            <a:lvl1pPr marL="225425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138" indent="-239713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688975" indent="-223838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914400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139825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Amazon</a:t>
            </a:r>
          </a:p>
          <a:p>
            <a:pPr marL="0" indent="0" algn="ctr">
              <a:buNone/>
            </a:pPr>
            <a:r>
              <a:rPr lang="en-US" sz="2000" dirty="0"/>
              <a:t>DSSTNE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Down Arrow 47"/>
          <p:cNvSpPr/>
          <p:nvPr/>
        </p:nvSpPr>
        <p:spPr bwMode="gray">
          <a:xfrm rot="15608869" flipV="1">
            <a:off x="8044097" y="4993303"/>
            <a:ext cx="502935" cy="962953"/>
          </a:xfrm>
          <a:prstGeom prst="downArrow">
            <a:avLst>
              <a:gd name="adj1" fmla="val 50000"/>
              <a:gd name="adj2" fmla="val 5534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29" name="TextBox 48"/>
          <p:cNvSpPr txBox="1"/>
          <p:nvPr/>
        </p:nvSpPr>
        <p:spPr>
          <a:xfrm rot="10800000" flipH="1" flipV="1">
            <a:off x="9220200" y="413382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0" name="Oval 50"/>
          <p:cNvSpPr/>
          <p:nvPr/>
        </p:nvSpPr>
        <p:spPr bwMode="gray">
          <a:xfrm>
            <a:off x="9144000" y="4114800"/>
            <a:ext cx="5334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53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990600"/>
          </a:xfrm>
        </p:spPr>
        <p:txBody>
          <a:bodyPr>
            <a:normAutofit/>
          </a:bodyPr>
          <a:lstStyle/>
          <a:p>
            <a:pPr marL="739775" lvl="1" indent="-514350"/>
            <a:r>
              <a:rPr lang="en-US" altLang="zh-CN" sz="3200" dirty="0"/>
              <a:t>Machine Learning Libraries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89154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 1   Torch </a:t>
            </a:r>
            <a:r>
              <a:rPr lang="en-US" dirty="0">
                <a:solidFill>
                  <a:srgbClr val="008000"/>
                </a:solidFill>
                <a:hlinkClick r:id="rId3"/>
              </a:rPr>
              <a:t>http://torch.ch/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sz="2400" dirty="0"/>
              <a:t>is an open source</a:t>
            </a:r>
          </a:p>
          <a:p>
            <a:pPr marL="0" indent="0">
              <a:buNone/>
            </a:pPr>
            <a:r>
              <a:rPr lang="en-US" sz="2400" dirty="0"/>
              <a:t>Machine Learning library which provides a </a:t>
            </a:r>
          </a:p>
          <a:p>
            <a:pPr marL="0" indent="0">
              <a:buNone/>
            </a:pPr>
            <a:r>
              <a:rPr lang="en-US" sz="2400" dirty="0"/>
              <a:t>wide range of deep learning algorithms.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Facebook donated its optimized deep learning modules to the Torch project on </a:t>
            </a:r>
            <a:r>
              <a:rPr lang="en-US" sz="2400" dirty="0">
                <a:solidFill>
                  <a:srgbClr val="008000"/>
                </a:solidFill>
              </a:rPr>
              <a:t>January 16, 2015.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   2   Apache SystemML </a:t>
            </a:r>
            <a:r>
              <a:rPr lang="en-US" sz="1600" dirty="0">
                <a:hlinkClick r:id="rId4"/>
              </a:rPr>
              <a:t>http://systemml.apache.org/</a:t>
            </a:r>
            <a:endParaRPr lang="en-US" sz="1600" dirty="0"/>
          </a:p>
          <a:p>
            <a:pPr marL="0" indent="0">
              <a:buNone/>
            </a:pPr>
            <a:r>
              <a:rPr lang="en-US" sz="2400" dirty="0"/>
              <a:t> is a distributed and declarative machine learning platform. It was created in 2010 by </a:t>
            </a:r>
            <a:r>
              <a:rPr lang="en-US" sz="2400" dirty="0">
                <a:solidFill>
                  <a:srgbClr val="008000"/>
                </a:solidFill>
              </a:rPr>
              <a:t>IBM</a:t>
            </a:r>
            <a:r>
              <a:rPr lang="en-US" sz="2400" dirty="0"/>
              <a:t> and donated as an open source Apache project on </a:t>
            </a:r>
            <a:r>
              <a:rPr lang="en-US" sz="2400" dirty="0">
                <a:solidFill>
                  <a:srgbClr val="008000"/>
                </a:solidFill>
              </a:rPr>
              <a:t>November 2</a:t>
            </a:r>
            <a:r>
              <a:rPr lang="en-US" sz="2400" baseline="30000" dirty="0">
                <a:solidFill>
                  <a:srgbClr val="008000"/>
                </a:solidFill>
              </a:rPr>
              <a:t>nd</a:t>
            </a:r>
            <a:r>
              <a:rPr lang="en-US" sz="2400" dirty="0">
                <a:solidFill>
                  <a:srgbClr val="008000"/>
                </a:solidFill>
              </a:rPr>
              <a:t>, 2015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sz="2400" dirty="0">
                <a:solidFill>
                  <a:srgbClr val="008000"/>
                </a:solidFill>
              </a:rPr>
              <a:t>3   TensorFlow</a:t>
            </a:r>
            <a:r>
              <a:rPr lang="en-US" sz="2400" dirty="0"/>
              <a:t> is an open source machine learning library created by </a:t>
            </a:r>
            <a:r>
              <a:rPr lang="en-US" sz="2400" dirty="0">
                <a:solidFill>
                  <a:srgbClr val="008000"/>
                </a:solidFill>
              </a:rPr>
              <a:t>Google. </a:t>
            </a:r>
            <a:r>
              <a:rPr lang="en-US" dirty="0">
                <a:solidFill>
                  <a:srgbClr val="008000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008000"/>
                </a:solidFill>
                <a:hlinkClick r:id="rId5"/>
              </a:rPr>
              <a:t>www.tensorflow.org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sz="2400" dirty="0"/>
              <a:t>It was released under the Apache 2.0 </a:t>
            </a:r>
            <a:r>
              <a:rPr lang="en-US" sz="2400" dirty="0">
                <a:solidFill>
                  <a:srgbClr val="008000"/>
                </a:solidFill>
              </a:rPr>
              <a:t>open source license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8000"/>
                </a:solidFill>
              </a:rPr>
              <a:t>November 9</a:t>
            </a:r>
            <a:r>
              <a:rPr lang="en-US" sz="2400" baseline="30000" dirty="0">
                <a:solidFill>
                  <a:srgbClr val="008000"/>
                </a:solidFill>
              </a:rPr>
              <a:t>th</a:t>
            </a:r>
            <a:r>
              <a:rPr lang="en-US" sz="2400" dirty="0">
                <a:solidFill>
                  <a:srgbClr val="008000"/>
                </a:solidFill>
              </a:rPr>
              <a:t>, 2015</a:t>
            </a:r>
            <a:endParaRPr lang="en-US" sz="2400" dirty="0"/>
          </a:p>
        </p:txBody>
      </p:sp>
      <p:pic>
        <p:nvPicPr>
          <p:cNvPr id="4" name="Picture 3" descr="SystemML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971800"/>
            <a:ext cx="2514600" cy="685800"/>
          </a:xfrm>
          <a:prstGeom prst="rect">
            <a:avLst/>
          </a:prstGeom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8407598" y="6355664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/>
              <a:pPr/>
              <a:t>38</a:t>
            </a:fld>
            <a:endParaRPr lang="de-DE" dirty="0"/>
          </a:p>
        </p:txBody>
      </p:sp>
      <p:pic>
        <p:nvPicPr>
          <p:cNvPr id="6" name="Picture 5" descr="Torch_2014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95400"/>
            <a:ext cx="2286000" cy="10668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gray">
          <a:xfrm>
            <a:off x="1676400" y="1143000"/>
            <a:ext cx="5334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7"/>
          <p:cNvSpPr/>
          <p:nvPr/>
        </p:nvSpPr>
        <p:spPr bwMode="gray">
          <a:xfrm>
            <a:off x="1828800" y="3352800"/>
            <a:ext cx="5334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pic>
        <p:nvPicPr>
          <p:cNvPr id="9" name="Picture 8" descr="TensorFlow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343400"/>
            <a:ext cx="1752600" cy="7620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gray">
          <a:xfrm>
            <a:off x="1676400" y="5105400"/>
            <a:ext cx="5334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25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8534400" cy="990600"/>
          </a:xfrm>
        </p:spPr>
        <p:txBody>
          <a:bodyPr>
            <a:normAutofit/>
          </a:bodyPr>
          <a:lstStyle/>
          <a:p>
            <a:pPr marL="739775" lvl="1" indent="-514350"/>
            <a:r>
              <a:rPr lang="en-US" altLang="zh-CN" sz="3200" dirty="0" smtClean="0"/>
              <a:t>Machine Learning Libraries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7630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 4    DMTK (D</a:t>
            </a:r>
            <a:r>
              <a:rPr lang="en-US" sz="2400" dirty="0"/>
              <a:t>istributed </a:t>
            </a:r>
            <a:r>
              <a:rPr lang="en-US" sz="2400" dirty="0">
                <a:solidFill>
                  <a:srgbClr val="008000"/>
                </a:solidFill>
              </a:rPr>
              <a:t>M</a:t>
            </a:r>
            <a:r>
              <a:rPr lang="en-US" sz="2400" dirty="0"/>
              <a:t>achine </a:t>
            </a:r>
            <a:r>
              <a:rPr lang="en-US" sz="2400" dirty="0">
                <a:solidFill>
                  <a:srgbClr val="008000"/>
                </a:solidFill>
              </a:rPr>
              <a:t>L</a:t>
            </a:r>
            <a:r>
              <a:rPr lang="en-US" sz="2400" dirty="0"/>
              <a:t>earning </a:t>
            </a:r>
            <a:r>
              <a:rPr lang="en-US" sz="2400" dirty="0">
                <a:solidFill>
                  <a:srgbClr val="008000"/>
                </a:solidFill>
              </a:rPr>
              <a:t>T</a:t>
            </a:r>
            <a:r>
              <a:rPr lang="en-US" sz="2400" dirty="0"/>
              <a:t>oolkit) allows models to be trained on multiple nodes at once.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://www.dmtk.io</a:t>
            </a:r>
            <a:r>
              <a:rPr lang="en-US" dirty="0" smtClean="0">
                <a:hlinkClick r:id="rId3"/>
              </a:rPr>
              <a:t>/</a:t>
            </a:r>
            <a:r>
              <a:rPr lang="en-US" sz="2400" dirty="0"/>
              <a:t> DMTK was open sourced </a:t>
            </a:r>
          </a:p>
          <a:p>
            <a:pPr marL="0" indent="0">
              <a:buNone/>
            </a:pPr>
            <a:r>
              <a:rPr lang="en-US" sz="2400" dirty="0"/>
              <a:t>by </a:t>
            </a:r>
            <a:r>
              <a:rPr lang="en-US" sz="2400" dirty="0">
                <a:solidFill>
                  <a:srgbClr val="008000"/>
                </a:solidFill>
              </a:rPr>
              <a:t>Microsoft </a:t>
            </a:r>
            <a:r>
              <a:rPr lang="en-US" sz="2400" dirty="0"/>
              <a:t>on </a:t>
            </a:r>
            <a:r>
              <a:rPr lang="en-US" sz="2400" dirty="0">
                <a:solidFill>
                  <a:srgbClr val="008000"/>
                </a:solidFill>
              </a:rPr>
              <a:t>November 12, 2015</a:t>
            </a:r>
            <a:r>
              <a:rPr lang="en-US" sz="2400" dirty="0"/>
              <a:t>.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  5</a:t>
            </a:r>
            <a:r>
              <a:rPr lang="en-US" sz="2400" dirty="0"/>
              <a:t>   </a:t>
            </a:r>
            <a:r>
              <a:rPr lang="en-US" sz="2400" dirty="0">
                <a:solidFill>
                  <a:srgbClr val="008000"/>
                </a:solidFill>
              </a:rPr>
              <a:t>CaffeOnSpark </a:t>
            </a:r>
            <a:r>
              <a:rPr lang="en-US" dirty="0">
                <a:solidFill>
                  <a:srgbClr val="008000"/>
                </a:solidFill>
                <a:hlinkClick r:id="rId4"/>
              </a:rPr>
              <a:t>https://github.com/yahoo/CaffeOnSpark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sz="2400" dirty="0"/>
              <a:t>is an open source machine learning library created by </a:t>
            </a:r>
            <a:r>
              <a:rPr lang="en-US" sz="2400" dirty="0">
                <a:solidFill>
                  <a:srgbClr val="008000"/>
                </a:solidFill>
              </a:rPr>
              <a:t>Yahoo. </a:t>
            </a:r>
            <a:r>
              <a:rPr lang="en-US" sz="2400" dirty="0">
                <a:solidFill>
                  <a:srgbClr val="000000"/>
                </a:solidFill>
              </a:rPr>
              <a:t>It was </a:t>
            </a:r>
            <a:r>
              <a:rPr lang="en-US" sz="2400" dirty="0">
                <a:solidFill>
                  <a:srgbClr val="008000"/>
                </a:solidFill>
              </a:rPr>
              <a:t>open sourced </a:t>
            </a:r>
            <a:r>
              <a:rPr lang="en-US" sz="2400" dirty="0">
                <a:solidFill>
                  <a:srgbClr val="000000"/>
                </a:solidFill>
              </a:rPr>
              <a:t>on </a:t>
            </a:r>
            <a:r>
              <a:rPr lang="en-US" sz="2400" dirty="0">
                <a:solidFill>
                  <a:srgbClr val="008000"/>
                </a:solidFill>
              </a:rPr>
              <a:t>February 24</a:t>
            </a:r>
            <a:r>
              <a:rPr lang="en-US" sz="2400" baseline="30000" dirty="0">
                <a:solidFill>
                  <a:srgbClr val="008000"/>
                </a:solidFill>
              </a:rPr>
              <a:t>th</a:t>
            </a:r>
            <a:r>
              <a:rPr lang="en-US" sz="2400" dirty="0">
                <a:solidFill>
                  <a:srgbClr val="008000"/>
                </a:solidFill>
              </a:rPr>
              <a:t>, 2016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2400" dirty="0"/>
              <a:t>DSSTNE (</a:t>
            </a:r>
            <a:r>
              <a:rPr lang="en-US" sz="2400" dirty="0">
                <a:solidFill>
                  <a:srgbClr val="008000"/>
                </a:solidFill>
              </a:rPr>
              <a:t>D</a:t>
            </a:r>
            <a:r>
              <a:rPr lang="en-US" sz="2400" dirty="0"/>
              <a:t>eep </a:t>
            </a:r>
            <a:r>
              <a:rPr lang="en-US" sz="2400" dirty="0">
                <a:solidFill>
                  <a:srgbClr val="008000"/>
                </a:solidFill>
              </a:rPr>
              <a:t>S</a:t>
            </a:r>
            <a:r>
              <a:rPr lang="en-US" sz="2400" dirty="0"/>
              <a:t>calable </a:t>
            </a:r>
            <a:r>
              <a:rPr lang="en-US" sz="2400" dirty="0">
                <a:solidFill>
                  <a:srgbClr val="008000"/>
                </a:solidFill>
              </a:rPr>
              <a:t>S</a:t>
            </a:r>
            <a:r>
              <a:rPr lang="en-US" sz="2400" dirty="0"/>
              <a:t>parse </a:t>
            </a:r>
            <a:r>
              <a:rPr lang="en-US" sz="2400" dirty="0">
                <a:solidFill>
                  <a:srgbClr val="008000"/>
                </a:solidFill>
              </a:rPr>
              <a:t>T</a:t>
            </a:r>
            <a:r>
              <a:rPr lang="en-US" sz="2400" dirty="0"/>
              <a:t>ensor </a:t>
            </a:r>
            <a:r>
              <a:rPr lang="en-US" sz="2400" dirty="0">
                <a:solidFill>
                  <a:srgbClr val="008000"/>
                </a:solidFill>
              </a:rPr>
              <a:t>N</a:t>
            </a:r>
            <a:r>
              <a:rPr lang="en-US" sz="2400" dirty="0"/>
              <a:t>etwork </a:t>
            </a:r>
            <a:r>
              <a:rPr lang="en-US" sz="2400" dirty="0">
                <a:solidFill>
                  <a:srgbClr val="008000"/>
                </a:solidFill>
              </a:rPr>
              <a:t>E</a:t>
            </a:r>
            <a:r>
              <a:rPr lang="en-US" sz="2400" dirty="0"/>
              <a:t>ngine) “Destiny” is an </a:t>
            </a:r>
            <a:r>
              <a:rPr lang="en-US" sz="2400" dirty="0">
                <a:solidFill>
                  <a:srgbClr val="008000"/>
                </a:solidFill>
              </a:rPr>
              <a:t>Amazon</a:t>
            </a:r>
            <a:r>
              <a:rPr lang="en-US" sz="2400" dirty="0"/>
              <a:t> developed library for building Deep Learning (DL) Machine Learning (ML) models. It was open sourced on </a:t>
            </a:r>
            <a:r>
              <a:rPr lang="en-US" sz="2400" dirty="0">
                <a:solidFill>
                  <a:srgbClr val="008000"/>
                </a:solidFill>
              </a:rPr>
              <a:t>May 11</a:t>
            </a:r>
            <a:r>
              <a:rPr lang="en-US" sz="2400" baseline="30000" dirty="0">
                <a:solidFill>
                  <a:srgbClr val="008000"/>
                </a:solidFill>
              </a:rPr>
              <a:t>th</a:t>
            </a:r>
            <a:r>
              <a:rPr lang="en-US" sz="2400" dirty="0">
                <a:solidFill>
                  <a:srgbClr val="008000"/>
                </a:solidFill>
              </a:rPr>
              <a:t>, 2016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://github.com/amznlabs/amazon-</a:t>
            </a:r>
            <a:r>
              <a:rPr lang="en-US" dirty="0" smtClean="0">
                <a:hlinkClick r:id="rId5"/>
              </a:rPr>
              <a:t>dsstne</a:t>
            </a:r>
            <a:endParaRPr lang="en-US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407598" y="6355664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/>
              <a:pPr/>
              <a:t>39</a:t>
            </a:fld>
            <a:endParaRPr lang="de-DE" dirty="0"/>
          </a:p>
        </p:txBody>
      </p:sp>
      <p:sp>
        <p:nvSpPr>
          <p:cNvPr id="7" name="Oval 6"/>
          <p:cNvSpPr/>
          <p:nvPr/>
        </p:nvSpPr>
        <p:spPr bwMode="gray">
          <a:xfrm>
            <a:off x="1752600" y="1371600"/>
            <a:ext cx="4572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7"/>
          <p:cNvSpPr/>
          <p:nvPr/>
        </p:nvSpPr>
        <p:spPr bwMode="gray">
          <a:xfrm>
            <a:off x="1828800" y="3124200"/>
            <a:ext cx="5334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 bwMode="gray">
          <a:xfrm>
            <a:off x="1828800" y="4495800"/>
            <a:ext cx="533400" cy="457200"/>
          </a:xfrm>
          <a:prstGeom prst="ellips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800" dirty="0"/>
          </a:p>
        </p:txBody>
      </p:sp>
      <p:pic>
        <p:nvPicPr>
          <p:cNvPr id="10" name="Picture 9" descr="dmtk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362200"/>
            <a:ext cx="1993900" cy="838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2600" y="44958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8000"/>
                </a:solidFill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9700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流计算技术的兴起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05051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8534400" cy="990600"/>
          </a:xfrm>
        </p:spPr>
        <p:txBody>
          <a:bodyPr>
            <a:normAutofit/>
          </a:bodyPr>
          <a:lstStyle/>
          <a:p>
            <a:pPr marL="739775" lvl="1" indent="-514350"/>
            <a:r>
              <a:rPr lang="en-US" altLang="zh-CN" sz="3200" dirty="0" smtClean="0"/>
              <a:t>Machine Learning Libraries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8686800" cy="55626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It is expected to see </a:t>
            </a:r>
            <a:r>
              <a:rPr lang="en-US" sz="2400" dirty="0">
                <a:solidFill>
                  <a:srgbClr val="008000"/>
                </a:solidFill>
              </a:rPr>
              <a:t>wider adoption </a:t>
            </a:r>
            <a:r>
              <a:rPr lang="en-US" sz="2400" dirty="0">
                <a:solidFill>
                  <a:srgbClr val="000000"/>
                </a:solidFill>
              </a:rPr>
              <a:t>of Machine Learning tools by companies </a:t>
            </a:r>
            <a:r>
              <a:rPr lang="en-US" sz="2400" dirty="0">
                <a:solidFill>
                  <a:srgbClr val="008000"/>
                </a:solidFill>
              </a:rPr>
              <a:t>besides these tech giants </a:t>
            </a:r>
            <a:r>
              <a:rPr lang="en-US" sz="2400" dirty="0">
                <a:solidFill>
                  <a:srgbClr val="000000"/>
                </a:solidFill>
              </a:rPr>
              <a:t>in a similar way that MapReduce and Hadoop helped making “Big Data” a part of just every company’s strategy! </a:t>
            </a:r>
            <a:endParaRPr lang="is-IS" sz="2400" dirty="0">
              <a:solidFill>
                <a:srgbClr val="000000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These tech giants are not pushing their machine learning systems for internal use only but they are racing to open source them, attract users and committers and </a:t>
            </a:r>
            <a:r>
              <a:rPr lang="en-US" sz="2400" dirty="0">
                <a:solidFill>
                  <a:srgbClr val="008000"/>
                </a:solidFill>
              </a:rPr>
              <a:t>advance the entire industry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This combined with </a:t>
            </a:r>
            <a:r>
              <a:rPr lang="en-US" sz="2400" dirty="0">
                <a:solidFill>
                  <a:srgbClr val="008000"/>
                </a:solidFill>
              </a:rPr>
              <a:t>deployment on commodity clusters </a:t>
            </a:r>
            <a:r>
              <a:rPr lang="en-US" sz="2400" dirty="0">
                <a:solidFill>
                  <a:srgbClr val="000000"/>
                </a:solidFill>
              </a:rPr>
              <a:t>will </a:t>
            </a:r>
            <a:r>
              <a:rPr lang="en-US" sz="2400" dirty="0">
                <a:solidFill>
                  <a:srgbClr val="008000"/>
                </a:solidFill>
              </a:rPr>
              <a:t>accelerate</a:t>
            </a:r>
            <a:r>
              <a:rPr lang="en-US" sz="2400" dirty="0">
                <a:solidFill>
                  <a:srgbClr val="000000"/>
                </a:solidFill>
              </a:rPr>
              <a:t> such adoption and as a result we will see </a:t>
            </a:r>
            <a:r>
              <a:rPr lang="en-US" sz="2400" dirty="0">
                <a:solidFill>
                  <a:srgbClr val="008000"/>
                </a:solidFill>
              </a:rPr>
              <a:t>new machine learning use cases especially building on deep learning </a:t>
            </a:r>
            <a:r>
              <a:rPr lang="en-US" sz="2400" dirty="0">
                <a:solidFill>
                  <a:srgbClr val="000000"/>
                </a:solidFill>
              </a:rPr>
              <a:t>that will transform multiple industries.  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407598" y="6355664"/>
            <a:ext cx="2132928" cy="3662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4A9A9E3A-7037-478E-BEF4-323B7AEFF6C0}" type="slidenum">
              <a:rPr lang="de-DE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68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流计算技术的兴起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统一流批处理框架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数据快速开发工具的发展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机器学习库的结合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我们的工作和未来能做什么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57"/>
            <a:ext cx="10515600" cy="1325563"/>
          </a:xfrm>
        </p:spPr>
        <p:txBody>
          <a:bodyPr/>
          <a:lstStyle/>
          <a:p>
            <a:r>
              <a:rPr lang="zh-CN" altLang="en-US" dirty="0"/>
              <a:t>我们的工作和未来能做什么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62" y="1346120"/>
            <a:ext cx="9404685" cy="53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我们的工作和未来能做什么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3564"/>
            <a:ext cx="9430259" cy="54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我们的工作和未来能做什么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203154" y="5005133"/>
            <a:ext cx="9119936" cy="1612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采</a:t>
            </a:r>
            <a:endParaRPr lang="en-US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3154" y="3926341"/>
            <a:ext cx="9119936" cy="981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存</a:t>
            </a:r>
            <a:endParaRPr lang="en-US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3154" y="2272128"/>
            <a:ext cx="9119936" cy="160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知</a:t>
            </a:r>
            <a:endParaRPr lang="en-US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3153" y="1167144"/>
            <a:ext cx="9119937" cy="1022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</a:t>
            </a:r>
            <a:endParaRPr lang="en-US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6362" y="4124862"/>
            <a:ext cx="3625517" cy="657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XML</a:t>
            </a:r>
            <a:r>
              <a:rPr lang="zh-CN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的流数据包解析存储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48395" y="4126869"/>
            <a:ext cx="3625517" cy="657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sz="2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ProtoBuf</a:t>
            </a:r>
            <a:r>
              <a:rPr lang="zh-CN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的消息通信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6362" y="2379774"/>
            <a:ext cx="3625517" cy="657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sz="2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SparkSQL</a:t>
            </a:r>
            <a:r>
              <a:rPr lang="zh-CN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的通用查询系统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8394" y="2379774"/>
            <a:ext cx="3625517" cy="657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XML</a:t>
            </a: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的通用</a:t>
            </a:r>
            <a:r>
              <a:rPr lang="zh-CN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算法引擎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26362" y="1295933"/>
            <a:ext cx="3625517" cy="657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海洋</a:t>
            </a:r>
            <a:r>
              <a:rPr lang="zh-CN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异常检测和态势</a:t>
            </a:r>
            <a:endParaRPr lang="en-US" altLang="zh-CN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48394" y="1304914"/>
            <a:ext cx="3625517" cy="657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SX</a:t>
            </a:r>
            <a:r>
              <a:rPr lang="zh-CN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数据评估</a:t>
            </a:r>
            <a:endParaRPr lang="en-US" altLang="zh-CN" sz="2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6361" y="5129456"/>
            <a:ext cx="3625517" cy="657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 Z</a:t>
            </a:r>
            <a:r>
              <a:rPr lang="zh-CN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地离线数据采集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8393" y="5129456"/>
            <a:ext cx="3625517" cy="657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sz="2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Netty</a:t>
            </a:r>
            <a:r>
              <a:rPr lang="zh-CN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的高并发数据接入</a:t>
            </a:r>
            <a:r>
              <a:rPr lang="en-US" altLang="zh-CN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35634" y="5869482"/>
            <a:ext cx="3625517" cy="657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RabbitMQ</a:t>
            </a:r>
            <a:r>
              <a:rPr lang="zh-CN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的消息队列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21627" y="3134523"/>
            <a:ext cx="3625517" cy="657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  <a:r>
              <a:rPr lang="zh-CN" alt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的算法执行调度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965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我们的工作和未来能做什么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347082" y="4940478"/>
            <a:ext cx="2758155" cy="1612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采</a:t>
            </a:r>
            <a:endParaRPr lang="en-US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7082" y="3667136"/>
            <a:ext cx="2758155" cy="119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存</a:t>
            </a:r>
            <a:endParaRPr lang="en-US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082" y="2384812"/>
            <a:ext cx="2758155" cy="119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知</a:t>
            </a:r>
            <a:endParaRPr lang="en-US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7083" y="1102489"/>
            <a:ext cx="2758154" cy="119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</a:t>
            </a:r>
            <a:endParaRPr lang="en-US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87568" y="4303063"/>
            <a:ext cx="2253923" cy="1122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无编程</a:t>
            </a:r>
            <a:endParaRPr lang="en-US" altLang="zh-CN" sz="32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87568" y="2921951"/>
            <a:ext cx="2253923" cy="11220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工具集</a:t>
            </a:r>
            <a:endParaRPr lang="en-US" altLang="zh-CN" sz="32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87567" y="1568730"/>
            <a:ext cx="2253923" cy="11220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弹性自组</a:t>
            </a:r>
            <a:endParaRPr lang="en-US" altLang="zh-CN" sz="32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3335" y="1568730"/>
            <a:ext cx="1117121" cy="4395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快速部署支持全自主可控</a:t>
            </a:r>
            <a:endParaRPr lang="en-US" altLang="zh-CN" sz="32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20548" y="4302146"/>
            <a:ext cx="2253923" cy="11229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Beam</a:t>
            </a:r>
          </a:p>
        </p:txBody>
      </p:sp>
      <p:sp>
        <p:nvSpPr>
          <p:cNvPr id="12" name="矩形 11"/>
          <p:cNvSpPr/>
          <p:nvPr/>
        </p:nvSpPr>
        <p:spPr>
          <a:xfrm>
            <a:off x="9020548" y="1567813"/>
            <a:ext cx="2253923" cy="11229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</a:t>
            </a:r>
            <a:r>
              <a:rPr lang="en-US" altLang="zh-CN" sz="32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Nifi</a:t>
            </a:r>
            <a:endParaRPr lang="en-US" altLang="zh-CN" sz="32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32093" y="2933967"/>
            <a:ext cx="2253923" cy="11229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Beam</a:t>
            </a:r>
            <a:endParaRPr lang="en-US" altLang="zh-CN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338" y="2022616"/>
            <a:ext cx="1643696" cy="13363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</a:t>
            </a:r>
            <a:r>
              <a:rPr lang="en-US" altLang="zh-CN" sz="32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Ambari</a:t>
            </a:r>
            <a:endParaRPr lang="en-US" altLang="zh-CN" sz="32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338" y="3834375"/>
            <a:ext cx="1643696" cy="13363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55197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27"/>
          <p:cNvSpPr/>
          <p:nvPr/>
        </p:nvSpPr>
        <p:spPr>
          <a:xfrm>
            <a:off x="4579233" y="4164764"/>
            <a:ext cx="0" cy="0"/>
          </a:xfrm>
          <a:prstGeom prst="arc">
            <a:avLst>
              <a:gd name="adj1" fmla="val 0"/>
              <a:gd name="adj2" fmla="val 540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b="1"/>
          </a:p>
        </p:txBody>
      </p:sp>
      <p:sp>
        <p:nvSpPr>
          <p:cNvPr id="12" name="Shape 228"/>
          <p:cNvSpPr/>
          <p:nvPr/>
        </p:nvSpPr>
        <p:spPr>
          <a:xfrm>
            <a:off x="4536047" y="3368961"/>
            <a:ext cx="2590200" cy="6126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Beam Model: Fn Runners</a:t>
            </a:r>
          </a:p>
        </p:txBody>
      </p:sp>
      <p:sp>
        <p:nvSpPr>
          <p:cNvPr id="13" name="Shape 229"/>
          <p:cNvSpPr/>
          <p:nvPr/>
        </p:nvSpPr>
        <p:spPr>
          <a:xfrm>
            <a:off x="4352293" y="4531160"/>
            <a:ext cx="845700" cy="8274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Apache Flink</a:t>
            </a:r>
          </a:p>
        </p:txBody>
      </p:sp>
      <p:sp>
        <p:nvSpPr>
          <p:cNvPr id="14" name="Shape 230"/>
          <p:cNvSpPr/>
          <p:nvPr/>
        </p:nvSpPr>
        <p:spPr>
          <a:xfrm>
            <a:off x="6754241" y="4531160"/>
            <a:ext cx="845700" cy="8360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Apache Spark</a:t>
            </a:r>
          </a:p>
        </p:txBody>
      </p:sp>
      <p:sp>
        <p:nvSpPr>
          <p:cNvPr id="22" name="Shape 232"/>
          <p:cNvSpPr/>
          <p:nvPr/>
        </p:nvSpPr>
        <p:spPr>
          <a:xfrm>
            <a:off x="3139742" y="2388223"/>
            <a:ext cx="2590200" cy="6491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Beam Model: Pipeline Construction</a:t>
            </a:r>
          </a:p>
        </p:txBody>
      </p:sp>
      <p:cxnSp>
        <p:nvCxnSpPr>
          <p:cNvPr id="23" name="Shape 241"/>
          <p:cNvCxnSpPr>
            <a:endCxn id="22" idx="0"/>
          </p:cNvCxnSpPr>
          <p:nvPr/>
        </p:nvCxnSpPr>
        <p:spPr>
          <a:xfrm>
            <a:off x="3020842" y="1755418"/>
            <a:ext cx="1414000" cy="632805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6" name="Shape 244"/>
          <p:cNvSpPr txBox="1"/>
          <p:nvPr/>
        </p:nvSpPr>
        <p:spPr>
          <a:xfrm>
            <a:off x="3906292" y="1181351"/>
            <a:ext cx="1073100" cy="682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Languages</a:t>
            </a:r>
          </a:p>
        </p:txBody>
      </p:sp>
      <p:sp>
        <p:nvSpPr>
          <p:cNvPr id="27" name="Shape 240"/>
          <p:cNvSpPr/>
          <p:nvPr/>
        </p:nvSpPr>
        <p:spPr>
          <a:xfrm>
            <a:off x="2484292" y="1163551"/>
            <a:ext cx="1073100" cy="6822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Beam Java</a:t>
            </a:r>
          </a:p>
        </p:txBody>
      </p:sp>
      <p:sp>
        <p:nvSpPr>
          <p:cNvPr id="36" name="Shape 253"/>
          <p:cNvSpPr/>
          <p:nvPr/>
        </p:nvSpPr>
        <p:spPr>
          <a:xfrm>
            <a:off x="5328292" y="1163551"/>
            <a:ext cx="1073100" cy="6822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Beam Python</a:t>
            </a:r>
          </a:p>
        </p:txBody>
      </p:sp>
      <p:sp>
        <p:nvSpPr>
          <p:cNvPr id="37" name="Shape 254"/>
          <p:cNvSpPr/>
          <p:nvPr/>
        </p:nvSpPr>
        <p:spPr>
          <a:xfrm>
            <a:off x="4212775" y="5607705"/>
            <a:ext cx="3387165" cy="274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Execution</a:t>
            </a:r>
          </a:p>
        </p:txBody>
      </p:sp>
      <p:sp>
        <p:nvSpPr>
          <p:cNvPr id="41" name="Shape 234"/>
          <p:cNvSpPr/>
          <p:nvPr/>
        </p:nvSpPr>
        <p:spPr>
          <a:xfrm>
            <a:off x="5553267" y="4531160"/>
            <a:ext cx="845700" cy="8274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Google Cloud Dataflow</a:t>
            </a:r>
          </a:p>
        </p:txBody>
      </p:sp>
      <p:sp>
        <p:nvSpPr>
          <p:cNvPr id="58" name="Shape 228"/>
          <p:cNvSpPr/>
          <p:nvPr/>
        </p:nvSpPr>
        <p:spPr>
          <a:xfrm>
            <a:off x="1515798" y="3365997"/>
            <a:ext cx="2590200" cy="6126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Beam </a:t>
            </a:r>
            <a:r>
              <a:rPr lang="en" sz="14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Model:</a:t>
            </a:r>
            <a:r>
              <a:rPr lang="en-US" altLang="zh-CN" sz="14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IO Connector</a:t>
            </a:r>
            <a:endParaRPr lang="en"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Shape 229"/>
          <p:cNvSpPr/>
          <p:nvPr/>
        </p:nvSpPr>
        <p:spPr>
          <a:xfrm>
            <a:off x="1682753" y="4539835"/>
            <a:ext cx="845700" cy="8274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sz="1400" b="1" dirty="0" err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Hbase</a:t>
            </a:r>
            <a:endParaRPr lang="en"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Shape 229"/>
          <p:cNvSpPr/>
          <p:nvPr/>
        </p:nvSpPr>
        <p:spPr>
          <a:xfrm>
            <a:off x="2883727" y="4539835"/>
            <a:ext cx="845700" cy="8274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Apache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Hive</a:t>
            </a:r>
            <a:endParaRPr lang="en"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Shape 254"/>
          <p:cNvSpPr/>
          <p:nvPr/>
        </p:nvSpPr>
        <p:spPr>
          <a:xfrm>
            <a:off x="1623235" y="5607705"/>
            <a:ext cx="2098690" cy="267104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lang="en"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" name="Shape 241"/>
          <p:cNvCxnSpPr>
            <a:stCxn id="58" idx="2"/>
            <a:endCxn id="68" idx="0"/>
          </p:cNvCxnSpPr>
          <p:nvPr/>
        </p:nvCxnSpPr>
        <p:spPr>
          <a:xfrm flipH="1">
            <a:off x="2105603" y="3978615"/>
            <a:ext cx="705295" cy="56122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75" name="Shape 241"/>
          <p:cNvCxnSpPr>
            <a:stCxn id="58" idx="2"/>
            <a:endCxn id="69" idx="0"/>
          </p:cNvCxnSpPr>
          <p:nvPr/>
        </p:nvCxnSpPr>
        <p:spPr>
          <a:xfrm>
            <a:off x="2810898" y="3978615"/>
            <a:ext cx="495679" cy="56122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78" name="Shape 241"/>
          <p:cNvCxnSpPr>
            <a:stCxn id="12" idx="2"/>
            <a:endCxn id="13" idx="0"/>
          </p:cNvCxnSpPr>
          <p:nvPr/>
        </p:nvCxnSpPr>
        <p:spPr>
          <a:xfrm flipH="1">
            <a:off x="4775143" y="3981579"/>
            <a:ext cx="1056004" cy="549581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81" name="Shape 241"/>
          <p:cNvCxnSpPr>
            <a:stCxn id="41" idx="0"/>
            <a:endCxn id="12" idx="2"/>
          </p:cNvCxnSpPr>
          <p:nvPr/>
        </p:nvCxnSpPr>
        <p:spPr>
          <a:xfrm flipH="1" flipV="1">
            <a:off x="5831147" y="3981579"/>
            <a:ext cx="144970" cy="549581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85" name="Shape 241"/>
          <p:cNvCxnSpPr>
            <a:stCxn id="14" idx="0"/>
            <a:endCxn id="12" idx="2"/>
          </p:cNvCxnSpPr>
          <p:nvPr/>
        </p:nvCxnSpPr>
        <p:spPr>
          <a:xfrm flipH="1" flipV="1">
            <a:off x="5831147" y="3981579"/>
            <a:ext cx="1345944" cy="549581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88" name="Shape 241"/>
          <p:cNvCxnSpPr>
            <a:stCxn id="58" idx="0"/>
            <a:endCxn id="22" idx="2"/>
          </p:cNvCxnSpPr>
          <p:nvPr/>
        </p:nvCxnSpPr>
        <p:spPr>
          <a:xfrm flipV="1">
            <a:off x="2810898" y="3037389"/>
            <a:ext cx="1623944" cy="328608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92" name="Shape 241"/>
          <p:cNvCxnSpPr>
            <a:stCxn id="12" idx="0"/>
            <a:endCxn id="22" idx="2"/>
          </p:cNvCxnSpPr>
          <p:nvPr/>
        </p:nvCxnSpPr>
        <p:spPr>
          <a:xfrm flipH="1" flipV="1">
            <a:off x="4434842" y="3037389"/>
            <a:ext cx="1396305" cy="331572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95" name="Shape 241"/>
          <p:cNvCxnSpPr>
            <a:stCxn id="70" idx="0"/>
            <a:endCxn id="68" idx="2"/>
          </p:cNvCxnSpPr>
          <p:nvPr/>
        </p:nvCxnSpPr>
        <p:spPr>
          <a:xfrm flipH="1" flipV="1">
            <a:off x="2105603" y="5367259"/>
            <a:ext cx="566977" cy="24044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98" name="Shape 241"/>
          <p:cNvCxnSpPr>
            <a:stCxn id="69" idx="2"/>
            <a:endCxn id="70" idx="0"/>
          </p:cNvCxnSpPr>
          <p:nvPr/>
        </p:nvCxnSpPr>
        <p:spPr>
          <a:xfrm flipH="1">
            <a:off x="2672580" y="5367259"/>
            <a:ext cx="633997" cy="24044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01" name="Shape 241"/>
          <p:cNvCxnSpPr>
            <a:stCxn id="13" idx="2"/>
            <a:endCxn id="37" idx="0"/>
          </p:cNvCxnSpPr>
          <p:nvPr/>
        </p:nvCxnSpPr>
        <p:spPr>
          <a:xfrm>
            <a:off x="4775143" y="5358584"/>
            <a:ext cx="1131215" cy="249121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04" name="Shape 241"/>
          <p:cNvCxnSpPr>
            <a:stCxn id="37" idx="0"/>
            <a:endCxn id="41" idx="2"/>
          </p:cNvCxnSpPr>
          <p:nvPr/>
        </p:nvCxnSpPr>
        <p:spPr>
          <a:xfrm flipV="1">
            <a:off x="5906358" y="5358584"/>
            <a:ext cx="69759" cy="249121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09" name="Shape 241"/>
          <p:cNvCxnSpPr>
            <a:stCxn id="37" idx="0"/>
            <a:endCxn id="14" idx="2"/>
          </p:cNvCxnSpPr>
          <p:nvPr/>
        </p:nvCxnSpPr>
        <p:spPr>
          <a:xfrm flipV="1">
            <a:off x="5906358" y="5367259"/>
            <a:ext cx="1270733" cy="24044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13" name="Shape 241"/>
          <p:cNvCxnSpPr>
            <a:stCxn id="26" idx="2"/>
            <a:endCxn id="22" idx="0"/>
          </p:cNvCxnSpPr>
          <p:nvPr/>
        </p:nvCxnSpPr>
        <p:spPr>
          <a:xfrm flipH="1">
            <a:off x="4434842" y="1863551"/>
            <a:ext cx="8000" cy="524672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16" name="Shape 241"/>
          <p:cNvCxnSpPr>
            <a:stCxn id="36" idx="2"/>
            <a:endCxn id="22" idx="0"/>
          </p:cNvCxnSpPr>
          <p:nvPr/>
        </p:nvCxnSpPr>
        <p:spPr>
          <a:xfrm flipH="1">
            <a:off x="4434842" y="1845751"/>
            <a:ext cx="1430000" cy="542472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22" name="Shape 240"/>
          <p:cNvSpPr/>
          <p:nvPr/>
        </p:nvSpPr>
        <p:spPr>
          <a:xfrm>
            <a:off x="2484291" y="103645"/>
            <a:ext cx="3914675" cy="682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Big Data Job</a:t>
            </a:r>
            <a:endParaRPr lang="en" sz="14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Shape 241"/>
          <p:cNvCxnSpPr>
            <a:stCxn id="27" idx="0"/>
            <a:endCxn id="122" idx="2"/>
          </p:cNvCxnSpPr>
          <p:nvPr/>
        </p:nvCxnSpPr>
        <p:spPr>
          <a:xfrm flipV="1">
            <a:off x="3020842" y="785845"/>
            <a:ext cx="1420787" cy="37770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26" name="Shape 241"/>
          <p:cNvCxnSpPr>
            <a:stCxn id="26" idx="0"/>
            <a:endCxn id="122" idx="2"/>
          </p:cNvCxnSpPr>
          <p:nvPr/>
        </p:nvCxnSpPr>
        <p:spPr>
          <a:xfrm flipH="1" flipV="1">
            <a:off x="4441629" y="785845"/>
            <a:ext cx="1213" cy="39550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29" name="Shape 241"/>
          <p:cNvCxnSpPr>
            <a:stCxn id="36" idx="0"/>
            <a:endCxn id="122" idx="2"/>
          </p:cNvCxnSpPr>
          <p:nvPr/>
        </p:nvCxnSpPr>
        <p:spPr>
          <a:xfrm flipH="1" flipV="1">
            <a:off x="4441629" y="785845"/>
            <a:ext cx="1423213" cy="377706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lg" len="lg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199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84" y="365125"/>
            <a:ext cx="8279795" cy="62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1128"/>
            <a:ext cx="10515600" cy="1325563"/>
          </a:xfrm>
        </p:spPr>
        <p:txBody>
          <a:bodyPr/>
          <a:lstStyle/>
          <a:p>
            <a:r>
              <a:rPr lang="zh-CN" altLang="en-US" dirty="0"/>
              <a:t>流计算技术的兴起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endParaRPr lang="en-US" dirty="0"/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1905000" y="1037735"/>
            <a:ext cx="85344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>
              <a:buFont typeface="Wingdings" charset="2"/>
              <a:buChar char="q"/>
            </a:pPr>
            <a:r>
              <a:rPr lang="en-US" b="1" dirty="0" smtClean="0"/>
              <a:t>Financial services</a:t>
            </a:r>
          </a:p>
          <a:p>
            <a:pPr lvl="1" indent="-342900">
              <a:buFont typeface="Wingdings" charset="2"/>
              <a:buChar char="q"/>
            </a:pPr>
            <a:r>
              <a:rPr lang="en-US" b="1" dirty="0" smtClean="0"/>
              <a:t>Telecommunications</a:t>
            </a:r>
          </a:p>
          <a:p>
            <a:pPr lvl="1" indent="-342900">
              <a:buFont typeface="Wingdings" charset="2"/>
              <a:buChar char="q"/>
            </a:pPr>
            <a:r>
              <a:rPr lang="en-US" b="1" dirty="0" smtClean="0"/>
              <a:t>Online gaming systems</a:t>
            </a:r>
          </a:p>
          <a:p>
            <a:pPr lvl="1" indent="-342900">
              <a:buFont typeface="Wingdings" charset="2"/>
              <a:buChar char="q"/>
            </a:pPr>
            <a:r>
              <a:rPr lang="en-US" b="1" dirty="0" smtClean="0"/>
              <a:t>Security &amp; Intelligence </a:t>
            </a:r>
          </a:p>
          <a:p>
            <a:pPr lvl="1" indent="-342900">
              <a:buFont typeface="Wingdings" charset="2"/>
              <a:buChar char="q"/>
            </a:pPr>
            <a:r>
              <a:rPr lang="en-US" b="1" dirty="0" smtClean="0"/>
              <a:t>Advertisement serving</a:t>
            </a:r>
          </a:p>
          <a:p>
            <a:pPr lvl="1" indent="-342900">
              <a:buFont typeface="Wingdings" charset="2"/>
              <a:buChar char="q"/>
            </a:pPr>
            <a:r>
              <a:rPr lang="en-US" b="1" dirty="0" smtClean="0"/>
              <a:t>Sensor Networks</a:t>
            </a:r>
          </a:p>
          <a:p>
            <a:pPr lvl="1" indent="-342900">
              <a:buFont typeface="Wingdings" charset="2"/>
              <a:buChar char="q"/>
            </a:pPr>
            <a:r>
              <a:rPr lang="en-US" b="1" dirty="0" smtClean="0"/>
              <a:t>Social Media</a:t>
            </a:r>
          </a:p>
          <a:p>
            <a:pPr lvl="1" indent="-342900">
              <a:buFont typeface="Wingdings" charset="2"/>
              <a:buChar char="q"/>
            </a:pPr>
            <a:r>
              <a:rPr lang="en-US" b="1" dirty="0" smtClean="0"/>
              <a:t>Healthcare</a:t>
            </a:r>
          </a:p>
          <a:p>
            <a:pPr lvl="1" indent="-342900">
              <a:buFont typeface="Wingdings" charset="2"/>
              <a:buChar char="q"/>
            </a:pPr>
            <a:r>
              <a:rPr lang="en-US" b="1" dirty="0" smtClean="0"/>
              <a:t>Oil &amp; Gas</a:t>
            </a:r>
          </a:p>
          <a:p>
            <a:pPr lvl="1" indent="-342900">
              <a:buFont typeface="Wingdings" charset="2"/>
              <a:buChar char="q"/>
            </a:pPr>
            <a:r>
              <a:rPr lang="en-US" b="1" dirty="0" smtClean="0"/>
              <a:t>Retail &amp; </a:t>
            </a:r>
            <a:r>
              <a:rPr lang="en-US" b="1" dirty="0" err="1" smtClean="0"/>
              <a:t>eCommerce</a:t>
            </a:r>
            <a:endParaRPr lang="en-US" b="1" dirty="0" smtClean="0"/>
          </a:p>
          <a:p>
            <a:pPr lvl="1" indent="-342900">
              <a:buFont typeface="Wingdings" charset="2"/>
              <a:buChar char="q"/>
            </a:pPr>
            <a:r>
              <a:rPr lang="en-US" b="1" dirty="0" smtClean="0"/>
              <a:t>Transportation and logistics </a:t>
            </a:r>
            <a:endParaRPr lang="en-US" b="1" dirty="0"/>
          </a:p>
        </p:txBody>
      </p:sp>
      <p:pic>
        <p:nvPicPr>
          <p:cNvPr id="8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113935"/>
            <a:ext cx="1752600" cy="838200"/>
          </a:xfrm>
          <a:prstGeom prst="rect">
            <a:avLst/>
          </a:prstGeom>
        </p:spPr>
      </p:pic>
      <p:pic>
        <p:nvPicPr>
          <p:cNvPr id="8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037735"/>
            <a:ext cx="1371600" cy="1066800"/>
          </a:xfrm>
          <a:prstGeom prst="rect">
            <a:avLst/>
          </a:prstGeom>
        </p:spPr>
      </p:pic>
      <p:pic>
        <p:nvPicPr>
          <p:cNvPr id="83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180735"/>
            <a:ext cx="1600200" cy="838200"/>
          </a:xfrm>
          <a:prstGeom prst="rect">
            <a:avLst/>
          </a:prstGeom>
        </p:spPr>
      </p:pic>
      <p:pic>
        <p:nvPicPr>
          <p:cNvPr id="84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409335"/>
            <a:ext cx="1219200" cy="1143000"/>
          </a:xfrm>
          <a:prstGeom prst="rect">
            <a:avLst/>
          </a:prstGeom>
        </p:spPr>
      </p:pic>
      <p:pic>
        <p:nvPicPr>
          <p:cNvPr id="85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095135"/>
            <a:ext cx="1879600" cy="1066800"/>
          </a:xfrm>
          <a:prstGeom prst="rect">
            <a:avLst/>
          </a:prstGeom>
        </p:spPr>
      </p:pic>
      <p:pic>
        <p:nvPicPr>
          <p:cNvPr id="86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323735"/>
            <a:ext cx="1638300" cy="914400"/>
          </a:xfrm>
          <a:prstGeom prst="rect">
            <a:avLst/>
          </a:prstGeom>
        </p:spPr>
      </p:pic>
      <p:pic>
        <p:nvPicPr>
          <p:cNvPr id="87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085735"/>
            <a:ext cx="1600200" cy="925882"/>
          </a:xfrm>
          <a:prstGeom prst="rect">
            <a:avLst/>
          </a:prstGeom>
        </p:spPr>
      </p:pic>
      <p:pic>
        <p:nvPicPr>
          <p:cNvPr id="88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161935"/>
            <a:ext cx="1562100" cy="1181100"/>
          </a:xfrm>
          <a:prstGeom prst="rect">
            <a:avLst/>
          </a:prstGeom>
        </p:spPr>
      </p:pic>
      <p:pic>
        <p:nvPicPr>
          <p:cNvPr id="89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161935"/>
            <a:ext cx="1219200" cy="1524000"/>
          </a:xfrm>
          <a:prstGeom prst="rect">
            <a:avLst/>
          </a:prstGeom>
        </p:spPr>
      </p:pic>
      <p:pic>
        <p:nvPicPr>
          <p:cNvPr id="90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914535"/>
            <a:ext cx="1447800" cy="914400"/>
          </a:xfrm>
          <a:prstGeom prst="rect">
            <a:avLst/>
          </a:prstGeom>
        </p:spPr>
      </p:pic>
      <p:pic>
        <p:nvPicPr>
          <p:cNvPr id="91" name="Picture 13" descr="transporation-logistic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914535"/>
            <a:ext cx="1498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流计算技术的兴起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“Without stream processing there is no big data, Internet of Things” -Dana </a:t>
            </a:r>
            <a:r>
              <a:rPr lang="en-US" i="1" dirty="0" err="1" smtClean="0"/>
              <a:t>Sandu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/>
              <a:t>Today, if a byte of data was a gallon of water, we could fill a house every 10 seconds. By 2020, this will take only </a:t>
            </a:r>
            <a:r>
              <a:rPr lang="en-US" i="1" dirty="0" smtClean="0"/>
              <a:t>two</a:t>
            </a:r>
          </a:p>
          <a:p>
            <a:endParaRPr lang="en-US" i="1" dirty="0"/>
          </a:p>
          <a:p>
            <a:r>
              <a:rPr lang="en-US" i="1" dirty="0" err="1" smtClean="0"/>
              <a:t>Stonebraker</a:t>
            </a:r>
            <a:r>
              <a:rPr lang="en-US" i="1" dirty="0" smtClean="0"/>
              <a:t> </a:t>
            </a:r>
            <a:r>
              <a:rPr lang="en-US" i="1" dirty="0"/>
              <a:t>predicted in </a:t>
            </a:r>
            <a:r>
              <a:rPr lang="en-US" b="1" i="1" dirty="0">
                <a:solidFill>
                  <a:srgbClr val="FF0000"/>
                </a:solidFill>
              </a:rPr>
              <a:t>2005</a:t>
            </a:r>
            <a:r>
              <a:rPr lang="en-US" i="1" dirty="0"/>
              <a:t> that stream processing is going to become increasingly important and attributed this to the ‘</a:t>
            </a:r>
            <a:r>
              <a:rPr lang="en-US" i="1" dirty="0" err="1"/>
              <a:t>sensorization</a:t>
            </a:r>
            <a:r>
              <a:rPr lang="en-US" i="1" dirty="0"/>
              <a:t> of the real world: everything of material significance on the planet get ‘sensor-tagged’ and report its state or location in real time’.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450" y="-1956"/>
            <a:ext cx="10515600" cy="1325563"/>
          </a:xfrm>
        </p:spPr>
        <p:txBody>
          <a:bodyPr/>
          <a:lstStyle/>
          <a:p>
            <a:r>
              <a:rPr lang="zh-CN" altLang="en-US" dirty="0"/>
              <a:t>流计算技术的兴起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endParaRPr lang="en-US" dirty="0"/>
          </a:p>
        </p:txBody>
      </p:sp>
      <p:grpSp>
        <p:nvGrpSpPr>
          <p:cNvPr id="42" name="Group 2"/>
          <p:cNvGrpSpPr/>
          <p:nvPr/>
        </p:nvGrpSpPr>
        <p:grpSpPr>
          <a:xfrm>
            <a:off x="1871486" y="2047492"/>
            <a:ext cx="8217464" cy="4390962"/>
            <a:chOff x="347488" y="1295915"/>
            <a:chExt cx="8217464" cy="4390962"/>
          </a:xfrm>
        </p:grpSpPr>
        <p:sp>
          <p:nvSpPr>
            <p:cNvPr id="43" name="Rectangle 3"/>
            <p:cNvSpPr/>
            <p:nvPr/>
          </p:nvSpPr>
          <p:spPr>
            <a:xfrm>
              <a:off x="3159741" y="1295915"/>
              <a:ext cx="2228688" cy="199660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Stream Processor</a:t>
              </a:r>
            </a:p>
          </p:txBody>
        </p:sp>
        <p:grpSp>
          <p:nvGrpSpPr>
            <p:cNvPr id="44" name="Group 13"/>
            <p:cNvGrpSpPr/>
            <p:nvPr/>
          </p:nvGrpSpPr>
          <p:grpSpPr>
            <a:xfrm>
              <a:off x="7213259" y="1306988"/>
              <a:ext cx="1351693" cy="1999409"/>
              <a:chOff x="8011296" y="696097"/>
              <a:chExt cx="1342769" cy="1523499"/>
            </a:xfrm>
          </p:grpSpPr>
          <p:sp>
            <p:nvSpPr>
              <p:cNvPr id="72" name="Rectangle 5"/>
              <p:cNvSpPr/>
              <p:nvPr/>
            </p:nvSpPr>
            <p:spPr>
              <a:xfrm>
                <a:off x="8011297" y="696097"/>
                <a:ext cx="1342768" cy="721854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/>
                  <a:t>Business Applications (e.g. Enterprise Command Center)</a:t>
                </a:r>
              </a:p>
            </p:txBody>
          </p:sp>
          <p:sp>
            <p:nvSpPr>
              <p:cNvPr id="73" name="Rectangle 7"/>
              <p:cNvSpPr/>
              <p:nvPr/>
            </p:nvSpPr>
            <p:spPr>
              <a:xfrm>
                <a:off x="8011296" y="1588153"/>
                <a:ext cx="1342767" cy="631443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/>
                  <a:t>Personal Mobile Applications</a:t>
                </a:r>
              </a:p>
            </p:txBody>
          </p:sp>
        </p:grpSp>
        <p:sp>
          <p:nvSpPr>
            <p:cNvPr id="45" name="Rectangle 8"/>
            <p:cNvSpPr/>
            <p:nvPr/>
          </p:nvSpPr>
          <p:spPr>
            <a:xfrm>
              <a:off x="2832064" y="4685979"/>
              <a:ext cx="5732885" cy="1000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Data Lake</a:t>
              </a:r>
            </a:p>
          </p:txBody>
        </p:sp>
        <p:sp>
          <p:nvSpPr>
            <p:cNvPr id="46" name="Rectangle 9"/>
            <p:cNvSpPr/>
            <p:nvPr/>
          </p:nvSpPr>
          <p:spPr>
            <a:xfrm>
              <a:off x="1637985" y="1885844"/>
              <a:ext cx="876617" cy="3801033"/>
            </a:xfrm>
            <a:prstGeom prst="rect">
              <a:avLst/>
            </a:prstGeom>
            <a:solidFill>
              <a:srgbClr val="FFC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/>
                <a:t>Event Collector &amp; </a:t>
              </a:r>
              <a:r>
                <a:rPr lang="en-US" sz="1600" dirty="0"/>
                <a:t>Broker</a:t>
              </a:r>
            </a:p>
          </p:txBody>
        </p:sp>
        <p:sp>
          <p:nvSpPr>
            <p:cNvPr id="47" name="Rectangle 11"/>
            <p:cNvSpPr/>
            <p:nvPr/>
          </p:nvSpPr>
          <p:spPr>
            <a:xfrm>
              <a:off x="3794579" y="3593197"/>
              <a:ext cx="1649346" cy="700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Advanced Analytics &amp; Machine Learning</a:t>
              </a:r>
            </a:p>
          </p:txBody>
        </p:sp>
        <p:sp>
          <p:nvSpPr>
            <p:cNvPr id="48" name="Rectangle 17"/>
            <p:cNvSpPr/>
            <p:nvPr/>
          </p:nvSpPr>
          <p:spPr>
            <a:xfrm>
              <a:off x="5678904" y="1295915"/>
              <a:ext cx="1255295" cy="58993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Real-Time Notifications</a:t>
              </a:r>
            </a:p>
          </p:txBody>
        </p:sp>
        <p:sp>
          <p:nvSpPr>
            <p:cNvPr id="49" name="Rectangle 18"/>
            <p:cNvSpPr/>
            <p:nvPr/>
          </p:nvSpPr>
          <p:spPr>
            <a:xfrm>
              <a:off x="1649276" y="1306987"/>
              <a:ext cx="1117572" cy="49799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Real-Time Decisions</a:t>
              </a:r>
            </a:p>
          </p:txBody>
        </p:sp>
        <p:sp>
          <p:nvSpPr>
            <p:cNvPr id="50" name="Rectangle 19"/>
            <p:cNvSpPr/>
            <p:nvPr/>
          </p:nvSpPr>
          <p:spPr>
            <a:xfrm>
              <a:off x="347489" y="1308929"/>
              <a:ext cx="795038" cy="736943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/>
                <a:t>Apps</a:t>
              </a:r>
              <a:endParaRPr lang="en-US" sz="1600" dirty="0"/>
            </a:p>
          </p:txBody>
        </p:sp>
        <p:sp>
          <p:nvSpPr>
            <p:cNvPr id="51" name="Rectangle 20"/>
            <p:cNvSpPr/>
            <p:nvPr/>
          </p:nvSpPr>
          <p:spPr>
            <a:xfrm>
              <a:off x="347488" y="2458234"/>
              <a:ext cx="795038" cy="736943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Sensors</a:t>
              </a:r>
            </a:p>
          </p:txBody>
        </p:sp>
        <p:sp>
          <p:nvSpPr>
            <p:cNvPr id="52" name="Rectangle 21"/>
            <p:cNvSpPr/>
            <p:nvPr/>
          </p:nvSpPr>
          <p:spPr>
            <a:xfrm>
              <a:off x="356107" y="3669050"/>
              <a:ext cx="795038" cy="736943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Devices</a:t>
              </a:r>
            </a:p>
          </p:txBody>
        </p:sp>
        <p:sp>
          <p:nvSpPr>
            <p:cNvPr id="53" name="Rectangle 22"/>
            <p:cNvSpPr/>
            <p:nvPr/>
          </p:nvSpPr>
          <p:spPr>
            <a:xfrm>
              <a:off x="353503" y="4949934"/>
              <a:ext cx="795038" cy="736943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Other  Sources</a:t>
              </a:r>
            </a:p>
          </p:txBody>
        </p:sp>
        <p:cxnSp>
          <p:nvCxnSpPr>
            <p:cNvPr id="54" name="Straight Arrow Connector 24"/>
            <p:cNvCxnSpPr/>
            <p:nvPr/>
          </p:nvCxnSpPr>
          <p:spPr>
            <a:xfrm flipV="1">
              <a:off x="1142527" y="2916537"/>
              <a:ext cx="515807" cy="60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28"/>
            <p:cNvCxnSpPr/>
            <p:nvPr/>
          </p:nvCxnSpPr>
          <p:spPr>
            <a:xfrm>
              <a:off x="1172884" y="4030063"/>
              <a:ext cx="497693" cy="745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29"/>
            <p:cNvCxnSpPr/>
            <p:nvPr/>
          </p:nvCxnSpPr>
          <p:spPr>
            <a:xfrm flipV="1">
              <a:off x="2424216" y="2531208"/>
              <a:ext cx="735524" cy="20836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31"/>
            <p:cNvCxnSpPr/>
            <p:nvPr/>
          </p:nvCxnSpPr>
          <p:spPr>
            <a:xfrm>
              <a:off x="4671865" y="4293415"/>
              <a:ext cx="1119" cy="39256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42"/>
            <p:cNvCxnSpPr/>
            <p:nvPr/>
          </p:nvCxnSpPr>
          <p:spPr>
            <a:xfrm flipH="1">
              <a:off x="1148541" y="1555984"/>
              <a:ext cx="48944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46"/>
            <p:cNvCxnSpPr/>
            <p:nvPr/>
          </p:nvCxnSpPr>
          <p:spPr>
            <a:xfrm flipH="1">
              <a:off x="2778542" y="1555984"/>
              <a:ext cx="381198" cy="853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3"/>
            <p:cNvCxnSpPr/>
            <p:nvPr/>
          </p:nvCxnSpPr>
          <p:spPr>
            <a:xfrm>
              <a:off x="3547242" y="3306396"/>
              <a:ext cx="0" cy="138282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56"/>
            <p:cNvCxnSpPr/>
            <p:nvPr/>
          </p:nvCxnSpPr>
          <p:spPr>
            <a:xfrm>
              <a:off x="4671865" y="3288879"/>
              <a:ext cx="4925" cy="33175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3"/>
            <p:cNvCxnSpPr>
              <a:endCxn id="48" idx="1"/>
            </p:cNvCxnSpPr>
            <p:nvPr/>
          </p:nvCxnSpPr>
          <p:spPr>
            <a:xfrm>
              <a:off x="5381006" y="1590879"/>
              <a:ext cx="29789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5"/>
            <p:cNvCxnSpPr/>
            <p:nvPr/>
          </p:nvCxnSpPr>
          <p:spPr>
            <a:xfrm>
              <a:off x="5386632" y="2074479"/>
              <a:ext cx="1828342" cy="156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7"/>
            <p:cNvCxnSpPr/>
            <p:nvPr/>
          </p:nvCxnSpPr>
          <p:spPr>
            <a:xfrm flipV="1">
              <a:off x="5386631" y="2608855"/>
              <a:ext cx="1828341" cy="25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71"/>
            <p:cNvSpPr/>
            <p:nvPr/>
          </p:nvSpPr>
          <p:spPr>
            <a:xfrm>
              <a:off x="5815240" y="2965915"/>
              <a:ext cx="1044192" cy="1298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Business System Backend</a:t>
              </a:r>
            </a:p>
          </p:txBody>
        </p:sp>
        <p:cxnSp>
          <p:nvCxnSpPr>
            <p:cNvPr id="66" name="Straight Arrow Connector 72"/>
            <p:cNvCxnSpPr/>
            <p:nvPr/>
          </p:nvCxnSpPr>
          <p:spPr>
            <a:xfrm>
              <a:off x="5387386" y="3171351"/>
              <a:ext cx="437846" cy="494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86"/>
            <p:cNvCxnSpPr/>
            <p:nvPr/>
          </p:nvCxnSpPr>
          <p:spPr>
            <a:xfrm>
              <a:off x="1151584" y="5310947"/>
              <a:ext cx="497693" cy="745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88"/>
            <p:cNvCxnSpPr/>
            <p:nvPr/>
          </p:nvCxnSpPr>
          <p:spPr>
            <a:xfrm flipV="1">
              <a:off x="1154770" y="1968938"/>
              <a:ext cx="515807" cy="60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90"/>
            <p:cNvSpPr/>
            <p:nvPr/>
          </p:nvSpPr>
          <p:spPr>
            <a:xfrm>
              <a:off x="7213257" y="3648341"/>
              <a:ext cx="1351692" cy="58993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Dashboards</a:t>
              </a:r>
            </a:p>
          </p:txBody>
        </p:sp>
        <p:cxnSp>
          <p:nvCxnSpPr>
            <p:cNvPr id="70" name="Straight Arrow Connector 91"/>
            <p:cNvCxnSpPr/>
            <p:nvPr/>
          </p:nvCxnSpPr>
          <p:spPr>
            <a:xfrm flipH="1">
              <a:off x="6192747" y="4290940"/>
              <a:ext cx="3284" cy="39503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94"/>
            <p:cNvCxnSpPr/>
            <p:nvPr/>
          </p:nvCxnSpPr>
          <p:spPr>
            <a:xfrm>
              <a:off x="5386632" y="2857630"/>
              <a:ext cx="1826626" cy="896475"/>
            </a:xfrm>
            <a:prstGeom prst="bentConnector3">
              <a:avLst>
                <a:gd name="adj1" fmla="val 86569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4"/>
          <p:cNvSpPr/>
          <p:nvPr/>
        </p:nvSpPr>
        <p:spPr bwMode="gray">
          <a:xfrm>
            <a:off x="1871488" y="1491358"/>
            <a:ext cx="2624312" cy="28169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75" name="TextBox 10"/>
          <p:cNvSpPr txBox="1"/>
          <p:nvPr/>
        </p:nvSpPr>
        <p:spPr>
          <a:xfrm>
            <a:off x="1886636" y="1478826"/>
            <a:ext cx="2609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Sourcing </a:t>
            </a:r>
            <a:r>
              <a:rPr lang="en-US" sz="1600" dirty="0"/>
              <a:t>&amp; Integration</a:t>
            </a:r>
          </a:p>
        </p:txBody>
      </p:sp>
      <p:sp>
        <p:nvSpPr>
          <p:cNvPr id="76" name="Rectangle 37"/>
          <p:cNvSpPr/>
          <p:nvPr/>
        </p:nvSpPr>
        <p:spPr bwMode="gray">
          <a:xfrm>
            <a:off x="4683740" y="1505349"/>
            <a:ext cx="3033007" cy="26770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77" name="TextBox 40"/>
          <p:cNvSpPr txBox="1"/>
          <p:nvPr/>
        </p:nvSpPr>
        <p:spPr>
          <a:xfrm>
            <a:off x="4891283" y="1465274"/>
            <a:ext cx="2609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Analytics &amp; Processing</a:t>
            </a:r>
          </a:p>
        </p:txBody>
      </p:sp>
      <p:sp>
        <p:nvSpPr>
          <p:cNvPr id="78" name="Rectangle 41"/>
          <p:cNvSpPr/>
          <p:nvPr/>
        </p:nvSpPr>
        <p:spPr bwMode="gray">
          <a:xfrm>
            <a:off x="7886572" y="1491358"/>
            <a:ext cx="2202378" cy="28073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79" name="TextBox 43"/>
          <p:cNvSpPr txBox="1"/>
          <p:nvPr/>
        </p:nvSpPr>
        <p:spPr>
          <a:xfrm>
            <a:off x="7716746" y="1475115"/>
            <a:ext cx="2609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Serving &amp; Consuming</a:t>
            </a:r>
          </a:p>
        </p:txBody>
      </p:sp>
    </p:spTree>
    <p:extLst>
      <p:ext uri="{BB962C8B-B14F-4D97-AF65-F5344CB8AC3E}">
        <p14:creationId xmlns:p14="http://schemas.microsoft.com/office/powerpoint/2010/main" val="12636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68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流计算技术的兴起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统一流批处理框架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数据快速开发工具的发展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机器学习库的结合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我们的工作和未来能做什么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3060</Words>
  <Application>Microsoft Office PowerPoint</Application>
  <PresentationFormat>宽屏</PresentationFormat>
  <Paragraphs>543</Paragraphs>
  <Slides>46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ＭＳ Ｐゴシック</vt:lpstr>
      <vt:lpstr>Open Sans</vt:lpstr>
      <vt:lpstr>Roboto</vt:lpstr>
      <vt:lpstr>等线</vt:lpstr>
      <vt:lpstr>等线 Light</vt:lpstr>
      <vt:lpstr>Arial</vt:lpstr>
      <vt:lpstr>Calibri</vt:lpstr>
      <vt:lpstr>Calibri Light</vt:lpstr>
      <vt:lpstr>Consolas</vt:lpstr>
      <vt:lpstr>Wingdings</vt:lpstr>
      <vt:lpstr>Office 主题​​</vt:lpstr>
      <vt:lpstr>大数据技术趋势分享</vt:lpstr>
      <vt:lpstr>Outlines</vt:lpstr>
      <vt:lpstr>Outlines</vt:lpstr>
      <vt:lpstr>流计算技术的兴起</vt:lpstr>
      <vt:lpstr>PowerPoint 演示文稿</vt:lpstr>
      <vt:lpstr>流计算技术的兴起</vt:lpstr>
      <vt:lpstr>流计算技术的兴起</vt:lpstr>
      <vt:lpstr>流计算技术的兴起</vt:lpstr>
      <vt:lpstr>Outlines</vt:lpstr>
      <vt:lpstr>统一流批处理框架</vt:lpstr>
      <vt:lpstr>统一流批处理框架</vt:lpstr>
      <vt:lpstr>Apache Spark</vt:lpstr>
      <vt:lpstr>Apache Spark</vt:lpstr>
      <vt:lpstr>Apache Flink</vt:lpstr>
      <vt:lpstr>Apache Flink</vt:lpstr>
      <vt:lpstr>Apache Beam</vt:lpstr>
      <vt:lpstr>Apache Beam</vt:lpstr>
      <vt:lpstr>PowerPoint 演示文稿</vt:lpstr>
      <vt:lpstr>Apache Beam</vt:lpstr>
      <vt:lpstr>What Where When How</vt:lpstr>
      <vt:lpstr>Apache Beam</vt:lpstr>
      <vt:lpstr>PowerPoint 演示文稿</vt:lpstr>
      <vt:lpstr>PowerPoint 演示文稿</vt:lpstr>
      <vt:lpstr>PowerPoint 演示文稿</vt:lpstr>
      <vt:lpstr>What Where When How</vt:lpstr>
      <vt:lpstr>Apache Beam</vt:lpstr>
      <vt:lpstr>PowerPoint 演示文稿</vt:lpstr>
      <vt:lpstr>PowerPoint 演示文稿</vt:lpstr>
      <vt:lpstr>Outlines</vt:lpstr>
      <vt:lpstr>大数据快速开发工具的发展</vt:lpstr>
      <vt:lpstr>Rapid Applications for Big Data</vt:lpstr>
      <vt:lpstr>PowerPoint 演示文稿</vt:lpstr>
      <vt:lpstr>PowerPoint 演示文稿</vt:lpstr>
      <vt:lpstr>PowerPoint 演示文稿</vt:lpstr>
      <vt:lpstr>PowerPoint 演示文稿</vt:lpstr>
      <vt:lpstr>Outlines</vt:lpstr>
      <vt:lpstr>Machine Learning Libraries</vt:lpstr>
      <vt:lpstr>Machine Learning Libraries</vt:lpstr>
      <vt:lpstr>Machine Learning Libraries</vt:lpstr>
      <vt:lpstr>Machine Learning Libraries</vt:lpstr>
      <vt:lpstr>Outlines</vt:lpstr>
      <vt:lpstr>我们的工作和未来能做什么</vt:lpstr>
      <vt:lpstr>我们的工作和未来能做什么</vt:lpstr>
      <vt:lpstr>我们的工作和未来能做什么</vt:lpstr>
      <vt:lpstr>我们的工作和未来能做什么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 Diao</dc:creator>
  <cp:lastModifiedBy>Boyu Diao</cp:lastModifiedBy>
  <cp:revision>351</cp:revision>
  <dcterms:created xsi:type="dcterms:W3CDTF">2017-06-14T08:13:19Z</dcterms:created>
  <dcterms:modified xsi:type="dcterms:W3CDTF">2017-07-14T08:50:54Z</dcterms:modified>
</cp:coreProperties>
</file>