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7" r:id="rId32"/>
    <p:sldId id="296" r:id="rId33"/>
    <p:sldId id="286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46"/>
  </p:normalViewPr>
  <p:slideViewPr>
    <p:cSldViewPr snapToGrid="0" snapToObjects="1">
      <p:cViewPr varScale="1">
        <p:scale>
          <a:sx n="68" d="100"/>
          <a:sy n="68" d="100"/>
        </p:scale>
        <p:origin x="5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FD1B-2977-BA43-BEA9-54514C060176}" type="datetimeFigureOut">
              <a:rPr kumimoji="1" lang="zh-CN" altLang="en-US" smtClean="0"/>
              <a:t>2017/10/5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75363-0DF3-4B42-A9BB-786351363B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84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Microsoft YaHei Light" charset="-122"/>
                <a:ea typeface="Microsoft YaHei Light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161-56AA-2247-933A-019AA2D4D4ED}" type="datetimeFigureOut">
              <a:rPr kumimoji="1" lang="zh-CN" altLang="en-US" smtClean="0"/>
              <a:t>2017/10/5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B3C7-AAB9-6C47-B964-745C50600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23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161-56AA-2247-933A-019AA2D4D4ED}" type="datetimeFigureOut">
              <a:rPr kumimoji="1" lang="zh-CN" altLang="en-US" smtClean="0"/>
              <a:t>2017/10/5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B3C7-AAB9-6C47-B964-745C50600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99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161-56AA-2247-933A-019AA2D4D4ED}" type="datetimeFigureOut">
              <a:rPr kumimoji="1" lang="zh-CN" altLang="en-US" smtClean="0"/>
              <a:t>2017/10/5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B3C7-AAB9-6C47-B964-745C50600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64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Microsoft YaHei Light" charset="-122"/>
                <a:ea typeface="Microsoft YaHei Light" charset="-122"/>
              </a:defRPr>
            </a:lvl1pPr>
            <a:lvl2pPr>
              <a:defRPr baseline="0">
                <a:latin typeface="Microsoft YaHei Light" charset="-122"/>
                <a:ea typeface="Microsoft YaHei Light" charset="-122"/>
              </a:defRPr>
            </a:lvl2pPr>
            <a:lvl3pPr>
              <a:defRPr baseline="0">
                <a:latin typeface="Microsoft YaHei Light" charset="-122"/>
                <a:ea typeface="Microsoft YaHei Light" charset="-122"/>
              </a:defRPr>
            </a:lvl3pPr>
            <a:lvl4pPr>
              <a:defRPr baseline="0">
                <a:latin typeface="Microsoft YaHei Light" charset="-122"/>
                <a:ea typeface="Microsoft YaHei Light" charset="-122"/>
              </a:defRPr>
            </a:lvl4pPr>
            <a:lvl5pPr>
              <a:defRPr baseline="0">
                <a:latin typeface="Microsoft YaHei Light" charset="-122"/>
                <a:ea typeface="Microsoft YaHei Light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161-56AA-2247-933A-019AA2D4D4ED}" type="datetimeFigureOut">
              <a:rPr kumimoji="1" lang="zh-CN" altLang="en-US" smtClean="0"/>
              <a:t>2017/10/5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B3C7-AAB9-6C47-B964-745C50600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35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161-56AA-2247-933A-019AA2D4D4ED}" type="datetimeFigureOut">
              <a:rPr kumimoji="1" lang="zh-CN" altLang="en-US" smtClean="0"/>
              <a:t>2017/10/5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B3C7-AAB9-6C47-B964-745C50600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16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161-56AA-2247-933A-019AA2D4D4ED}" type="datetimeFigureOut">
              <a:rPr kumimoji="1" lang="zh-CN" altLang="en-US" smtClean="0"/>
              <a:t>2017/10/5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B3C7-AAB9-6C47-B964-745C50600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9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161-56AA-2247-933A-019AA2D4D4ED}" type="datetimeFigureOut">
              <a:rPr kumimoji="1" lang="zh-CN" altLang="en-US" smtClean="0"/>
              <a:t>2017/10/5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B3C7-AAB9-6C47-B964-745C50600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74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161-56AA-2247-933A-019AA2D4D4ED}" type="datetimeFigureOut">
              <a:rPr kumimoji="1" lang="zh-CN" altLang="en-US" smtClean="0"/>
              <a:t>2017/10/5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B3C7-AAB9-6C47-B964-745C50600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85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161-56AA-2247-933A-019AA2D4D4ED}" type="datetimeFigureOut">
              <a:rPr kumimoji="1" lang="zh-CN" altLang="en-US" smtClean="0"/>
              <a:t>2017/10/5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B3C7-AAB9-6C47-B964-745C50600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54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161-56AA-2247-933A-019AA2D4D4ED}" type="datetimeFigureOut">
              <a:rPr kumimoji="1" lang="zh-CN" altLang="en-US" smtClean="0"/>
              <a:t>2017/10/5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B3C7-AAB9-6C47-B964-745C50600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90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161-56AA-2247-933A-019AA2D4D4ED}" type="datetimeFigureOut">
              <a:rPr kumimoji="1" lang="zh-CN" altLang="en-US" smtClean="0"/>
              <a:t>2017/10/5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B3C7-AAB9-6C47-B964-745C50600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27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525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5161-56AA-2247-933A-019AA2D4D4ED}" type="datetimeFigureOut">
              <a:rPr kumimoji="1" lang="zh-CN" altLang="en-US" smtClean="0"/>
              <a:t>2017/10/5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B3C7-AAB9-6C47-B964-745C506006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56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baseline="0">
          <a:solidFill>
            <a:schemeClr val="tx1"/>
          </a:solidFill>
          <a:latin typeface="Microsoft YaHei Light" charset="-122"/>
          <a:ea typeface="Microsoft YaHei Light" charset="-122"/>
          <a:cs typeface="Microsoft YaHei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 baseline="0">
          <a:solidFill>
            <a:schemeClr val="tx1"/>
          </a:solidFill>
          <a:latin typeface="Microsoft YaHei Light" charset="-122"/>
          <a:ea typeface="Microsoft YaHei Light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Microsoft YaHei Light" charset="-122"/>
          <a:ea typeface="Microsoft YaHei Light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Microsoft YaHei Light" charset="-122"/>
          <a:ea typeface="Microsoft YaHei Light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Microsoft YaHei Light" charset="-122"/>
          <a:ea typeface="Microsoft YaHei Light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Microsoft YaHei Light" charset="-122"/>
          <a:ea typeface="Microsoft YaHei Light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57731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Introduction to Big Data with Apache Spark </a:t>
            </a:r>
            <a:r>
              <a:rPr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2017.07.21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6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插播：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822442"/>
          </a:xfrm>
        </p:spPr>
        <p:txBody>
          <a:bodyPr/>
          <a:lstStyle/>
          <a:p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操作可以将一个函数应用在一个序列中每个元素上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836792"/>
            <a:ext cx="10731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处理数据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1668603"/>
          </a:xfrm>
        </p:spPr>
        <p:txBody>
          <a:bodyPr/>
          <a:lstStyle/>
          <a:p>
            <a:r>
              <a:rPr kumimoji="1" lang="zh-CN" altLang="en-US" dirty="0" smtClean="0"/>
              <a:t>①从文件系统或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数据结构中创建</a:t>
            </a:r>
            <a:r>
              <a:rPr kumimoji="1" lang="en-US" altLang="zh-CN" dirty="0" smtClean="0"/>
              <a:t>RDD</a:t>
            </a:r>
          </a:p>
          <a:p>
            <a:r>
              <a:rPr kumimoji="1" lang="zh-CN" altLang="en-US" dirty="0" smtClean="0"/>
              <a:t>②对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应用一系列的</a:t>
            </a:r>
            <a:r>
              <a:rPr lang="en-US" altLang="zh-CN" i="1" dirty="0" smtClean="0">
                <a:solidFill>
                  <a:srgbClr val="FF0000"/>
                </a:solidFill>
              </a:rPr>
              <a:t>transformations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kumimoji="1" lang="zh-CN" altLang="en-US" dirty="0" smtClean="0"/>
              <a:t>③对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应用</a:t>
            </a:r>
            <a:r>
              <a:rPr lang="en-US" altLang="zh-CN" i="1" dirty="0">
                <a:solidFill>
                  <a:srgbClr val="FF0000"/>
                </a:solidFill>
              </a:rPr>
              <a:t>action</a:t>
            </a:r>
            <a:r>
              <a:rPr kumimoji="1" lang="zh-CN" altLang="en-US" dirty="0" smtClean="0"/>
              <a:t>（如</a:t>
            </a:r>
            <a:r>
              <a:rPr kumimoji="1" lang="en-US" altLang="zh-CN" dirty="0" smtClean="0"/>
              <a:t>collect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739" y="4212650"/>
            <a:ext cx="8064500" cy="2705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88106" y="3981817"/>
            <a:ext cx="1296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[1,2,3]</a:t>
            </a:r>
            <a:endParaRPr kumimoji="1"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889612" y="3534772"/>
            <a:ext cx="668740" cy="8007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</a:p>
          <a:p>
            <a:pPr algn="ctr"/>
            <a:r>
              <a:rPr kumimoji="1" lang="en-US" altLang="zh-CN" dirty="0" smtClean="0"/>
              <a:t>2</a:t>
            </a:r>
          </a:p>
          <a:p>
            <a:pPr algn="ctr"/>
            <a:r>
              <a:rPr kumimoji="1" lang="en-US" altLang="zh-CN" dirty="0" smtClean="0"/>
              <a:t>3</a:t>
            </a:r>
          </a:p>
        </p:txBody>
      </p:sp>
      <p:sp>
        <p:nvSpPr>
          <p:cNvPr id="8" name="矩形 7"/>
          <p:cNvSpPr/>
          <p:nvPr/>
        </p:nvSpPr>
        <p:spPr>
          <a:xfrm>
            <a:off x="5761630" y="3534772"/>
            <a:ext cx="668740" cy="8007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</a:p>
          <a:p>
            <a:pPr algn="ctr"/>
            <a:r>
              <a:rPr kumimoji="1" lang="en-US" altLang="zh-CN" dirty="0" smtClean="0"/>
              <a:t>3</a:t>
            </a:r>
          </a:p>
        </p:txBody>
      </p:sp>
      <p:sp>
        <p:nvSpPr>
          <p:cNvPr id="9" name="矩形 8"/>
          <p:cNvSpPr/>
          <p:nvPr/>
        </p:nvSpPr>
        <p:spPr>
          <a:xfrm>
            <a:off x="8111320" y="3534772"/>
            <a:ext cx="668740" cy="8007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101</a:t>
            </a:r>
          </a:p>
          <a:p>
            <a:pPr algn="ctr"/>
            <a:r>
              <a:rPr kumimoji="1" lang="en-US" altLang="zh-CN" dirty="0" smtClean="0"/>
              <a:t>103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41556" y="5676414"/>
            <a:ext cx="147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[101,103]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44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RDD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549487"/>
          </a:xfrm>
        </p:spPr>
        <p:txBody>
          <a:bodyPr/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数据结构中创建</a:t>
            </a:r>
            <a:r>
              <a:rPr kumimoji="1" lang="en-US" altLang="zh-CN" dirty="0" smtClean="0"/>
              <a:t>RDD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563837"/>
            <a:ext cx="10566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RDD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112269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也可以从文件系统中创建，如本地文件、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、亚马逊</a:t>
            </a:r>
            <a:r>
              <a:rPr kumimoji="1" lang="en-US" altLang="zh-CN" dirty="0" smtClean="0"/>
              <a:t>S3</a:t>
            </a:r>
            <a:r>
              <a:rPr kumimoji="1" lang="zh-CN" altLang="en-US" dirty="0" smtClean="0"/>
              <a:t>等。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支持</a:t>
            </a:r>
            <a:r>
              <a:rPr lang="en-US" altLang="zh-CN" dirty="0"/>
              <a:t>Hadoop </a:t>
            </a:r>
            <a:r>
              <a:rPr lang="en-US" altLang="zh-CN" dirty="0" err="1"/>
              <a:t>InputFormat</a:t>
            </a:r>
            <a:r>
              <a:rPr lang="en-US" altLang="zh-CN" dirty="0"/>
              <a:t> </a:t>
            </a:r>
            <a:r>
              <a:rPr lang="zh-CN" altLang="en-US" dirty="0" smtClean="0"/>
              <a:t>即可，故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也可以读取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07012"/>
            <a:ext cx="10210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从文件中创建</a:t>
            </a:r>
            <a:r>
              <a:rPr kumimoji="1" lang="en-US" altLang="zh-CN" dirty="0" smtClean="0"/>
              <a:t>RDD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30" y="1813731"/>
            <a:ext cx="10033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Transformations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可以将一个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变为另一个</a:t>
            </a:r>
            <a:r>
              <a:rPr kumimoji="1" lang="en-US" altLang="zh-CN" dirty="0" smtClean="0"/>
              <a:t>RDD</a:t>
            </a:r>
            <a:r>
              <a:rPr kumimoji="1" lang="zh-CN" altLang="en-US" dirty="0"/>
              <a:t>。</a:t>
            </a:r>
            <a:r>
              <a:rPr kumimoji="1" lang="zh-CN" altLang="en-US" dirty="0" smtClean="0"/>
              <a:t>由于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只读，也可以理解为从一个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生成另一个</a:t>
            </a:r>
            <a:r>
              <a:rPr kumimoji="1" lang="en-US" altLang="zh-CN" dirty="0" smtClean="0"/>
              <a:t>RDD</a:t>
            </a: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惰性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transformation</a:t>
            </a:r>
            <a:r>
              <a:rPr kumimoji="1" lang="zh-CN" altLang="en-US" dirty="0" smtClean="0"/>
              <a:t>不会立即计算，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只会记录下所需的操作。这样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在真正计算时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会进行优化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以此可以处理失败节点和缓慢节点问题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可以将这个类比于一个做菜（计算结果）的菜谱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9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Transformation</a:t>
            </a:r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077451"/>
              </p:ext>
            </p:extLst>
          </p:nvPr>
        </p:nvGraphicFramePr>
        <p:xfrm>
          <a:off x="838200" y="1690686"/>
          <a:ext cx="10515600" cy="4778353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60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FFFF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Transformation </a:t>
                      </a:r>
                      <a:endParaRPr lang="en-US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F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FFFFFF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Description</a:t>
                      </a:r>
                      <a:endParaRPr lang="en-US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3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436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map(</a:t>
                      </a:r>
                      <a:r>
                        <a:rPr lang="en-US" sz="2000" i="1" dirty="0" err="1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func</a:t>
                      </a:r>
                      <a:r>
                        <a:rPr lang="en-US" sz="20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6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返回一个每个元素均被</a:t>
                      </a:r>
                      <a:r>
                        <a:rPr lang="en-US" altLang="zh-CN" sz="2000" b="0" dirty="0" err="1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func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处理过的新</a:t>
                      </a:r>
                      <a:r>
                        <a:rPr lang="en-US" altLang="zh-CN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RDD</a:t>
                      </a:r>
                      <a:endParaRPr lang="en-US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436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filter(</a:t>
                      </a:r>
                      <a:r>
                        <a:rPr lang="en-US" sz="2000" i="1" dirty="0" err="1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func</a:t>
                      </a:r>
                      <a:r>
                        <a:rPr lang="en-US" sz="20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返回一个由</a:t>
                      </a:r>
                      <a:r>
                        <a:rPr lang="en-US" altLang="zh-CN" sz="2000" b="0" dirty="0" err="1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func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函数筛选过的</a:t>
                      </a:r>
                      <a:r>
                        <a:rPr lang="en-US" altLang="zh-CN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RDD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。将</a:t>
                      </a:r>
                      <a:r>
                        <a:rPr lang="en-US" altLang="zh-CN" sz="2000" b="0" dirty="0" err="1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func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函数应用于所有元素，返回值为</a:t>
                      </a:r>
                      <a:r>
                        <a:rPr lang="en-US" altLang="zh-CN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True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时加入新</a:t>
                      </a:r>
                      <a:r>
                        <a:rPr lang="en-US" altLang="zh-CN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RDD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。</a:t>
                      </a:r>
                      <a:endParaRPr lang="en-US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143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distinct() </a:t>
                      </a:r>
                      <a:endParaRPr lang="en-US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6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返回一个不重复的</a:t>
                      </a:r>
                      <a:r>
                        <a:rPr lang="en-US" altLang="zh-CN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RDD</a:t>
                      </a:r>
                      <a:endParaRPr lang="en-US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143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flatMap(</a:t>
                      </a:r>
                      <a:r>
                        <a:rPr lang="en-US" sz="2000" i="1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func</a:t>
                      </a:r>
                      <a:r>
                        <a:rPr lang="en-US" sz="200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和</a:t>
                      </a:r>
                      <a:r>
                        <a:rPr lang="en-US" altLang="zh-CN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map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相似，但每个元素可以被处理为多个元素，即</a:t>
                      </a:r>
                      <a:r>
                        <a:rPr lang="en-US" altLang="zh-CN" sz="2000" b="0" dirty="0" err="1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func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的返回值是不再是一个元素而是一个序列。</a:t>
                      </a:r>
                      <a:endParaRPr lang="en-US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0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插播：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lambda</a:t>
            </a:r>
            <a:r>
              <a:rPr kumimoji="1" lang="zh-CN" altLang="en-US" dirty="0" smtClean="0"/>
              <a:t> 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lambda</a:t>
            </a:r>
            <a:r>
              <a:rPr kumimoji="1" lang="zh-CN" altLang="en-US" dirty="0" smtClean="0"/>
              <a:t>函数是一个小巧的匿名函数，可以返回一个表达式的值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这个函数返回</a:t>
            </a:r>
            <a:r>
              <a:rPr kumimoji="1" lang="en-US" altLang="zh-CN" dirty="0" err="1" smtClean="0"/>
              <a:t>a+b</a:t>
            </a:r>
            <a:r>
              <a:rPr kumimoji="1" lang="zh-CN" altLang="en-US" dirty="0" smtClean="0"/>
              <a:t>的和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如果我们需要一个函数对象（例如当做其他函数的参数），就可以使用</a:t>
            </a:r>
            <a:r>
              <a:rPr kumimoji="1" lang="en-US" altLang="zh-CN" dirty="0" smtClean="0"/>
              <a:t>lambda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lambda</a:t>
            </a:r>
            <a:r>
              <a:rPr kumimoji="1" lang="zh-CN" altLang="en-US" dirty="0" smtClean="0"/>
              <a:t>函数只可以写一行表达式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192" y="2412621"/>
            <a:ext cx="48514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Transformation</a:t>
            </a:r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1690688"/>
            <a:ext cx="10109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Transformation</a:t>
            </a:r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85765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开始使用</a:t>
            </a:r>
            <a:r>
              <a:rPr kumimoji="1" lang="en-US" altLang="zh-CN" dirty="0" smtClean="0"/>
              <a:t>Spark</a:t>
            </a:r>
          </a:p>
          <a:p>
            <a:r>
              <a:rPr kumimoji="1" lang="en-US" altLang="zh-CN" dirty="0" smtClean="0"/>
              <a:t>RDDs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lang="en-US" altLang="zh-CN" dirty="0"/>
              <a:t>Resilient Distributed </a:t>
            </a:r>
            <a:r>
              <a:rPr lang="en-US" altLang="zh-CN" dirty="0" smtClean="0"/>
              <a:t>Datasets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介绍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创建一个</a:t>
            </a:r>
            <a:r>
              <a:rPr kumimoji="1" lang="en-US" altLang="zh-CN" dirty="0" smtClean="0"/>
              <a:t>RDD</a:t>
            </a:r>
          </a:p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中的</a:t>
            </a:r>
            <a:r>
              <a:rPr lang="en-US" altLang="zh-CN" dirty="0" smtClean="0"/>
              <a:t>Transformations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Actions</a:t>
            </a:r>
          </a:p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编程模型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69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Transformation</a:t>
            </a:r>
            <a:r>
              <a:rPr kumimoji="1" lang="zh-CN" altLang="en-US" dirty="0" smtClean="0"/>
              <a:t>生成新</a:t>
            </a:r>
            <a:r>
              <a:rPr kumimoji="1" lang="en-US" altLang="zh-CN" dirty="0" smtClean="0"/>
              <a:t>RDD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296" y="1852613"/>
            <a:ext cx="940340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操作会使得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按照记录的</a:t>
            </a:r>
            <a:r>
              <a:rPr kumimoji="1" lang="en-US" altLang="zh-CN" dirty="0" smtClean="0"/>
              <a:t>transformation</a:t>
            </a:r>
            <a:r>
              <a:rPr kumimoji="1" lang="zh-CN" altLang="en-US" dirty="0" smtClean="0"/>
              <a:t>一步步进行计算</a:t>
            </a:r>
            <a:endParaRPr kumimoji="1" lang="en-US" altLang="zh-CN" dirty="0" smtClean="0"/>
          </a:p>
          <a:p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同时也是从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中获取结果的操作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7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Actions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122748"/>
              </p:ext>
            </p:extLst>
          </p:nvPr>
        </p:nvGraphicFramePr>
        <p:xfrm>
          <a:off x="838200" y="1787856"/>
          <a:ext cx="10515600" cy="4135273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16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FFFF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Action </a:t>
                      </a:r>
                      <a:endParaRPr lang="en-US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F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rgbClr val="FFFFFF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Description </a:t>
                      </a:r>
                      <a:endParaRPr lang="en-US" sz="200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3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391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reduce(</a:t>
                      </a:r>
                      <a:r>
                        <a:rPr lang="en-US" sz="2000" i="1" dirty="0" err="1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func</a:t>
                      </a:r>
                      <a:r>
                        <a:rPr lang="en-US" sz="20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6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使用</a:t>
                      </a:r>
                      <a:r>
                        <a:rPr lang="en-US" altLang="zh-CN" sz="2000" b="0" dirty="0" err="1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func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函数进行聚合操作，聚合操作是指将没两个元素合并为一个元素，直到最后剩下一个元素。</a:t>
                      </a:r>
                      <a:endParaRPr lang="en-US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163">
                <a:tc>
                  <a:txBody>
                    <a:bodyPr/>
                    <a:lstStyle/>
                    <a:p>
                      <a:r>
                        <a:rPr lang="mr-IN" sz="2000" dirty="0" err="1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take</a:t>
                      </a:r>
                      <a:r>
                        <a:rPr lang="mr-IN" sz="20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</a:t>
                      </a:r>
                      <a:r>
                        <a:rPr lang="mr-IN" sz="2000" i="1" dirty="0" err="1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n</a:t>
                      </a:r>
                      <a:r>
                        <a:rPr lang="mr-IN" sz="20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返回有前</a:t>
                      </a:r>
                      <a:r>
                        <a:rPr lang="en-US" altLang="zh-CN" sz="200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n</a:t>
                      </a:r>
                      <a:r>
                        <a:rPr lang="zh-CN" altLang="en-US" sz="200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个元素组成的数组</a:t>
                      </a:r>
                      <a:endParaRPr lang="en-US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278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collect()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6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返回所有元素组成数组（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会返回给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driver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程序，确保有足够空间能够容纳数据</a:t>
                      </a:r>
                      <a:r>
                        <a:rPr lang="zh-CN" altLang="en-US" sz="200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）</a:t>
                      </a:r>
                      <a:endParaRPr lang="en-US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1278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count()</a:t>
                      </a:r>
                      <a:endParaRPr lang="en-US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返回</a:t>
                      </a:r>
                      <a:r>
                        <a:rPr lang="en-US" altLang="zh-CN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RDD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的元素数目</a:t>
                      </a:r>
                      <a:endParaRPr lang="en-US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中取出数据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061" y="1690688"/>
            <a:ext cx="93345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9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编程模型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841" y="1852613"/>
            <a:ext cx="899431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编程模型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881" y="1581506"/>
            <a:ext cx="10511919" cy="49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7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205" y="1690688"/>
            <a:ext cx="9577753" cy="466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如何写一个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程序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①从</a:t>
            </a:r>
            <a:r>
              <a:rPr kumimoji="1" lang="zh-CN" altLang="en-US" dirty="0" smtClean="0">
                <a:solidFill>
                  <a:srgbClr val="FF0000"/>
                </a:solidFill>
              </a:rPr>
              <a:t>外部存储或</a:t>
            </a:r>
            <a:r>
              <a:rPr kumimoji="1" lang="en-US" altLang="zh-CN" dirty="0" smtClean="0">
                <a:solidFill>
                  <a:srgbClr val="FF0000"/>
                </a:solidFill>
              </a:rPr>
              <a:t>Python</a:t>
            </a:r>
            <a:r>
              <a:rPr kumimoji="1" lang="zh-CN" altLang="en-US" dirty="0" smtClean="0">
                <a:solidFill>
                  <a:srgbClr val="FF0000"/>
                </a:solidFill>
              </a:rPr>
              <a:t>数据结构</a:t>
            </a:r>
            <a:r>
              <a:rPr kumimoji="1" lang="zh-CN" altLang="en-US" dirty="0" smtClean="0"/>
              <a:t>创建一个</a:t>
            </a:r>
            <a:r>
              <a:rPr kumimoji="1" lang="en-US" altLang="zh-CN" dirty="0" smtClean="0"/>
              <a:t>RDD</a:t>
            </a:r>
          </a:p>
          <a:p>
            <a:r>
              <a:rPr kumimoji="1" lang="zh-CN" altLang="en-US" dirty="0" smtClean="0"/>
              <a:t>②使用若干</a:t>
            </a:r>
            <a:r>
              <a:rPr kumimoji="1" lang="en-US" altLang="zh-CN" dirty="0" smtClean="0">
                <a:solidFill>
                  <a:srgbClr val="FF0000"/>
                </a:solidFill>
              </a:rPr>
              <a:t>transformation</a:t>
            </a:r>
            <a:r>
              <a:rPr kumimoji="1" lang="zh-CN" altLang="en-US" dirty="0" smtClean="0"/>
              <a:t>转换</a:t>
            </a:r>
            <a:r>
              <a:rPr kumimoji="1" lang="en-US" altLang="zh-CN" dirty="0" smtClean="0"/>
              <a:t>RDDs</a:t>
            </a:r>
            <a:r>
              <a:rPr kumimoji="1" lang="zh-CN" altLang="en-US" dirty="0" smtClean="0"/>
              <a:t>、</a:t>
            </a:r>
            <a:endParaRPr kumimoji="1" lang="en-US" altLang="zh-CN" dirty="0" smtClean="0"/>
          </a:p>
          <a:p>
            <a:r>
              <a:rPr kumimoji="1" lang="zh-CN" altLang="en-US" dirty="0" smtClean="0"/>
              <a:t>③期间对需要重用的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缓存</a:t>
            </a:r>
            <a:r>
              <a:rPr kumimoji="1" lang="zh-CN" altLang="en-US" dirty="0" smtClean="0"/>
              <a:t>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④调用</a:t>
            </a:r>
            <a:r>
              <a:rPr kumimoji="1" lang="en-US" altLang="zh-CN" dirty="0" smtClean="0">
                <a:solidFill>
                  <a:srgbClr val="FF0000"/>
                </a:solidFill>
              </a:rPr>
              <a:t>action</a:t>
            </a:r>
            <a:r>
              <a:rPr kumimoji="1" lang="zh-CN" altLang="en-US" dirty="0" smtClean="0"/>
              <a:t>操作来并行地计算出所需结果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键值对（</a:t>
            </a:r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） </a:t>
            </a:r>
            <a:r>
              <a:rPr kumimoji="1" lang="en-US" altLang="zh-CN" dirty="0" smtClean="0"/>
              <a:t>RDD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一样，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也支持键值类型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以键值对元组为元素的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称为 </a:t>
            </a:r>
            <a:r>
              <a:rPr kumimoji="1" lang="en-US" altLang="zh-CN" dirty="0" smtClean="0"/>
              <a:t>Pair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9" y="3261402"/>
            <a:ext cx="10864341" cy="153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Key-Value </a:t>
            </a:r>
            <a:r>
              <a:rPr lang="en-US" altLang="zh-CN" dirty="0" smtClean="0"/>
              <a:t>Transformations</a:t>
            </a:r>
            <a:r>
              <a:rPr lang="zh-CN" altLang="en-US" dirty="0"/>
              <a:t> </a:t>
            </a:r>
            <a:r>
              <a:rPr lang="zh-CN" altLang="en-US" dirty="0" smtClean="0"/>
              <a:t>举例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93839"/>
              </p:ext>
            </p:extLst>
          </p:nvPr>
        </p:nvGraphicFramePr>
        <p:xfrm>
          <a:off x="838200" y="1801504"/>
          <a:ext cx="10515600" cy="4107976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0736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FFFF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Key-Value Transformation </a:t>
                      </a:r>
                      <a:endParaRPr lang="en-US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F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rgbClr val="FFFFFF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Description </a:t>
                      </a:r>
                      <a:endParaRPr lang="en-US" sz="200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3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768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reduceByKey</a:t>
                      </a:r>
                      <a:r>
                        <a:rPr lang="en-US" sz="20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</a:t>
                      </a:r>
                      <a:r>
                        <a:rPr lang="en-US" sz="2000" i="1" dirty="0" err="1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func</a:t>
                      </a:r>
                      <a:r>
                        <a:rPr lang="en-US" sz="20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6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和</a:t>
                      </a:r>
                      <a:r>
                        <a:rPr lang="en-US" altLang="zh-CN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reduce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相似，对每个相同</a:t>
                      </a:r>
                      <a:r>
                        <a:rPr lang="en-US" altLang="zh-CN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key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的</a:t>
                      </a:r>
                      <a:r>
                        <a:rPr lang="en-US" altLang="zh-CN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value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进行</a:t>
                      </a:r>
                      <a:r>
                        <a:rPr lang="en-US" altLang="zh-CN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reduce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操作</a:t>
                      </a:r>
                      <a:endParaRPr lang="en-US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736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sortByKey</a:t>
                      </a:r>
                      <a:r>
                        <a:rPr lang="en-US" sz="20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返回按照</a:t>
                      </a:r>
                      <a:r>
                        <a:rPr lang="en-US" altLang="zh-CN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key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排序的</a:t>
                      </a:r>
                      <a:r>
                        <a:rPr lang="en-US" altLang="zh-CN" sz="2000" b="0" dirty="0" err="1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rdd</a:t>
                      </a:r>
                      <a:endParaRPr lang="en-US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73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groupByKey()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6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返回以</a:t>
                      </a:r>
                      <a:r>
                        <a:rPr 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(K</a:t>
                      </a:r>
                      <a:r>
                        <a:rPr lang="en-US" sz="2000" b="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, </a:t>
                      </a:r>
                      <a:r>
                        <a:rPr lang="en-US" sz="2000" b="0" dirty="0" err="1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Iterable</a:t>
                      </a:r>
                      <a:r>
                        <a:rPr lang="en-US" sz="2000" b="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&lt;V&gt;) 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组成的</a:t>
                      </a:r>
                      <a:r>
                        <a:rPr lang="en-US" altLang="zh-CN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RDD</a:t>
                      </a:r>
                      <a:r>
                        <a:rPr 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endParaRPr lang="en-US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2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Tips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本文主要使用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接口，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还支持</a:t>
            </a:r>
            <a:r>
              <a:rPr kumimoji="1" lang="en-US" altLang="zh-CN" dirty="0" smtClean="0"/>
              <a:t>Scala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</a:t>
            </a:r>
          </a:p>
          <a:p>
            <a:r>
              <a:rPr kumimoji="1" lang="en-US" altLang="zh-CN" dirty="0" err="1" smtClean="0"/>
              <a:t>pySpark</a:t>
            </a:r>
            <a:r>
              <a:rPr kumimoji="1" lang="zh-CN" altLang="en-US" dirty="0" smtClean="0"/>
              <a:t>提供了一种十分易用的编程抽象和并行运行时：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“Here’s an operation, run it on all of the data” </a:t>
            </a:r>
            <a:endParaRPr lang="en-US" altLang="zh-CN" dirty="0" smtClean="0">
              <a:effectLst/>
            </a:endParaRPr>
          </a:p>
          <a:p>
            <a:pPr lvl="1"/>
            <a:r>
              <a:rPr kumimoji="1" lang="zh-CN" altLang="en-US" dirty="0" smtClean="0"/>
              <a:t>在所有数据上运行一个操作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学习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，理解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的概念十分重要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0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Key-Value Transformations</a:t>
            </a:r>
            <a:r>
              <a:rPr lang="zh-CN" altLang="en-US" dirty="0" smtClean="0"/>
              <a:t> 举例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918700" cy="372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0135"/>
            <a:ext cx="9829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672317"/>
          </a:xfrm>
        </p:spPr>
        <p:txBody>
          <a:bodyPr/>
          <a:lstStyle/>
          <a:p>
            <a:r>
              <a:rPr kumimoji="1" lang="zh-CN" altLang="en-US" dirty="0" smtClean="0"/>
              <a:t>计算一个文本中每个单词词出现的次数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367" y="2316676"/>
            <a:ext cx="12192000" cy="39914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87979" y="5805741"/>
            <a:ext cx="627797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500" dirty="0" smtClean="0">
                <a:latin typeface="Menlo" charset="0"/>
                <a:ea typeface="Menlo" charset="0"/>
                <a:cs typeface="Menlo" charset="0"/>
              </a:rPr>
              <a:t>.</a:t>
            </a:r>
            <a:r>
              <a:rPr kumimoji="1" lang="en-US" altLang="zh-CN" sz="3500" dirty="0" smtClean="0">
                <a:solidFill>
                  <a:srgbClr val="0C60AA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collect()</a:t>
            </a:r>
            <a:endParaRPr kumimoji="1" lang="zh-CN" altLang="en-US" sz="3500" dirty="0">
              <a:solidFill>
                <a:srgbClr val="0C60AA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1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134144"/>
            <a:ext cx="8483600" cy="2286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985" y="614362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Count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1886" y="2786743"/>
            <a:ext cx="3077028" cy="3106057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zh-CN" altLang="en-US" sz="3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200" dirty="0" smtClean="0">
                <a:latin typeface="Menlo" charset="0"/>
                <a:ea typeface="Menlo" charset="0"/>
                <a:cs typeface="Menlo" charset="0"/>
              </a:rPr>
              <a:t>big</a:t>
            </a:r>
            <a:r>
              <a:rPr kumimoji="1" lang="zh-CN" altLang="en-US" sz="3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200" dirty="0" smtClean="0">
                <a:latin typeface="Menlo" charset="0"/>
                <a:ea typeface="Menlo" charset="0"/>
                <a:cs typeface="Menlo" charset="0"/>
              </a:rPr>
              <a:t>apple</a:t>
            </a:r>
          </a:p>
          <a:p>
            <a:pPr algn="ctr"/>
            <a:r>
              <a:rPr kumimoji="1" lang="en-US" altLang="zh-CN" sz="3200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zh-CN" altLang="en-US" sz="3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200" dirty="0" smtClean="0">
                <a:latin typeface="Menlo" charset="0"/>
                <a:ea typeface="Menlo" charset="0"/>
                <a:cs typeface="Menlo" charset="0"/>
              </a:rPr>
              <a:t>red</a:t>
            </a:r>
            <a:r>
              <a:rPr kumimoji="1" lang="zh-CN" altLang="en-US" sz="3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200" dirty="0" smtClean="0">
                <a:latin typeface="Menlo" charset="0"/>
                <a:ea typeface="Menlo" charset="0"/>
                <a:cs typeface="Menlo" charset="0"/>
              </a:rPr>
              <a:t>apple</a:t>
            </a:r>
          </a:p>
          <a:p>
            <a:pPr algn="ctr"/>
            <a:r>
              <a:rPr kumimoji="1" lang="en-US" altLang="zh-CN" sz="3200" dirty="0" smtClean="0">
                <a:latin typeface="Menlo" charset="0"/>
                <a:ea typeface="Menlo" charset="0"/>
                <a:cs typeface="Menlo" charset="0"/>
              </a:rPr>
              <a:t>an</a:t>
            </a:r>
            <a:r>
              <a:rPr kumimoji="1" lang="zh-CN" altLang="en-US" sz="3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3200" dirty="0" smtClean="0">
                <a:latin typeface="Menlo" charset="0"/>
                <a:ea typeface="Menlo" charset="0"/>
                <a:cs typeface="Menlo" charset="0"/>
              </a:rPr>
              <a:t>apple</a:t>
            </a:r>
          </a:p>
        </p:txBody>
      </p:sp>
      <p:sp>
        <p:nvSpPr>
          <p:cNvPr id="6" name="矩形 5"/>
          <p:cNvSpPr/>
          <p:nvPr/>
        </p:nvSpPr>
        <p:spPr>
          <a:xfrm>
            <a:off x="4490356" y="2786743"/>
            <a:ext cx="1324429" cy="3106057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latin typeface="Menlo" charset="0"/>
                <a:ea typeface="Menlo" charset="0"/>
                <a:cs typeface="Menlo" charset="0"/>
              </a:rPr>
              <a:t>a</a:t>
            </a:r>
          </a:p>
          <a:p>
            <a:pPr algn="ctr"/>
            <a:r>
              <a:rPr kumimoji="1" lang="en-US" altLang="zh-CN" sz="2400" dirty="0" smtClean="0">
                <a:latin typeface="Menlo" charset="0"/>
                <a:ea typeface="Menlo" charset="0"/>
                <a:cs typeface="Menlo" charset="0"/>
              </a:rPr>
              <a:t>big</a:t>
            </a:r>
          </a:p>
          <a:p>
            <a:pPr algn="ctr"/>
            <a:r>
              <a:rPr kumimoji="1" lang="en-US" altLang="zh-CN" sz="2400" dirty="0" smtClean="0">
                <a:latin typeface="Menlo" charset="0"/>
                <a:ea typeface="Menlo" charset="0"/>
                <a:cs typeface="Menlo" charset="0"/>
              </a:rPr>
              <a:t>apple</a:t>
            </a:r>
          </a:p>
          <a:p>
            <a:pPr algn="ctr"/>
            <a:r>
              <a:rPr kumimoji="1" lang="en-US" altLang="zh-CN" sz="2400" dirty="0" smtClean="0">
                <a:latin typeface="Menlo" charset="0"/>
                <a:ea typeface="Menlo" charset="0"/>
                <a:cs typeface="Menlo" charset="0"/>
              </a:rPr>
              <a:t>a</a:t>
            </a:r>
          </a:p>
          <a:p>
            <a:pPr algn="ctr"/>
            <a:r>
              <a:rPr kumimoji="1" lang="en-US" altLang="zh-CN" sz="2400" dirty="0" smtClean="0">
                <a:latin typeface="Menlo" charset="0"/>
                <a:ea typeface="Menlo" charset="0"/>
                <a:cs typeface="Menlo" charset="0"/>
              </a:rPr>
              <a:t>red</a:t>
            </a:r>
          </a:p>
          <a:p>
            <a:pPr algn="ctr"/>
            <a:r>
              <a:rPr kumimoji="1" lang="en-US" altLang="zh-CN" sz="2400" dirty="0" smtClean="0">
                <a:latin typeface="Menlo" charset="0"/>
                <a:ea typeface="Menlo" charset="0"/>
                <a:cs typeface="Menlo" charset="0"/>
              </a:rPr>
              <a:t>apple</a:t>
            </a:r>
          </a:p>
          <a:p>
            <a:pPr algn="ctr"/>
            <a:r>
              <a:rPr kumimoji="1" lang="en-US" altLang="zh-CN" sz="2400" dirty="0" smtClean="0">
                <a:latin typeface="Menlo" charset="0"/>
                <a:ea typeface="Menlo" charset="0"/>
                <a:cs typeface="Menlo" charset="0"/>
              </a:rPr>
              <a:t>an</a:t>
            </a:r>
          </a:p>
          <a:p>
            <a:pPr algn="ctr"/>
            <a:r>
              <a:rPr kumimoji="1" lang="en-US" altLang="zh-CN" sz="2400" dirty="0" smtClean="0">
                <a:latin typeface="Menlo" charset="0"/>
                <a:ea typeface="Menlo" charset="0"/>
                <a:cs typeface="Menlo" charset="0"/>
              </a:rPr>
              <a:t>apple</a:t>
            </a:r>
            <a:endParaRPr kumimoji="1" lang="zh-CN" alt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94283" y="2786743"/>
            <a:ext cx="1944917" cy="3106057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sz="2400" dirty="0" smtClean="0">
                <a:latin typeface="Menlo" charset="0"/>
                <a:ea typeface="Menlo" charset="0"/>
                <a:cs typeface="Menlo" charset="0"/>
              </a:rPr>
              <a:t>(a,1)</a:t>
            </a:r>
            <a:endParaRPr kumimoji="1" lang="en-US" altLang="zh-CN" sz="2400" dirty="0" smtClean="0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mr-IN" altLang="zh-CN" sz="2400" dirty="0" smtClean="0">
                <a:latin typeface="Menlo" charset="0"/>
                <a:ea typeface="Menlo" charset="0"/>
                <a:cs typeface="Menlo" charset="0"/>
              </a:rPr>
              <a:t>(big,1)</a:t>
            </a:r>
            <a:endParaRPr kumimoji="1" lang="en-US" altLang="zh-CN" sz="2400" dirty="0" smtClean="0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mr-IN" altLang="zh-CN" sz="2400" dirty="0" smtClean="0">
                <a:latin typeface="Menlo" charset="0"/>
                <a:ea typeface="Menlo" charset="0"/>
                <a:cs typeface="Menlo" charset="0"/>
              </a:rPr>
              <a:t>(apple,1)</a:t>
            </a:r>
            <a:endParaRPr kumimoji="1" lang="en-US" altLang="zh-CN" sz="2400" dirty="0" smtClean="0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mr-IN" altLang="zh-CN" sz="2400" dirty="0" smtClean="0">
                <a:latin typeface="Menlo" charset="0"/>
                <a:ea typeface="Menlo" charset="0"/>
                <a:cs typeface="Menlo" charset="0"/>
              </a:rPr>
              <a:t>(a,1)</a:t>
            </a:r>
            <a:endParaRPr kumimoji="1" lang="en-US" altLang="zh-CN" sz="2400" dirty="0" smtClean="0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mr-IN" altLang="zh-CN" sz="2400" dirty="0" smtClean="0">
                <a:latin typeface="Menlo" charset="0"/>
                <a:ea typeface="Menlo" charset="0"/>
                <a:cs typeface="Menlo" charset="0"/>
              </a:rPr>
              <a:t>(red,1)</a:t>
            </a:r>
            <a:endParaRPr kumimoji="1" lang="en-US" altLang="zh-CN" sz="2400" dirty="0" smtClean="0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mr-IN" altLang="zh-CN" sz="2400" dirty="0" smtClean="0">
                <a:latin typeface="Menlo" charset="0"/>
                <a:ea typeface="Menlo" charset="0"/>
                <a:cs typeface="Menlo" charset="0"/>
              </a:rPr>
              <a:t>(apple,1)</a:t>
            </a:r>
            <a:endParaRPr kumimoji="1" lang="en-US" altLang="zh-CN" sz="2400" dirty="0" smtClean="0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mr-IN" altLang="zh-CN" sz="2400" dirty="0" smtClean="0">
                <a:latin typeface="Menlo" charset="0"/>
                <a:ea typeface="Menlo" charset="0"/>
                <a:cs typeface="Menlo" charset="0"/>
              </a:rPr>
              <a:t>(an,1)</a:t>
            </a:r>
            <a:endParaRPr kumimoji="1" lang="en-US" altLang="zh-CN" sz="2400" dirty="0" smtClean="0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mr-IN" altLang="zh-CN" sz="2400" dirty="0" smtClean="0">
                <a:latin typeface="Menlo" charset="0"/>
                <a:ea typeface="Menlo" charset="0"/>
                <a:cs typeface="Menlo" charset="0"/>
              </a:rPr>
              <a:t>(apple,1)</a:t>
            </a:r>
            <a:endParaRPr kumimoji="1" lang="zh-CN" alt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16885" y="2786743"/>
            <a:ext cx="1926772" cy="3106057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mr-IN" altLang="zh-CN" sz="2400" dirty="0" err="1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mr-IN" altLang="zh-CN" sz="2400" dirty="0" smtClean="0">
                <a:latin typeface="Menlo" charset="0"/>
                <a:ea typeface="Menlo" charset="0"/>
                <a:cs typeface="Menlo" charset="0"/>
              </a:rPr>
              <a:t>,</a:t>
            </a:r>
            <a:r>
              <a:rPr kumimoji="1" lang="en-US" altLang="zh-CN" sz="2400" dirty="0" smtClean="0">
                <a:latin typeface="Menlo" charset="0"/>
                <a:ea typeface="Menlo" charset="0"/>
                <a:cs typeface="Menlo" charset="0"/>
              </a:rPr>
              <a:t>2</a:t>
            </a:r>
            <a:r>
              <a:rPr kumimoji="1" lang="mr-IN" altLang="zh-CN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kumimoji="1" lang="en-US" altLang="zh-CN" sz="2400" dirty="0" smtClean="0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mr-IN" altLang="zh-CN" sz="2400" dirty="0" smtClean="0">
                <a:latin typeface="Menlo" charset="0"/>
                <a:ea typeface="Menlo" charset="0"/>
                <a:cs typeface="Menlo" charset="0"/>
              </a:rPr>
              <a:t>(big,1)</a:t>
            </a:r>
            <a:endParaRPr kumimoji="1" lang="en-US" altLang="zh-CN" sz="2400" dirty="0" smtClean="0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mr-IN" altLang="zh-CN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mr-IN" altLang="zh-CN" sz="2400" dirty="0" err="1" smtClean="0">
                <a:latin typeface="Menlo" charset="0"/>
                <a:ea typeface="Menlo" charset="0"/>
                <a:cs typeface="Menlo" charset="0"/>
              </a:rPr>
              <a:t>apple</a:t>
            </a:r>
            <a:r>
              <a:rPr kumimoji="1" lang="mr-IN" altLang="zh-CN" sz="2400" dirty="0" smtClean="0">
                <a:latin typeface="Menlo" charset="0"/>
                <a:ea typeface="Menlo" charset="0"/>
                <a:cs typeface="Menlo" charset="0"/>
              </a:rPr>
              <a:t>,</a:t>
            </a:r>
            <a:r>
              <a:rPr kumimoji="1" lang="en-US" altLang="zh-CN" sz="2400" dirty="0" smtClean="0">
                <a:latin typeface="Menlo" charset="0"/>
                <a:ea typeface="Menlo" charset="0"/>
                <a:cs typeface="Menlo" charset="0"/>
              </a:rPr>
              <a:t>3</a:t>
            </a:r>
            <a:r>
              <a:rPr kumimoji="1" lang="mr-IN" altLang="zh-CN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kumimoji="1" lang="en-US" altLang="zh-CN" sz="2400" dirty="0" smtClean="0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mr-IN" altLang="zh-CN" sz="2400" dirty="0" smtClean="0">
                <a:latin typeface="Menlo" charset="0"/>
                <a:ea typeface="Menlo" charset="0"/>
                <a:cs typeface="Menlo" charset="0"/>
              </a:rPr>
              <a:t>(red,1)</a:t>
            </a:r>
            <a:endParaRPr kumimoji="1" lang="en-US" altLang="zh-CN" sz="2400" dirty="0" smtClean="0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mr-IN" altLang="zh-CN" sz="2400" dirty="0" smtClean="0">
                <a:latin typeface="Menlo" charset="0"/>
                <a:ea typeface="Menlo" charset="0"/>
                <a:cs typeface="Menlo" charset="0"/>
              </a:rPr>
              <a:t>(an,1)</a:t>
            </a:r>
            <a:endParaRPr kumimoji="1" lang="en-US" altLang="zh-CN" sz="2400" dirty="0" smtClean="0">
              <a:latin typeface="Menlo" charset="0"/>
              <a:ea typeface="Menlo" charset="0"/>
              <a:cs typeface="Menlo" charset="0"/>
            </a:endParaRPr>
          </a:p>
          <a:p>
            <a:pPr algn="ctr"/>
            <a:endParaRPr kumimoji="1" lang="zh-CN" altLang="en-US" sz="2400" dirty="0"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4" name="直线箭头连接符 13"/>
          <p:cNvCxnSpPr>
            <a:stCxn id="5" idx="3"/>
            <a:endCxn id="6" idx="1"/>
          </p:cNvCxnSpPr>
          <p:nvPr/>
        </p:nvCxnSpPr>
        <p:spPr>
          <a:xfrm>
            <a:off x="3468914" y="4339772"/>
            <a:ext cx="1021442" cy="0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3"/>
            <a:endCxn id="7" idx="1"/>
          </p:cNvCxnSpPr>
          <p:nvPr/>
        </p:nvCxnSpPr>
        <p:spPr>
          <a:xfrm>
            <a:off x="5814785" y="4339772"/>
            <a:ext cx="1079498" cy="0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7" idx="3"/>
            <a:endCxn id="8" idx="1"/>
          </p:cNvCxnSpPr>
          <p:nvPr/>
        </p:nvCxnSpPr>
        <p:spPr>
          <a:xfrm>
            <a:off x="8839200" y="4339772"/>
            <a:ext cx="1077685" cy="0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999920" y="5973133"/>
            <a:ext cx="195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 smtClean="0">
                <a:solidFill>
                  <a:srgbClr val="0C60AA"/>
                </a:solidFill>
                <a:latin typeface="Menlo" charset="0"/>
                <a:ea typeface="Menlo" charset="0"/>
                <a:cs typeface="Menlo" charset="0"/>
              </a:rPr>
              <a:t>flatMap</a:t>
            </a:r>
            <a:endParaRPr kumimoji="1" lang="zh-CN" altLang="en-US" sz="3200" dirty="0">
              <a:solidFill>
                <a:srgbClr val="0C60AA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871934" y="5848840"/>
            <a:ext cx="115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0C60AA"/>
                </a:solidFill>
                <a:latin typeface="Menlo" charset="0"/>
                <a:ea typeface="Menlo" charset="0"/>
                <a:cs typeface="Menlo" charset="0"/>
              </a:rPr>
              <a:t>map</a:t>
            </a:r>
            <a:endParaRPr kumimoji="1" lang="zh-CN" altLang="en-US" sz="3200" dirty="0">
              <a:solidFill>
                <a:srgbClr val="0C60AA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950200" y="5973133"/>
            <a:ext cx="3004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 smtClean="0">
                <a:solidFill>
                  <a:srgbClr val="0C60AA"/>
                </a:solidFill>
                <a:latin typeface="Menlo" charset="0"/>
                <a:ea typeface="Menlo" charset="0"/>
                <a:cs typeface="Menlo" charset="0"/>
              </a:rPr>
              <a:t>reduceByKey</a:t>
            </a:r>
            <a:endParaRPr kumimoji="1" lang="zh-CN" altLang="en-US" sz="3200" dirty="0">
              <a:solidFill>
                <a:srgbClr val="0C60AA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Spa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685800" y="520036"/>
            <a:ext cx="10820400" cy="5981700"/>
            <a:chOff x="685800" y="520036"/>
            <a:chExt cx="10820400" cy="59817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520036"/>
              <a:ext cx="10820400" cy="59817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957851" y="791570"/>
              <a:ext cx="4763068" cy="7642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pySpark</a:t>
            </a:r>
            <a:r>
              <a:rPr kumimoji="1" lang="zh-CN" altLang="en-US" dirty="0" smtClean="0"/>
              <a:t> 闭包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3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一些问题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假如一个作业需要很大的全局变量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例如需要把一个很大的只读哈希表分发给</a:t>
            </a:r>
            <a:r>
              <a:rPr kumimoji="1" lang="en-US" altLang="zh-CN" dirty="0" smtClean="0"/>
              <a:t>workers</a:t>
            </a:r>
          </a:p>
          <a:p>
            <a:pPr lvl="1"/>
            <a:r>
              <a:rPr kumimoji="1" lang="zh-CN" altLang="en-US" dirty="0" smtClean="0"/>
              <a:t>再如在机器学习算法中需要把一个很大的向量分发给</a:t>
            </a:r>
            <a:r>
              <a:rPr kumimoji="1" lang="en-US" altLang="zh-CN" dirty="0" smtClean="0"/>
              <a:t>workers</a:t>
            </a:r>
          </a:p>
          <a:p>
            <a:r>
              <a:rPr kumimoji="1" lang="zh-CN" altLang="en-US" dirty="0" smtClean="0"/>
              <a:t>或是统计在任务执行过程中发生的事件次数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例如输入文件中有多少空行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再如有多少单词拼写错误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在上述情况中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每次迭代都要重复发送大量数据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每次将大量数据发送给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非常低效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同时闭包只会从</a:t>
            </a:r>
            <a:r>
              <a:rPr kumimoji="1" lang="en-US" altLang="zh-CN" dirty="0" smtClean="0"/>
              <a:t>driver</a:t>
            </a:r>
            <a:r>
              <a:rPr kumimoji="1" lang="zh-CN" altLang="en-US" dirty="0" smtClean="0"/>
              <a:t>发送给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，在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中修改全局变量无效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pySpark</a:t>
            </a:r>
            <a:r>
              <a:rPr kumimoji="1" lang="zh-CN" altLang="en-US" dirty="0" smtClean="0"/>
              <a:t>共享变量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广播变量 （</a:t>
            </a:r>
            <a:r>
              <a:rPr lang="en-US" altLang="zh-CN" dirty="0"/>
              <a:t>Broadcast </a:t>
            </a:r>
            <a:r>
              <a:rPr lang="en-US" altLang="zh-CN" dirty="0" smtClean="0"/>
              <a:t>Variables</a:t>
            </a:r>
            <a:r>
              <a:rPr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高效发送大量</a:t>
            </a:r>
            <a:r>
              <a:rPr kumimoji="1" lang="zh-CN" altLang="en-US" dirty="0" smtClean="0">
                <a:solidFill>
                  <a:srgbClr val="FF0000"/>
                </a:solidFill>
              </a:rPr>
              <a:t>只读</a:t>
            </a:r>
            <a:r>
              <a:rPr kumimoji="1" lang="zh-CN" altLang="en-US" dirty="0" smtClean="0"/>
              <a:t>数据到所有</a:t>
            </a:r>
            <a:r>
              <a:rPr kumimoji="1" lang="en-US" altLang="zh-CN" dirty="0" smtClean="0"/>
              <a:t>worker</a:t>
            </a:r>
          </a:p>
          <a:p>
            <a:pPr lvl="1"/>
            <a:r>
              <a:rPr kumimoji="1" lang="zh-CN" altLang="en-US" dirty="0" smtClean="0"/>
              <a:t>被保存在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中以便多次调用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例如可以发送一个数据量很大的只读哈希表</a:t>
            </a:r>
            <a:endParaRPr kumimoji="1" lang="en-US" altLang="zh-CN" dirty="0" smtClean="0"/>
          </a:p>
          <a:p>
            <a:r>
              <a:rPr kumimoji="1" lang="zh-CN" altLang="en-US" dirty="0" smtClean="0"/>
              <a:t>累加器 （</a:t>
            </a:r>
            <a:r>
              <a:rPr lang="en-US" altLang="zh-CN" dirty="0" smtClean="0"/>
              <a:t>Accumulators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effectLst/>
              </a:rPr>
              <a:t>可以从</a:t>
            </a:r>
            <a:r>
              <a:rPr lang="en-US" altLang="zh-CN" dirty="0" smtClean="0">
                <a:effectLst/>
              </a:rPr>
              <a:t>worker</a:t>
            </a:r>
            <a:r>
              <a:rPr lang="zh-CN" altLang="en-US" dirty="0" smtClean="0">
                <a:effectLst/>
              </a:rPr>
              <a:t>中汇集数据到</a:t>
            </a:r>
            <a:r>
              <a:rPr lang="en-US" altLang="zh-CN" dirty="0" smtClean="0">
                <a:effectLst/>
              </a:rPr>
              <a:t>driver</a:t>
            </a:r>
          </a:p>
          <a:p>
            <a:pPr lvl="1"/>
            <a:r>
              <a:rPr lang="zh-CN" altLang="en-US" dirty="0" smtClean="0"/>
              <a:t>只有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可以读取累加器值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对于分布式的任务，累加器只可以写入</a:t>
            </a:r>
            <a:endParaRPr lang="en-US" altLang="zh-CN" dirty="0" smtClean="0"/>
          </a:p>
          <a:p>
            <a:pPr lvl="1"/>
            <a:r>
              <a:rPr lang="zh-CN" altLang="en-US" dirty="0" smtClean="0">
                <a:effectLst/>
              </a:rPr>
              <a:t>例如可以用在</a:t>
            </a:r>
            <a:r>
              <a:rPr lang="en-US" altLang="zh-CN" dirty="0" smtClean="0">
                <a:effectLst/>
              </a:rPr>
              <a:t>worker</a:t>
            </a:r>
            <a:r>
              <a:rPr lang="zh-CN" altLang="en-US" dirty="0" smtClean="0">
                <a:effectLst/>
              </a:rPr>
              <a:t>见统计错误数量</a:t>
            </a:r>
            <a:endParaRPr lang="en-US" altLang="zh-CN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77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共享变量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可以在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上保存一部分变量，变量是只读的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只会从</a:t>
            </a:r>
            <a:r>
              <a:rPr kumimoji="1" lang="en-US" altLang="zh-CN" dirty="0" smtClean="0"/>
              <a:t>driver</a:t>
            </a:r>
            <a:r>
              <a:rPr kumimoji="1" lang="zh-CN" altLang="en-US" dirty="0" smtClean="0"/>
              <a:t>发送到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一次，而不会每次都发送</a:t>
            </a:r>
            <a:endParaRPr kumimoji="1" lang="en-US" altLang="zh-CN" dirty="0" smtClean="0"/>
          </a:p>
          <a:p>
            <a:r>
              <a:rPr lang="en-US" altLang="zh-CN" dirty="0" smtClean="0"/>
              <a:t>Usually distributed using efficient broadcast algorithms 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72" y="4028188"/>
            <a:ext cx="77851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共享变量举例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HAM</a:t>
            </a:r>
            <a:r>
              <a:rPr kumimoji="1" lang="zh-CN" altLang="en-US" dirty="0" smtClean="0"/>
              <a:t>无线电呼号查找国家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610324"/>
            <a:ext cx="10807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共享变量举例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HAM</a:t>
            </a:r>
            <a:r>
              <a:rPr kumimoji="1" lang="zh-CN" altLang="en-US" dirty="0" smtClean="0"/>
              <a:t>无线电呼号查找国家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0" y="2413000"/>
            <a:ext cx="103378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累加器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1709547"/>
          </a:xfrm>
        </p:spPr>
        <p:txBody>
          <a:bodyPr/>
          <a:lstStyle/>
          <a:p>
            <a:r>
              <a:rPr kumimoji="1" lang="zh-CN" altLang="en-US" dirty="0" smtClean="0"/>
              <a:t>累加器只可以使用“加”操作，此操作必须满足交换律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用作高效地并行进行</a:t>
            </a:r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sum</a:t>
            </a:r>
            <a:r>
              <a:rPr kumimoji="1" lang="zh-CN" altLang="en-US" dirty="0" smtClean="0"/>
              <a:t>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diver</a:t>
            </a:r>
            <a:r>
              <a:rPr kumimoji="1" lang="zh-CN" altLang="en-US" dirty="0" smtClean="0"/>
              <a:t>可以查看变量值，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只能“加”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83" y="3562066"/>
            <a:ext cx="98171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的运行方式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91116" y="1852519"/>
            <a:ext cx="5662684" cy="4351338"/>
          </a:xfrm>
        </p:spPr>
        <p:txBody>
          <a:bodyPr/>
          <a:lstStyle/>
          <a:p>
            <a:r>
              <a:rPr kumimoji="1" lang="zh-CN" altLang="en-US" dirty="0" smtClean="0"/>
              <a:t>一个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程序是两个部分组成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>
                <a:solidFill>
                  <a:srgbClr val="FF0000"/>
                </a:solidFill>
              </a:rPr>
              <a:t>driver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dirty="0" smtClean="0"/>
              <a:t>程序和 </a:t>
            </a:r>
            <a:r>
              <a:rPr kumimoji="1" lang="en-US" altLang="zh-CN" dirty="0" smtClean="0">
                <a:solidFill>
                  <a:srgbClr val="FF0000"/>
                </a:solidFill>
              </a:rPr>
              <a:t>workers</a:t>
            </a:r>
            <a:r>
              <a:rPr kumimoji="1" lang="zh-CN" altLang="en-US" dirty="0" smtClean="0"/>
              <a:t>程序</a:t>
            </a:r>
            <a:endParaRPr kumimoji="1" lang="en-US" altLang="zh-CN" dirty="0" smtClean="0"/>
          </a:p>
          <a:p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程序用于分布式运算，可以运行在集群或是本地线程（本地调试用）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的分布式特性通过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体系。</a:t>
            </a:r>
            <a:endParaRPr kumimoji="1" lang="en-US" altLang="zh-CN" dirty="0" smtClean="0"/>
          </a:p>
        </p:txBody>
      </p:sp>
      <p:grpSp>
        <p:nvGrpSpPr>
          <p:cNvPr id="6" name="组 5"/>
          <p:cNvGrpSpPr/>
          <p:nvPr/>
        </p:nvGrpSpPr>
        <p:grpSpPr>
          <a:xfrm>
            <a:off x="615760" y="1690688"/>
            <a:ext cx="4737100" cy="4858450"/>
            <a:chOff x="615760" y="1690688"/>
            <a:chExt cx="4737100" cy="485845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t="3639"/>
            <a:stretch/>
          </p:blipFill>
          <p:spPr>
            <a:xfrm>
              <a:off x="615760" y="1690688"/>
              <a:ext cx="4737100" cy="485845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844954" y="2006221"/>
              <a:ext cx="507906" cy="2497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81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累加器举例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590430"/>
          </a:xfrm>
        </p:spPr>
        <p:txBody>
          <a:bodyPr/>
          <a:lstStyle/>
          <a:p>
            <a:r>
              <a:rPr kumimoji="1" lang="zh-CN" altLang="en-US" smtClean="0"/>
              <a:t>计算空行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4780"/>
            <a:ext cx="102108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累加器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代码无法访问累加器的值</a:t>
            </a:r>
            <a:endParaRPr kumimoji="1" lang="en-US" altLang="zh-CN" dirty="0" smtClean="0"/>
          </a:p>
          <a:p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代码对累加器是</a:t>
            </a:r>
            <a:r>
              <a:rPr kumimoji="1" lang="zh-CN" altLang="en-US" dirty="0" smtClean="0">
                <a:solidFill>
                  <a:srgbClr val="FF0000"/>
                </a:solidFill>
              </a:rPr>
              <a:t>只写</a:t>
            </a:r>
            <a:r>
              <a:rPr kumimoji="1" lang="zh-CN" altLang="en-US" dirty="0" smtClean="0"/>
              <a:t>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累加器可以用在</a:t>
            </a:r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transformation</a:t>
            </a:r>
            <a:r>
              <a:rPr kumimoji="1" lang="zh-CN" altLang="en-US" dirty="0" smtClean="0"/>
              <a:t>中，但是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中可以保证累加器只应用一次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transformation</a:t>
            </a:r>
            <a:r>
              <a:rPr kumimoji="1" lang="zh-CN" altLang="en-US" dirty="0" smtClean="0"/>
              <a:t>中不能保证（由于容错的原因），尽量只用于调试</a:t>
            </a:r>
            <a:endParaRPr kumimoji="1" lang="en-US" altLang="zh-CN" dirty="0" smtClean="0"/>
          </a:p>
          <a:p>
            <a:r>
              <a:rPr kumimoji="1" lang="zh-CN" altLang="en-US" dirty="0" smtClean="0"/>
              <a:t>累加器类型：整形、浮点型、长整形、自定义类型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61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Context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程序由</a:t>
            </a:r>
            <a:r>
              <a:rPr lang="en-US" altLang="zh-CN" dirty="0"/>
              <a:t>Spark 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对象开始</a:t>
            </a:r>
            <a:endParaRPr lang="en-US" altLang="zh-CN" dirty="0" smtClean="0"/>
          </a:p>
          <a:p>
            <a:pPr lvl="1"/>
            <a:r>
              <a:rPr lang="zh-CN" altLang="en-US" dirty="0" smtClean="0">
                <a:effectLst/>
              </a:rPr>
              <a:t>它可以告知</a:t>
            </a:r>
            <a:r>
              <a:rPr lang="en-US" altLang="zh-CN" dirty="0" smtClean="0">
                <a:effectLst/>
              </a:rPr>
              <a:t>Spa</a:t>
            </a:r>
            <a:r>
              <a:rPr lang="en-US" altLang="zh-CN" dirty="0" smtClean="0"/>
              <a:t>rk</a:t>
            </a:r>
            <a:r>
              <a:rPr lang="zh-CN" altLang="en-US" dirty="0" smtClean="0"/>
              <a:t>如何连接集群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pySpark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会自动创建此对象，并命名为</a:t>
            </a:r>
            <a:r>
              <a:rPr lang="en-US" altLang="zh-CN" dirty="0" err="1" smtClean="0"/>
              <a:t>sc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iPython</a:t>
            </a:r>
            <a:r>
              <a:rPr lang="zh-CN" altLang="en-US" dirty="0" smtClean="0"/>
              <a:t>和其他程序需要手动创建此对象</a:t>
            </a:r>
            <a:endParaRPr lang="en-US" altLang="zh-CN" dirty="0" smtClean="0"/>
          </a:p>
          <a:p>
            <a:r>
              <a:rPr lang="en-US" altLang="zh-CN" dirty="0" smtClean="0"/>
              <a:t>Spark </a:t>
            </a:r>
            <a:r>
              <a:rPr lang="en-US" altLang="zh-CN" dirty="0"/>
              <a:t>Context </a:t>
            </a:r>
            <a:r>
              <a:rPr lang="zh-CN" altLang="en-US" dirty="0" smtClean="0"/>
              <a:t>可以用来创建一个</a:t>
            </a:r>
            <a:r>
              <a:rPr lang="en-US" altLang="zh-CN" dirty="0" smtClean="0"/>
              <a:t>RDD</a:t>
            </a:r>
          </a:p>
          <a:p>
            <a:r>
              <a:rPr lang="zh-CN" altLang="en-US" dirty="0" smtClean="0"/>
              <a:t>后续环境主要使用</a:t>
            </a:r>
            <a:r>
              <a:rPr lang="en-US" altLang="zh-CN" dirty="0" err="1" smtClean="0"/>
              <a:t>pySpark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环境，</a:t>
            </a:r>
            <a:r>
              <a:rPr lang="en-US" altLang="zh-CN" dirty="0"/>
              <a:t>Spark Context </a:t>
            </a:r>
            <a:r>
              <a:rPr lang="zh-CN" altLang="en-US" dirty="0" smtClean="0"/>
              <a:t>对象已经自动创建</a:t>
            </a:r>
            <a:endParaRPr lang="en-US" altLang="zh-CN" dirty="0" smtClean="0"/>
          </a:p>
          <a:p>
            <a:pPr lvl="1"/>
            <a:endParaRPr lang="en-US" altLang="zh-CN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726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604078"/>
          </a:xfrm>
        </p:spPr>
        <p:txBody>
          <a:bodyPr/>
          <a:lstStyle/>
          <a:p>
            <a:r>
              <a:rPr kumimoji="1" lang="en-US" altLang="zh-CN" dirty="0" smtClean="0"/>
              <a:t>mater</a:t>
            </a:r>
            <a:r>
              <a:rPr kumimoji="1" lang="zh-CN" altLang="en-US" dirty="0" smtClean="0"/>
              <a:t>参数用于告知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使用什么类型和大小的集群来运行程序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325929"/>
              </p:ext>
            </p:extLst>
          </p:nvPr>
        </p:nvGraphicFramePr>
        <p:xfrm>
          <a:off x="838200" y="2361064"/>
          <a:ext cx="10515600" cy="4230804"/>
        </p:xfrm>
        <a:graphic>
          <a:graphicData uri="http://schemas.openxmlformats.org/drawingml/2006/table">
            <a:tbl>
              <a:tblPr/>
              <a:tblGrid>
                <a:gridCol w="5275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9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887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rgbClr val="FFFFFF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Master Parameter </a:t>
                      </a:r>
                      <a:endParaRPr lang="en-US" sz="200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F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rgbClr val="FFFFFF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Description </a:t>
                      </a:r>
                      <a:endParaRPr lang="en-US" sz="200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3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88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local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6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本地运行</a:t>
                      </a:r>
                      <a:endParaRPr lang="en-US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01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local[K]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使用本地的</a:t>
                      </a:r>
                      <a:r>
                        <a:rPr lang="en-US" altLang="zh-CN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K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个线程模拟分布式运行。</a:t>
                      </a:r>
                      <a:r>
                        <a:rPr lang="en-US" altLang="zh-CN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K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的值建议设置为</a:t>
                      </a:r>
                      <a:r>
                        <a:rPr lang="en-US" altLang="zh-CN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CPU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核心数</a:t>
                      </a:r>
                      <a:endParaRPr lang="en-US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01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spark://HOST:PORT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6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连接</a:t>
                      </a:r>
                      <a:r>
                        <a:rPr 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Spark standalone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集群，端口默认为</a:t>
                      </a:r>
                      <a:r>
                        <a:rPr lang="en-US" altLang="zh-CN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7077</a:t>
                      </a:r>
                      <a:endParaRPr lang="en-US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01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mesos://HOST:PORT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连接</a:t>
                      </a:r>
                      <a:r>
                        <a:rPr lang="en-US" altLang="zh-CN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Spark </a:t>
                      </a:r>
                      <a:r>
                        <a:rPr lang="en-US" altLang="zh-CN" sz="2000" b="0" dirty="0" err="1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Mesos</a:t>
                      </a:r>
                      <a:r>
                        <a:rPr lang="zh-CN" altLang="en-US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集群，端口默认为</a:t>
                      </a:r>
                      <a:r>
                        <a:rPr lang="en-US" altLang="zh-CN" sz="2000" b="0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5050</a:t>
                      </a:r>
                      <a:endParaRPr lang="en-US" altLang="zh-CN" sz="20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8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RDDs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lang="en-US" altLang="zh-CN" dirty="0"/>
              <a:t>Resilient Distributed </a:t>
            </a:r>
            <a:r>
              <a:rPr lang="en-US" altLang="zh-CN" dirty="0" smtClean="0"/>
              <a:t>Datasets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中最主要的概念，可以说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程序就是在操作</a:t>
            </a:r>
            <a:r>
              <a:rPr kumimoji="1" lang="en-US" altLang="zh-CN" dirty="0" smtClean="0"/>
              <a:t>RDD</a:t>
            </a:r>
          </a:p>
          <a:p>
            <a:pPr lvl="1"/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一旦创建就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不可更改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会保存之前的父辈信息，即自己是如何被创建的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执行一个操作会应用在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中所有元素上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如何创建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从现有的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数据结构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如</a:t>
            </a:r>
            <a:r>
              <a:rPr kumimoji="1" lang="en-US" altLang="zh-CN" dirty="0" smtClean="0"/>
              <a:t>List)</a:t>
            </a:r>
            <a:r>
              <a:rPr kumimoji="1" lang="zh-CN" altLang="en-US" dirty="0" smtClean="0"/>
              <a:t>中创建（使用</a:t>
            </a:r>
            <a:r>
              <a:rPr kumimoji="1" lang="en-US" altLang="zh-CN" dirty="0" err="1" smtClean="0"/>
              <a:t>sc</a:t>
            </a:r>
            <a:r>
              <a:rPr kumimoji="1" lang="zh-CN" altLang="en-US" dirty="0" smtClean="0"/>
              <a:t>中的序列化函数）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从一个现有的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中创建（使用</a:t>
            </a:r>
            <a:r>
              <a:rPr kumimoji="1" lang="en-US" altLang="zh-CN" dirty="0" smtClean="0"/>
              <a:t>transformation</a:t>
            </a:r>
            <a:r>
              <a:rPr kumimoji="1" lang="zh-CN" altLang="en-US" dirty="0" smtClean="0"/>
              <a:t>操作）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从文件系统（如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）中创建（使用</a:t>
            </a:r>
            <a:r>
              <a:rPr kumimoji="1" lang="en-US" altLang="zh-CN" dirty="0" err="1" smtClean="0"/>
              <a:t>sc</a:t>
            </a:r>
            <a:r>
              <a:rPr kumimoji="1" lang="zh-CN" altLang="en-US" dirty="0" smtClean="0"/>
              <a:t>的读文件函数）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3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RDDs</a:t>
            </a:r>
            <a:r>
              <a:rPr kumimoji="1" lang="zh-CN" altLang="en-US" dirty="0" smtClean="0"/>
              <a:t>的分区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1068102"/>
          </a:xfrm>
        </p:spPr>
        <p:txBody>
          <a:bodyPr/>
          <a:lstStyle/>
          <a:p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使用分区来保证并行计算，分区数可以由程序员指定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413000"/>
            <a:ext cx="108585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RDDs </a:t>
            </a:r>
            <a:r>
              <a:rPr lang="zh-CN" altLang="en-US" dirty="0" smtClean="0"/>
              <a:t>的操作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两种类型的操作：</a:t>
            </a:r>
            <a:r>
              <a:rPr lang="en-US" altLang="zh-CN" i="1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transformations</a:t>
            </a:r>
            <a:r>
              <a:rPr lang="en-US" altLang="zh-CN" i="1" dirty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actions</a:t>
            </a:r>
          </a:p>
          <a:p>
            <a:r>
              <a:rPr lang="en-US" altLang="zh-CN" dirty="0" smtClean="0"/>
              <a:t>Transformations </a:t>
            </a:r>
            <a:r>
              <a:rPr lang="zh-CN" altLang="en-US" dirty="0" smtClean="0"/>
              <a:t>是惰性的，并不会立即执行</a:t>
            </a:r>
            <a:endParaRPr lang="en-US" altLang="zh-CN" dirty="0" smtClean="0"/>
          </a:p>
          <a:p>
            <a:r>
              <a:rPr lang="zh-CN" altLang="en-US" dirty="0" smtClean="0"/>
              <a:t>当执行到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操作时，之前的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Transformations</a:t>
            </a:r>
            <a:r>
              <a:rPr lang="zh-CN" altLang="en-US" dirty="0" smtClean="0"/>
              <a:t>才会被计算</a:t>
            </a:r>
            <a:endParaRPr lang="en-US" altLang="zh-CN" dirty="0" smtClean="0"/>
          </a:p>
          <a:p>
            <a:r>
              <a:rPr lang="en-US" altLang="zh-CN" dirty="0" smtClean="0">
                <a:effectLst/>
              </a:rPr>
              <a:t>RDD</a:t>
            </a:r>
            <a:r>
              <a:rPr lang="zh-CN" altLang="en-US" dirty="0" smtClean="0">
                <a:effectLst/>
              </a:rPr>
              <a:t>可以被持久化（缓存）在内存和硬盘上</a:t>
            </a:r>
            <a:endParaRPr lang="en-US" altLang="zh-CN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35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3408</TotalTime>
  <Words>1437</Words>
  <Application>Microsoft Office PowerPoint</Application>
  <PresentationFormat>宽屏</PresentationFormat>
  <Paragraphs>213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Menlo</vt:lpstr>
      <vt:lpstr>Microsoft YaHei Light</vt:lpstr>
      <vt:lpstr>DengXian</vt:lpstr>
      <vt:lpstr>Microsoft YaHei</vt:lpstr>
      <vt:lpstr>Arial</vt:lpstr>
      <vt:lpstr>Office 主题</vt:lpstr>
      <vt:lpstr>Introduction to Big Data with Apache Spark 2</vt:lpstr>
      <vt:lpstr>主要内容</vt:lpstr>
      <vt:lpstr>Tips</vt:lpstr>
      <vt:lpstr>Spark的运行方式</vt:lpstr>
      <vt:lpstr>Spark Context </vt:lpstr>
      <vt:lpstr>Spark的Master参数</vt:lpstr>
      <vt:lpstr>RDDs (Resilient Distributed Datasets)</vt:lpstr>
      <vt:lpstr>RDDs的分区</vt:lpstr>
      <vt:lpstr>对RDDs 的操作</vt:lpstr>
      <vt:lpstr>插播：map操作</vt:lpstr>
      <vt:lpstr>使用RDD处理数据</vt:lpstr>
      <vt:lpstr>创建RDD</vt:lpstr>
      <vt:lpstr>创建RDD</vt:lpstr>
      <vt:lpstr>从文件中创建RDD</vt:lpstr>
      <vt:lpstr>Spark Transformations </vt:lpstr>
      <vt:lpstr>Transformation举例</vt:lpstr>
      <vt:lpstr>插播：Python lambda 函数</vt:lpstr>
      <vt:lpstr>Transformation举例</vt:lpstr>
      <vt:lpstr>Transformation举例</vt:lpstr>
      <vt:lpstr>使用Transformation生成新RDD</vt:lpstr>
      <vt:lpstr>Actions</vt:lpstr>
      <vt:lpstr>Actions 举例</vt:lpstr>
      <vt:lpstr>从RDD中取出数据</vt:lpstr>
      <vt:lpstr>Spark 编程模型</vt:lpstr>
      <vt:lpstr>Spark 编程模型</vt:lpstr>
      <vt:lpstr>RDD缓存</vt:lpstr>
      <vt:lpstr>如何写一个Spark程序</vt:lpstr>
      <vt:lpstr>Spark 键值对（Key-Value） RDD</vt:lpstr>
      <vt:lpstr>Key-Value Transformations 举例</vt:lpstr>
      <vt:lpstr>Key-Value Transformations 举例</vt:lpstr>
      <vt:lpstr>Word Count</vt:lpstr>
      <vt:lpstr>Word Count</vt:lpstr>
      <vt:lpstr>pySpark 闭包</vt:lpstr>
      <vt:lpstr>一些问题</vt:lpstr>
      <vt:lpstr>pySpark共享变量</vt:lpstr>
      <vt:lpstr>共享变量</vt:lpstr>
      <vt:lpstr>共享变量举例</vt:lpstr>
      <vt:lpstr>共享变量举例</vt:lpstr>
      <vt:lpstr>累加器</vt:lpstr>
      <vt:lpstr>累加器举例</vt:lpstr>
      <vt:lpstr>累加器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 with Apache Spark 2</dc:title>
  <dc:creator>Microsoft Office 用户</dc:creator>
  <cp:lastModifiedBy>Boyu Diao</cp:lastModifiedBy>
  <cp:revision>52</cp:revision>
  <dcterms:created xsi:type="dcterms:W3CDTF">2017-07-17T01:20:35Z</dcterms:created>
  <dcterms:modified xsi:type="dcterms:W3CDTF">2017-10-05T07:19:15Z</dcterms:modified>
</cp:coreProperties>
</file>