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8" r:id="rId3"/>
    <p:sldId id="260" r:id="rId4"/>
    <p:sldId id="263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307" r:id="rId20"/>
    <p:sldId id="280" r:id="rId21"/>
    <p:sldId id="306" r:id="rId22"/>
    <p:sldId id="284" r:id="rId23"/>
    <p:sldId id="287" r:id="rId24"/>
    <p:sldId id="288" r:id="rId25"/>
    <p:sldId id="290" r:id="rId26"/>
    <p:sldId id="296" r:id="rId27"/>
    <p:sldId id="303" r:id="rId28"/>
    <p:sldId id="291" r:id="rId29"/>
    <p:sldId id="301" r:id="rId30"/>
    <p:sldId id="300" r:id="rId31"/>
    <p:sldId id="299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6BC"/>
    <a:srgbClr val="70CBF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729"/>
  </p:normalViewPr>
  <p:slideViewPr>
    <p:cSldViewPr snapToGrid="0" snapToObjects="1">
      <p:cViewPr varScale="1">
        <p:scale>
          <a:sx n="85" d="100"/>
          <a:sy n="85" d="100"/>
        </p:scale>
        <p:origin x="64" y="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509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94419-B06C-4ABF-94F5-CB370B95ED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EE01AA-7536-460E-8530-46A961072267}">
      <dgm:prSet phldrT="[文本]"/>
      <dgm:spPr/>
      <dgm:t>
        <a:bodyPr/>
        <a:lstStyle/>
        <a:p>
          <a:r>
            <a:rPr lang="en-US" altLang="zh-CN" dirty="0"/>
            <a:t>Hive Table</a:t>
          </a:r>
          <a:endParaRPr lang="zh-CN" altLang="en-US" dirty="0"/>
        </a:p>
      </dgm:t>
    </dgm:pt>
    <dgm:pt modelId="{63C11F26-E550-4A70-B2EB-E259DCBEAABE}" type="parTrans" cxnId="{EBA72352-9016-4CF5-822D-538D859470BA}">
      <dgm:prSet/>
      <dgm:spPr/>
      <dgm:t>
        <a:bodyPr/>
        <a:lstStyle/>
        <a:p>
          <a:endParaRPr lang="zh-CN" altLang="en-US"/>
        </a:p>
      </dgm:t>
    </dgm:pt>
    <dgm:pt modelId="{C0AC0C00-AF9D-4CBF-80AC-E78BC0B6B190}" type="sibTrans" cxnId="{EBA72352-9016-4CF5-822D-538D859470BA}">
      <dgm:prSet/>
      <dgm:spPr/>
      <dgm:t>
        <a:bodyPr/>
        <a:lstStyle/>
        <a:p>
          <a:endParaRPr lang="zh-CN" altLang="en-US"/>
        </a:p>
      </dgm:t>
    </dgm:pt>
    <dgm:pt modelId="{1B6ADA9E-033E-4A1B-AF1A-2370F20B0671}">
      <dgm:prSet phldrT="[文本]"/>
      <dgm:spPr/>
      <dgm:t>
        <a:bodyPr/>
        <a:lstStyle/>
        <a:p>
          <a:r>
            <a:rPr lang="en-US" altLang="zh-CN" dirty="0"/>
            <a:t>Build Cube (Index)</a:t>
          </a:r>
          <a:endParaRPr lang="zh-CN" altLang="en-US" dirty="0"/>
        </a:p>
      </dgm:t>
    </dgm:pt>
    <dgm:pt modelId="{F1FF467D-5917-4924-A9AD-B8E9BB752046}" type="parTrans" cxnId="{A6943A14-ED3B-459F-91CE-ED27FC22771E}">
      <dgm:prSet/>
      <dgm:spPr/>
      <dgm:t>
        <a:bodyPr/>
        <a:lstStyle/>
        <a:p>
          <a:endParaRPr lang="zh-CN" altLang="en-US"/>
        </a:p>
      </dgm:t>
    </dgm:pt>
    <dgm:pt modelId="{F90A3435-7FCF-4055-AD0F-AF42BEC8CF35}" type="sibTrans" cxnId="{A6943A14-ED3B-459F-91CE-ED27FC22771E}">
      <dgm:prSet/>
      <dgm:spPr/>
      <dgm:t>
        <a:bodyPr/>
        <a:lstStyle/>
        <a:p>
          <a:endParaRPr lang="zh-CN" altLang="en-US"/>
        </a:p>
      </dgm:t>
    </dgm:pt>
    <dgm:pt modelId="{11A9BADA-D700-48E6-818F-1A52A72F7E42}">
      <dgm:prSet phldrT="[文本]"/>
      <dgm:spPr/>
      <dgm:t>
        <a:bodyPr/>
        <a:lstStyle/>
        <a:p>
          <a:r>
            <a:rPr lang="en-US" altLang="zh-CN" dirty="0"/>
            <a:t>SQL Query</a:t>
          </a:r>
          <a:endParaRPr lang="zh-CN" altLang="en-US" dirty="0"/>
        </a:p>
      </dgm:t>
    </dgm:pt>
    <dgm:pt modelId="{25A36331-9302-4CC9-AE33-B271D6526DB9}" type="parTrans" cxnId="{5C0D6415-10A0-42B6-A063-B181E2B96F18}">
      <dgm:prSet/>
      <dgm:spPr/>
      <dgm:t>
        <a:bodyPr/>
        <a:lstStyle/>
        <a:p>
          <a:endParaRPr lang="zh-CN" altLang="en-US"/>
        </a:p>
      </dgm:t>
    </dgm:pt>
    <dgm:pt modelId="{DBA2BD4C-B2A9-4B5F-927F-0B9EE2DDD2F9}" type="sibTrans" cxnId="{5C0D6415-10A0-42B6-A063-B181E2B96F18}">
      <dgm:prSet/>
      <dgm:spPr/>
      <dgm:t>
        <a:bodyPr/>
        <a:lstStyle/>
        <a:p>
          <a:endParaRPr lang="zh-CN" altLang="en-US"/>
        </a:p>
      </dgm:t>
    </dgm:pt>
    <dgm:pt modelId="{AB1BCBCD-4339-4122-AF9F-88E484A5ABC1}" type="pres">
      <dgm:prSet presAssocID="{E5094419-B06C-4ABF-94F5-CB370B95ED19}" presName="Name0" presStyleCnt="0">
        <dgm:presLayoutVars>
          <dgm:dir/>
          <dgm:animLvl val="lvl"/>
          <dgm:resizeHandles val="exact"/>
        </dgm:presLayoutVars>
      </dgm:prSet>
      <dgm:spPr/>
    </dgm:pt>
    <dgm:pt modelId="{3489E898-A09B-4DC1-A7C5-CF61BA37ED3F}" type="pres">
      <dgm:prSet presAssocID="{92EE01AA-7536-460E-8530-46A961072267}" presName="parTxOnly" presStyleLbl="node1" presStyleIdx="0" presStyleCnt="3" custScaleY="68247">
        <dgm:presLayoutVars>
          <dgm:chMax val="0"/>
          <dgm:chPref val="0"/>
          <dgm:bulletEnabled val="1"/>
        </dgm:presLayoutVars>
      </dgm:prSet>
      <dgm:spPr/>
    </dgm:pt>
    <dgm:pt modelId="{CFE19911-6B98-4619-AAB4-03A22C506611}" type="pres">
      <dgm:prSet presAssocID="{C0AC0C00-AF9D-4CBF-80AC-E78BC0B6B190}" presName="parTxOnlySpace" presStyleCnt="0"/>
      <dgm:spPr/>
    </dgm:pt>
    <dgm:pt modelId="{8008F543-0124-444D-80A0-2FF4E1067701}" type="pres">
      <dgm:prSet presAssocID="{1B6ADA9E-033E-4A1B-AF1A-2370F20B0671}" presName="parTxOnly" presStyleLbl="node1" presStyleIdx="1" presStyleCnt="3" custScaleY="68247">
        <dgm:presLayoutVars>
          <dgm:chMax val="0"/>
          <dgm:chPref val="0"/>
          <dgm:bulletEnabled val="1"/>
        </dgm:presLayoutVars>
      </dgm:prSet>
      <dgm:spPr/>
    </dgm:pt>
    <dgm:pt modelId="{5AF7D9C4-FA22-45FF-890B-3FED8A0BB685}" type="pres">
      <dgm:prSet presAssocID="{F90A3435-7FCF-4055-AD0F-AF42BEC8CF35}" presName="parTxOnlySpace" presStyleCnt="0"/>
      <dgm:spPr/>
    </dgm:pt>
    <dgm:pt modelId="{7D9BCCA1-AEC4-42A3-88F0-F512A3DA1993}" type="pres">
      <dgm:prSet presAssocID="{11A9BADA-D700-48E6-818F-1A52A72F7E42}" presName="parTxOnly" presStyleLbl="node1" presStyleIdx="2" presStyleCnt="3" custScaleY="68247">
        <dgm:presLayoutVars>
          <dgm:chMax val="0"/>
          <dgm:chPref val="0"/>
          <dgm:bulletEnabled val="1"/>
        </dgm:presLayoutVars>
      </dgm:prSet>
      <dgm:spPr/>
    </dgm:pt>
  </dgm:ptLst>
  <dgm:cxnLst>
    <dgm:cxn modelId="{5C0D6415-10A0-42B6-A063-B181E2B96F18}" srcId="{E5094419-B06C-4ABF-94F5-CB370B95ED19}" destId="{11A9BADA-D700-48E6-818F-1A52A72F7E42}" srcOrd="2" destOrd="0" parTransId="{25A36331-9302-4CC9-AE33-B271D6526DB9}" sibTransId="{DBA2BD4C-B2A9-4B5F-927F-0B9EE2DDD2F9}"/>
    <dgm:cxn modelId="{B76F6140-2F25-4143-AC9D-7A85916FB6ED}" type="presOf" srcId="{11A9BADA-D700-48E6-818F-1A52A72F7E42}" destId="{7D9BCCA1-AEC4-42A3-88F0-F512A3DA1993}" srcOrd="0" destOrd="0" presId="urn:microsoft.com/office/officeart/2005/8/layout/chevron1"/>
    <dgm:cxn modelId="{61626DE2-872F-4C20-BB51-DBDA279E9E57}" type="presOf" srcId="{92EE01AA-7536-460E-8530-46A961072267}" destId="{3489E898-A09B-4DC1-A7C5-CF61BA37ED3F}" srcOrd="0" destOrd="0" presId="urn:microsoft.com/office/officeart/2005/8/layout/chevron1"/>
    <dgm:cxn modelId="{A6943A14-ED3B-459F-91CE-ED27FC22771E}" srcId="{E5094419-B06C-4ABF-94F5-CB370B95ED19}" destId="{1B6ADA9E-033E-4A1B-AF1A-2370F20B0671}" srcOrd="1" destOrd="0" parTransId="{F1FF467D-5917-4924-A9AD-B8E9BB752046}" sibTransId="{F90A3435-7FCF-4055-AD0F-AF42BEC8CF35}"/>
    <dgm:cxn modelId="{EBA72352-9016-4CF5-822D-538D859470BA}" srcId="{E5094419-B06C-4ABF-94F5-CB370B95ED19}" destId="{92EE01AA-7536-460E-8530-46A961072267}" srcOrd="0" destOrd="0" parTransId="{63C11F26-E550-4A70-B2EB-E259DCBEAABE}" sibTransId="{C0AC0C00-AF9D-4CBF-80AC-E78BC0B6B190}"/>
    <dgm:cxn modelId="{63F970D1-8595-49BA-8878-85B559B9EBA0}" type="presOf" srcId="{E5094419-B06C-4ABF-94F5-CB370B95ED19}" destId="{AB1BCBCD-4339-4122-AF9F-88E484A5ABC1}" srcOrd="0" destOrd="0" presId="urn:microsoft.com/office/officeart/2005/8/layout/chevron1"/>
    <dgm:cxn modelId="{2AE2C17F-1B76-4BF2-8452-83F5195C2BC9}" type="presOf" srcId="{1B6ADA9E-033E-4A1B-AF1A-2370F20B0671}" destId="{8008F543-0124-444D-80A0-2FF4E1067701}" srcOrd="0" destOrd="0" presId="urn:microsoft.com/office/officeart/2005/8/layout/chevron1"/>
    <dgm:cxn modelId="{F0865EE7-BD7C-4C47-8B6F-5B6ACDA52541}" type="presParOf" srcId="{AB1BCBCD-4339-4122-AF9F-88E484A5ABC1}" destId="{3489E898-A09B-4DC1-A7C5-CF61BA37ED3F}" srcOrd="0" destOrd="0" presId="urn:microsoft.com/office/officeart/2005/8/layout/chevron1"/>
    <dgm:cxn modelId="{5F89001D-D2E8-4139-914C-2692341100AF}" type="presParOf" srcId="{AB1BCBCD-4339-4122-AF9F-88E484A5ABC1}" destId="{CFE19911-6B98-4619-AAB4-03A22C506611}" srcOrd="1" destOrd="0" presId="urn:microsoft.com/office/officeart/2005/8/layout/chevron1"/>
    <dgm:cxn modelId="{47952BC3-81FA-47FD-92E3-529476ACEA49}" type="presParOf" srcId="{AB1BCBCD-4339-4122-AF9F-88E484A5ABC1}" destId="{8008F543-0124-444D-80A0-2FF4E1067701}" srcOrd="2" destOrd="0" presId="urn:microsoft.com/office/officeart/2005/8/layout/chevron1"/>
    <dgm:cxn modelId="{597BDED4-FD12-4DD6-9B18-69EB6871397F}" type="presParOf" srcId="{AB1BCBCD-4339-4122-AF9F-88E484A5ABC1}" destId="{5AF7D9C4-FA22-45FF-890B-3FED8A0BB685}" srcOrd="3" destOrd="0" presId="urn:microsoft.com/office/officeart/2005/8/layout/chevron1"/>
    <dgm:cxn modelId="{2D92FDB1-36E6-4A0F-B240-CC55232484E0}" type="presParOf" srcId="{AB1BCBCD-4339-4122-AF9F-88E484A5ABC1}" destId="{7D9BCCA1-AEC4-42A3-88F0-F512A3DA19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E898-A09B-4DC1-A7C5-CF61BA37ED3F}">
      <dsp:nvSpPr>
        <dsp:cNvPr id="0" name=""/>
        <dsp:cNvSpPr/>
      </dsp:nvSpPr>
      <dsp:spPr>
        <a:xfrm>
          <a:off x="2253" y="463400"/>
          <a:ext cx="2745397" cy="749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Hive Table</a:t>
          </a:r>
          <a:endParaRPr lang="zh-CN" altLang="en-US" sz="2400" kern="1200" dirty="0"/>
        </a:p>
      </dsp:txBody>
      <dsp:txXfrm>
        <a:off x="376983" y="463400"/>
        <a:ext cx="1995937" cy="749460"/>
      </dsp:txXfrm>
    </dsp:sp>
    <dsp:sp modelId="{8008F543-0124-444D-80A0-2FF4E1067701}">
      <dsp:nvSpPr>
        <dsp:cNvPr id="0" name=""/>
        <dsp:cNvSpPr/>
      </dsp:nvSpPr>
      <dsp:spPr>
        <a:xfrm>
          <a:off x="2473110" y="463400"/>
          <a:ext cx="2745397" cy="749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Build Cube (Index)</a:t>
          </a:r>
          <a:endParaRPr lang="zh-CN" altLang="en-US" sz="2400" kern="1200" dirty="0"/>
        </a:p>
      </dsp:txBody>
      <dsp:txXfrm>
        <a:off x="2847840" y="463400"/>
        <a:ext cx="1995937" cy="749460"/>
      </dsp:txXfrm>
    </dsp:sp>
    <dsp:sp modelId="{7D9BCCA1-AEC4-42A3-88F0-F512A3DA1993}">
      <dsp:nvSpPr>
        <dsp:cNvPr id="0" name=""/>
        <dsp:cNvSpPr/>
      </dsp:nvSpPr>
      <dsp:spPr>
        <a:xfrm>
          <a:off x="4943968" y="463400"/>
          <a:ext cx="2745397" cy="749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SQL Query</a:t>
          </a:r>
          <a:endParaRPr lang="zh-CN" altLang="en-US" sz="2400" kern="1200" dirty="0"/>
        </a:p>
      </dsp:txBody>
      <dsp:txXfrm>
        <a:off x="5318698" y="463400"/>
        <a:ext cx="1995937" cy="749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22BB-B5CD-4154-B8B5-AF051300B0E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7544A-FB3B-4F03-B0A0-8530572D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9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CF582-8D86-4A18-8413-2804393B1FF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E298-9D69-489F-BB10-09F846943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Olap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Big data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Vs ubuntu kylin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Ebay 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第一个贡献到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apache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的开源项目，也是完整由中国团队贡献到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Apache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的第一个项目</a:t>
            </a:r>
            <a:endParaRPr lang="en-US" altLang="ja-JP">
              <a:ea typeface="ＭＳ Ｐゴシック" pitchFamily="34" charset="-128"/>
              <a:cs typeface="宋体" pitchFamily="2" charset="-122"/>
            </a:endParaRP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>
              <a:ea typeface="ＭＳ Ｐゴシック" pitchFamily="34" charset="-128"/>
              <a:cs typeface="宋体" pitchFamily="2" charset="-122"/>
            </a:endParaRP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17FFA29-400E-404C-ACA8-9B9F056FCAD9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0439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ea typeface="ＭＳ Ｐゴシック" pitchFamily="34" charset="-128"/>
                <a:cs typeface="宋体" pitchFamily="2" charset="-122"/>
              </a:rPr>
              <a:t>介绍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query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>
                <a:ea typeface="ＭＳ Ｐゴシック" pitchFamily="34" charset="-128"/>
                <a:cs typeface="宋体" pitchFamily="2" charset="-122"/>
              </a:rPr>
              <a:t>1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台机器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4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个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tomcat instanc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可以达到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300</a:t>
            </a:r>
            <a:r>
              <a:rPr lang="zh-CN" altLang="en-US">
                <a:ea typeface="ＭＳ Ｐゴシック" pitchFamily="34" charset="-128"/>
                <a:cs typeface="宋体" pitchFamily="2" charset="-122"/>
              </a:rPr>
              <a:t>左右的</a:t>
            </a:r>
            <a:r>
              <a:rPr lang="en-US" altLang="zh-CN">
                <a:ea typeface="ＭＳ Ｐゴシック" pitchFamily="34" charset="-128"/>
                <a:cs typeface="宋体" pitchFamily="2" charset="-122"/>
              </a:rPr>
              <a:t>QPS</a:t>
            </a:r>
            <a:endParaRPr lang="en-US" altLang="ja-JP">
              <a:ea typeface="ＭＳ Ｐゴシック" pitchFamily="34" charset="-128"/>
              <a:cs typeface="宋体" pitchFamily="2" charset="-122"/>
            </a:endParaRPr>
          </a:p>
          <a:p>
            <a:pPr marL="228600" indent="-228600" eaLnBrk="1" hangingPunct="1">
              <a:buFontTx/>
              <a:buAutoNum type="arabicPeriod"/>
            </a:pPr>
            <a:endParaRPr lang="en-US" altLang="zh-CN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5734C73-1C87-4A68-B7D7-768D2D0A7BD2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9053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High Level Architecture for </a:t>
            </a:r>
            <a:r>
              <a:rPr lang="en-US" baseline="0" dirty="0" err="1"/>
              <a:t>Kylin</a:t>
            </a:r>
            <a:r>
              <a:rPr lang="en-US" baseline="0" dirty="0"/>
              <a:t> which is a Standard MOLAP Architecture built on Hadoop. 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Data Sources to build your MOLAP Cubes primarily Hive, We have a fantastic project in the works for a Storage Abstraction Layer and support other </a:t>
            </a:r>
            <a:r>
              <a:rPr lang="en-US" baseline="0" dirty="0" err="1"/>
              <a:t>NoSQL</a:t>
            </a:r>
            <a:r>
              <a:rPr lang="en-US" baseline="0" dirty="0"/>
              <a:t> Stores such as Cassandra/</a:t>
            </a:r>
            <a:r>
              <a:rPr lang="en-US" baseline="0" dirty="0" err="1"/>
              <a:t>CouchBase</a:t>
            </a:r>
            <a:r>
              <a:rPr lang="en-US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Engine Abstraction which maintains the Cube Metadata and a Cube Builder. Today a set of Map Reduce Jobs to build the cubes.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 storage layer to store the Cubes in </a:t>
            </a:r>
            <a:r>
              <a:rPr lang="en-US" baseline="0" dirty="0" err="1"/>
              <a:t>Hbase</a:t>
            </a:r>
            <a:r>
              <a:rPr lang="en-US" baseline="0" dirty="0"/>
              <a:t>, primarily through a Bulk Load of the </a:t>
            </a:r>
            <a:r>
              <a:rPr lang="en-US" baseline="0" dirty="0" err="1"/>
              <a:t>aggregrates</a:t>
            </a:r>
            <a:r>
              <a:rPr lang="en-US" baseline="0" dirty="0"/>
              <a:t>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We are looking for active community participation to build out additional Data Source, Engine and Storage plugins into </a:t>
            </a:r>
            <a:r>
              <a:rPr lang="en-US" baseline="0" dirty="0" err="1"/>
              <a:t>Kylin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A Query Engine that directly index into the multi-dimensional arrays built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143-6DD5-4F10-BCBA-45D95521F2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2000885"/>
            <a:ext cx="9144000" cy="131445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9"/>
            <a:ext cx="12192000" cy="68508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3315335"/>
            <a:ext cx="9144000" cy="7651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1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3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3952" y="1698635"/>
            <a:ext cx="3151160" cy="2162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accent3"/>
                </a:solidFill>
              </a:rPr>
              <a:t>Click to edit Master title style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4271798" y="2276873"/>
            <a:ext cx="6665588" cy="7104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1pPr>
            <a:lvl2pPr marL="742950" indent="-28575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2pPr>
            <a:lvl3pPr marL="11430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3pPr>
            <a:lvl4pPr marL="16002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4pPr>
            <a:lvl5pPr marL="20574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890" y="6466047"/>
            <a:ext cx="1717339" cy="3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181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07533" y="1628775"/>
            <a:ext cx="10560051" cy="4176713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1pPr>
            <a:lvl2pPr marL="742950" indent="-28575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3pPr>
            <a:lvl4pPr marL="16002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4pPr>
            <a:lvl5pPr marL="20574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6301" y="403572"/>
            <a:ext cx="5087607" cy="8651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329667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9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22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8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5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2016/3/25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6466046"/>
            <a:ext cx="12192001" cy="40473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9150" y="1"/>
            <a:ext cx="10534650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" y="646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576BC"/>
                </a:solidFill>
              </a:defRPr>
            </a:lvl1pPr>
          </a:lstStyle>
          <a:p>
            <a:r>
              <a:rPr kumimoji="1" lang="en-US" altLang="zh-CN" dirty="0"/>
              <a:t>http://kyligence.io</a:t>
            </a:r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7050" y="64666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3310" y="64660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AB8B-CD8E-0649-A7D2-9109DD2D1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890" y="6466047"/>
            <a:ext cx="1717339" cy="3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io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56" y="2180771"/>
            <a:ext cx="9144000" cy="131445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3600" dirty="0"/>
              <a:t>The Evolution of Apache Kylin</a:t>
            </a:r>
            <a:br>
              <a:rPr kumimoji="1" lang="en-US" altLang="zh-CN" dirty="0"/>
            </a:br>
            <a:r>
              <a:rPr kumimoji="1" lang="en-US" altLang="zh-CN" sz="4400" dirty="0" err="1"/>
              <a:t>Realtime</a:t>
            </a:r>
            <a:r>
              <a:rPr kumimoji="1" lang="en-US" altLang="zh-CN" sz="4400" dirty="0"/>
              <a:t> &amp; Plugin Architecture in Kylin 1.5</a:t>
            </a:r>
            <a:endParaRPr kumimoji="1"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3772535"/>
            <a:ext cx="9144000" cy="765175"/>
          </a:xfrm>
        </p:spPr>
        <p:txBody>
          <a:bodyPr anchor="ctr"/>
          <a:lstStyle/>
          <a:p>
            <a:pPr algn="ctr"/>
            <a:r>
              <a:rPr kumimoji="1" lang="en-US" altLang="zh-CN" dirty="0"/>
              <a:t>Li, Yang | </a:t>
            </a:r>
            <a:r>
              <a:rPr kumimoji="1" lang="zh-CN" altLang="en-US" dirty="0"/>
              <a:t>李扬</a:t>
            </a:r>
          </a:p>
        </p:txBody>
      </p:sp>
    </p:spTree>
    <p:extLst>
      <p:ext uri="{BB962C8B-B14F-4D97-AF65-F5344CB8AC3E}">
        <p14:creationId xmlns:p14="http://schemas.microsoft.com/office/powerpoint/2010/main" val="4977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ntent Placeholder 2"/>
          <p:cNvSpPr>
            <a:spLocks noGrp="1"/>
          </p:cNvSpPr>
          <p:nvPr>
            <p:ph sz="quarter" idx="10"/>
          </p:nvPr>
        </p:nvSpPr>
        <p:spPr>
          <a:xfrm>
            <a:off x="1792834" y="5008329"/>
            <a:ext cx="8229600" cy="1368425"/>
          </a:xfrm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>
                <a:ea typeface="宋体" pitchFamily="2" charset="-122"/>
              </a:rPr>
              <a:t>Base vs. aggregate cells; ancestor vs. descendant cells; parent vs. child cells</a:t>
            </a:r>
          </a:p>
          <a:p>
            <a:pPr marL="800100" lvl="1" indent="-342900">
              <a:lnSpc>
                <a:spcPct val="80000"/>
              </a:lnSpc>
              <a:buSzPct val="80000"/>
              <a:buFont typeface="Wingdings" pitchFamily="2" charset="2"/>
              <a:buAutoNum type="arabicPeriod"/>
              <a:defRPr/>
            </a:pPr>
            <a:r>
              <a:rPr lang="en-US" altLang="zh-CN" sz="1400" dirty="0"/>
              <a:t>(9/15, milk, Urbana, </a:t>
            </a:r>
            <a:r>
              <a:rPr lang="en-US" altLang="zh-CN" sz="1400" dirty="0" err="1"/>
              <a:t>Dairy_land</a:t>
            </a:r>
            <a:r>
              <a:rPr lang="en-US" altLang="zh-CN" sz="1400" dirty="0"/>
              <a:t>)  - </a:t>
            </a:r>
            <a:r>
              <a:rPr lang="en-US" altLang="zh-CN" sz="1400" b="1" dirty="0"/>
              <a:t>&lt;</a:t>
            </a:r>
            <a:r>
              <a:rPr lang="en-US" altLang="zh-CN" sz="1400" b="1" dirty="0">
                <a:latin typeface="Times New Roman" pitchFamily="18" charset="0"/>
              </a:rPr>
              <a:t>time, item, location, supplier</a:t>
            </a:r>
            <a:r>
              <a:rPr lang="en-US" altLang="zh-CN" sz="1400" b="1" dirty="0"/>
              <a:t>&gt;</a:t>
            </a:r>
          </a:p>
          <a:p>
            <a:pPr marL="800100" lvl="1" indent="-342900">
              <a:lnSpc>
                <a:spcPct val="80000"/>
              </a:lnSpc>
              <a:buSzPct val="80000"/>
              <a:buFont typeface="Wingdings" pitchFamily="2" charset="2"/>
              <a:buAutoNum type="arabicPeriod"/>
              <a:defRPr/>
            </a:pPr>
            <a:r>
              <a:rPr lang="en-US" altLang="zh-CN" sz="1400" dirty="0"/>
              <a:t>(9/15, milk, Urbana, *)  - </a:t>
            </a:r>
            <a:r>
              <a:rPr lang="en-US" altLang="zh-CN" sz="1400" b="1" dirty="0"/>
              <a:t>&lt;</a:t>
            </a:r>
            <a:r>
              <a:rPr lang="en-US" altLang="zh-CN" sz="1400" b="1" dirty="0">
                <a:latin typeface="Times New Roman" pitchFamily="18" charset="0"/>
              </a:rPr>
              <a:t>time, item, location</a:t>
            </a:r>
            <a:r>
              <a:rPr lang="en-US" altLang="zh-CN" sz="1400" b="1" dirty="0"/>
              <a:t>&gt;</a:t>
            </a:r>
          </a:p>
          <a:p>
            <a:pPr marL="800100" lvl="1" indent="-342900">
              <a:lnSpc>
                <a:spcPct val="80000"/>
              </a:lnSpc>
              <a:buSzPct val="80000"/>
              <a:buFont typeface="Wingdings" pitchFamily="2" charset="2"/>
              <a:buAutoNum type="arabicPeriod"/>
              <a:defRPr/>
            </a:pPr>
            <a:r>
              <a:rPr lang="en-US" altLang="zh-CN" sz="1400" dirty="0"/>
              <a:t>(*, milk, Urbana, *)  - </a:t>
            </a:r>
            <a:r>
              <a:rPr lang="en-US" altLang="zh-CN" sz="1400" b="1" dirty="0"/>
              <a:t>&lt;</a:t>
            </a:r>
            <a:r>
              <a:rPr lang="en-US" altLang="zh-CN" sz="1400" b="1" dirty="0">
                <a:latin typeface="Times New Roman" pitchFamily="18" charset="0"/>
              </a:rPr>
              <a:t>item, location</a:t>
            </a:r>
            <a:r>
              <a:rPr lang="en-US" altLang="zh-CN" sz="1400" b="1" dirty="0"/>
              <a:t>&gt;</a:t>
            </a:r>
          </a:p>
          <a:p>
            <a:pPr marL="800100" lvl="1" indent="-342900">
              <a:lnSpc>
                <a:spcPct val="80000"/>
              </a:lnSpc>
              <a:buSzPct val="80000"/>
              <a:buFont typeface="Wingdings" pitchFamily="2" charset="2"/>
              <a:buAutoNum type="arabicPeriod"/>
              <a:defRPr/>
            </a:pPr>
            <a:r>
              <a:rPr lang="en-US" altLang="zh-CN" sz="1400" dirty="0"/>
              <a:t>(*, milk, Chicago, *) - </a:t>
            </a:r>
            <a:r>
              <a:rPr lang="en-US" altLang="zh-CN" sz="1400" b="1" dirty="0"/>
              <a:t>&lt;</a:t>
            </a:r>
            <a:r>
              <a:rPr lang="en-US" altLang="zh-CN" sz="1400" b="1" dirty="0">
                <a:latin typeface="Times New Roman" pitchFamily="18" charset="0"/>
              </a:rPr>
              <a:t>item, location</a:t>
            </a:r>
            <a:r>
              <a:rPr lang="en-US" altLang="zh-CN" sz="1400" b="1" dirty="0"/>
              <a:t>&gt;</a:t>
            </a:r>
          </a:p>
          <a:p>
            <a:pPr marL="800100" lvl="1" indent="-342900">
              <a:lnSpc>
                <a:spcPct val="80000"/>
              </a:lnSpc>
              <a:buSzPct val="80000"/>
              <a:buFont typeface="Wingdings" pitchFamily="2" charset="2"/>
              <a:buAutoNum type="arabicPeriod"/>
              <a:defRPr/>
            </a:pPr>
            <a:r>
              <a:rPr lang="en-US" altLang="zh-CN" sz="1400" dirty="0"/>
              <a:t>(*, milk, *, *)  - </a:t>
            </a:r>
            <a:r>
              <a:rPr lang="en-US" altLang="zh-CN" sz="1400" b="1" dirty="0"/>
              <a:t>&lt;</a:t>
            </a:r>
            <a:r>
              <a:rPr lang="en-US" altLang="zh-CN" sz="1400" b="1" dirty="0">
                <a:latin typeface="Times New Roman" pitchFamily="18" charset="0"/>
              </a:rPr>
              <a:t>item</a:t>
            </a:r>
            <a:r>
              <a:rPr lang="en-US" altLang="zh-CN" sz="1400" b="1" dirty="0"/>
              <a:t>&gt;</a:t>
            </a:r>
          </a:p>
        </p:txBody>
      </p:sp>
      <p:sp>
        <p:nvSpPr>
          <p:cNvPr id="75" name="Content Placeholder 2"/>
          <p:cNvSpPr>
            <a:spLocks noGrp="1"/>
          </p:cNvSpPr>
          <p:nvPr>
            <p:ph idx="4294967295"/>
          </p:nvPr>
        </p:nvSpPr>
        <p:spPr>
          <a:xfrm>
            <a:off x="2043660" y="1336441"/>
            <a:ext cx="7978775" cy="647700"/>
          </a:xfrm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Cuboid = one combination of dimensions</a:t>
            </a:r>
          </a:p>
          <a:p>
            <a:pPr eaLnBrk="1" hangingPunct="1">
              <a:defRPr/>
            </a:pPr>
            <a:r>
              <a:rPr lang="en-US" sz="1800" dirty="0"/>
              <a:t>Cube = all combination of dimensions  (all cuboids)</a:t>
            </a:r>
          </a:p>
        </p:txBody>
      </p:sp>
      <p:grpSp>
        <p:nvGrpSpPr>
          <p:cNvPr id="77" name="Group 210"/>
          <p:cNvGrpSpPr>
            <a:grpSpLocks/>
          </p:cNvGrpSpPr>
          <p:nvPr/>
        </p:nvGrpSpPr>
        <p:grpSpPr bwMode="auto">
          <a:xfrm>
            <a:off x="1943648" y="2009541"/>
            <a:ext cx="8078787" cy="2927350"/>
            <a:chOff x="-17" y="874"/>
            <a:chExt cx="5612" cy="1844"/>
          </a:xfrm>
        </p:grpSpPr>
        <p:sp>
          <p:nvSpPr>
            <p:cNvPr id="28677" name="Line 40"/>
            <p:cNvSpPr>
              <a:spLocks noChangeShapeType="1"/>
            </p:cNvSpPr>
            <p:nvPr/>
          </p:nvSpPr>
          <p:spPr bwMode="auto">
            <a:xfrm flipH="1">
              <a:off x="1066" y="1355"/>
              <a:ext cx="1256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8" name="Line 29"/>
            <p:cNvSpPr>
              <a:spLocks noChangeShapeType="1"/>
            </p:cNvSpPr>
            <p:nvPr/>
          </p:nvSpPr>
          <p:spPr bwMode="auto">
            <a:xfrm flipH="1">
              <a:off x="1619" y="1002"/>
              <a:ext cx="301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Line 30"/>
            <p:cNvSpPr>
              <a:spLocks noChangeShapeType="1"/>
            </p:cNvSpPr>
            <p:nvPr/>
          </p:nvSpPr>
          <p:spPr bwMode="auto">
            <a:xfrm>
              <a:off x="1920" y="1002"/>
              <a:ext cx="402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31"/>
            <p:cNvSpPr>
              <a:spLocks noChangeShapeType="1"/>
            </p:cNvSpPr>
            <p:nvPr/>
          </p:nvSpPr>
          <p:spPr bwMode="auto">
            <a:xfrm>
              <a:off x="1920" y="1002"/>
              <a:ext cx="1106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Text Box 3"/>
            <p:cNvSpPr txBox="1">
              <a:spLocks noChangeArrowheads="1"/>
            </p:cNvSpPr>
            <p:nvPr/>
          </p:nvSpPr>
          <p:spPr bwMode="auto">
            <a:xfrm>
              <a:off x="0" y="1536"/>
              <a:ext cx="6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time, item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682" name="Text Box 4"/>
            <p:cNvSpPr txBox="1">
              <a:spLocks noChangeArrowheads="1"/>
            </p:cNvSpPr>
            <p:nvPr/>
          </p:nvSpPr>
          <p:spPr bwMode="auto">
            <a:xfrm>
              <a:off x="-17" y="2267"/>
              <a:ext cx="11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time, item, location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683" name="Text Box 5"/>
            <p:cNvSpPr txBox="1">
              <a:spLocks noChangeArrowheads="1"/>
            </p:cNvSpPr>
            <p:nvPr/>
          </p:nvSpPr>
          <p:spPr bwMode="auto">
            <a:xfrm>
              <a:off x="2119" y="2524"/>
              <a:ext cx="18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time, item, location, supplier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684" name="Text Box 24"/>
            <p:cNvSpPr txBox="1">
              <a:spLocks noChangeArrowheads="1"/>
            </p:cNvSpPr>
            <p:nvPr/>
          </p:nvSpPr>
          <p:spPr bwMode="auto">
            <a:xfrm>
              <a:off x="704" y="1094"/>
              <a:ext cx="3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</a:t>
              </a:r>
            </a:p>
          </p:txBody>
        </p:sp>
        <p:sp>
          <p:nvSpPr>
            <p:cNvPr id="28685" name="Text Box 25"/>
            <p:cNvSpPr txBox="1">
              <a:spLocks noChangeArrowheads="1"/>
            </p:cNvSpPr>
            <p:nvPr/>
          </p:nvSpPr>
          <p:spPr bwMode="auto">
            <a:xfrm>
              <a:off x="1457" y="1104"/>
              <a:ext cx="3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item</a:t>
              </a:r>
            </a:p>
          </p:txBody>
        </p:sp>
        <p:sp>
          <p:nvSpPr>
            <p:cNvPr id="28686" name="Text Box 26"/>
            <p:cNvSpPr txBox="1">
              <a:spLocks noChangeArrowheads="1"/>
            </p:cNvSpPr>
            <p:nvPr/>
          </p:nvSpPr>
          <p:spPr bwMode="auto">
            <a:xfrm>
              <a:off x="2211" y="1104"/>
              <a:ext cx="5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location</a:t>
              </a:r>
            </a:p>
          </p:txBody>
        </p:sp>
        <p:sp>
          <p:nvSpPr>
            <p:cNvPr id="28687" name="Text Box 27"/>
            <p:cNvSpPr txBox="1">
              <a:spLocks noChangeArrowheads="1"/>
            </p:cNvSpPr>
            <p:nvPr/>
          </p:nvSpPr>
          <p:spPr bwMode="auto">
            <a:xfrm>
              <a:off x="2966" y="1104"/>
              <a:ext cx="5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supplier</a:t>
              </a:r>
            </a:p>
          </p:txBody>
        </p:sp>
        <p:sp>
          <p:nvSpPr>
            <p:cNvPr id="28688" name="Line 28"/>
            <p:cNvSpPr>
              <a:spLocks noChangeShapeType="1"/>
            </p:cNvSpPr>
            <p:nvPr/>
          </p:nvSpPr>
          <p:spPr bwMode="auto">
            <a:xfrm flipH="1">
              <a:off x="815" y="1002"/>
              <a:ext cx="1105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32"/>
            <p:cNvSpPr>
              <a:spLocks noChangeShapeType="1"/>
            </p:cNvSpPr>
            <p:nvPr/>
          </p:nvSpPr>
          <p:spPr bwMode="auto">
            <a:xfrm flipH="1">
              <a:off x="362" y="1355"/>
              <a:ext cx="453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33"/>
            <p:cNvSpPr>
              <a:spLocks noChangeShapeType="1"/>
            </p:cNvSpPr>
            <p:nvPr/>
          </p:nvSpPr>
          <p:spPr bwMode="auto">
            <a:xfrm>
              <a:off x="815" y="1355"/>
              <a:ext cx="251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34"/>
            <p:cNvSpPr>
              <a:spLocks noChangeShapeType="1"/>
            </p:cNvSpPr>
            <p:nvPr/>
          </p:nvSpPr>
          <p:spPr bwMode="auto">
            <a:xfrm>
              <a:off x="815" y="1355"/>
              <a:ext cx="954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35"/>
            <p:cNvSpPr>
              <a:spLocks noChangeShapeType="1"/>
            </p:cNvSpPr>
            <p:nvPr/>
          </p:nvSpPr>
          <p:spPr bwMode="auto">
            <a:xfrm flipH="1">
              <a:off x="362" y="1355"/>
              <a:ext cx="125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36"/>
            <p:cNvSpPr>
              <a:spLocks noChangeShapeType="1"/>
            </p:cNvSpPr>
            <p:nvPr/>
          </p:nvSpPr>
          <p:spPr bwMode="auto">
            <a:xfrm>
              <a:off x="1619" y="1355"/>
              <a:ext cx="854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37"/>
            <p:cNvSpPr>
              <a:spLocks noChangeShapeType="1"/>
            </p:cNvSpPr>
            <p:nvPr/>
          </p:nvSpPr>
          <p:spPr bwMode="auto">
            <a:xfrm>
              <a:off x="1619" y="1355"/>
              <a:ext cx="145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38"/>
            <p:cNvSpPr>
              <a:spLocks noChangeShapeType="1"/>
            </p:cNvSpPr>
            <p:nvPr/>
          </p:nvSpPr>
          <p:spPr bwMode="auto">
            <a:xfrm>
              <a:off x="2322" y="1355"/>
              <a:ext cx="151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39"/>
            <p:cNvSpPr>
              <a:spLocks noChangeShapeType="1"/>
            </p:cNvSpPr>
            <p:nvPr/>
          </p:nvSpPr>
          <p:spPr bwMode="auto">
            <a:xfrm>
              <a:off x="2322" y="1355"/>
              <a:ext cx="135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41"/>
            <p:cNvSpPr>
              <a:spLocks noChangeShapeType="1"/>
            </p:cNvSpPr>
            <p:nvPr/>
          </p:nvSpPr>
          <p:spPr bwMode="auto">
            <a:xfrm flipH="1">
              <a:off x="1769" y="1387"/>
              <a:ext cx="125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42"/>
            <p:cNvSpPr>
              <a:spLocks noChangeShapeType="1"/>
            </p:cNvSpPr>
            <p:nvPr/>
          </p:nvSpPr>
          <p:spPr bwMode="auto">
            <a:xfrm>
              <a:off x="3026" y="1387"/>
              <a:ext cx="5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43"/>
            <p:cNvSpPr>
              <a:spLocks noChangeShapeType="1"/>
            </p:cNvSpPr>
            <p:nvPr/>
          </p:nvSpPr>
          <p:spPr bwMode="auto">
            <a:xfrm>
              <a:off x="3026" y="1387"/>
              <a:ext cx="65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44"/>
            <p:cNvSpPr>
              <a:spLocks noChangeShapeType="1"/>
            </p:cNvSpPr>
            <p:nvPr/>
          </p:nvSpPr>
          <p:spPr bwMode="auto">
            <a:xfrm>
              <a:off x="362" y="1771"/>
              <a:ext cx="453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45"/>
            <p:cNvSpPr>
              <a:spLocks noChangeShapeType="1"/>
            </p:cNvSpPr>
            <p:nvPr/>
          </p:nvSpPr>
          <p:spPr bwMode="auto">
            <a:xfrm>
              <a:off x="362" y="1771"/>
              <a:ext cx="1106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47"/>
            <p:cNvSpPr>
              <a:spLocks noChangeShapeType="1"/>
            </p:cNvSpPr>
            <p:nvPr/>
          </p:nvSpPr>
          <p:spPr bwMode="auto">
            <a:xfrm>
              <a:off x="1066" y="1771"/>
              <a:ext cx="1105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48"/>
            <p:cNvSpPr>
              <a:spLocks noChangeShapeType="1"/>
            </p:cNvSpPr>
            <p:nvPr/>
          </p:nvSpPr>
          <p:spPr bwMode="auto">
            <a:xfrm flipH="1">
              <a:off x="1468" y="1771"/>
              <a:ext cx="301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49"/>
            <p:cNvSpPr>
              <a:spLocks noChangeShapeType="1"/>
            </p:cNvSpPr>
            <p:nvPr/>
          </p:nvSpPr>
          <p:spPr bwMode="auto">
            <a:xfrm>
              <a:off x="1769" y="1771"/>
              <a:ext cx="402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50"/>
            <p:cNvSpPr>
              <a:spLocks noChangeShapeType="1"/>
            </p:cNvSpPr>
            <p:nvPr/>
          </p:nvSpPr>
          <p:spPr bwMode="auto">
            <a:xfrm flipH="1">
              <a:off x="815" y="1771"/>
              <a:ext cx="1658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Line 51"/>
            <p:cNvSpPr>
              <a:spLocks noChangeShapeType="1"/>
            </p:cNvSpPr>
            <p:nvPr/>
          </p:nvSpPr>
          <p:spPr bwMode="auto">
            <a:xfrm>
              <a:off x="2473" y="1771"/>
              <a:ext cx="402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Line 52"/>
            <p:cNvSpPr>
              <a:spLocks noChangeShapeType="1"/>
            </p:cNvSpPr>
            <p:nvPr/>
          </p:nvSpPr>
          <p:spPr bwMode="auto">
            <a:xfrm flipH="1">
              <a:off x="1468" y="1771"/>
              <a:ext cx="1608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Line 53"/>
            <p:cNvSpPr>
              <a:spLocks noChangeShapeType="1"/>
            </p:cNvSpPr>
            <p:nvPr/>
          </p:nvSpPr>
          <p:spPr bwMode="auto">
            <a:xfrm flipH="1">
              <a:off x="2875" y="1771"/>
              <a:ext cx="201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54"/>
            <p:cNvSpPr>
              <a:spLocks noChangeShapeType="1"/>
            </p:cNvSpPr>
            <p:nvPr/>
          </p:nvSpPr>
          <p:spPr bwMode="auto">
            <a:xfrm flipH="1">
              <a:off x="2875" y="1771"/>
              <a:ext cx="804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Line 55"/>
            <p:cNvSpPr>
              <a:spLocks noChangeShapeType="1"/>
            </p:cNvSpPr>
            <p:nvPr/>
          </p:nvSpPr>
          <p:spPr bwMode="auto">
            <a:xfrm flipH="1">
              <a:off x="2171" y="1771"/>
              <a:ext cx="1508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56"/>
            <p:cNvSpPr>
              <a:spLocks noChangeShapeType="1"/>
            </p:cNvSpPr>
            <p:nvPr/>
          </p:nvSpPr>
          <p:spPr bwMode="auto">
            <a:xfrm>
              <a:off x="815" y="2252"/>
              <a:ext cx="1155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57"/>
            <p:cNvSpPr>
              <a:spLocks noChangeShapeType="1"/>
            </p:cNvSpPr>
            <p:nvPr/>
          </p:nvSpPr>
          <p:spPr bwMode="auto">
            <a:xfrm>
              <a:off x="1468" y="2220"/>
              <a:ext cx="553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58"/>
            <p:cNvSpPr>
              <a:spLocks noChangeShapeType="1"/>
            </p:cNvSpPr>
            <p:nvPr/>
          </p:nvSpPr>
          <p:spPr bwMode="auto">
            <a:xfrm flipH="1">
              <a:off x="2021" y="2220"/>
              <a:ext cx="150" cy="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59"/>
            <p:cNvSpPr>
              <a:spLocks noChangeShapeType="1"/>
            </p:cNvSpPr>
            <p:nvPr/>
          </p:nvSpPr>
          <p:spPr bwMode="auto">
            <a:xfrm flipH="1">
              <a:off x="1970" y="2252"/>
              <a:ext cx="905" cy="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Text Box 60"/>
            <p:cNvSpPr txBox="1">
              <a:spLocks noChangeArrowheads="1"/>
            </p:cNvSpPr>
            <p:nvPr/>
          </p:nvSpPr>
          <p:spPr bwMode="auto">
            <a:xfrm>
              <a:off x="755" y="1536"/>
              <a:ext cx="8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time, location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16" name="Text Box 61"/>
            <p:cNvSpPr txBox="1">
              <a:spLocks noChangeArrowheads="1"/>
            </p:cNvSpPr>
            <p:nvPr/>
          </p:nvSpPr>
          <p:spPr bwMode="auto">
            <a:xfrm>
              <a:off x="1407" y="1776"/>
              <a:ext cx="9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Time, supplier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17" name="Text Box 62"/>
            <p:cNvSpPr txBox="1">
              <a:spLocks noChangeArrowheads="1"/>
            </p:cNvSpPr>
            <p:nvPr/>
          </p:nvSpPr>
          <p:spPr bwMode="auto">
            <a:xfrm>
              <a:off x="2111" y="1573"/>
              <a:ext cx="8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item, location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18" name="Text Box 63"/>
            <p:cNvSpPr txBox="1">
              <a:spLocks noChangeArrowheads="1"/>
            </p:cNvSpPr>
            <p:nvPr/>
          </p:nvSpPr>
          <p:spPr bwMode="auto">
            <a:xfrm>
              <a:off x="2714" y="1756"/>
              <a:ext cx="8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item, supplier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19" name="Text Box 64"/>
            <p:cNvSpPr txBox="1">
              <a:spLocks noChangeArrowheads="1"/>
            </p:cNvSpPr>
            <p:nvPr/>
          </p:nvSpPr>
          <p:spPr bwMode="auto">
            <a:xfrm>
              <a:off x="3531" y="1545"/>
              <a:ext cx="10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location, supplier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20" name="Text Box 65"/>
            <p:cNvSpPr txBox="1">
              <a:spLocks noChangeArrowheads="1"/>
            </p:cNvSpPr>
            <p:nvPr/>
          </p:nvSpPr>
          <p:spPr bwMode="auto">
            <a:xfrm>
              <a:off x="1149" y="2256"/>
              <a:ext cx="11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time, item, supplier</a:t>
              </a:r>
              <a:endParaRPr lang="en-US" altLang="zh-CN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21" name="Text Box 66"/>
            <p:cNvSpPr txBox="1">
              <a:spLocks noChangeArrowheads="1"/>
            </p:cNvSpPr>
            <p:nvPr/>
          </p:nvSpPr>
          <p:spPr bwMode="auto">
            <a:xfrm>
              <a:off x="1677" y="2031"/>
              <a:ext cx="1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time, location, supplier</a:t>
              </a:r>
              <a:endParaRPr lang="en-US" altLang="zh-CN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22" name="Text Box 67"/>
            <p:cNvSpPr txBox="1">
              <a:spLocks noChangeArrowheads="1"/>
            </p:cNvSpPr>
            <p:nvPr/>
          </p:nvSpPr>
          <p:spPr bwMode="auto">
            <a:xfrm>
              <a:off x="2635" y="2267"/>
              <a:ext cx="13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1400" b="1">
                  <a:solidFill>
                    <a:srgbClr val="796E65"/>
                  </a:solidFill>
                  <a:latin typeface="Times New Roman" pitchFamily="18" charset="0"/>
                </a:rPr>
                <a:t>item, location, supplier</a:t>
              </a:r>
              <a:endParaRPr lang="en-US" altLang="zh-CN" sz="1400">
                <a:solidFill>
                  <a:srgbClr val="796E65"/>
                </a:solidFill>
                <a:latin typeface="Times New Roman" pitchFamily="18" charset="0"/>
              </a:endParaRPr>
            </a:p>
          </p:txBody>
        </p:sp>
        <p:sp>
          <p:nvSpPr>
            <p:cNvPr id="28723" name="Text Box 68"/>
            <p:cNvSpPr txBox="1">
              <a:spLocks noChangeArrowheads="1"/>
            </p:cNvSpPr>
            <p:nvPr/>
          </p:nvSpPr>
          <p:spPr bwMode="auto">
            <a:xfrm>
              <a:off x="4433" y="874"/>
              <a:ext cx="11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600">
                  <a:solidFill>
                    <a:srgbClr val="796E65"/>
                  </a:solidFill>
                  <a:latin typeface="Times New Roman" pitchFamily="18" charset="0"/>
                </a:rPr>
                <a:t>0-</a:t>
              </a:r>
              <a:r>
                <a:rPr lang="en-US" altLang="zh-CN" sz="1600">
                  <a:solidFill>
                    <a:srgbClr val="796E65"/>
                  </a:solidFill>
                  <a:latin typeface="Times New Roman" pitchFamily="18" charset="0"/>
                </a:rPr>
                <a:t>D(apex) cuboid</a:t>
              </a:r>
            </a:p>
          </p:txBody>
        </p:sp>
        <p:sp>
          <p:nvSpPr>
            <p:cNvPr id="28724" name="Text Box 69"/>
            <p:cNvSpPr txBox="1">
              <a:spLocks noChangeArrowheads="1"/>
            </p:cNvSpPr>
            <p:nvPr/>
          </p:nvSpPr>
          <p:spPr bwMode="auto">
            <a:xfrm>
              <a:off x="4421" y="1265"/>
              <a:ext cx="8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600">
                  <a:solidFill>
                    <a:srgbClr val="796E65"/>
                  </a:solidFill>
                  <a:latin typeface="Times New Roman" pitchFamily="18" charset="0"/>
                </a:rPr>
                <a:t>1-</a:t>
              </a:r>
              <a:r>
                <a:rPr lang="en-US" altLang="zh-CN" sz="1600">
                  <a:solidFill>
                    <a:srgbClr val="796E65"/>
                  </a:solidFill>
                  <a:latin typeface="Times New Roman" pitchFamily="18" charset="0"/>
                </a:rPr>
                <a:t>D cuboids</a:t>
              </a:r>
            </a:p>
          </p:txBody>
        </p:sp>
        <p:sp>
          <p:nvSpPr>
            <p:cNvPr id="28725" name="Text Box 70"/>
            <p:cNvSpPr txBox="1">
              <a:spLocks noChangeArrowheads="1"/>
            </p:cNvSpPr>
            <p:nvPr/>
          </p:nvSpPr>
          <p:spPr bwMode="auto">
            <a:xfrm>
              <a:off x="4421" y="1713"/>
              <a:ext cx="8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600">
                  <a:solidFill>
                    <a:srgbClr val="796E65"/>
                  </a:solidFill>
                  <a:latin typeface="Times New Roman" pitchFamily="18" charset="0"/>
                </a:rPr>
                <a:t>2-</a:t>
              </a:r>
              <a:r>
                <a:rPr lang="en-US" altLang="zh-CN" sz="1600">
                  <a:solidFill>
                    <a:srgbClr val="796E65"/>
                  </a:solidFill>
                  <a:latin typeface="Times New Roman" pitchFamily="18" charset="0"/>
                </a:rPr>
                <a:t>D cuboids</a:t>
              </a:r>
            </a:p>
          </p:txBody>
        </p:sp>
        <p:sp>
          <p:nvSpPr>
            <p:cNvPr id="28726" name="Text Box 71"/>
            <p:cNvSpPr txBox="1">
              <a:spLocks noChangeArrowheads="1"/>
            </p:cNvSpPr>
            <p:nvPr/>
          </p:nvSpPr>
          <p:spPr bwMode="auto">
            <a:xfrm>
              <a:off x="4421" y="2098"/>
              <a:ext cx="8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600">
                  <a:solidFill>
                    <a:srgbClr val="796E65"/>
                  </a:solidFill>
                  <a:latin typeface="Times New Roman" pitchFamily="18" charset="0"/>
                </a:rPr>
                <a:t>3-</a:t>
              </a:r>
              <a:r>
                <a:rPr lang="en-US" altLang="zh-CN" sz="1600">
                  <a:solidFill>
                    <a:srgbClr val="796E65"/>
                  </a:solidFill>
                  <a:latin typeface="Times New Roman" pitchFamily="18" charset="0"/>
                </a:rPr>
                <a:t>D cuboids</a:t>
              </a:r>
            </a:p>
          </p:txBody>
        </p:sp>
        <p:sp>
          <p:nvSpPr>
            <p:cNvPr id="28727" name="Text Box 72"/>
            <p:cNvSpPr txBox="1">
              <a:spLocks noChangeArrowheads="1"/>
            </p:cNvSpPr>
            <p:nvPr/>
          </p:nvSpPr>
          <p:spPr bwMode="auto">
            <a:xfrm>
              <a:off x="4421" y="2446"/>
              <a:ext cx="11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600">
                  <a:solidFill>
                    <a:srgbClr val="796E65"/>
                  </a:solidFill>
                  <a:latin typeface="Times New Roman" pitchFamily="18" charset="0"/>
                </a:rPr>
                <a:t>4-</a:t>
              </a:r>
              <a:r>
                <a:rPr lang="en-US" altLang="zh-CN" sz="1600">
                  <a:solidFill>
                    <a:srgbClr val="796E65"/>
                  </a:solidFill>
                  <a:latin typeface="Times New Roman" pitchFamily="18" charset="0"/>
                </a:rPr>
                <a:t>D(base) cuboid</a:t>
              </a:r>
            </a:p>
          </p:txBody>
        </p:sp>
        <p:sp>
          <p:nvSpPr>
            <p:cNvPr id="28728" name="AutoShape 18"/>
            <p:cNvSpPr>
              <a:spLocks noChangeArrowheads="1"/>
            </p:cNvSpPr>
            <p:nvPr/>
          </p:nvSpPr>
          <p:spPr bwMode="auto">
            <a:xfrm>
              <a:off x="3629" y="1739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29" name="AutoShape 16"/>
            <p:cNvSpPr>
              <a:spLocks noChangeArrowheads="1"/>
            </p:cNvSpPr>
            <p:nvPr/>
          </p:nvSpPr>
          <p:spPr bwMode="auto">
            <a:xfrm>
              <a:off x="2925" y="1355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0" name="AutoShape 7"/>
            <p:cNvSpPr>
              <a:spLocks noChangeArrowheads="1"/>
            </p:cNvSpPr>
            <p:nvPr/>
          </p:nvSpPr>
          <p:spPr bwMode="auto">
            <a:xfrm>
              <a:off x="1870" y="970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1" name="AutoShape 9"/>
            <p:cNvSpPr>
              <a:spLocks noChangeArrowheads="1"/>
            </p:cNvSpPr>
            <p:nvPr/>
          </p:nvSpPr>
          <p:spPr bwMode="auto">
            <a:xfrm>
              <a:off x="1518" y="1323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2" name="AutoShape 10"/>
            <p:cNvSpPr>
              <a:spLocks noChangeArrowheads="1"/>
            </p:cNvSpPr>
            <p:nvPr/>
          </p:nvSpPr>
          <p:spPr bwMode="auto">
            <a:xfrm>
              <a:off x="2272" y="1323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3" name="AutoShape 12"/>
            <p:cNvSpPr>
              <a:spLocks noChangeArrowheads="1"/>
            </p:cNvSpPr>
            <p:nvPr/>
          </p:nvSpPr>
          <p:spPr bwMode="auto">
            <a:xfrm>
              <a:off x="3026" y="1739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4" name="AutoShape 20"/>
            <p:cNvSpPr>
              <a:spLocks noChangeArrowheads="1"/>
            </p:cNvSpPr>
            <p:nvPr/>
          </p:nvSpPr>
          <p:spPr bwMode="auto">
            <a:xfrm>
              <a:off x="2825" y="2188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5" name="AutoShape 13"/>
            <p:cNvSpPr>
              <a:spLocks noChangeArrowheads="1"/>
            </p:cNvSpPr>
            <p:nvPr/>
          </p:nvSpPr>
          <p:spPr bwMode="auto">
            <a:xfrm>
              <a:off x="2423" y="1739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6" name="AutoShape 21"/>
            <p:cNvSpPr>
              <a:spLocks noChangeArrowheads="1"/>
            </p:cNvSpPr>
            <p:nvPr/>
          </p:nvSpPr>
          <p:spPr bwMode="auto">
            <a:xfrm>
              <a:off x="2121" y="2188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7" name="AutoShape 19"/>
            <p:cNvSpPr>
              <a:spLocks noChangeArrowheads="1"/>
            </p:cNvSpPr>
            <p:nvPr/>
          </p:nvSpPr>
          <p:spPr bwMode="auto">
            <a:xfrm>
              <a:off x="1920" y="2604"/>
              <a:ext cx="151" cy="97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8" name="AutoShape 22"/>
            <p:cNvSpPr>
              <a:spLocks noChangeArrowheads="1"/>
            </p:cNvSpPr>
            <p:nvPr/>
          </p:nvSpPr>
          <p:spPr bwMode="auto">
            <a:xfrm>
              <a:off x="1418" y="2188"/>
              <a:ext cx="150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39" name="Line 46"/>
            <p:cNvSpPr>
              <a:spLocks noChangeShapeType="1"/>
            </p:cNvSpPr>
            <p:nvPr/>
          </p:nvSpPr>
          <p:spPr bwMode="auto">
            <a:xfrm flipH="1">
              <a:off x="815" y="1771"/>
              <a:ext cx="251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0" name="AutoShape 11"/>
            <p:cNvSpPr>
              <a:spLocks noChangeArrowheads="1"/>
            </p:cNvSpPr>
            <p:nvPr/>
          </p:nvSpPr>
          <p:spPr bwMode="auto">
            <a:xfrm>
              <a:off x="1719" y="1739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41" name="AutoShape 8"/>
            <p:cNvSpPr>
              <a:spLocks noChangeArrowheads="1"/>
            </p:cNvSpPr>
            <p:nvPr/>
          </p:nvSpPr>
          <p:spPr bwMode="auto">
            <a:xfrm>
              <a:off x="764" y="1323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42" name="AutoShape 15"/>
            <p:cNvSpPr>
              <a:spLocks noChangeArrowheads="1"/>
            </p:cNvSpPr>
            <p:nvPr/>
          </p:nvSpPr>
          <p:spPr bwMode="auto">
            <a:xfrm>
              <a:off x="312" y="1739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43" name="AutoShape 17"/>
            <p:cNvSpPr>
              <a:spLocks noChangeArrowheads="1"/>
            </p:cNvSpPr>
            <p:nvPr/>
          </p:nvSpPr>
          <p:spPr bwMode="auto">
            <a:xfrm>
              <a:off x="764" y="2188"/>
              <a:ext cx="151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  <p:sp>
          <p:nvSpPr>
            <p:cNvPr id="28744" name="AutoShape 14"/>
            <p:cNvSpPr>
              <a:spLocks noChangeArrowheads="1"/>
            </p:cNvSpPr>
            <p:nvPr/>
          </p:nvSpPr>
          <p:spPr bwMode="auto">
            <a:xfrm>
              <a:off x="1016" y="1739"/>
              <a:ext cx="150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zh-CN" sz="2800">
                <a:solidFill>
                  <a:srgbClr val="796E65"/>
                </a:solidFill>
                <a:latin typeface="Tahoma" pitchFamily="34" charset="0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76301" y="403572"/>
            <a:ext cx="6635852" cy="865188"/>
          </a:xfrm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How it works – OLAP Cube, space for time</a:t>
            </a:r>
          </a:p>
        </p:txBody>
      </p:sp>
    </p:spTree>
    <p:extLst>
      <p:ext uri="{BB962C8B-B14F-4D97-AF65-F5344CB8AC3E}">
        <p14:creationId xmlns:p14="http://schemas.microsoft.com/office/powerpoint/2010/main" val="22152759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What’s Apache Kylin?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New Features in Kylin 1.5</a:t>
            </a:r>
          </a:p>
          <a:p>
            <a:pPr lvl="1"/>
            <a:r>
              <a:rPr lang="en-US" sz="2800" dirty="0"/>
              <a:t>Plugin Architecture</a:t>
            </a:r>
          </a:p>
          <a:p>
            <a:pPr lvl="1"/>
            <a:r>
              <a:rPr lang="en-US" sz="2800" dirty="0"/>
              <a:t>Fast Cubing</a:t>
            </a:r>
          </a:p>
          <a:p>
            <a:pPr lvl="1"/>
            <a:r>
              <a:rPr lang="en-US" altLang="zh-CN" sz="2800" dirty="0"/>
              <a:t>Parallel Scan</a:t>
            </a:r>
            <a:endParaRPr lang="en-US" sz="2800" dirty="0"/>
          </a:p>
          <a:p>
            <a:pPr lvl="1"/>
            <a:r>
              <a:rPr lang="en-US" sz="2800" dirty="0"/>
              <a:t>Streaming Cubing</a:t>
            </a:r>
          </a:p>
          <a:p>
            <a:pPr lvl="1"/>
            <a:r>
              <a:rPr lang="en-US" altLang="zh-CN" sz="2800" dirty="0"/>
              <a:t>User Defined Aggregation</a:t>
            </a:r>
            <a:endParaRPr lang="en-US" sz="2800" dirty="0"/>
          </a:p>
          <a:p>
            <a:r>
              <a:rPr lang="en-US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801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6077" y="5463163"/>
            <a:ext cx="2495509" cy="6480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  <a:latin typeface="Calibri"/>
                <a:ea typeface="宋体"/>
              </a:rPr>
              <a:t>Cube Builder 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(</a:t>
            </a:r>
            <a:r>
              <a:rPr lang="en-US" altLang="zh-CN" sz="1200" kern="0" dirty="0" err="1">
                <a:solidFill>
                  <a:sysClr val="windowText" lastClr="000000"/>
                </a:solidFill>
                <a:latin typeface="Calibri"/>
                <a:ea typeface="宋体"/>
              </a:rPr>
              <a:t>MapReduce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…)</a:t>
            </a:r>
            <a:endParaRPr lang="zh-CN" altLang="en-US" sz="1200" kern="0" dirty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60" name="TextBox 30"/>
          <p:cNvSpPr txBox="1"/>
          <p:nvPr/>
        </p:nvSpPr>
        <p:spPr>
          <a:xfrm>
            <a:off x="6528324" y="236681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kern="0" dirty="0">
                <a:solidFill>
                  <a:sysClr val="windowText" lastClr="000000"/>
                </a:solidFill>
              </a:rPr>
              <a:t>SQL</a:t>
            </a:r>
            <a:endParaRPr lang="zh-CN" alt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33"/>
          <p:cNvSpPr txBox="1"/>
          <p:nvPr/>
        </p:nvSpPr>
        <p:spPr>
          <a:xfrm>
            <a:off x="7464428" y="3806978"/>
            <a:ext cx="13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kern="0" dirty="0">
                <a:solidFill>
                  <a:sysClr val="windowText" lastClr="000000"/>
                </a:solidFill>
              </a:rPr>
              <a:t>Low  Latency - Seconds</a:t>
            </a:r>
            <a:endParaRPr lang="zh-CN" alt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96076" y="3878986"/>
            <a:ext cx="2520280" cy="36004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Routing</a:t>
            </a:r>
            <a:endParaRPr lang="zh-CN" altLang="en-US" sz="1200" kern="0" dirty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61108" y="1358706"/>
            <a:ext cx="1715493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3rd Party App</a:t>
            </a:r>
          </a:p>
          <a:p>
            <a:pPr algn="ctr"/>
            <a:r>
              <a:rPr lang="en-US" altLang="zh-CN" sz="1200" dirty="0"/>
              <a:t>(Web App, Mobile…)</a:t>
            </a:r>
            <a:endParaRPr lang="zh-CN" alt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3648005" y="2654849"/>
            <a:ext cx="3744415" cy="3672408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Diagonal Corner Rectangle 65"/>
          <p:cNvSpPr/>
          <p:nvPr/>
        </p:nvSpPr>
        <p:spPr>
          <a:xfrm>
            <a:off x="4296076" y="5103122"/>
            <a:ext cx="2520280" cy="252126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68825" y="1358706"/>
            <a:ext cx="1723595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SQL-Based Tool</a:t>
            </a:r>
          </a:p>
          <a:p>
            <a:pPr algn="ctr"/>
            <a:r>
              <a:rPr lang="en-US" altLang="zh-CN" sz="1200" dirty="0"/>
              <a:t>(BI Tools: Tableau…)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96076" y="3374930"/>
            <a:ext cx="2520280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Query Engine</a:t>
            </a:r>
          </a:p>
        </p:txBody>
      </p:sp>
      <p:sp>
        <p:nvSpPr>
          <p:cNvPr id="46" name="Can 45"/>
          <p:cNvSpPr/>
          <p:nvPr/>
        </p:nvSpPr>
        <p:spPr>
          <a:xfrm>
            <a:off x="1631780" y="4311034"/>
            <a:ext cx="1220244" cy="119047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Hadoop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Hive</a:t>
            </a:r>
          </a:p>
        </p:txBody>
      </p:sp>
      <p:cxnSp>
        <p:nvCxnSpPr>
          <p:cNvPr id="53" name="Elbow Connector 52"/>
          <p:cNvCxnSpPr>
            <a:stCxn id="59" idx="3"/>
            <a:endCxn id="91" idx="3"/>
          </p:cNvCxnSpPr>
          <p:nvPr/>
        </p:nvCxnSpPr>
        <p:spPr>
          <a:xfrm flipV="1">
            <a:off x="6791585" y="5465936"/>
            <a:ext cx="1926012" cy="321263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6" idx="3"/>
            <a:endCxn id="59" idx="1"/>
          </p:cNvCxnSpPr>
          <p:nvPr/>
        </p:nvCxnSpPr>
        <p:spPr>
          <a:xfrm rot="16200000" flipH="1">
            <a:off x="3126142" y="4617264"/>
            <a:ext cx="285694" cy="2054174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2"/>
          </p:cNvCxnSpPr>
          <p:nvPr/>
        </p:nvCxnSpPr>
        <p:spPr>
          <a:xfrm flipH="1">
            <a:off x="6528324" y="2222802"/>
            <a:ext cx="6138" cy="72008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3" idx="3"/>
            <a:endCxn id="45" idx="0"/>
          </p:cNvCxnSpPr>
          <p:nvPr/>
        </p:nvCxnSpPr>
        <p:spPr>
          <a:xfrm>
            <a:off x="6816357" y="4059006"/>
            <a:ext cx="1999467" cy="252028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660280" y="1934770"/>
            <a:ext cx="1715916" cy="28803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REST API</a:t>
            </a:r>
            <a:endParaRPr lang="zh-CN" altLang="en-US" sz="1200" kern="0" dirty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76504" y="1934770"/>
            <a:ext cx="1715916" cy="288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JDBC/ODBC</a:t>
            </a:r>
            <a:endParaRPr lang="zh-CN" altLang="en-US" sz="1200" kern="0" dirty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824468" y="1358708"/>
            <a:ext cx="2304256" cy="1240664"/>
            <a:chOff x="1115616" y="5162802"/>
            <a:chExt cx="2504711" cy="978508"/>
          </a:xfrm>
        </p:grpSpPr>
        <p:sp>
          <p:nvSpPr>
            <p:cNvPr id="75" name="Rounded Rectangle 74"/>
            <p:cNvSpPr/>
            <p:nvPr/>
          </p:nvSpPr>
          <p:spPr>
            <a:xfrm>
              <a:off x="1115616" y="5162802"/>
              <a:ext cx="2504711" cy="9654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4063" y="5218889"/>
              <a:ext cx="2247818" cy="92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Ø"/>
              </a:pPr>
              <a:r>
                <a:rPr lang="en-US" altLang="zh-CN" sz="1000" dirty="0"/>
                <a:t>Online Analysis Data Flow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altLang="zh-CN" sz="1000" dirty="0"/>
                <a:t>Offline Data Flow</a:t>
              </a:r>
            </a:p>
            <a:p>
              <a:pPr marL="171450" indent="-171450">
                <a:buFont typeface="Wingdings" charset="2"/>
                <a:buChar char="Ø"/>
              </a:pPr>
              <a:endParaRPr lang="en-US" altLang="zh-CN" sz="1000" dirty="0"/>
            </a:p>
            <a:p>
              <a:pPr marL="171450" indent="-171450">
                <a:buFont typeface="Wingdings" charset="2"/>
                <a:buChar char="Ø"/>
              </a:pPr>
              <a:r>
                <a:rPr lang="en-US" altLang="zh-CN" sz="1000" dirty="0"/>
                <a:t>Clients/Users interactive with Kylin via SQL</a:t>
              </a:r>
            </a:p>
            <a:p>
              <a:pPr marL="171450" indent="-171450">
                <a:buFont typeface="Wingdings" charset="2"/>
                <a:buChar char="Ø"/>
              </a:pPr>
              <a:r>
                <a:rPr lang="en-US" altLang="zh-CN" sz="1000" dirty="0"/>
                <a:t>OLAP Cube is transparent to users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3039196" y="5350772"/>
              <a:ext cx="449564" cy="0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108"/>
            <p:cNvCxnSpPr/>
            <p:nvPr/>
          </p:nvCxnSpPr>
          <p:spPr>
            <a:xfrm flipV="1">
              <a:off x="3034206" y="5506448"/>
              <a:ext cx="457674" cy="96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34"/>
          <p:cNvSpPr txBox="1"/>
          <p:nvPr/>
        </p:nvSpPr>
        <p:spPr>
          <a:xfrm>
            <a:off x="2135837" y="5823203"/>
            <a:ext cx="1411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kern="0" dirty="0">
                <a:solidFill>
                  <a:sysClr val="windowText" lastClr="000000"/>
                </a:solidFill>
              </a:rPr>
              <a:t>Star Schema Data</a:t>
            </a:r>
            <a:endParaRPr lang="zh-CN" alt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89" name="TextBox 34"/>
          <p:cNvSpPr txBox="1"/>
          <p:nvPr/>
        </p:nvSpPr>
        <p:spPr>
          <a:xfrm>
            <a:off x="7852974" y="5823203"/>
            <a:ext cx="1411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kern="0" dirty="0">
                <a:solidFill>
                  <a:sysClr val="windowText" lastClr="000000"/>
                </a:solidFill>
              </a:rPr>
              <a:t>Key Value Data</a:t>
            </a:r>
            <a:endParaRPr lang="zh-CN" altLang="en-US" sz="10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12500" y="4311035"/>
            <a:ext cx="1308420" cy="1154901"/>
            <a:chOff x="7704856" y="3861048"/>
            <a:chExt cx="1308420" cy="1154901"/>
          </a:xfrm>
        </p:grpSpPr>
        <p:sp>
          <p:nvSpPr>
            <p:cNvPr id="45" name="Cube 44"/>
            <p:cNvSpPr/>
            <p:nvPr/>
          </p:nvSpPr>
          <p:spPr>
            <a:xfrm>
              <a:off x="7704856" y="3861048"/>
              <a:ext cx="1156020" cy="1002501"/>
            </a:xfrm>
            <a:prstGeom prst="cub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Data Cube</a:t>
              </a:r>
              <a:endParaRPr lang="zh-CN" altLang="en-US" sz="1000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1" name="Cube 90"/>
            <p:cNvSpPr/>
            <p:nvPr/>
          </p:nvSpPr>
          <p:spPr>
            <a:xfrm>
              <a:off x="7857256" y="4013448"/>
              <a:ext cx="1156020" cy="1002501"/>
            </a:xfrm>
            <a:prstGeom prst="cub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OLAP</a:t>
              </a:r>
            </a:p>
            <a:p>
              <a:pPr algn="ctr"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Cubes</a:t>
              </a:r>
            </a:p>
            <a:p>
              <a:pPr algn="ctr">
                <a:defRPr/>
              </a:pPr>
              <a:r>
                <a:rPr lang="en-US" altLang="zh-CN" sz="1200" i="1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(HBase)</a:t>
              </a:r>
              <a:endParaRPr lang="zh-CN" altLang="en-US" sz="1200" i="1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79" name="Elbow Connector 78"/>
          <p:cNvCxnSpPr>
            <a:stCxn id="46" idx="1"/>
            <a:endCxn id="63" idx="1"/>
          </p:cNvCxnSpPr>
          <p:nvPr/>
        </p:nvCxnSpPr>
        <p:spPr>
          <a:xfrm rot="5400000" flipH="1" flipV="1">
            <a:off x="3142975" y="3157933"/>
            <a:ext cx="252028" cy="2054174"/>
          </a:xfrm>
          <a:prstGeom prst="bentConnector2">
            <a:avLst/>
          </a:prstGeom>
          <a:ln>
            <a:solidFill>
              <a:srgbClr val="008000"/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12100" y="2222802"/>
            <a:ext cx="0" cy="72008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30"/>
          <p:cNvSpPr txBox="1"/>
          <p:nvPr/>
        </p:nvSpPr>
        <p:spPr>
          <a:xfrm>
            <a:off x="4512100" y="236681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kern="0" dirty="0">
                <a:solidFill>
                  <a:sysClr val="windowText" lastClr="000000"/>
                </a:solidFill>
              </a:rPr>
              <a:t>SQL</a:t>
            </a:r>
            <a:endParaRPr lang="zh-CN" alt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96076" y="2942882"/>
            <a:ext cx="2520280" cy="4320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REST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999932" y="3806978"/>
            <a:ext cx="504056" cy="2592288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45247" y="4766868"/>
            <a:ext cx="97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 Source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Abstraction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0052" y="4455050"/>
            <a:ext cx="2952328" cy="1800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5304188" y="3446938"/>
            <a:ext cx="432048" cy="2592288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16157" y="452705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Engine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Abstraction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436" y="3734970"/>
            <a:ext cx="504056" cy="2592288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296628" y="469486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Storage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Abstraction </a:t>
            </a:r>
          </a:p>
        </p:txBody>
      </p:sp>
      <p:sp>
        <p:nvSpPr>
          <p:cNvPr id="4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76301" y="403572"/>
            <a:ext cx="6635852" cy="865188"/>
          </a:xfrm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Plugin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7934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8" grpId="0" animBg="1"/>
      <p:bldP spid="39" grpId="0"/>
      <p:bldP spid="41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33"/>
          <p:cNvSpPr/>
          <p:nvPr/>
        </p:nvSpPr>
        <p:spPr>
          <a:xfrm>
            <a:off x="4133473" y="3675589"/>
            <a:ext cx="3744416" cy="1059221"/>
          </a:xfrm>
          <a:prstGeom prst="parallelogram">
            <a:avLst>
              <a:gd name="adj" fmla="val 60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MR Engine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045" y="4385803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IN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1745" y="4385803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OUT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2042721">
            <a:off x="6901137" y="3842071"/>
            <a:ext cx="175127" cy="5763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rallelogram 34"/>
          <p:cNvSpPr/>
          <p:nvPr/>
        </p:nvSpPr>
        <p:spPr>
          <a:xfrm>
            <a:off x="4706539" y="3912358"/>
            <a:ext cx="495518" cy="473444"/>
          </a:xfrm>
          <a:prstGeom prst="parallelogram">
            <a:avLst>
              <a:gd name="adj" fmla="val 653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Can 40"/>
          <p:cNvSpPr/>
          <p:nvPr/>
        </p:nvSpPr>
        <p:spPr>
          <a:xfrm>
            <a:off x="2901652" y="3789040"/>
            <a:ext cx="720080" cy="72008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Hive Source</a:t>
            </a:r>
            <a:endParaRPr lang="zh-CN" altLang="en-US" sz="1400" dirty="0"/>
          </a:p>
        </p:txBody>
      </p:sp>
      <p:sp>
        <p:nvSpPr>
          <p:cNvPr id="42" name="Can 41"/>
          <p:cNvSpPr/>
          <p:nvPr/>
        </p:nvSpPr>
        <p:spPr>
          <a:xfrm>
            <a:off x="8400256" y="3789040"/>
            <a:ext cx="792088" cy="72008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HBase Storage</a:t>
            </a:r>
            <a:endParaRPr lang="zh-CN" alt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946823" y="1556792"/>
            <a:ext cx="2046162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Cube Metadata</a:t>
            </a:r>
            <a:endParaRPr lang="zh-CN" altLang="en-US" dirty="0"/>
          </a:p>
        </p:txBody>
      </p:sp>
      <p:sp>
        <p:nvSpPr>
          <p:cNvPr id="9" name="弧形 8"/>
          <p:cNvSpPr/>
          <p:nvPr/>
        </p:nvSpPr>
        <p:spPr>
          <a:xfrm>
            <a:off x="5759506" y="1916832"/>
            <a:ext cx="3020945" cy="2520280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>
          <a:xfrm flipH="1">
            <a:off x="3235626" y="1916832"/>
            <a:ext cx="3020945" cy="2520280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5996930" y="2144031"/>
            <a:ext cx="0" cy="10809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711624" y="2523460"/>
            <a:ext cx="110611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SourceFactory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8243242" y="2504502"/>
            <a:ext cx="110611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StorageFactory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5452623" y="2524736"/>
            <a:ext cx="110611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EngineFactory</a:t>
            </a:r>
            <a:endParaRPr lang="zh-CN" altLang="en-US" sz="11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76301" y="403572"/>
            <a:ext cx="5554479" cy="865188"/>
          </a:xfrm>
        </p:spPr>
        <p:txBody>
          <a:bodyPr/>
          <a:lstStyle/>
          <a:p>
            <a:r>
              <a:rPr lang="en-US" dirty="0"/>
              <a:t>Plugin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12685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>
            <a:off x="4151784" y="3371507"/>
            <a:ext cx="3744416" cy="1059221"/>
          </a:xfrm>
          <a:prstGeom prst="parallelogram">
            <a:avLst>
              <a:gd name="adj" fmla="val 60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MR Engine</a:t>
            </a:r>
          </a:p>
          <a:p>
            <a:pPr algn="ctr"/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Plugin Architecture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55840" y="4085365"/>
            <a:ext cx="998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Hive Adapter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0016" y="4085365"/>
            <a:ext cx="111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HBase</a:t>
            </a:r>
            <a:r>
              <a:rPr lang="en-US" altLang="zh-CN" sz="1200" dirty="0">
                <a:solidFill>
                  <a:schemeClr val="bg1"/>
                </a:solidFill>
              </a:rPr>
              <a:t> Adapter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892788" y="2972183"/>
            <a:ext cx="504056" cy="1102148"/>
          </a:xfrm>
          <a:prstGeom prst="cube">
            <a:avLst>
              <a:gd name="adj" fmla="val 659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6960096" y="2780928"/>
            <a:ext cx="216024" cy="792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isometricOffAxis2Top">
              <a:rot lat="19134164" lon="1510664" rev="19465765"/>
            </a:camera>
            <a:lightRig rig="contrasting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ight Arrow 37"/>
          <p:cNvSpPr/>
          <p:nvPr/>
        </p:nvSpPr>
        <p:spPr>
          <a:xfrm>
            <a:off x="3997388" y="3442623"/>
            <a:ext cx="802469" cy="22328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load data</a:t>
            </a:r>
            <a:endParaRPr lang="zh-CN" altLang="en-US" sz="900" dirty="0"/>
          </a:p>
        </p:txBody>
      </p:sp>
      <p:sp>
        <p:nvSpPr>
          <p:cNvPr id="39" name="Right Arrow 38"/>
          <p:cNvSpPr/>
          <p:nvPr/>
        </p:nvSpPr>
        <p:spPr>
          <a:xfrm>
            <a:off x="7332177" y="3413822"/>
            <a:ext cx="780047" cy="22328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save cube</a:t>
            </a:r>
            <a:endParaRPr lang="zh-CN" altLang="en-US" sz="900" dirty="0"/>
          </a:p>
        </p:txBody>
      </p:sp>
      <p:sp>
        <p:nvSpPr>
          <p:cNvPr id="13" name="Can 40"/>
          <p:cNvSpPr/>
          <p:nvPr/>
        </p:nvSpPr>
        <p:spPr>
          <a:xfrm>
            <a:off x="3170793" y="3194224"/>
            <a:ext cx="720080" cy="72008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Hive Source</a:t>
            </a:r>
            <a:endParaRPr lang="zh-CN" altLang="en-US" sz="1400" dirty="0"/>
          </a:p>
        </p:txBody>
      </p:sp>
      <p:sp>
        <p:nvSpPr>
          <p:cNvPr id="14" name="Can 41"/>
          <p:cNvSpPr/>
          <p:nvPr/>
        </p:nvSpPr>
        <p:spPr>
          <a:xfrm>
            <a:off x="8241160" y="3163217"/>
            <a:ext cx="792088" cy="72008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HBase Storage</a:t>
            </a:r>
            <a:endParaRPr lang="zh-CN" altLang="en-US" sz="1400" dirty="0"/>
          </a:p>
        </p:txBody>
      </p:sp>
      <p:sp>
        <p:nvSpPr>
          <p:cNvPr id="15" name="弧形 14"/>
          <p:cNvSpPr/>
          <p:nvPr/>
        </p:nvSpPr>
        <p:spPr>
          <a:xfrm rot="2412010" flipH="1">
            <a:off x="7190850" y="2747799"/>
            <a:ext cx="1755663" cy="1389648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9187990">
            <a:off x="3245490" y="2747799"/>
            <a:ext cx="1755663" cy="1389648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48596" y="245216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adapt to IN</a:t>
            </a:r>
            <a:endParaRPr lang="zh-CN" altLang="en-US" sz="9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464153" y="2452164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adapt to OUT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18860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Engine</a:t>
            </a:r>
          </a:p>
          <a:p>
            <a:pPr lvl="1"/>
            <a:r>
              <a:rPr lang="en-US" altLang="zh-CN" dirty="0"/>
              <a:t>MR V1</a:t>
            </a:r>
          </a:p>
          <a:p>
            <a:pPr lvl="1"/>
            <a:r>
              <a:rPr lang="en-US" altLang="zh-CN" dirty="0"/>
              <a:t>MR V2</a:t>
            </a:r>
          </a:p>
          <a:p>
            <a:pPr lvl="1"/>
            <a:r>
              <a:rPr lang="en-US" altLang="zh-CN" dirty="0"/>
              <a:t>Spark (early)</a:t>
            </a:r>
          </a:p>
          <a:p>
            <a:pPr lvl="1"/>
            <a:r>
              <a:rPr lang="en-US" altLang="zh-CN" dirty="0"/>
              <a:t>Streaming (experimental)</a:t>
            </a:r>
          </a:p>
          <a:p>
            <a:r>
              <a:rPr lang="en-US" altLang="zh-CN" dirty="0"/>
              <a:t>Source</a:t>
            </a:r>
          </a:p>
          <a:p>
            <a:pPr lvl="1"/>
            <a:r>
              <a:rPr lang="en-US" altLang="zh-CN" dirty="0"/>
              <a:t>Hive</a:t>
            </a:r>
          </a:p>
          <a:p>
            <a:pPr lvl="1"/>
            <a:r>
              <a:rPr lang="en-US" altLang="zh-CN" dirty="0"/>
              <a:t>Kafka</a:t>
            </a:r>
          </a:p>
          <a:p>
            <a:pPr lvl="1"/>
            <a:r>
              <a:rPr lang="en-US" altLang="zh-CN" dirty="0"/>
              <a:t>Spark SQL &amp; </a:t>
            </a:r>
            <a:r>
              <a:rPr lang="en-US" altLang="zh-CN" dirty="0" err="1"/>
              <a:t>DataFrames</a:t>
            </a:r>
            <a:endParaRPr lang="en-US" altLang="zh-CN" dirty="0"/>
          </a:p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 err="1"/>
              <a:t>HBase</a:t>
            </a:r>
            <a:endParaRPr lang="en-US" altLang="zh-CN" dirty="0"/>
          </a:p>
          <a:p>
            <a:pPr lvl="1"/>
            <a:r>
              <a:rPr lang="en-US" altLang="zh-CN" dirty="0"/>
              <a:t>? Kudu</a:t>
            </a:r>
          </a:p>
          <a:p>
            <a:pPr lvl="1"/>
            <a:r>
              <a:rPr lang="en-US" altLang="zh-CN" dirty="0"/>
              <a:t>? Cassandra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844824"/>
            <a:ext cx="18478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Developing Modules</a:t>
            </a:r>
          </a:p>
        </p:txBody>
      </p:sp>
    </p:spTree>
    <p:extLst>
      <p:ext uri="{BB962C8B-B14F-4D97-AF65-F5344CB8AC3E}">
        <p14:creationId xmlns:p14="http://schemas.microsoft.com/office/powerpoint/2010/main" val="34927302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Freedom</a:t>
            </a:r>
          </a:p>
          <a:p>
            <a:pPr lvl="1"/>
            <a:r>
              <a:rPr lang="en-US" altLang="zh-CN" dirty="0"/>
              <a:t>Zoo break, not bound to Hadoop any more</a:t>
            </a:r>
          </a:p>
          <a:p>
            <a:pPr lvl="1"/>
            <a:r>
              <a:rPr lang="en-US" altLang="zh-CN" dirty="0"/>
              <a:t>Free to go to a better engine or storage</a:t>
            </a:r>
          </a:p>
          <a:p>
            <a:r>
              <a:rPr lang="en-US" altLang="zh-CN" dirty="0"/>
              <a:t>Extensibility</a:t>
            </a:r>
          </a:p>
          <a:p>
            <a:pPr lvl="1"/>
            <a:r>
              <a:rPr lang="en-US" altLang="zh-CN" dirty="0"/>
              <a:t>Accept any input, e.g. Kafka</a:t>
            </a:r>
          </a:p>
          <a:p>
            <a:pPr lvl="1"/>
            <a:r>
              <a:rPr lang="en-US" altLang="zh-CN" dirty="0"/>
              <a:t>Embrace next-gen distributed platform, e.g. Spark</a:t>
            </a:r>
          </a:p>
          <a:p>
            <a:r>
              <a:rPr lang="en-US" altLang="zh-CN" dirty="0"/>
              <a:t>Flexibility</a:t>
            </a:r>
          </a:p>
          <a:p>
            <a:pPr lvl="1"/>
            <a:r>
              <a:rPr lang="en-US" altLang="zh-CN" dirty="0"/>
              <a:t>Choose different engine for different data set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76301" y="403572"/>
            <a:ext cx="6403922" cy="865188"/>
          </a:xfrm>
        </p:spPr>
        <p:txBody>
          <a:bodyPr/>
          <a:lstStyle/>
          <a:p>
            <a:r>
              <a:rPr lang="en-US" dirty="0"/>
              <a:t>The Freedom, Extensibility, Flexibility</a:t>
            </a:r>
          </a:p>
        </p:txBody>
      </p:sp>
    </p:spTree>
    <p:extLst>
      <p:ext uri="{BB962C8B-B14F-4D97-AF65-F5344CB8AC3E}">
        <p14:creationId xmlns:p14="http://schemas.microsoft.com/office/powerpoint/2010/main" val="13820018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55507" y="1649137"/>
            <a:ext cx="6233120" cy="3873357"/>
            <a:chOff x="2860913" y="1715883"/>
            <a:chExt cx="6695249" cy="3873357"/>
          </a:xfrm>
        </p:grpSpPr>
        <p:grpSp>
          <p:nvGrpSpPr>
            <p:cNvPr id="4" name="Group 3"/>
            <p:cNvGrpSpPr/>
            <p:nvPr/>
          </p:nvGrpSpPr>
          <p:grpSpPr>
            <a:xfrm>
              <a:off x="4967020" y="1806520"/>
              <a:ext cx="3903343" cy="3033481"/>
              <a:chOff x="2878457" y="1995636"/>
              <a:chExt cx="4488037" cy="3033481"/>
            </a:xfrm>
          </p:grpSpPr>
          <p:sp>
            <p:nvSpPr>
              <p:cNvPr id="5" name="Line 40"/>
              <p:cNvSpPr>
                <a:spLocks noChangeShapeType="1"/>
              </p:cNvSpPr>
              <p:nvPr/>
            </p:nvSpPr>
            <p:spPr bwMode="auto">
              <a:xfrm flipH="1">
                <a:off x="3854230" y="2670327"/>
                <a:ext cx="162542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6" name="Line 29"/>
              <p:cNvSpPr>
                <a:spLocks noChangeShapeType="1"/>
              </p:cNvSpPr>
              <p:nvPr/>
            </p:nvSpPr>
            <p:spPr bwMode="auto">
              <a:xfrm flipH="1">
                <a:off x="4569883" y="2051714"/>
                <a:ext cx="389533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7" name="Line 30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520240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" name="Line 31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1431306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" name="Line 28"/>
              <p:cNvSpPr>
                <a:spLocks noChangeShapeType="1"/>
              </p:cNvSpPr>
              <p:nvPr/>
            </p:nvSpPr>
            <p:spPr bwMode="auto">
              <a:xfrm flipH="1">
                <a:off x="3529404" y="2051714"/>
                <a:ext cx="1430012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" name="Line 32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586240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1" name="Line 33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32482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2" name="Line 34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1234598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3" name="Line 35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1626719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10518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88554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95413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756132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 flipH="1">
                <a:off x="4764002" y="2726405"/>
                <a:ext cx="1626719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6470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84506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586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1431306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>
                <a:off x="3854230" y="3399344"/>
                <a:ext cx="1430012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" name="Line 48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389533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5" name="Line 49"/>
              <p:cNvSpPr>
                <a:spLocks noChangeShapeType="1"/>
              </p:cNvSpPr>
              <p:nvPr/>
            </p:nvSpPr>
            <p:spPr bwMode="auto">
              <a:xfrm>
                <a:off x="4764002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6" name="Line 50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2145665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7" name="Line 51"/>
              <p:cNvSpPr>
                <a:spLocks noChangeShapeType="1"/>
              </p:cNvSpPr>
              <p:nvPr/>
            </p:nvSpPr>
            <p:spPr bwMode="auto">
              <a:xfrm>
                <a:off x="5675068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8" name="Line 52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2080958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9" name="Line 53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260120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30" name="Line 54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1040479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31" name="Line 55"/>
              <p:cNvSpPr>
                <a:spLocks noChangeShapeType="1"/>
              </p:cNvSpPr>
              <p:nvPr/>
            </p:nvSpPr>
            <p:spPr bwMode="auto">
              <a:xfrm flipH="1">
                <a:off x="5284242" y="3399344"/>
                <a:ext cx="1951545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32" name="Line 56"/>
              <p:cNvSpPr>
                <a:spLocks noChangeShapeType="1"/>
              </p:cNvSpPr>
              <p:nvPr/>
            </p:nvSpPr>
            <p:spPr bwMode="auto">
              <a:xfrm>
                <a:off x="3529404" y="4242270"/>
                <a:ext cx="1494718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4374470" y="4186192"/>
                <a:ext cx="715653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 flipH="1">
                <a:off x="5090122" y="4186192"/>
                <a:ext cx="194119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35" name="Line 59"/>
              <p:cNvSpPr>
                <a:spLocks noChangeShapeType="1"/>
              </p:cNvSpPr>
              <p:nvPr/>
            </p:nvSpPr>
            <p:spPr bwMode="auto">
              <a:xfrm flipH="1">
                <a:off x="5024122" y="4242270"/>
                <a:ext cx="1171186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36" name="AutoShape 18"/>
              <p:cNvSpPr>
                <a:spLocks noChangeArrowheads="1"/>
              </p:cNvSpPr>
              <p:nvPr/>
            </p:nvSpPr>
            <p:spPr bwMode="auto">
              <a:xfrm>
                <a:off x="717108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37" name="AutoShape 16"/>
              <p:cNvSpPr>
                <a:spLocks noChangeArrowheads="1"/>
              </p:cNvSpPr>
              <p:nvPr/>
            </p:nvSpPr>
            <p:spPr bwMode="auto">
              <a:xfrm>
                <a:off x="6260014" y="2670327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38" name="AutoShape 7"/>
              <p:cNvSpPr>
                <a:spLocks noChangeArrowheads="1"/>
              </p:cNvSpPr>
              <p:nvPr/>
            </p:nvSpPr>
            <p:spPr bwMode="auto">
              <a:xfrm>
                <a:off x="4894709" y="199563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39" name="AutoShape 9"/>
              <p:cNvSpPr>
                <a:spLocks noChangeArrowheads="1"/>
              </p:cNvSpPr>
              <p:nvPr/>
            </p:nvSpPr>
            <p:spPr bwMode="auto">
              <a:xfrm>
                <a:off x="4439176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0" name="AutoShape 10"/>
              <p:cNvSpPr>
                <a:spLocks noChangeArrowheads="1"/>
              </p:cNvSpPr>
              <p:nvPr/>
            </p:nvSpPr>
            <p:spPr bwMode="auto">
              <a:xfrm>
                <a:off x="5414949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1" name="AutoShape 12"/>
              <p:cNvSpPr>
                <a:spLocks noChangeArrowheads="1"/>
              </p:cNvSpPr>
              <p:nvPr/>
            </p:nvSpPr>
            <p:spPr bwMode="auto">
              <a:xfrm>
                <a:off x="639072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2" name="AutoShape 20"/>
              <p:cNvSpPr>
                <a:spLocks noChangeArrowheads="1"/>
              </p:cNvSpPr>
              <p:nvPr/>
            </p:nvSpPr>
            <p:spPr bwMode="auto">
              <a:xfrm>
                <a:off x="6130602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3" name="AutoShape 13"/>
              <p:cNvSpPr>
                <a:spLocks noChangeArrowheads="1"/>
              </p:cNvSpPr>
              <p:nvPr/>
            </p:nvSpPr>
            <p:spPr bwMode="auto">
              <a:xfrm>
                <a:off x="5610362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4" name="AutoShape 21"/>
              <p:cNvSpPr>
                <a:spLocks noChangeArrowheads="1"/>
              </p:cNvSpPr>
              <p:nvPr/>
            </p:nvSpPr>
            <p:spPr bwMode="auto">
              <a:xfrm>
                <a:off x="5219535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5" name="AutoShape 19"/>
              <p:cNvSpPr>
                <a:spLocks noChangeArrowheads="1"/>
              </p:cNvSpPr>
              <p:nvPr/>
            </p:nvSpPr>
            <p:spPr bwMode="auto">
              <a:xfrm>
                <a:off x="4959416" y="4859130"/>
                <a:ext cx="195413" cy="16998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6" name="AutoShape 22"/>
              <p:cNvSpPr>
                <a:spLocks noChangeArrowheads="1"/>
              </p:cNvSpPr>
              <p:nvPr/>
            </p:nvSpPr>
            <p:spPr bwMode="auto">
              <a:xfrm>
                <a:off x="4309763" y="4130113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324826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4699296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49" name="AutoShape 8"/>
              <p:cNvSpPr>
                <a:spLocks noChangeArrowheads="1"/>
              </p:cNvSpPr>
              <p:nvPr/>
            </p:nvSpPr>
            <p:spPr bwMode="auto">
              <a:xfrm>
                <a:off x="3463403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50" name="AutoShape 15"/>
              <p:cNvSpPr>
                <a:spLocks noChangeArrowheads="1"/>
              </p:cNvSpPr>
              <p:nvPr/>
            </p:nvSpPr>
            <p:spPr bwMode="auto">
              <a:xfrm>
                <a:off x="2878457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51" name="AutoShape 17"/>
              <p:cNvSpPr>
                <a:spLocks noChangeArrowheads="1"/>
              </p:cNvSpPr>
              <p:nvPr/>
            </p:nvSpPr>
            <p:spPr bwMode="auto">
              <a:xfrm>
                <a:off x="3463403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52" name="AutoShape 14"/>
              <p:cNvSpPr>
                <a:spLocks noChangeArrowheads="1"/>
              </p:cNvSpPr>
              <p:nvPr/>
            </p:nvSpPr>
            <p:spPr bwMode="auto">
              <a:xfrm>
                <a:off x="3789524" y="3343266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860914" y="5284440"/>
              <a:ext cx="1445541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Full Data</a:t>
              </a:r>
              <a:endParaRPr lang="zh-CN" altLang="en-US" dirty="0"/>
            </a:p>
          </p:txBody>
        </p:sp>
        <p:sp>
          <p:nvSpPr>
            <p:cNvPr id="54" name="Up Arrow 53"/>
            <p:cNvSpPr/>
            <p:nvPr/>
          </p:nvSpPr>
          <p:spPr>
            <a:xfrm>
              <a:off x="3462360" y="4937187"/>
              <a:ext cx="242649" cy="26759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77193" y="1715883"/>
              <a:ext cx="1435025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0-D Cuboid</a:t>
              </a:r>
              <a:endParaRPr lang="zh-CN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77193" y="2401683"/>
              <a:ext cx="1435025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1-D Cuboid</a:t>
              </a:r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0913" y="3132510"/>
              <a:ext cx="145130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2-D Cuboid</a:t>
              </a:r>
              <a:endParaRPr lang="zh-CN" alt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60913" y="3869574"/>
              <a:ext cx="145130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3-D Cuboid</a:t>
              </a:r>
              <a:endParaRPr lang="zh-CN" alt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60914" y="4575266"/>
              <a:ext cx="144554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4-D Cuboid</a:t>
              </a:r>
              <a:endParaRPr lang="zh-CN" alt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374563" y="1868283"/>
              <a:ext cx="48850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374563" y="2542974"/>
              <a:ext cx="48850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374562" y="3228729"/>
              <a:ext cx="5181600" cy="177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374562" y="4053153"/>
              <a:ext cx="4300134" cy="56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74562" y="4734196"/>
              <a:ext cx="3844602" cy="168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88762" y="4979641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MR</a:t>
              </a:r>
              <a:endParaRPr lang="zh-CN" altLang="en-US" sz="1200" dirty="0"/>
            </a:p>
          </p:txBody>
        </p:sp>
        <p:sp>
          <p:nvSpPr>
            <p:cNvPr id="66" name="Up Arrow 65"/>
            <p:cNvSpPr/>
            <p:nvPr/>
          </p:nvSpPr>
          <p:spPr>
            <a:xfrm>
              <a:off x="3460163" y="4217640"/>
              <a:ext cx="242649" cy="26759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86565" y="4260094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MR</a:t>
              </a:r>
              <a:endParaRPr lang="zh-CN" altLang="en-US" sz="1200" dirty="0"/>
            </a:p>
          </p:txBody>
        </p:sp>
        <p:sp>
          <p:nvSpPr>
            <p:cNvPr id="68" name="Up Arrow 67"/>
            <p:cNvSpPr/>
            <p:nvPr/>
          </p:nvSpPr>
          <p:spPr>
            <a:xfrm>
              <a:off x="3460163" y="3517188"/>
              <a:ext cx="242649" cy="26759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86565" y="355964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MR</a:t>
              </a:r>
              <a:endParaRPr lang="zh-CN" altLang="en-US" sz="1200" dirty="0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460163" y="2769840"/>
              <a:ext cx="242649" cy="26759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6565" y="2812294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MR</a:t>
              </a:r>
              <a:endParaRPr lang="zh-CN" altLang="en-US" sz="1200" dirty="0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3460163" y="2059795"/>
              <a:ext cx="242649" cy="26759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6565" y="2102249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MR</a:t>
              </a:r>
              <a:endParaRPr lang="zh-CN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03105" y="4797152"/>
              <a:ext cx="802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A,B,C,D</a:t>
              </a:r>
              <a:endParaRPr lang="zh-CN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93162" y="4077072"/>
              <a:ext cx="625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A,B,C</a:t>
              </a:r>
              <a:endParaRPr lang="zh-CN" alt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57258" y="4077072"/>
              <a:ext cx="643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A,B,D</a:t>
              </a:r>
              <a:endParaRPr lang="zh-CN" alt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1354" y="4077072"/>
              <a:ext cx="642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A,C,D</a:t>
              </a:r>
              <a:endParaRPr lang="zh-CN" alt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02131" y="4077072"/>
              <a:ext cx="631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B,C,D</a:t>
              </a:r>
              <a:endParaRPr lang="zh-CN" altLang="en-US" sz="1600" dirty="0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Layered Cubing (MR Engine V1)</a:t>
            </a:r>
          </a:p>
        </p:txBody>
      </p:sp>
      <p:sp>
        <p:nvSpPr>
          <p:cNvPr id="80" name="Content Placeholder 1"/>
          <p:cNvSpPr>
            <a:spLocks noGrp="1"/>
          </p:cNvSpPr>
          <p:nvPr>
            <p:ph sz="quarter" idx="10"/>
          </p:nvPr>
        </p:nvSpPr>
        <p:spPr>
          <a:xfrm>
            <a:off x="1007535" y="1628775"/>
            <a:ext cx="4471792" cy="417671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Pros</a:t>
            </a:r>
          </a:p>
          <a:p>
            <a:pPr lvl="1"/>
            <a:r>
              <a:rPr lang="en-US" altLang="zh-CN" sz="2000" dirty="0"/>
              <a:t>Simple implementation, depends on MR shuffle to merge sort and then aggregate</a:t>
            </a:r>
          </a:p>
          <a:p>
            <a:pPr lvl="1"/>
            <a:r>
              <a:rPr lang="en-US" altLang="zh-CN" sz="2000" dirty="0"/>
              <a:t>Little requirement on memory</a:t>
            </a:r>
          </a:p>
          <a:p>
            <a:r>
              <a:rPr lang="en-US" altLang="zh-CN" sz="2400" dirty="0"/>
              <a:t>Cons</a:t>
            </a:r>
          </a:p>
          <a:p>
            <a:pPr lvl="1"/>
            <a:r>
              <a:rPr lang="en-US" altLang="zh-CN" sz="2000" dirty="0"/>
              <a:t>Aggregation happens at reducer side</a:t>
            </a:r>
          </a:p>
          <a:p>
            <a:pPr lvl="1"/>
            <a:r>
              <a:rPr lang="en-US" altLang="zh-CN" sz="2000" dirty="0"/>
              <a:t>Mapper outputs raw data thus shuffle is huge</a:t>
            </a:r>
          </a:p>
          <a:p>
            <a:pPr lvl="1"/>
            <a:r>
              <a:rPr lang="en-US" altLang="zh-CN" sz="2000" dirty="0"/>
              <a:t>Multiple rounds of MR overhead</a:t>
            </a:r>
          </a:p>
          <a:p>
            <a:pPr lvl="1"/>
            <a:r>
              <a:rPr lang="en-US" altLang="zh-CN" sz="2000" dirty="0"/>
              <a:t>Shuffle can be 100x of cube size, big I/O pressure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668056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6549375" y="1813954"/>
            <a:ext cx="7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mapper</a:t>
            </a:r>
            <a:endParaRPr lang="zh-CN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8187786" y="1813954"/>
            <a:ext cx="7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mapper</a:t>
            </a:r>
            <a:endParaRPr lang="zh-CN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40601" y="1813954"/>
            <a:ext cx="7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mapper</a:t>
            </a:r>
            <a:endParaRPr lang="zh-CN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238088" y="5265677"/>
            <a:ext cx="7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reducer</a:t>
            </a:r>
            <a:endParaRPr lang="zh-CN" altLang="en-US" sz="1600" dirty="0"/>
          </a:p>
        </p:txBody>
      </p:sp>
      <p:sp>
        <p:nvSpPr>
          <p:cNvPr id="72" name="文本占位符 7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Fast Cubing</a:t>
            </a:r>
          </a:p>
        </p:txBody>
      </p:sp>
      <p:sp>
        <p:nvSpPr>
          <p:cNvPr id="73" name="Content Placeholder 1"/>
          <p:cNvSpPr>
            <a:spLocks noGrp="1"/>
          </p:cNvSpPr>
          <p:nvPr>
            <p:ph sz="quarter" idx="10"/>
          </p:nvPr>
        </p:nvSpPr>
        <p:spPr>
          <a:xfrm>
            <a:off x="1007534" y="1628775"/>
            <a:ext cx="4729039" cy="417671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Pros</a:t>
            </a:r>
          </a:p>
          <a:p>
            <a:pPr lvl="1"/>
            <a:r>
              <a:rPr lang="en-US" altLang="zh-CN" sz="2000" dirty="0"/>
              <a:t>In-mem cubing algorithm that can be reused by Streaming, Spark etc.</a:t>
            </a:r>
          </a:p>
          <a:p>
            <a:pPr lvl="1"/>
            <a:r>
              <a:rPr lang="en-US" altLang="zh-CN" sz="2000" dirty="0"/>
              <a:t>Mapper side aggregation</a:t>
            </a:r>
          </a:p>
          <a:p>
            <a:pPr lvl="1"/>
            <a:r>
              <a:rPr lang="en-US" altLang="zh-CN" sz="2000" dirty="0"/>
              <a:t>Lesser shuffling given the right data split</a:t>
            </a:r>
          </a:p>
          <a:p>
            <a:pPr lvl="1"/>
            <a:r>
              <a:rPr lang="en-US" altLang="zh-CN" sz="2000" dirty="0"/>
              <a:t>One round MR</a:t>
            </a:r>
          </a:p>
          <a:p>
            <a:r>
              <a:rPr lang="en-US" altLang="zh-CN" sz="2400" dirty="0"/>
              <a:t>Cons</a:t>
            </a:r>
          </a:p>
          <a:p>
            <a:pPr lvl="1"/>
            <a:r>
              <a:rPr lang="en-US" altLang="zh-CN" sz="2000" dirty="0"/>
              <a:t>Code complexity</a:t>
            </a:r>
          </a:p>
          <a:p>
            <a:pPr lvl="1"/>
            <a:r>
              <a:rPr lang="en-US" altLang="zh-CN" sz="2000" dirty="0"/>
              <a:t>High mapper CPU/Mem consumption</a:t>
            </a:r>
          </a:p>
        </p:txBody>
      </p:sp>
      <p:grpSp>
        <p:nvGrpSpPr>
          <p:cNvPr id="278" name="组合 277"/>
          <p:cNvGrpSpPr/>
          <p:nvPr/>
        </p:nvGrpSpPr>
        <p:grpSpPr>
          <a:xfrm>
            <a:off x="6273874" y="2168988"/>
            <a:ext cx="5186278" cy="3035244"/>
            <a:chOff x="6273874" y="2168988"/>
            <a:chExt cx="5186278" cy="3035244"/>
          </a:xfrm>
        </p:grpSpPr>
        <p:sp>
          <p:nvSpPr>
            <p:cNvPr id="4" name="Rectangle 3"/>
            <p:cNvSpPr/>
            <p:nvPr/>
          </p:nvSpPr>
          <p:spPr>
            <a:xfrm>
              <a:off x="6273874" y="2168988"/>
              <a:ext cx="1295052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Split</a:t>
              </a:r>
              <a:endParaRPr lang="zh-CN" altLang="en-US" dirty="0"/>
            </a:p>
          </p:txBody>
        </p:sp>
        <p:sp>
          <p:nvSpPr>
            <p:cNvPr id="6" name="Up Arrow 5"/>
            <p:cNvSpPr/>
            <p:nvPr/>
          </p:nvSpPr>
          <p:spPr>
            <a:xfrm flipV="1">
              <a:off x="6783729" y="2546526"/>
              <a:ext cx="235954" cy="30826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12285" y="2172451"/>
              <a:ext cx="1295052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Split</a:t>
              </a:r>
              <a:endParaRPr lang="zh-CN" altLang="en-US" dirty="0"/>
            </a:p>
          </p:txBody>
        </p:sp>
        <p:sp>
          <p:nvSpPr>
            <p:cNvPr id="58" name="Up Arrow 57"/>
            <p:cNvSpPr/>
            <p:nvPr/>
          </p:nvSpPr>
          <p:spPr>
            <a:xfrm flipV="1">
              <a:off x="8422140" y="2549989"/>
              <a:ext cx="235954" cy="30826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165100" y="2172451"/>
              <a:ext cx="1295052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Split</a:t>
              </a:r>
              <a:endParaRPr lang="zh-CN" altLang="en-US" dirty="0"/>
            </a:p>
          </p:txBody>
        </p:sp>
        <p:sp>
          <p:nvSpPr>
            <p:cNvPr id="61" name="Up Arrow 60"/>
            <p:cNvSpPr/>
            <p:nvPr/>
          </p:nvSpPr>
          <p:spPr>
            <a:xfrm flipV="1">
              <a:off x="10674955" y="2549989"/>
              <a:ext cx="235954" cy="30826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16146" y="2470325"/>
              <a:ext cx="46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60858" y="4648329"/>
              <a:ext cx="1295052" cy="555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Final Cube</a:t>
              </a:r>
              <a:endParaRPr lang="zh-CN" alt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7049015" y="3752538"/>
              <a:ext cx="1204605" cy="74339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8531031" y="3752538"/>
              <a:ext cx="97046" cy="74339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9072827" y="3717561"/>
              <a:ext cx="1539985" cy="77836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823805" y="3393965"/>
              <a:ext cx="1105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Merge Sort</a:t>
              </a:r>
            </a:p>
            <a:p>
              <a:pPr algn="ctr"/>
              <a:r>
                <a:rPr lang="en-US" altLang="zh-CN" dirty="0"/>
                <a:t>(Shuffle)</a:t>
              </a:r>
              <a:endParaRPr lang="zh-CN" altLang="en-US" dirty="0"/>
            </a:p>
          </p:txBody>
        </p:sp>
        <p:grpSp>
          <p:nvGrpSpPr>
            <p:cNvPr id="74" name="Group 6"/>
            <p:cNvGrpSpPr/>
            <p:nvPr/>
          </p:nvGrpSpPr>
          <p:grpSpPr>
            <a:xfrm>
              <a:off x="6502300" y="2938089"/>
              <a:ext cx="838200" cy="715687"/>
              <a:chOff x="2878457" y="1995636"/>
              <a:chExt cx="4488037" cy="3033481"/>
            </a:xfrm>
          </p:grpSpPr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H="1">
                <a:off x="3854230" y="2670327"/>
                <a:ext cx="162542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76" name="Line 29"/>
              <p:cNvSpPr>
                <a:spLocks noChangeShapeType="1"/>
              </p:cNvSpPr>
              <p:nvPr/>
            </p:nvSpPr>
            <p:spPr bwMode="auto">
              <a:xfrm flipH="1">
                <a:off x="4569883" y="2051714"/>
                <a:ext cx="389533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77" name="Line 30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520240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78" name="Line 31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1431306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79" name="Line 28"/>
              <p:cNvSpPr>
                <a:spLocks noChangeShapeType="1"/>
              </p:cNvSpPr>
              <p:nvPr/>
            </p:nvSpPr>
            <p:spPr bwMode="auto">
              <a:xfrm flipH="1">
                <a:off x="3529404" y="2051714"/>
                <a:ext cx="1430012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0" name="Line 32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586240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1" name="Line 33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32482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2" name="Line 34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1234598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1626719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4" name="Line 36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10518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5" name="Line 37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88554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6" name="Line 38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95413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7" name="Line 39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756132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8" name="Line 41"/>
              <p:cNvSpPr>
                <a:spLocks noChangeShapeType="1"/>
              </p:cNvSpPr>
              <p:nvPr/>
            </p:nvSpPr>
            <p:spPr bwMode="auto">
              <a:xfrm flipH="1">
                <a:off x="4764002" y="2726405"/>
                <a:ext cx="1626719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89" name="Line 42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6470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84506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586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1431306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3" name="Line 47"/>
              <p:cNvSpPr>
                <a:spLocks noChangeShapeType="1"/>
              </p:cNvSpPr>
              <p:nvPr/>
            </p:nvSpPr>
            <p:spPr bwMode="auto">
              <a:xfrm>
                <a:off x="3854230" y="3399344"/>
                <a:ext cx="1430012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4" name="Line 48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389533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5" name="Line 49"/>
              <p:cNvSpPr>
                <a:spLocks noChangeShapeType="1"/>
              </p:cNvSpPr>
              <p:nvPr/>
            </p:nvSpPr>
            <p:spPr bwMode="auto">
              <a:xfrm>
                <a:off x="4764002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2145665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5675068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2080958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260120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1040479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1" name="Line 55"/>
              <p:cNvSpPr>
                <a:spLocks noChangeShapeType="1"/>
              </p:cNvSpPr>
              <p:nvPr/>
            </p:nvSpPr>
            <p:spPr bwMode="auto">
              <a:xfrm flipH="1">
                <a:off x="5284242" y="3399344"/>
                <a:ext cx="1951545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2" name="Line 56"/>
              <p:cNvSpPr>
                <a:spLocks noChangeShapeType="1"/>
              </p:cNvSpPr>
              <p:nvPr/>
            </p:nvSpPr>
            <p:spPr bwMode="auto">
              <a:xfrm>
                <a:off x="3529404" y="4242270"/>
                <a:ext cx="1494718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4374470" y="4186192"/>
                <a:ext cx="715653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4" name="Line 58"/>
              <p:cNvSpPr>
                <a:spLocks noChangeShapeType="1"/>
              </p:cNvSpPr>
              <p:nvPr/>
            </p:nvSpPr>
            <p:spPr bwMode="auto">
              <a:xfrm flipH="1">
                <a:off x="5090122" y="4186192"/>
                <a:ext cx="194119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 flipH="1">
                <a:off x="5024122" y="4242270"/>
                <a:ext cx="1171186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06" name="AutoShape 18"/>
              <p:cNvSpPr>
                <a:spLocks noChangeArrowheads="1"/>
              </p:cNvSpPr>
              <p:nvPr/>
            </p:nvSpPr>
            <p:spPr bwMode="auto">
              <a:xfrm>
                <a:off x="717108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07" name="AutoShape 16"/>
              <p:cNvSpPr>
                <a:spLocks noChangeArrowheads="1"/>
              </p:cNvSpPr>
              <p:nvPr/>
            </p:nvSpPr>
            <p:spPr bwMode="auto">
              <a:xfrm>
                <a:off x="6260014" y="2670327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08" name="AutoShape 7"/>
              <p:cNvSpPr>
                <a:spLocks noChangeArrowheads="1"/>
              </p:cNvSpPr>
              <p:nvPr/>
            </p:nvSpPr>
            <p:spPr bwMode="auto">
              <a:xfrm>
                <a:off x="4894709" y="199563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09" name="AutoShape 9"/>
              <p:cNvSpPr>
                <a:spLocks noChangeArrowheads="1"/>
              </p:cNvSpPr>
              <p:nvPr/>
            </p:nvSpPr>
            <p:spPr bwMode="auto">
              <a:xfrm>
                <a:off x="4439176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0" name="AutoShape 10"/>
              <p:cNvSpPr>
                <a:spLocks noChangeArrowheads="1"/>
              </p:cNvSpPr>
              <p:nvPr/>
            </p:nvSpPr>
            <p:spPr bwMode="auto">
              <a:xfrm>
                <a:off x="5414949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1" name="AutoShape 12"/>
              <p:cNvSpPr>
                <a:spLocks noChangeArrowheads="1"/>
              </p:cNvSpPr>
              <p:nvPr/>
            </p:nvSpPr>
            <p:spPr bwMode="auto">
              <a:xfrm>
                <a:off x="639072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2" name="AutoShape 20"/>
              <p:cNvSpPr>
                <a:spLocks noChangeArrowheads="1"/>
              </p:cNvSpPr>
              <p:nvPr/>
            </p:nvSpPr>
            <p:spPr bwMode="auto">
              <a:xfrm>
                <a:off x="6130602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3" name="AutoShape 13"/>
              <p:cNvSpPr>
                <a:spLocks noChangeArrowheads="1"/>
              </p:cNvSpPr>
              <p:nvPr/>
            </p:nvSpPr>
            <p:spPr bwMode="auto">
              <a:xfrm>
                <a:off x="5610362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4" name="AutoShape 21"/>
              <p:cNvSpPr>
                <a:spLocks noChangeArrowheads="1"/>
              </p:cNvSpPr>
              <p:nvPr/>
            </p:nvSpPr>
            <p:spPr bwMode="auto">
              <a:xfrm>
                <a:off x="5219535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5" name="AutoShape 19"/>
              <p:cNvSpPr>
                <a:spLocks noChangeArrowheads="1"/>
              </p:cNvSpPr>
              <p:nvPr/>
            </p:nvSpPr>
            <p:spPr bwMode="auto">
              <a:xfrm>
                <a:off x="4959416" y="4859130"/>
                <a:ext cx="195413" cy="16998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6" name="AutoShape 22"/>
              <p:cNvSpPr>
                <a:spLocks noChangeArrowheads="1"/>
              </p:cNvSpPr>
              <p:nvPr/>
            </p:nvSpPr>
            <p:spPr bwMode="auto">
              <a:xfrm>
                <a:off x="4309763" y="4130113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7" name="Line 46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324826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18" name="AutoShape 11"/>
              <p:cNvSpPr>
                <a:spLocks noChangeArrowheads="1"/>
              </p:cNvSpPr>
              <p:nvPr/>
            </p:nvSpPr>
            <p:spPr bwMode="auto">
              <a:xfrm>
                <a:off x="4699296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19" name="AutoShape 8"/>
              <p:cNvSpPr>
                <a:spLocks noChangeArrowheads="1"/>
              </p:cNvSpPr>
              <p:nvPr/>
            </p:nvSpPr>
            <p:spPr bwMode="auto">
              <a:xfrm>
                <a:off x="3463403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20" name="AutoShape 15"/>
              <p:cNvSpPr>
                <a:spLocks noChangeArrowheads="1"/>
              </p:cNvSpPr>
              <p:nvPr/>
            </p:nvSpPr>
            <p:spPr bwMode="auto">
              <a:xfrm>
                <a:off x="2878457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21" name="AutoShape 17"/>
              <p:cNvSpPr>
                <a:spLocks noChangeArrowheads="1"/>
              </p:cNvSpPr>
              <p:nvPr/>
            </p:nvSpPr>
            <p:spPr bwMode="auto">
              <a:xfrm>
                <a:off x="3463403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122" name="AutoShape 14"/>
              <p:cNvSpPr>
                <a:spLocks noChangeArrowheads="1"/>
              </p:cNvSpPr>
              <p:nvPr/>
            </p:nvSpPr>
            <p:spPr bwMode="auto">
              <a:xfrm>
                <a:off x="3789524" y="3343266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72" name="Group 6"/>
            <p:cNvGrpSpPr/>
            <p:nvPr/>
          </p:nvGrpSpPr>
          <p:grpSpPr>
            <a:xfrm>
              <a:off x="8142384" y="2926411"/>
              <a:ext cx="838200" cy="715687"/>
              <a:chOff x="2878457" y="1995636"/>
              <a:chExt cx="4488037" cy="3033481"/>
            </a:xfrm>
          </p:grpSpPr>
          <p:sp>
            <p:nvSpPr>
              <p:cNvPr id="173" name="Line 40"/>
              <p:cNvSpPr>
                <a:spLocks noChangeShapeType="1"/>
              </p:cNvSpPr>
              <p:nvPr/>
            </p:nvSpPr>
            <p:spPr bwMode="auto">
              <a:xfrm flipH="1">
                <a:off x="3854230" y="2670327"/>
                <a:ext cx="162542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74" name="Line 29"/>
              <p:cNvSpPr>
                <a:spLocks noChangeShapeType="1"/>
              </p:cNvSpPr>
              <p:nvPr/>
            </p:nvSpPr>
            <p:spPr bwMode="auto">
              <a:xfrm flipH="1">
                <a:off x="4569883" y="2051714"/>
                <a:ext cx="389533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75" name="Line 30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520240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76" name="Line 31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1431306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77" name="Line 28"/>
              <p:cNvSpPr>
                <a:spLocks noChangeShapeType="1"/>
              </p:cNvSpPr>
              <p:nvPr/>
            </p:nvSpPr>
            <p:spPr bwMode="auto">
              <a:xfrm flipH="1">
                <a:off x="3529404" y="2051714"/>
                <a:ext cx="1430012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78" name="Line 32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586240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79" name="Line 33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32482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0" name="Line 34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1234598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1" name="Line 35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1626719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2" name="Line 36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10518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3" name="Line 37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88554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4" name="Line 38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95413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5" name="Line 39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756132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6" name="Line 41"/>
              <p:cNvSpPr>
                <a:spLocks noChangeShapeType="1"/>
              </p:cNvSpPr>
              <p:nvPr/>
            </p:nvSpPr>
            <p:spPr bwMode="auto">
              <a:xfrm flipH="1">
                <a:off x="4764002" y="2726405"/>
                <a:ext cx="1626719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7" name="Line 42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6470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8" name="Line 43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84506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89" name="Line 44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586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0" name="Line 45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1431306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1" name="Line 47"/>
              <p:cNvSpPr>
                <a:spLocks noChangeShapeType="1"/>
              </p:cNvSpPr>
              <p:nvPr/>
            </p:nvSpPr>
            <p:spPr bwMode="auto">
              <a:xfrm>
                <a:off x="3854230" y="3399344"/>
                <a:ext cx="1430012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2" name="Line 48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389533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3" name="Line 49"/>
              <p:cNvSpPr>
                <a:spLocks noChangeShapeType="1"/>
              </p:cNvSpPr>
              <p:nvPr/>
            </p:nvSpPr>
            <p:spPr bwMode="auto">
              <a:xfrm>
                <a:off x="4764002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4" name="Line 50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2145665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5" name="Line 51"/>
              <p:cNvSpPr>
                <a:spLocks noChangeShapeType="1"/>
              </p:cNvSpPr>
              <p:nvPr/>
            </p:nvSpPr>
            <p:spPr bwMode="auto">
              <a:xfrm>
                <a:off x="5675068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6" name="Line 52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2080958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7" name="Line 53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260120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8" name="Line 54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1040479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199" name="Line 55"/>
              <p:cNvSpPr>
                <a:spLocks noChangeShapeType="1"/>
              </p:cNvSpPr>
              <p:nvPr/>
            </p:nvSpPr>
            <p:spPr bwMode="auto">
              <a:xfrm flipH="1">
                <a:off x="5284242" y="3399344"/>
                <a:ext cx="1951545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00" name="Line 56"/>
              <p:cNvSpPr>
                <a:spLocks noChangeShapeType="1"/>
              </p:cNvSpPr>
              <p:nvPr/>
            </p:nvSpPr>
            <p:spPr bwMode="auto">
              <a:xfrm>
                <a:off x="3529404" y="4242270"/>
                <a:ext cx="1494718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01" name="Line 57"/>
              <p:cNvSpPr>
                <a:spLocks noChangeShapeType="1"/>
              </p:cNvSpPr>
              <p:nvPr/>
            </p:nvSpPr>
            <p:spPr bwMode="auto">
              <a:xfrm>
                <a:off x="4374470" y="4186192"/>
                <a:ext cx="715653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02" name="Line 58"/>
              <p:cNvSpPr>
                <a:spLocks noChangeShapeType="1"/>
              </p:cNvSpPr>
              <p:nvPr/>
            </p:nvSpPr>
            <p:spPr bwMode="auto">
              <a:xfrm flipH="1">
                <a:off x="5090122" y="4186192"/>
                <a:ext cx="194119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03" name="Line 59"/>
              <p:cNvSpPr>
                <a:spLocks noChangeShapeType="1"/>
              </p:cNvSpPr>
              <p:nvPr/>
            </p:nvSpPr>
            <p:spPr bwMode="auto">
              <a:xfrm flipH="1">
                <a:off x="5024122" y="4242270"/>
                <a:ext cx="1171186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04" name="AutoShape 18"/>
              <p:cNvSpPr>
                <a:spLocks noChangeArrowheads="1"/>
              </p:cNvSpPr>
              <p:nvPr/>
            </p:nvSpPr>
            <p:spPr bwMode="auto">
              <a:xfrm>
                <a:off x="717108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05" name="AutoShape 16"/>
              <p:cNvSpPr>
                <a:spLocks noChangeArrowheads="1"/>
              </p:cNvSpPr>
              <p:nvPr/>
            </p:nvSpPr>
            <p:spPr bwMode="auto">
              <a:xfrm>
                <a:off x="6260014" y="2670327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06" name="AutoShape 7"/>
              <p:cNvSpPr>
                <a:spLocks noChangeArrowheads="1"/>
              </p:cNvSpPr>
              <p:nvPr/>
            </p:nvSpPr>
            <p:spPr bwMode="auto">
              <a:xfrm>
                <a:off x="4894709" y="199563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07" name="AutoShape 9"/>
              <p:cNvSpPr>
                <a:spLocks noChangeArrowheads="1"/>
              </p:cNvSpPr>
              <p:nvPr/>
            </p:nvSpPr>
            <p:spPr bwMode="auto">
              <a:xfrm>
                <a:off x="4439176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08" name="AutoShape 10"/>
              <p:cNvSpPr>
                <a:spLocks noChangeArrowheads="1"/>
              </p:cNvSpPr>
              <p:nvPr/>
            </p:nvSpPr>
            <p:spPr bwMode="auto">
              <a:xfrm>
                <a:off x="5414949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09" name="AutoShape 12"/>
              <p:cNvSpPr>
                <a:spLocks noChangeArrowheads="1"/>
              </p:cNvSpPr>
              <p:nvPr/>
            </p:nvSpPr>
            <p:spPr bwMode="auto">
              <a:xfrm>
                <a:off x="639072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0" name="AutoShape 20"/>
              <p:cNvSpPr>
                <a:spLocks noChangeArrowheads="1"/>
              </p:cNvSpPr>
              <p:nvPr/>
            </p:nvSpPr>
            <p:spPr bwMode="auto">
              <a:xfrm>
                <a:off x="6130602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1" name="AutoShape 13"/>
              <p:cNvSpPr>
                <a:spLocks noChangeArrowheads="1"/>
              </p:cNvSpPr>
              <p:nvPr/>
            </p:nvSpPr>
            <p:spPr bwMode="auto">
              <a:xfrm>
                <a:off x="5610362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2" name="AutoShape 21"/>
              <p:cNvSpPr>
                <a:spLocks noChangeArrowheads="1"/>
              </p:cNvSpPr>
              <p:nvPr/>
            </p:nvSpPr>
            <p:spPr bwMode="auto">
              <a:xfrm>
                <a:off x="5219535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3" name="AutoShape 19"/>
              <p:cNvSpPr>
                <a:spLocks noChangeArrowheads="1"/>
              </p:cNvSpPr>
              <p:nvPr/>
            </p:nvSpPr>
            <p:spPr bwMode="auto">
              <a:xfrm>
                <a:off x="4959416" y="4859130"/>
                <a:ext cx="195413" cy="16998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4" name="AutoShape 22"/>
              <p:cNvSpPr>
                <a:spLocks noChangeArrowheads="1"/>
              </p:cNvSpPr>
              <p:nvPr/>
            </p:nvSpPr>
            <p:spPr bwMode="auto">
              <a:xfrm>
                <a:off x="4309763" y="4130113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5" name="Line 46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324826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16" name="AutoShape 11"/>
              <p:cNvSpPr>
                <a:spLocks noChangeArrowheads="1"/>
              </p:cNvSpPr>
              <p:nvPr/>
            </p:nvSpPr>
            <p:spPr bwMode="auto">
              <a:xfrm>
                <a:off x="4699296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7" name="AutoShape 8"/>
              <p:cNvSpPr>
                <a:spLocks noChangeArrowheads="1"/>
              </p:cNvSpPr>
              <p:nvPr/>
            </p:nvSpPr>
            <p:spPr bwMode="auto">
              <a:xfrm>
                <a:off x="3463403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8" name="AutoShape 15"/>
              <p:cNvSpPr>
                <a:spLocks noChangeArrowheads="1"/>
              </p:cNvSpPr>
              <p:nvPr/>
            </p:nvSpPr>
            <p:spPr bwMode="auto">
              <a:xfrm>
                <a:off x="2878457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19" name="AutoShape 17"/>
              <p:cNvSpPr>
                <a:spLocks noChangeArrowheads="1"/>
              </p:cNvSpPr>
              <p:nvPr/>
            </p:nvSpPr>
            <p:spPr bwMode="auto">
              <a:xfrm>
                <a:off x="3463403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20" name="AutoShape 14"/>
              <p:cNvSpPr>
                <a:spLocks noChangeArrowheads="1"/>
              </p:cNvSpPr>
              <p:nvPr/>
            </p:nvSpPr>
            <p:spPr bwMode="auto">
              <a:xfrm>
                <a:off x="3789524" y="3343266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21" name="Group 6"/>
            <p:cNvGrpSpPr/>
            <p:nvPr/>
          </p:nvGrpSpPr>
          <p:grpSpPr>
            <a:xfrm>
              <a:off x="10406404" y="2931266"/>
              <a:ext cx="838200" cy="715687"/>
              <a:chOff x="2878457" y="1995636"/>
              <a:chExt cx="4488037" cy="3033481"/>
            </a:xfrm>
          </p:grpSpPr>
          <p:sp>
            <p:nvSpPr>
              <p:cNvPr id="222" name="Line 40"/>
              <p:cNvSpPr>
                <a:spLocks noChangeShapeType="1"/>
              </p:cNvSpPr>
              <p:nvPr/>
            </p:nvSpPr>
            <p:spPr bwMode="auto">
              <a:xfrm flipH="1">
                <a:off x="3854230" y="2670327"/>
                <a:ext cx="162542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3" name="Line 29"/>
              <p:cNvSpPr>
                <a:spLocks noChangeShapeType="1"/>
              </p:cNvSpPr>
              <p:nvPr/>
            </p:nvSpPr>
            <p:spPr bwMode="auto">
              <a:xfrm flipH="1">
                <a:off x="4569883" y="2051714"/>
                <a:ext cx="389533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4" name="Line 30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520240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5" name="Line 31"/>
              <p:cNvSpPr>
                <a:spLocks noChangeShapeType="1"/>
              </p:cNvSpPr>
              <p:nvPr/>
            </p:nvSpPr>
            <p:spPr bwMode="auto">
              <a:xfrm>
                <a:off x="4959416" y="2051714"/>
                <a:ext cx="1431306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6" name="Line 28"/>
              <p:cNvSpPr>
                <a:spLocks noChangeShapeType="1"/>
              </p:cNvSpPr>
              <p:nvPr/>
            </p:nvSpPr>
            <p:spPr bwMode="auto">
              <a:xfrm flipH="1">
                <a:off x="3529404" y="2051714"/>
                <a:ext cx="1430012" cy="618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7" name="Line 32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586240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8" name="Line 33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32482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29" name="Line 34"/>
              <p:cNvSpPr>
                <a:spLocks noChangeShapeType="1"/>
              </p:cNvSpPr>
              <p:nvPr/>
            </p:nvSpPr>
            <p:spPr bwMode="auto">
              <a:xfrm>
                <a:off x="3529404" y="2670327"/>
                <a:ext cx="1234598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0" name="Line 35"/>
              <p:cNvSpPr>
                <a:spLocks noChangeShapeType="1"/>
              </p:cNvSpPr>
              <p:nvPr/>
            </p:nvSpPr>
            <p:spPr bwMode="auto">
              <a:xfrm flipH="1">
                <a:off x="2943164" y="2670327"/>
                <a:ext cx="1626719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1" name="Line 36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105186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2" name="Line 37"/>
              <p:cNvSpPr>
                <a:spLocks noChangeShapeType="1"/>
              </p:cNvSpPr>
              <p:nvPr/>
            </p:nvSpPr>
            <p:spPr bwMode="auto">
              <a:xfrm>
                <a:off x="4569883" y="2670327"/>
                <a:ext cx="1885545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3" name="Line 38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95413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4" name="Line 39"/>
              <p:cNvSpPr>
                <a:spLocks noChangeShapeType="1"/>
              </p:cNvSpPr>
              <p:nvPr/>
            </p:nvSpPr>
            <p:spPr bwMode="auto">
              <a:xfrm>
                <a:off x="5479655" y="2670327"/>
                <a:ext cx="1756132" cy="7290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5" name="Line 41"/>
              <p:cNvSpPr>
                <a:spLocks noChangeShapeType="1"/>
              </p:cNvSpPr>
              <p:nvPr/>
            </p:nvSpPr>
            <p:spPr bwMode="auto">
              <a:xfrm flipH="1">
                <a:off x="4764002" y="2726405"/>
                <a:ext cx="1626719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6" name="Line 42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6470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7" name="Line 43"/>
              <p:cNvSpPr>
                <a:spLocks noChangeShapeType="1"/>
              </p:cNvSpPr>
              <p:nvPr/>
            </p:nvSpPr>
            <p:spPr bwMode="auto">
              <a:xfrm>
                <a:off x="6390721" y="2726405"/>
                <a:ext cx="845066" cy="6729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8" name="Line 44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586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39" name="Line 45"/>
              <p:cNvSpPr>
                <a:spLocks noChangeShapeType="1"/>
              </p:cNvSpPr>
              <p:nvPr/>
            </p:nvSpPr>
            <p:spPr bwMode="auto">
              <a:xfrm>
                <a:off x="2943164" y="3399344"/>
                <a:ext cx="1431306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0" name="Line 47"/>
              <p:cNvSpPr>
                <a:spLocks noChangeShapeType="1"/>
              </p:cNvSpPr>
              <p:nvPr/>
            </p:nvSpPr>
            <p:spPr bwMode="auto">
              <a:xfrm>
                <a:off x="3854230" y="3399344"/>
                <a:ext cx="1430012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1" name="Line 48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389533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2" name="Line 49"/>
              <p:cNvSpPr>
                <a:spLocks noChangeShapeType="1"/>
              </p:cNvSpPr>
              <p:nvPr/>
            </p:nvSpPr>
            <p:spPr bwMode="auto">
              <a:xfrm>
                <a:off x="4764002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3" name="Line 50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2145665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4" name="Line 51"/>
              <p:cNvSpPr>
                <a:spLocks noChangeShapeType="1"/>
              </p:cNvSpPr>
              <p:nvPr/>
            </p:nvSpPr>
            <p:spPr bwMode="auto">
              <a:xfrm>
                <a:off x="5675068" y="3399344"/>
                <a:ext cx="520240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5" name="Line 52"/>
              <p:cNvSpPr>
                <a:spLocks noChangeShapeType="1"/>
              </p:cNvSpPr>
              <p:nvPr/>
            </p:nvSpPr>
            <p:spPr bwMode="auto">
              <a:xfrm flipH="1">
                <a:off x="4374470" y="3399344"/>
                <a:ext cx="2080958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6" name="Line 53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260120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7" name="Line 54"/>
              <p:cNvSpPr>
                <a:spLocks noChangeShapeType="1"/>
              </p:cNvSpPr>
              <p:nvPr/>
            </p:nvSpPr>
            <p:spPr bwMode="auto">
              <a:xfrm flipH="1">
                <a:off x="6195308" y="3399344"/>
                <a:ext cx="1040479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8" name="Line 55"/>
              <p:cNvSpPr>
                <a:spLocks noChangeShapeType="1"/>
              </p:cNvSpPr>
              <p:nvPr/>
            </p:nvSpPr>
            <p:spPr bwMode="auto">
              <a:xfrm flipH="1">
                <a:off x="5284242" y="3399344"/>
                <a:ext cx="1951545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49" name="Line 56"/>
              <p:cNvSpPr>
                <a:spLocks noChangeShapeType="1"/>
              </p:cNvSpPr>
              <p:nvPr/>
            </p:nvSpPr>
            <p:spPr bwMode="auto">
              <a:xfrm>
                <a:off x="3529404" y="4242270"/>
                <a:ext cx="1494718" cy="674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50" name="Line 57"/>
              <p:cNvSpPr>
                <a:spLocks noChangeShapeType="1"/>
              </p:cNvSpPr>
              <p:nvPr/>
            </p:nvSpPr>
            <p:spPr bwMode="auto">
              <a:xfrm>
                <a:off x="4374470" y="4186192"/>
                <a:ext cx="715653" cy="7868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51" name="Line 58"/>
              <p:cNvSpPr>
                <a:spLocks noChangeShapeType="1"/>
              </p:cNvSpPr>
              <p:nvPr/>
            </p:nvSpPr>
            <p:spPr bwMode="auto">
              <a:xfrm flipH="1">
                <a:off x="5090122" y="4186192"/>
                <a:ext cx="194119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52" name="Line 59"/>
              <p:cNvSpPr>
                <a:spLocks noChangeShapeType="1"/>
              </p:cNvSpPr>
              <p:nvPr/>
            </p:nvSpPr>
            <p:spPr bwMode="auto">
              <a:xfrm flipH="1">
                <a:off x="5024122" y="4242270"/>
                <a:ext cx="1171186" cy="730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53" name="AutoShape 18"/>
              <p:cNvSpPr>
                <a:spLocks noChangeArrowheads="1"/>
              </p:cNvSpPr>
              <p:nvPr/>
            </p:nvSpPr>
            <p:spPr bwMode="auto">
              <a:xfrm>
                <a:off x="717108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54" name="AutoShape 16"/>
              <p:cNvSpPr>
                <a:spLocks noChangeArrowheads="1"/>
              </p:cNvSpPr>
              <p:nvPr/>
            </p:nvSpPr>
            <p:spPr bwMode="auto">
              <a:xfrm>
                <a:off x="6260014" y="2670327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55" name="AutoShape 7"/>
              <p:cNvSpPr>
                <a:spLocks noChangeArrowheads="1"/>
              </p:cNvSpPr>
              <p:nvPr/>
            </p:nvSpPr>
            <p:spPr bwMode="auto">
              <a:xfrm>
                <a:off x="4894709" y="199563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56" name="AutoShape 9"/>
              <p:cNvSpPr>
                <a:spLocks noChangeArrowheads="1"/>
              </p:cNvSpPr>
              <p:nvPr/>
            </p:nvSpPr>
            <p:spPr bwMode="auto">
              <a:xfrm>
                <a:off x="4439176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57" name="AutoShape 10"/>
              <p:cNvSpPr>
                <a:spLocks noChangeArrowheads="1"/>
              </p:cNvSpPr>
              <p:nvPr/>
            </p:nvSpPr>
            <p:spPr bwMode="auto">
              <a:xfrm>
                <a:off x="5414949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58" name="AutoShape 12"/>
              <p:cNvSpPr>
                <a:spLocks noChangeArrowheads="1"/>
              </p:cNvSpPr>
              <p:nvPr/>
            </p:nvSpPr>
            <p:spPr bwMode="auto">
              <a:xfrm>
                <a:off x="6390721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59" name="AutoShape 20"/>
              <p:cNvSpPr>
                <a:spLocks noChangeArrowheads="1"/>
              </p:cNvSpPr>
              <p:nvPr/>
            </p:nvSpPr>
            <p:spPr bwMode="auto">
              <a:xfrm>
                <a:off x="6130602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0" name="AutoShape 13"/>
              <p:cNvSpPr>
                <a:spLocks noChangeArrowheads="1"/>
              </p:cNvSpPr>
              <p:nvPr/>
            </p:nvSpPr>
            <p:spPr bwMode="auto">
              <a:xfrm>
                <a:off x="5610362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1" name="AutoShape 21"/>
              <p:cNvSpPr>
                <a:spLocks noChangeArrowheads="1"/>
              </p:cNvSpPr>
              <p:nvPr/>
            </p:nvSpPr>
            <p:spPr bwMode="auto">
              <a:xfrm>
                <a:off x="5219535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2" name="AutoShape 19"/>
              <p:cNvSpPr>
                <a:spLocks noChangeArrowheads="1"/>
              </p:cNvSpPr>
              <p:nvPr/>
            </p:nvSpPr>
            <p:spPr bwMode="auto">
              <a:xfrm>
                <a:off x="4959416" y="4859130"/>
                <a:ext cx="195413" cy="16998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3" name="AutoShape 22"/>
              <p:cNvSpPr>
                <a:spLocks noChangeArrowheads="1"/>
              </p:cNvSpPr>
              <p:nvPr/>
            </p:nvSpPr>
            <p:spPr bwMode="auto">
              <a:xfrm>
                <a:off x="4309763" y="4130113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4" name="Line 46"/>
              <p:cNvSpPr>
                <a:spLocks noChangeShapeType="1"/>
              </p:cNvSpPr>
              <p:nvPr/>
            </p:nvSpPr>
            <p:spPr bwMode="auto">
              <a:xfrm flipH="1">
                <a:off x="3529404" y="3399344"/>
                <a:ext cx="324826" cy="8429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796E65"/>
                  </a:solidFill>
                </a:endParaRPr>
              </a:p>
            </p:txBody>
          </p:sp>
          <p:sp>
            <p:nvSpPr>
              <p:cNvPr id="265" name="AutoShape 11"/>
              <p:cNvSpPr>
                <a:spLocks noChangeArrowheads="1"/>
              </p:cNvSpPr>
              <p:nvPr/>
            </p:nvSpPr>
            <p:spPr bwMode="auto">
              <a:xfrm>
                <a:off x="4699296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6" name="AutoShape 8"/>
              <p:cNvSpPr>
                <a:spLocks noChangeArrowheads="1"/>
              </p:cNvSpPr>
              <p:nvPr/>
            </p:nvSpPr>
            <p:spPr bwMode="auto">
              <a:xfrm>
                <a:off x="3463403" y="2614249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7" name="AutoShape 15"/>
              <p:cNvSpPr>
                <a:spLocks noChangeArrowheads="1"/>
              </p:cNvSpPr>
              <p:nvPr/>
            </p:nvSpPr>
            <p:spPr bwMode="auto">
              <a:xfrm>
                <a:off x="2878457" y="3343266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8" name="AutoShape 17"/>
              <p:cNvSpPr>
                <a:spLocks noChangeArrowheads="1"/>
              </p:cNvSpPr>
              <p:nvPr/>
            </p:nvSpPr>
            <p:spPr bwMode="auto">
              <a:xfrm>
                <a:off x="3463403" y="4130113"/>
                <a:ext cx="195413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  <p:sp>
            <p:nvSpPr>
              <p:cNvPr id="269" name="AutoShape 14"/>
              <p:cNvSpPr>
                <a:spLocks noChangeArrowheads="1"/>
              </p:cNvSpPr>
              <p:nvPr/>
            </p:nvSpPr>
            <p:spPr bwMode="auto">
              <a:xfrm>
                <a:off x="3789524" y="3343266"/>
                <a:ext cx="194119" cy="16823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796E65"/>
                  </a:solidFill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7689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07533" y="1628775"/>
            <a:ext cx="4378933" cy="41767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If data splits are unique</a:t>
            </a:r>
          </a:p>
          <a:p>
            <a:pPr lvl="1"/>
            <a:r>
              <a:rPr lang="en-US" altLang="zh-CN" dirty="0"/>
              <a:t>Fast cubing wins</a:t>
            </a:r>
          </a:p>
          <a:p>
            <a:r>
              <a:rPr lang="en-US" altLang="zh-CN" dirty="0"/>
              <a:t>If data splits are common</a:t>
            </a:r>
          </a:p>
          <a:p>
            <a:pPr lvl="1"/>
            <a:r>
              <a:rPr lang="en-US" altLang="zh-CN" dirty="0"/>
              <a:t>Layer cubing wins</a:t>
            </a:r>
          </a:p>
          <a:p>
            <a:endParaRPr lang="en-US" altLang="zh-CN" dirty="0"/>
          </a:p>
          <a:p>
            <a:r>
              <a:rPr lang="en-US" altLang="zh-CN" dirty="0"/>
              <a:t>New cube engine chooses the right algorithm based on data sampling.</a:t>
            </a:r>
          </a:p>
          <a:p>
            <a:endParaRPr lang="en-US" altLang="zh-CN" dirty="0"/>
          </a:p>
          <a:p>
            <a:r>
              <a:rPr lang="en-US" altLang="zh-CN" dirty="0"/>
              <a:t>Overall build time is </a:t>
            </a:r>
            <a:r>
              <a:rPr lang="en-US" altLang="zh-CN" dirty="0">
                <a:solidFill>
                  <a:srgbClr val="C00000"/>
                </a:solidFill>
              </a:rPr>
              <a:t>1.5x faster</a:t>
            </a:r>
            <a:r>
              <a:rPr lang="en-US" altLang="zh-CN" dirty="0"/>
              <a:t>, sum results from 500 jobs.</a:t>
            </a:r>
          </a:p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Fast Cubing (MR Engine V2)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18" y="1268760"/>
            <a:ext cx="3333000" cy="1851397"/>
          </a:xfrm>
          <a:prstGeom prst="rect">
            <a:avLst/>
          </a:prstGeom>
        </p:spPr>
      </p:pic>
      <p:sp>
        <p:nvSpPr>
          <p:cNvPr id="8" name="Striped Right Arrow 8"/>
          <p:cNvSpPr/>
          <p:nvPr/>
        </p:nvSpPr>
        <p:spPr>
          <a:xfrm rot="5400000">
            <a:off x="7479589" y="3309317"/>
            <a:ext cx="851198" cy="51492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74" y="4144634"/>
            <a:ext cx="3610287" cy="21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429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What’s Apache Kylin?</a:t>
            </a:r>
          </a:p>
          <a:p>
            <a:r>
              <a:rPr lang="en-US" sz="2800" dirty="0"/>
              <a:t>New Features in Kylin 1.5</a:t>
            </a:r>
          </a:p>
          <a:p>
            <a:pPr lvl="1"/>
            <a:r>
              <a:rPr lang="en-US" sz="2800" dirty="0"/>
              <a:t>Plugin Architecture</a:t>
            </a:r>
          </a:p>
          <a:p>
            <a:pPr lvl="1"/>
            <a:r>
              <a:rPr lang="en-US" sz="2800" dirty="0"/>
              <a:t>Fast Cubing</a:t>
            </a:r>
          </a:p>
          <a:p>
            <a:pPr lvl="1"/>
            <a:r>
              <a:rPr lang="en-US" altLang="zh-CN" sz="2800" dirty="0"/>
              <a:t>Parallel Scan</a:t>
            </a:r>
            <a:endParaRPr lang="en-US" sz="2800" dirty="0"/>
          </a:p>
          <a:p>
            <a:pPr lvl="1"/>
            <a:r>
              <a:rPr lang="en-US" sz="2800" dirty="0"/>
              <a:t>Streaming Cubing</a:t>
            </a:r>
          </a:p>
          <a:p>
            <a:pPr lvl="1"/>
            <a:r>
              <a:rPr lang="en-US" altLang="zh-CN" sz="2800" dirty="0"/>
              <a:t>User Defined Aggregation</a:t>
            </a:r>
            <a:endParaRPr lang="en-US" sz="2800" dirty="0"/>
          </a:p>
          <a:p>
            <a:r>
              <a:rPr lang="en-US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4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400155" y="1340769"/>
            <a:ext cx="7920038" cy="4176713"/>
          </a:xfrm>
        </p:spPr>
        <p:txBody>
          <a:bodyPr/>
          <a:lstStyle/>
          <a:p>
            <a:r>
              <a:rPr lang="en-US" altLang="zh-CN" dirty="0"/>
              <a:t>A simplified star cubing algorithm</a:t>
            </a:r>
          </a:p>
          <a:p>
            <a:pPr marL="742950" lvl="2" indent="-342900"/>
            <a:r>
              <a:rPr lang="en-US" altLang="zh-CN" sz="1200" dirty="0"/>
              <a:t>Xin, Dong, et al. "Star-cubing: Computing iceberg cubes by top-down and bottom-up integration." </a:t>
            </a:r>
            <a:r>
              <a:rPr lang="en-US" altLang="zh-CN" sz="1200" i="1" dirty="0"/>
              <a:t>Proceedings of the 29th international conference on Very large data bases-Volume 29</a:t>
            </a:r>
            <a:r>
              <a:rPr lang="en-US" altLang="zh-CN" sz="1200" dirty="0"/>
              <a:t>. VLDB Endowment, 2003.</a:t>
            </a:r>
          </a:p>
          <a:p>
            <a:pPr lvl="1"/>
            <a:r>
              <a:rPr lang="en-US" altLang="zh-CN" dirty="0"/>
              <a:t>Top-down; Free resource on branch complete</a:t>
            </a:r>
          </a:p>
          <a:p>
            <a:pPr lvl="1"/>
            <a:r>
              <a:rPr lang="en-US" altLang="zh-CN" dirty="0"/>
              <a:t>Multi-threading if mem available; Ordered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In-Mem Cubing</a:t>
            </a:r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35" y="3076008"/>
            <a:ext cx="6754812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02848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07534" y="1628775"/>
            <a:ext cx="3809306" cy="41767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Slow queries are 5-10x faster.</a:t>
            </a:r>
          </a:p>
          <a:p>
            <a:endParaRPr lang="en-US" sz="2400" dirty="0"/>
          </a:p>
          <a:p>
            <a:r>
              <a:rPr lang="en-US" sz="2400" dirty="0"/>
              <a:t>New </a:t>
            </a:r>
            <a:r>
              <a:rPr lang="en-US" sz="2400" dirty="0" err="1"/>
              <a:t>Hbase</a:t>
            </a:r>
            <a:r>
              <a:rPr lang="en-US" sz="2400" dirty="0"/>
              <a:t> storage enables partition on cuboids that are big enough.</a:t>
            </a:r>
          </a:p>
          <a:p>
            <a:endParaRPr lang="en-US" sz="2400" dirty="0"/>
          </a:p>
          <a:p>
            <a:r>
              <a:rPr lang="en-US" sz="2400" dirty="0"/>
              <a:t>Overall query time is </a:t>
            </a:r>
            <a:r>
              <a:rPr lang="en-US" altLang="zh-CN" sz="2400" dirty="0">
                <a:solidFill>
                  <a:srgbClr val="C00000"/>
                </a:solidFill>
              </a:rPr>
              <a:t>2x</a:t>
            </a:r>
            <a:r>
              <a:rPr lang="en-US" sz="2400" dirty="0">
                <a:solidFill>
                  <a:srgbClr val="C00000"/>
                </a:solidFill>
              </a:rPr>
              <a:t> faster</a:t>
            </a:r>
            <a:r>
              <a:rPr lang="en-US" sz="2400" dirty="0"/>
              <a:t> than before, sum results from 10,000+ queries.</a:t>
            </a:r>
          </a:p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Parallel Scan</a:t>
            </a:r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5665695" y="1548694"/>
            <a:ext cx="1174376" cy="466164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924801" y="1163210"/>
            <a:ext cx="1730188" cy="3854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Cuboid A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7924800" y="1741432"/>
            <a:ext cx="1326779" cy="3854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Cuboid B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5665695" y="4616115"/>
            <a:ext cx="1174376" cy="466164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924799" y="4230632"/>
            <a:ext cx="573741" cy="3854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A1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8516467" y="4230632"/>
            <a:ext cx="573744" cy="3854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B1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924799" y="4759548"/>
            <a:ext cx="573741" cy="3854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A2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8516467" y="4759548"/>
            <a:ext cx="573744" cy="3854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B2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7924799" y="5303408"/>
            <a:ext cx="573741" cy="3854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A3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8516467" y="5303408"/>
            <a:ext cx="977155" cy="3854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7924799" y="2315173"/>
            <a:ext cx="865095" cy="3854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Cuboid C</a:t>
            </a:r>
            <a:endParaRPr lang="zh-CN" altLang="en-US" sz="10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triped Right Arrow 16"/>
          <p:cNvSpPr/>
          <p:nvPr/>
        </p:nvSpPr>
        <p:spPr>
          <a:xfrm rot="5400000">
            <a:off x="7307014" y="3136205"/>
            <a:ext cx="749521" cy="51492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6" name="TextBox 17"/>
          <p:cNvSpPr txBox="1"/>
          <p:nvPr/>
        </p:nvSpPr>
        <p:spPr>
          <a:xfrm>
            <a:off x="9870117" y="1220399"/>
            <a:ext cx="7536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1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9870117" y="1799032"/>
            <a:ext cx="7536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2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9870117" y="2372361"/>
            <a:ext cx="7536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3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9870117" y="4225735"/>
            <a:ext cx="7536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1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9870117" y="4804368"/>
            <a:ext cx="7536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2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9870117" y="5377697"/>
            <a:ext cx="7536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3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4"/>
          <p:cNvCxnSpPr/>
          <p:nvPr/>
        </p:nvCxnSpPr>
        <p:spPr>
          <a:xfrm flipV="1">
            <a:off x="6992471" y="1384546"/>
            <a:ext cx="797859" cy="356887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6"/>
          <p:cNvCxnSpPr/>
          <p:nvPr/>
        </p:nvCxnSpPr>
        <p:spPr>
          <a:xfrm flipV="1">
            <a:off x="6992471" y="4423374"/>
            <a:ext cx="797859" cy="336175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8"/>
          <p:cNvCxnSpPr/>
          <p:nvPr/>
        </p:nvCxnSpPr>
        <p:spPr>
          <a:xfrm>
            <a:off x="6992471" y="4917922"/>
            <a:ext cx="797859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0"/>
          <p:cNvCxnSpPr/>
          <p:nvPr/>
        </p:nvCxnSpPr>
        <p:spPr>
          <a:xfrm>
            <a:off x="6992471" y="5082279"/>
            <a:ext cx="797859" cy="413871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722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78" y="2239850"/>
            <a:ext cx="7554380" cy="2924583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Near </a:t>
            </a:r>
            <a:r>
              <a:rPr lang="en-US" altLang="zh-CN" dirty="0" err="1"/>
              <a:t>Realtime</a:t>
            </a:r>
            <a:r>
              <a:rPr lang="en-US" altLang="zh-CN" dirty="0"/>
              <a:t> Incremental Build</a:t>
            </a:r>
            <a:endParaRPr lang="zh-CN" altLang="en-US" dirty="0"/>
          </a:p>
        </p:txBody>
      </p:sp>
      <p:sp>
        <p:nvSpPr>
          <p:cNvPr id="3" name="立方体 2"/>
          <p:cNvSpPr/>
          <p:nvPr/>
        </p:nvSpPr>
        <p:spPr>
          <a:xfrm>
            <a:off x="9163987" y="4589490"/>
            <a:ext cx="304800" cy="2973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立方体 5"/>
          <p:cNvSpPr/>
          <p:nvPr/>
        </p:nvSpPr>
        <p:spPr>
          <a:xfrm>
            <a:off x="9576216" y="4589489"/>
            <a:ext cx="304800" cy="2973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立方体 6"/>
          <p:cNvSpPr/>
          <p:nvPr/>
        </p:nvSpPr>
        <p:spPr>
          <a:xfrm>
            <a:off x="9988445" y="4589488"/>
            <a:ext cx="304800" cy="2973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8686800" y="2135309"/>
            <a:ext cx="3809306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Minutes micro cubes</a:t>
            </a:r>
          </a:p>
          <a:p>
            <a:r>
              <a:rPr lang="en-US" sz="2400" dirty="0"/>
              <a:t>Kafka source</a:t>
            </a:r>
          </a:p>
          <a:p>
            <a:r>
              <a:rPr lang="en-US" sz="2400" dirty="0"/>
              <a:t>In-mem cubing</a:t>
            </a:r>
          </a:p>
          <a:p>
            <a:r>
              <a:rPr lang="en-US" sz="2400" dirty="0"/>
              <a:t>Auto 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0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ma\Desktop\osc\Drawing1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5640" y="1484785"/>
            <a:ext cx="6408712" cy="427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Stream Data Consuming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610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ma\Desktop\osc\Drawin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772816"/>
            <a:ext cx="841132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899295" y="1157536"/>
            <a:ext cx="1297912" cy="576064"/>
          </a:xfrm>
          <a:prstGeom prst="wedgeRoundRectCallout">
            <a:avLst>
              <a:gd name="adj1" fmla="val -35793"/>
              <a:gd name="adj2" fmla="val 7537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In-Memory Cube  Building</a:t>
            </a:r>
            <a:endParaRPr lang="zh-CN" alt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176120" y="4725144"/>
            <a:ext cx="1440160" cy="576064"/>
          </a:xfrm>
          <a:prstGeom prst="wedgeRoundRectCallout">
            <a:avLst>
              <a:gd name="adj1" fmla="val 46278"/>
              <a:gd name="adj2" fmla="val -9337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Auto Cube Merge with MR</a:t>
            </a:r>
            <a:endParaRPr lang="zh-CN" altLang="en-US" sz="1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Cube Auto Merge</a:t>
            </a:r>
          </a:p>
        </p:txBody>
      </p:sp>
    </p:spTree>
    <p:extLst>
      <p:ext uri="{BB962C8B-B14F-4D97-AF65-F5344CB8AC3E}">
        <p14:creationId xmlns:p14="http://schemas.microsoft.com/office/powerpoint/2010/main" val="592080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7381" y="3642321"/>
            <a:ext cx="2469502" cy="1522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Cube Storage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281" y="3642321"/>
            <a:ext cx="2508003" cy="1522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Real-time In-Mem Store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9850" y="5841625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streaming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3080483" y="5775920"/>
            <a:ext cx="1295400" cy="5334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6883" y="1298781"/>
            <a:ext cx="18288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 Query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56043" y="1799826"/>
            <a:ext cx="0" cy="394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41643" y="3032720"/>
            <a:ext cx="396240" cy="4572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5116" y="3032720"/>
            <a:ext cx="376334" cy="4572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2205" y="6026291"/>
            <a:ext cx="480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>
            <a:off x="3647318" y="5242521"/>
            <a:ext cx="154733" cy="446705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4913949" y="5318720"/>
            <a:ext cx="1595535" cy="578498"/>
          </a:xfrm>
          <a:prstGeom prst="curved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minute batch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3284" y="5318721"/>
            <a:ext cx="11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Latest second</a:t>
            </a:r>
            <a:endParaRPr lang="zh-CN" altLang="en-US" sz="1200" dirty="0"/>
          </a:p>
        </p:txBody>
      </p:sp>
      <p:sp>
        <p:nvSpPr>
          <p:cNvPr id="16" name="Flowchart: Internal Storage 15"/>
          <p:cNvSpPr/>
          <p:nvPr/>
        </p:nvSpPr>
        <p:spPr>
          <a:xfrm>
            <a:off x="3566453" y="4003106"/>
            <a:ext cx="1181100" cy="782216"/>
          </a:xfrm>
          <a:prstGeom prst="flowChartInternalStorag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" name="Flowchart: Internal Storage 16"/>
          <p:cNvSpPr/>
          <p:nvPr/>
        </p:nvSpPr>
        <p:spPr>
          <a:xfrm>
            <a:off x="3414053" y="3850706"/>
            <a:ext cx="1181100" cy="782216"/>
          </a:xfrm>
          <a:prstGeom prst="flowChartInternalStorag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Inverted Index</a:t>
            </a:r>
            <a:endParaRPr lang="zh-CN" alt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741643" y="2270721"/>
            <a:ext cx="1828800" cy="6639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Hybrid Storage Interface</a:t>
            </a:r>
            <a:endParaRPr lang="zh-CN" altLang="en-US" dirty="0"/>
          </a:p>
        </p:txBody>
      </p:sp>
      <p:sp>
        <p:nvSpPr>
          <p:cNvPr id="19" name="Cube 18"/>
          <p:cNvSpPr/>
          <p:nvPr/>
        </p:nvSpPr>
        <p:spPr>
          <a:xfrm>
            <a:off x="6814283" y="4023320"/>
            <a:ext cx="12192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6697650" y="3870923"/>
            <a:ext cx="12192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Cube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76301" y="403572"/>
            <a:ext cx="6362700" cy="865188"/>
          </a:xfrm>
        </p:spPr>
        <p:txBody>
          <a:bodyPr/>
          <a:lstStyle/>
          <a:p>
            <a:r>
              <a:rPr lang="en-US" dirty="0"/>
              <a:t>Future Lambda Architecture for </a:t>
            </a:r>
            <a:r>
              <a:rPr lang="en-US" dirty="0" err="1"/>
              <a:t>Realtime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5231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6301" y="403572"/>
            <a:ext cx="6568814" cy="865188"/>
          </a:xfrm>
        </p:spPr>
        <p:txBody>
          <a:bodyPr/>
          <a:lstStyle/>
          <a:p>
            <a:r>
              <a:rPr lang="en-US" dirty="0"/>
              <a:t>Use Case: SEO Operational Dashboard</a:t>
            </a:r>
          </a:p>
        </p:txBody>
      </p:sp>
      <p:cxnSp>
        <p:nvCxnSpPr>
          <p:cNvPr id="4" name="Straight Arrow Connector 16"/>
          <p:cNvCxnSpPr/>
          <p:nvPr/>
        </p:nvCxnSpPr>
        <p:spPr>
          <a:xfrm>
            <a:off x="3575720" y="4365104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20"/>
          <p:cNvCxnSpPr/>
          <p:nvPr/>
        </p:nvCxnSpPr>
        <p:spPr>
          <a:xfrm>
            <a:off x="3575720" y="1811520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30" y="1160280"/>
            <a:ext cx="3248721" cy="65124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15" y="2427858"/>
            <a:ext cx="2530949" cy="1714253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23" y="4941168"/>
            <a:ext cx="2539341" cy="1512168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023992" y="1201714"/>
            <a:ext cx="3888432" cy="35143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/>
              <a:t>eBay Site</a:t>
            </a:r>
          </a:p>
          <a:p>
            <a:pPr lvl="1"/>
            <a:r>
              <a:rPr lang="en-US" altLang="zh-CN" sz="1900" dirty="0"/>
              <a:t>ebay.com, ebay.co.uk, ebay.de</a:t>
            </a:r>
          </a:p>
          <a:p>
            <a:r>
              <a:rPr lang="en-US" altLang="zh-CN" sz="1900" dirty="0"/>
              <a:t>Buyer Country</a:t>
            </a:r>
          </a:p>
          <a:p>
            <a:pPr lvl="1"/>
            <a:r>
              <a:rPr lang="en-US" altLang="zh-CN" sz="1900" dirty="0"/>
              <a:t>US, CN, RU</a:t>
            </a:r>
          </a:p>
          <a:p>
            <a:r>
              <a:rPr lang="en-US" altLang="zh-CN" sz="1900" dirty="0"/>
              <a:t>Search Engine </a:t>
            </a:r>
          </a:p>
          <a:p>
            <a:pPr lvl="1"/>
            <a:r>
              <a:rPr lang="en-US" altLang="zh-CN" sz="1900" dirty="0"/>
              <a:t>Google, Bing, Yahoo!</a:t>
            </a:r>
          </a:p>
          <a:p>
            <a:r>
              <a:rPr lang="en-US" altLang="zh-CN" sz="1900" dirty="0"/>
              <a:t>Referrer</a:t>
            </a:r>
          </a:p>
          <a:p>
            <a:pPr lvl="1"/>
            <a:r>
              <a:rPr lang="en-US" altLang="zh-CN" sz="1900" dirty="0"/>
              <a:t>google.com, google.co.uk</a:t>
            </a:r>
          </a:p>
          <a:p>
            <a:r>
              <a:rPr lang="en-US" altLang="zh-CN" sz="1900" dirty="0"/>
              <a:t>Page</a:t>
            </a:r>
          </a:p>
          <a:p>
            <a:pPr lvl="1"/>
            <a:r>
              <a:rPr lang="en-US" altLang="zh-CN" sz="1900" dirty="0"/>
              <a:t>Search, View Item, Product</a:t>
            </a:r>
          </a:p>
          <a:p>
            <a:r>
              <a:rPr lang="en-US" altLang="zh-CN" sz="1900" dirty="0"/>
              <a:t>User Experience</a:t>
            </a:r>
          </a:p>
          <a:p>
            <a:pPr lvl="1"/>
            <a:r>
              <a:rPr lang="en-US" altLang="zh-CN" sz="1900" dirty="0"/>
              <a:t>Desktop, Mobile APP, </a:t>
            </a:r>
            <a:r>
              <a:rPr lang="en-US" altLang="zh-CN" sz="1900" dirty="0" err="1"/>
              <a:t>mWeb</a:t>
            </a:r>
            <a:endParaRPr lang="en-US" altLang="zh-CN" sz="1900" dirty="0"/>
          </a:p>
          <a:p>
            <a:pPr marL="0" indent="0">
              <a:buFont typeface="Wingdings" charset="2"/>
              <a:buNone/>
            </a:pPr>
            <a:endParaRPr lang="zh-CN" altLang="en-US" sz="1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951984" y="4941168"/>
            <a:ext cx="3888432" cy="13681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Visits, GMB $, GMB share, conversion rate, bounce rate, # of view items, # of bought items etc. 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11" name="Oval 30"/>
          <p:cNvSpPr/>
          <p:nvPr/>
        </p:nvSpPr>
        <p:spPr>
          <a:xfrm>
            <a:off x="8400256" y="2162456"/>
            <a:ext cx="1656184" cy="5334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Dimensions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31"/>
          <p:cNvSpPr/>
          <p:nvPr/>
        </p:nvSpPr>
        <p:spPr>
          <a:xfrm>
            <a:off x="8256240" y="5733257"/>
            <a:ext cx="2098576" cy="63943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Measurements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8689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HyperLogLog</a:t>
            </a:r>
            <a:r>
              <a:rPr lang="en-US" altLang="zh-CN" dirty="0"/>
              <a:t> Count Distinct</a:t>
            </a:r>
          </a:p>
          <a:p>
            <a:r>
              <a:rPr lang="en-US" altLang="zh-CN" dirty="0" err="1"/>
              <a:t>TopN</a:t>
            </a:r>
            <a:endParaRPr lang="en-US" altLang="zh-CN" dirty="0"/>
          </a:p>
          <a:p>
            <a:r>
              <a:rPr lang="en-US" altLang="zh-CN" dirty="0" err="1"/>
              <a:t>BitMap</a:t>
            </a:r>
            <a:r>
              <a:rPr lang="en-US" altLang="zh-CN" dirty="0"/>
              <a:t> Precise Count Distinct</a:t>
            </a:r>
          </a:p>
          <a:p>
            <a:pPr lvl="1"/>
            <a:r>
              <a:rPr lang="en-US" altLang="zh-CN" dirty="0"/>
              <a:t>from Sun, </a:t>
            </a:r>
            <a:r>
              <a:rPr lang="en-US" altLang="zh-CN" dirty="0" err="1"/>
              <a:t>Yerui</a:t>
            </a:r>
            <a:r>
              <a:rPr lang="en-US" altLang="zh-CN" dirty="0"/>
              <a:t> (netease.com)</a:t>
            </a:r>
          </a:p>
          <a:p>
            <a:r>
              <a:rPr lang="en-US" altLang="zh-CN" dirty="0"/>
              <a:t>Raw Records</a:t>
            </a:r>
          </a:p>
          <a:p>
            <a:pPr lvl="1"/>
            <a:r>
              <a:rPr lang="en-US" altLang="zh-CN" dirty="0"/>
              <a:t>from Wang, </a:t>
            </a:r>
            <a:r>
              <a:rPr lang="en-US" altLang="zh-CN" dirty="0" err="1"/>
              <a:t>Xiaoyu</a:t>
            </a:r>
            <a:r>
              <a:rPr lang="en-US" altLang="zh-CN" dirty="0"/>
              <a:t> (jd.com)</a:t>
            </a:r>
          </a:p>
          <a:p>
            <a:endParaRPr lang="en-US" altLang="zh-CN" dirty="0"/>
          </a:p>
          <a:p>
            <a:r>
              <a:rPr lang="en-US" altLang="zh-CN" dirty="0"/>
              <a:t>Domain specific aggregations now become easy</a:t>
            </a:r>
          </a:p>
          <a:p>
            <a:pPr lvl="1"/>
            <a:r>
              <a:rPr lang="en-US" altLang="zh-CN" dirty="0"/>
              <a:t>aggregate user events to detect time serials or access patterns</a:t>
            </a:r>
          </a:p>
          <a:p>
            <a:pPr lvl="1"/>
            <a:r>
              <a:rPr lang="en-US" altLang="zh-CN" dirty="0"/>
              <a:t>draw a sketch of certain user groups</a:t>
            </a:r>
          </a:p>
          <a:p>
            <a:pPr lvl="1"/>
            <a:r>
              <a:rPr lang="en-US" altLang="zh-CN" dirty="0"/>
              <a:t>pre-calculate clusters of data points</a:t>
            </a:r>
          </a:p>
          <a:p>
            <a:pPr lvl="1"/>
            <a:r>
              <a:rPr lang="en-US" altLang="zh-CN" dirty="0"/>
              <a:t>histogram…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User Defined Aggregation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2200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4408267"/>
              </p:ext>
            </p:extLst>
          </p:nvPr>
        </p:nvGraphicFramePr>
        <p:xfrm>
          <a:off x="6186561" y="4240031"/>
          <a:ext cx="3024262" cy="1285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DT,LOC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2015-10-1,CN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Item A,</a:t>
                      </a:r>
                      <a:r>
                        <a:rPr lang="en-US" altLang="zh-CN" baseline="0" dirty="0"/>
                        <a:t> $500</a:t>
                      </a:r>
                    </a:p>
                    <a:p>
                      <a:r>
                        <a:rPr lang="en-US" altLang="zh-CN" baseline="0" dirty="0"/>
                        <a:t>Item B, $300</a:t>
                      </a:r>
                    </a:p>
                    <a:p>
                      <a:r>
                        <a:rPr lang="en-US" altLang="zh-CN" baseline="0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TopN</a:t>
            </a:r>
            <a:r>
              <a:rPr lang="en-US" altLang="zh-CN" dirty="0"/>
              <a:t> Support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0058" y="4240031"/>
            <a:ext cx="3458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select</a:t>
            </a:r>
            <a:r>
              <a:rPr lang="en-US" altLang="zh-CN" dirty="0"/>
              <a:t> </a:t>
            </a:r>
            <a:r>
              <a:rPr lang="en-US" altLang="zh-CN" dirty="0" err="1"/>
              <a:t>dt</a:t>
            </a:r>
            <a:r>
              <a:rPr lang="en-US" altLang="zh-CN" dirty="0"/>
              <a:t>, </a:t>
            </a:r>
            <a:r>
              <a:rPr lang="en-US" altLang="zh-CN" dirty="0" err="1"/>
              <a:t>loc</a:t>
            </a:r>
            <a:r>
              <a:rPr lang="en-US" altLang="zh-CN" dirty="0"/>
              <a:t>, item, </a:t>
            </a:r>
            <a:r>
              <a:rPr lang="en-US" altLang="zh-CN" dirty="0">
                <a:solidFill>
                  <a:srgbClr val="C00000"/>
                </a:solidFill>
              </a:rPr>
              <a:t>sum</a:t>
            </a:r>
            <a:r>
              <a:rPr lang="en-US" altLang="zh-CN" dirty="0"/>
              <a:t>(</a:t>
            </a:r>
            <a:r>
              <a:rPr lang="en-US" altLang="zh-CN" dirty="0" err="1"/>
              <a:t>gmv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test_kylin_fact</a:t>
            </a:r>
            <a:endParaRPr lang="en-US" altLang="zh-CN" dirty="0"/>
          </a:p>
          <a:p>
            <a:r>
              <a:rPr lang="en-US" altLang="zh-CN" dirty="0">
                <a:solidFill>
                  <a:schemeClr val="tx2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dt</a:t>
            </a:r>
            <a:r>
              <a:rPr lang="en-US" altLang="zh-CN" dirty="0"/>
              <a:t>=‘2015-10-1’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 err="1"/>
              <a:t>loc</a:t>
            </a:r>
            <a:r>
              <a:rPr lang="en-US" altLang="zh-CN" dirty="0"/>
              <a:t>=‘CN’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group by</a:t>
            </a:r>
            <a:r>
              <a:rPr lang="en-US" altLang="zh-CN" dirty="0"/>
              <a:t> </a:t>
            </a:r>
            <a:r>
              <a:rPr lang="en-US" altLang="zh-CN" dirty="0" err="1"/>
              <a:t>dt</a:t>
            </a:r>
            <a:r>
              <a:rPr lang="en-US" altLang="zh-CN" dirty="0"/>
              <a:t>, </a:t>
            </a:r>
            <a:r>
              <a:rPr lang="en-US" altLang="zh-CN" dirty="0" err="1"/>
              <a:t>loc</a:t>
            </a:r>
            <a:r>
              <a:rPr lang="en-US" altLang="zh-CN" dirty="0"/>
              <a:t>, item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order by</a:t>
            </a:r>
            <a:r>
              <a:rPr lang="en-US" altLang="zh-CN" dirty="0"/>
              <a:t> 4 </a:t>
            </a:r>
            <a:r>
              <a:rPr lang="en-US" altLang="zh-CN" dirty="0" err="1">
                <a:solidFill>
                  <a:schemeClr val="tx2"/>
                </a:solidFill>
              </a:rPr>
              <a:t>desc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limit</a:t>
            </a:r>
            <a:r>
              <a:rPr lang="en-US" altLang="zh-CN" dirty="0"/>
              <a:t> 100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0617" y="5598312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cube pre-calculation</a:t>
            </a:r>
            <a:endParaRPr lang="zh-CN" altLang="en-US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650058" y="1508581"/>
            <a:ext cx="7920038" cy="2413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TopN</a:t>
            </a:r>
            <a:r>
              <a:rPr lang="en-US" altLang="zh-CN" dirty="0"/>
              <a:t> as a measure</a:t>
            </a:r>
          </a:p>
          <a:p>
            <a:r>
              <a:rPr lang="en-US" altLang="zh-CN" dirty="0"/>
              <a:t>Approximate algorithm</a:t>
            </a:r>
          </a:p>
          <a:p>
            <a:pPr lvl="1"/>
            <a:r>
              <a:rPr lang="en-US" altLang="zh-CN" dirty="0" err="1"/>
              <a:t>SpaceSaving</a:t>
            </a:r>
            <a:r>
              <a:rPr lang="en-US" altLang="zh-CN" dirty="0"/>
              <a:t> </a:t>
            </a:r>
            <a:r>
              <a:rPr lang="en-US" altLang="zh-CN" dirty="0" err="1"/>
              <a:t>TopN</a:t>
            </a:r>
            <a:endParaRPr lang="en-US" altLang="zh-CN" dirty="0"/>
          </a:p>
          <a:p>
            <a:pPr lvl="2"/>
            <a:r>
              <a:rPr lang="en-US" altLang="zh-CN" sz="1800" dirty="0"/>
              <a:t>Ahmed </a:t>
            </a:r>
            <a:r>
              <a:rPr lang="en-US" altLang="zh-CN" sz="1800" dirty="0" err="1"/>
              <a:t>Metwally</a:t>
            </a:r>
            <a:r>
              <a:rPr lang="en-US" altLang="zh-CN" sz="1800" dirty="0"/>
              <a:t>, et al. “Efficient computation of frequent and top-k elements in data streams”. Proceeding ICDT'05 Proceedings of the 10th international conference on Database Theory, 2005.</a:t>
            </a:r>
          </a:p>
          <a:p>
            <a:pPr lvl="1"/>
            <a:r>
              <a:rPr lang="en-US" altLang="zh-CN" dirty="0"/>
              <a:t>A parallel version</a:t>
            </a:r>
          </a:p>
          <a:p>
            <a:pPr lvl="2"/>
            <a:r>
              <a:rPr lang="en-US" altLang="zh-CN" sz="1800" dirty="0"/>
              <a:t>Massimo </a:t>
            </a:r>
            <a:r>
              <a:rPr lang="en-US" altLang="zh-CN" sz="1800" dirty="0" err="1"/>
              <a:t>Cafaro</a:t>
            </a:r>
            <a:r>
              <a:rPr lang="en-US" altLang="zh-CN" sz="1800" dirty="0"/>
              <a:t>, et al. “A parallel space saving algorithm for frequent items and the Hurwitz zeta distribution”. Proceeding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: 1401.0702v12 [cs.DS] 19 </a:t>
            </a:r>
            <a:r>
              <a:rPr lang="en-US" altLang="zh-CN" sz="1800" dirty="0" err="1"/>
              <a:t>Setp</a:t>
            </a:r>
            <a:r>
              <a:rPr lang="en-US" altLang="zh-CN" sz="1800" dirty="0"/>
              <a:t> 2015.</a:t>
            </a:r>
          </a:p>
          <a:p>
            <a:r>
              <a:rPr lang="en-US" altLang="zh-CN" dirty="0"/>
              <a:t>Answer </a:t>
            </a:r>
            <a:r>
              <a:rPr lang="en-US" altLang="zh-CN" dirty="0" err="1"/>
              <a:t>TopN</a:t>
            </a:r>
            <a:r>
              <a:rPr lang="en-US" altLang="zh-CN" dirty="0"/>
              <a:t> queries directly from pre-calculation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70842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Works with Tableau 9.1</a:t>
            </a:r>
          </a:p>
          <a:p>
            <a:r>
              <a:rPr lang="en-US" altLang="zh-CN" sz="2000" dirty="0"/>
              <a:t>Works with MS Excel</a:t>
            </a:r>
          </a:p>
          <a:p>
            <a:r>
              <a:rPr lang="en-US" altLang="zh-CN" sz="2000" dirty="0"/>
              <a:t>Works with MS Power BI</a:t>
            </a:r>
          </a:p>
          <a:p>
            <a:endParaRPr 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ODBC Enhancement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33" y="3406701"/>
            <a:ext cx="4559776" cy="27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468" y="3437745"/>
            <a:ext cx="4455948" cy="266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6818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5379" y="2924176"/>
            <a:ext cx="8281987" cy="2233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700">
                <a:ea typeface="宋体" pitchFamily="2" charset="-122"/>
              </a:rPr>
              <a:t>Extreme OLAP Engine for Big Data</a:t>
            </a:r>
          </a:p>
          <a:p>
            <a:pPr lvl="1"/>
            <a:endParaRPr lang="en-US" altLang="zh-CN" sz="2000" i="1"/>
          </a:p>
          <a:p>
            <a:pPr lvl="1">
              <a:buFont typeface="Wingdings" pitchFamily="2" charset="2"/>
              <a:buNone/>
            </a:pPr>
            <a:r>
              <a:rPr lang="en-US" altLang="zh-CN" sz="2000" i="1"/>
              <a:t>Kylin is an open source Distributed Analytics Engine from eBay that provides SQL interface and multi-dimensional analysis (OLAP) on Hadoop supporting extremely large datasets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</a:rPr>
              <a:t>What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altLang="zh-CN" dirty="0">
                <a:ea typeface="ＭＳ Ｐゴシック" pitchFamily="34" charset="-128"/>
              </a:rPr>
              <a:t>s Kylin</a:t>
            </a:r>
          </a:p>
        </p:txBody>
      </p:sp>
      <p:sp>
        <p:nvSpPr>
          <p:cNvPr id="18436" name="Content Placeholder 6"/>
          <p:cNvSpPr txBox="1">
            <a:spLocks/>
          </p:cNvSpPr>
          <p:nvPr/>
        </p:nvSpPr>
        <p:spPr bwMode="auto">
          <a:xfrm>
            <a:off x="2061278" y="1628775"/>
            <a:ext cx="7848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None/>
            </a:pPr>
            <a:r>
              <a:rPr lang="en-US" altLang="zh-CN" sz="3200" b="1" dirty="0" err="1">
                <a:solidFill>
                  <a:schemeClr val="tx2"/>
                </a:solidFill>
              </a:rPr>
              <a:t>kylin</a:t>
            </a:r>
            <a:r>
              <a:rPr lang="en-US" altLang="zh-CN" sz="2000" dirty="0">
                <a:solidFill>
                  <a:schemeClr val="tx2"/>
                </a:solidFill>
              </a:rPr>
              <a:t>  </a:t>
            </a:r>
            <a:r>
              <a:rPr lang="en-US" altLang="zh-CN" sz="2000" dirty="0">
                <a:solidFill>
                  <a:schemeClr val="tx2"/>
                </a:solidFill>
                <a:cs typeface="Microsoft Sans Serif" pitchFamily="34" charset="0"/>
              </a:rPr>
              <a:t>/ ˈ</a:t>
            </a:r>
            <a:r>
              <a:rPr lang="en-US" altLang="zh-CN" sz="2000" dirty="0" err="1">
                <a:solidFill>
                  <a:schemeClr val="tx2"/>
                </a:solidFill>
                <a:cs typeface="Microsoft Sans Serif" pitchFamily="34" charset="0"/>
              </a:rPr>
              <a:t>ki</a:t>
            </a:r>
            <a:r>
              <a:rPr lang="en-US" altLang="zh-CN" sz="2000" dirty="0">
                <a:solidFill>
                  <a:schemeClr val="tx2"/>
                </a:solidFill>
                <a:cs typeface="Microsoft Sans Serif" pitchFamily="34" charset="0"/>
              </a:rPr>
              <a:t>ːˈ</a:t>
            </a:r>
            <a:r>
              <a:rPr lang="en-US" altLang="zh-CN" sz="2000" dirty="0" err="1">
                <a:solidFill>
                  <a:schemeClr val="tx2"/>
                </a:solidFill>
                <a:cs typeface="Microsoft Sans Serif" pitchFamily="34" charset="0"/>
              </a:rPr>
              <a:t>lɪn</a:t>
            </a:r>
            <a:r>
              <a:rPr lang="en-US" altLang="zh-CN" sz="2000" dirty="0">
                <a:solidFill>
                  <a:schemeClr val="tx2"/>
                </a:solidFill>
                <a:cs typeface="Microsoft Sans Serif" pitchFamily="34" charset="0"/>
              </a:rPr>
              <a:t> / </a:t>
            </a:r>
            <a:r>
              <a:rPr lang="zh-CN" altLang="en-US" sz="2000" dirty="0">
                <a:solidFill>
                  <a:schemeClr val="tx2"/>
                </a:solidFill>
                <a:cs typeface="Microsoft Sans Serif" pitchFamily="34" charset="0"/>
              </a:rPr>
              <a:t>麒麟</a:t>
            </a:r>
            <a:endParaRPr lang="en-US" altLang="ja-JP" sz="2000" dirty="0">
              <a:solidFill>
                <a:schemeClr val="tx2"/>
              </a:solidFill>
              <a:cs typeface="Microsoft Sans Serif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cs typeface="Microsoft Sans Serif" pitchFamily="34" charset="0"/>
              </a:rPr>
              <a:t>--n. (in Chinese art) a mythical animal of composite form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endParaRPr lang="en-US" altLang="zh-CN" sz="2000" dirty="0">
              <a:solidFill>
                <a:schemeClr val="tx2"/>
              </a:solidFill>
              <a:cs typeface="Microsoft Sans Serif" pitchFamily="34" charset="0"/>
            </a:endParaRPr>
          </a:p>
        </p:txBody>
      </p:sp>
      <p:pic>
        <p:nvPicPr>
          <p:cNvPr id="18437" name="Picture 2" descr="Kylin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4" y="150814"/>
            <a:ext cx="20478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kylin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8403" y="5384801"/>
            <a:ext cx="7848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Open Sourced on Oct 1st, 2014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Accepted as Apache Incubator Project on Nov 25th, 2014</a:t>
            </a:r>
          </a:p>
        </p:txBody>
      </p:sp>
    </p:spTree>
    <p:extLst>
      <p:ext uri="{BB962C8B-B14F-4D97-AF65-F5344CB8AC3E}">
        <p14:creationId xmlns:p14="http://schemas.microsoft.com/office/powerpoint/2010/main" val="275685930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Zeppelin Integration</a:t>
            </a:r>
            <a:endParaRPr lang="en-US" dirty="0"/>
          </a:p>
        </p:txBody>
      </p:sp>
      <p:pic>
        <p:nvPicPr>
          <p:cNvPr id="4" name="Picture 5" descr="Screenshot 2015-07-15 21.1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74" y="1500118"/>
            <a:ext cx="8701790" cy="46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0855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What’s Apache Kylin?</a:t>
            </a:r>
          </a:p>
          <a:p>
            <a:r>
              <a:rPr lang="en-US" sz="2800" dirty="0"/>
              <a:t>New Features in Kylin 1.5</a:t>
            </a:r>
          </a:p>
          <a:p>
            <a:pPr lvl="1"/>
            <a:r>
              <a:rPr lang="en-US" sz="2800" dirty="0"/>
              <a:t>Plugin Architecture</a:t>
            </a:r>
          </a:p>
          <a:p>
            <a:pPr lvl="1"/>
            <a:r>
              <a:rPr lang="en-US" sz="2800" dirty="0"/>
              <a:t>Fast Cubing</a:t>
            </a:r>
          </a:p>
          <a:p>
            <a:pPr lvl="1"/>
            <a:r>
              <a:rPr lang="en-US" altLang="zh-CN" sz="2800" dirty="0"/>
              <a:t>Parallel Scan</a:t>
            </a:r>
            <a:endParaRPr lang="en-US" sz="2800" dirty="0"/>
          </a:p>
          <a:p>
            <a:pPr lvl="1"/>
            <a:r>
              <a:rPr lang="en-US" sz="2800" dirty="0"/>
              <a:t>Streaming Cubing</a:t>
            </a:r>
          </a:p>
          <a:p>
            <a:pPr lvl="1"/>
            <a:r>
              <a:rPr lang="en-US" altLang="zh-CN" sz="2800" dirty="0"/>
              <a:t>User Defined Aggregation</a:t>
            </a:r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1297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007533" y="1633772"/>
            <a:ext cx="10560051" cy="4176713"/>
          </a:xfrm>
        </p:spPr>
        <p:txBody>
          <a:bodyPr/>
          <a:lstStyle/>
          <a:p>
            <a:r>
              <a:rPr lang="en-US" altLang="zh-CN" dirty="0"/>
              <a:t>New in Apache </a:t>
            </a:r>
            <a:r>
              <a:rPr lang="en-US" altLang="zh-CN" dirty="0" err="1"/>
              <a:t>Kylin</a:t>
            </a:r>
            <a:r>
              <a:rPr lang="en-US" altLang="zh-CN" dirty="0"/>
              <a:t> 1.5</a:t>
            </a:r>
          </a:p>
          <a:p>
            <a:pPr lvl="1"/>
            <a:r>
              <a:rPr lang="en-US" altLang="zh-CN" dirty="0"/>
              <a:t>Plugin-able architecture</a:t>
            </a:r>
          </a:p>
          <a:p>
            <a:pPr lvl="1"/>
            <a:r>
              <a:rPr lang="en-US" altLang="zh-CN" dirty="0"/>
              <a:t>New MR Cube Engine with fast cubing (</a:t>
            </a:r>
            <a:r>
              <a:rPr lang="en-US" altLang="zh-CN" dirty="0">
                <a:solidFill>
                  <a:srgbClr val="C00000"/>
                </a:solidFill>
              </a:rPr>
              <a:t>1.5x faster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New HBase Storage with parallel scan (</a:t>
            </a:r>
            <a:r>
              <a:rPr lang="en-US" altLang="zh-CN" dirty="0">
                <a:solidFill>
                  <a:srgbClr val="C00000"/>
                </a:solidFill>
              </a:rPr>
              <a:t>2x faster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Near real-time analysis (experimental)</a:t>
            </a:r>
          </a:p>
          <a:p>
            <a:pPr lvl="1"/>
            <a:r>
              <a:rPr lang="en-US" altLang="zh-CN" dirty="0"/>
              <a:t>User defined aggregations</a:t>
            </a:r>
          </a:p>
          <a:p>
            <a:pPr lvl="1"/>
            <a:r>
              <a:rPr lang="en-US" altLang="zh-CN" dirty="0"/>
              <a:t>Excel / </a:t>
            </a:r>
            <a:r>
              <a:rPr lang="en-US" altLang="zh-CN" dirty="0" err="1"/>
              <a:t>PowerBI</a:t>
            </a:r>
            <a:r>
              <a:rPr lang="en-US" altLang="zh-CN" dirty="0"/>
              <a:t> / Zeppelin integration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9152168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AutoShape 2" descr="https://olapio.atlassian.net/wiki/download/thumbnails/7176201/image001.jpeg?version=1&amp;modificationDate=1458701091194&amp;api=v2"/>
          <p:cNvSpPr>
            <a:spLocks noChangeAspect="1" noChangeArrowheads="1"/>
          </p:cNvSpPr>
          <p:nvPr/>
        </p:nvSpPr>
        <p:spPr bwMode="auto">
          <a:xfrm>
            <a:off x="155575" y="-1143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7" descr="kylin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993664"/>
            <a:ext cx="4680520" cy="468052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3401567" y="538615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http://kylin.io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06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itchFamily="34" charset="-128"/>
              </a:rPr>
              <a:t>Feature – SQL Interface </a:t>
            </a:r>
            <a:endParaRPr lang="zh-CN" altLang="en-US" dirty="0">
              <a:ea typeface="ＭＳ Ｐゴシック" pitchFamily="34" charset="-12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3" y="2517054"/>
            <a:ext cx="7861295" cy="37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91776974"/>
              </p:ext>
            </p:extLst>
          </p:nvPr>
        </p:nvGraphicFramePr>
        <p:xfrm>
          <a:off x="1918743" y="1039786"/>
          <a:ext cx="7691619" cy="167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87657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784975" y="1628776"/>
            <a:ext cx="7920038" cy="424849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eBay</a:t>
            </a:r>
            <a:endParaRPr lang="en-US" altLang="zh-CN" sz="22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24578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</a:rPr>
              <a:t>Feature – Big Data</a:t>
            </a:r>
            <a:endParaRPr lang="zh-CN" altLang="en-US" dirty="0">
              <a:ea typeface="ＭＳ Ｐゴシック" pitchFamily="34" charset="-128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75540"/>
              </p:ext>
            </p:extLst>
          </p:nvPr>
        </p:nvGraphicFramePr>
        <p:xfrm>
          <a:off x="2361238" y="2087564"/>
          <a:ext cx="6335712" cy="1595488"/>
        </p:xfrm>
        <a:graphic>
          <a:graphicData uri="http://schemas.openxmlformats.org/drawingml/2006/table">
            <a:tbl>
              <a:tblPr/>
              <a:tblGrid>
                <a:gridCol w="2810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81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Case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Cube Size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Raw Records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Session Analysis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 TB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81+ billion rows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Traffic Analysis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 TB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5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28+ billion rows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Transaction Analysis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560 GB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  <a:cs typeface="宋体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cs typeface="宋体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1.2+ billion rows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26" marR="91426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723213" y="4001323"/>
            <a:ext cx="5402778" cy="2415320"/>
            <a:chOff x="1004254" y="1117335"/>
            <a:chExt cx="7135491" cy="2908831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254" y="1257566"/>
              <a:ext cx="990600" cy="3302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8054" y="1714766"/>
              <a:ext cx="1485900" cy="560258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254" y="2057666"/>
              <a:ext cx="1041400" cy="10414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3645" y="1169374"/>
              <a:ext cx="1498600" cy="545392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2545" y="2275024"/>
              <a:ext cx="1252877" cy="10033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4354" y="1117335"/>
              <a:ext cx="1255391" cy="940331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4345" y="1714766"/>
              <a:ext cx="1044161" cy="77470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4354" y="2275024"/>
              <a:ext cx="1255391" cy="936715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98054" y="3354524"/>
              <a:ext cx="1689100" cy="350921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74345" y="2997466"/>
              <a:ext cx="102870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05533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7608889" y="1773238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E53238"/>
                </a:solidFill>
              </a:rPr>
              <a:t>90% queries &lt;5s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864" y="4868863"/>
            <a:ext cx="22320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1000" dirty="0">
                <a:solidFill>
                  <a:schemeClr val="accent4"/>
                </a:solidFill>
                <a:latin typeface="Arial" charset="0"/>
                <a:ea typeface="宋体" charset="0"/>
              </a:rPr>
              <a:t>Dark-blue line: 90%tile queries</a:t>
            </a:r>
          </a:p>
          <a:p>
            <a:pPr>
              <a:buFont typeface="Arial" charset="0"/>
              <a:buNone/>
              <a:defRPr/>
            </a:pPr>
            <a:r>
              <a:rPr lang="en-US" sz="1000" dirty="0">
                <a:solidFill>
                  <a:schemeClr val="tx2"/>
                </a:solidFill>
                <a:latin typeface="Arial" charset="0"/>
                <a:ea typeface="宋体" charset="0"/>
              </a:rPr>
              <a:t>Light-blue line: 95%tile queries</a:t>
            </a:r>
          </a:p>
        </p:txBody>
      </p:sp>
      <p:pic>
        <p:nvPicPr>
          <p:cNvPr id="48132" name="Picture 2" descr="Screen Shot 2015-09-16 at 11.24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665289"/>
            <a:ext cx="81534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3"/>
          <p:cNvSpPr txBox="1">
            <a:spLocks noChangeArrowheads="1"/>
          </p:cNvSpPr>
          <p:nvPr/>
        </p:nvSpPr>
        <p:spPr bwMode="auto">
          <a:xfrm>
            <a:off x="3204797" y="5328348"/>
            <a:ext cx="4825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90%ile query returns in 3 seconds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Feature – Low Latency</a:t>
            </a:r>
          </a:p>
        </p:txBody>
      </p:sp>
    </p:spTree>
    <p:extLst>
      <p:ext uri="{BB962C8B-B14F-4D97-AF65-F5344CB8AC3E}">
        <p14:creationId xmlns:p14="http://schemas.microsoft.com/office/powerpoint/2010/main" val="17791359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linSample3Snap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02" y="1415718"/>
            <a:ext cx="7409099" cy="468052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76301" y="403572"/>
            <a:ext cx="6009181" cy="865188"/>
          </a:xfrm>
        </p:spPr>
        <p:txBody>
          <a:bodyPr/>
          <a:lstStyle/>
          <a:p>
            <a:r>
              <a:rPr lang="en-US" dirty="0"/>
              <a:t>Feature – BI Integration via ODBC, JDBC</a:t>
            </a:r>
          </a:p>
        </p:txBody>
      </p:sp>
    </p:spTree>
    <p:extLst>
      <p:ext uri="{BB962C8B-B14F-4D97-AF65-F5344CB8AC3E}">
        <p14:creationId xmlns:p14="http://schemas.microsoft.com/office/powerpoint/2010/main" val="20026747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716339"/>
            <a:ext cx="39576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3722689"/>
            <a:ext cx="38893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7" descr="Screen Shot 2014-03-27 at 3.55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771651"/>
            <a:ext cx="82804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575050" y="5949950"/>
            <a:ext cx="5113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accent2"/>
                </a:solidFill>
              </a:rPr>
              <a:t>Linear scale out with more nodes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Feature – Scalable Throughput</a:t>
            </a:r>
          </a:p>
        </p:txBody>
      </p:sp>
    </p:spTree>
    <p:extLst>
      <p:ext uri="{BB962C8B-B14F-4D97-AF65-F5344CB8AC3E}">
        <p14:creationId xmlns:p14="http://schemas.microsoft.com/office/powerpoint/2010/main" val="38356436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19820" y="1556793"/>
            <a:ext cx="7920038" cy="417671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query may consider only 3 dimensions</a:t>
            </a:r>
            <a:endParaRPr lang="zh-CN" altLang="en-US" sz="20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19" y="2132856"/>
            <a:ext cx="630283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it works – Materialized View</a:t>
            </a:r>
          </a:p>
        </p:txBody>
      </p:sp>
    </p:spTree>
    <p:extLst>
      <p:ext uri="{BB962C8B-B14F-4D97-AF65-F5344CB8AC3E}">
        <p14:creationId xmlns:p14="http://schemas.microsoft.com/office/powerpoint/2010/main" val="21793506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1425</Words>
  <Application>Microsoft Office PowerPoint</Application>
  <PresentationFormat>宽屏</PresentationFormat>
  <Paragraphs>363</Paragraphs>
  <Slides>33</Slides>
  <Notes>3</Notes>
  <HiddenSlides>5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Helvetica Light</vt:lpstr>
      <vt:lpstr>ＭＳ Ｐゴシック</vt:lpstr>
      <vt:lpstr>DengXian</vt:lpstr>
      <vt:lpstr>DengXian</vt:lpstr>
      <vt:lpstr>DengXian Light</vt:lpstr>
      <vt:lpstr>宋体</vt:lpstr>
      <vt:lpstr>Arial</vt:lpstr>
      <vt:lpstr>Calibri</vt:lpstr>
      <vt:lpstr>Calibri Light</vt:lpstr>
      <vt:lpstr>Microsoft Sans Serif</vt:lpstr>
      <vt:lpstr>Tahoma</vt:lpstr>
      <vt:lpstr>Times New Roman</vt:lpstr>
      <vt:lpstr>Wingdings</vt:lpstr>
      <vt:lpstr>Office Theme</vt:lpstr>
      <vt:lpstr>The Evolution of Apache Kylin Realtime &amp; Plugin Architecture in Kylin 1.5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Agenda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WEI SUN</dc:creator>
  <cp:lastModifiedBy>liyang.gmt8@gmail.com</cp:lastModifiedBy>
  <cp:revision>71</cp:revision>
  <dcterms:created xsi:type="dcterms:W3CDTF">2016-03-19T17:08:07Z</dcterms:created>
  <dcterms:modified xsi:type="dcterms:W3CDTF">2016-03-25T09:46:10Z</dcterms:modified>
</cp:coreProperties>
</file>