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1" r:id="rId21"/>
    <p:sldId id="290" r:id="rId22"/>
    <p:sldId id="292" r:id="rId23"/>
    <p:sldId id="293" r:id="rId24"/>
    <p:sldId id="311" r:id="rId25"/>
    <p:sldId id="307" r:id="rId26"/>
    <p:sldId id="308" r:id="rId27"/>
    <p:sldId id="309" r:id="rId28"/>
    <p:sldId id="310" r:id="rId29"/>
    <p:sldId id="302" r:id="rId30"/>
    <p:sldId id="303" r:id="rId31"/>
    <p:sldId id="304" r:id="rId32"/>
    <p:sldId id="305" r:id="rId33"/>
    <p:sldId id="306" r:id="rId34"/>
    <p:sldId id="275" r:id="rId35"/>
    <p:sldId id="276" r:id="rId36"/>
    <p:sldId id="278" r:id="rId37"/>
    <p:sldId id="277" r:id="rId38"/>
    <p:sldId id="279" r:id="rId39"/>
    <p:sldId id="280" r:id="rId40"/>
    <p:sldId id="281" r:id="rId41"/>
    <p:sldId id="284" r:id="rId42"/>
    <p:sldId id="286" r:id="rId43"/>
    <p:sldId id="287" r:id="rId44"/>
    <p:sldId id="285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FF"/>
    <a:srgbClr val="C20000"/>
    <a:srgbClr val="FFFFFF"/>
    <a:srgbClr val="FFFB00"/>
    <a:srgbClr val="FFFC8F"/>
    <a:srgbClr val="6C6C6C"/>
    <a:srgbClr val="FFF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87" autoAdjust="0"/>
  </p:normalViewPr>
  <p:slideViewPr>
    <p:cSldViewPr snapToGrid="0">
      <p:cViewPr varScale="1">
        <p:scale>
          <a:sx n="64" d="100"/>
          <a:sy n="64" d="100"/>
        </p:scale>
        <p:origin x="1354" y="5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584740809544498"/>
          <c:y val="6.4686322271097205E-2"/>
          <c:w val="0.69774911476897505"/>
          <c:h val="0.6252667571220339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filter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rgbClr val="9BBB59"/>
              </a:solidFill>
            </c:spPr>
            <c:extLst>
              <c:ext xmlns:c16="http://schemas.microsoft.com/office/drawing/2014/chart" uri="{C3380CC4-5D6E-409C-BE32-E72D297353CC}">
                <c16:uniqueId val="{00000001-7711-4195-BF7E-02030DB834F8}"/>
              </c:ext>
            </c:extLst>
          </c:dPt>
          <c:dPt>
            <c:idx val="2"/>
            <c:invertIfNegative val="0"/>
            <c:bubble3D val="0"/>
            <c:spPr>
              <a:solidFill>
                <a:srgbClr val="9BBB59"/>
              </a:solidFill>
            </c:spPr>
            <c:extLst>
              <c:ext xmlns:c16="http://schemas.microsoft.com/office/drawing/2014/chart" uri="{C3380CC4-5D6E-409C-BE32-E72D297353CC}">
                <c16:uniqueId val="{00000003-7711-4195-BF7E-02030DB834F8}"/>
              </c:ext>
            </c:extLst>
          </c:dPt>
          <c:cat>
            <c:strRef>
              <c:f>Sheet1!$A$2:$A$4</c:f>
              <c:strCache>
                <c:ptCount val="3"/>
                <c:pt idx="0">
                  <c:v>RDD</c:v>
                </c:pt>
                <c:pt idx="1">
                  <c:v>Dataframe</c:v>
                </c:pt>
                <c:pt idx="2">
                  <c:v>SQL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0.2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11-4195-BF7E-02030DB834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693996736"/>
        <c:axId val="754276128"/>
      </c:barChart>
      <c:catAx>
        <c:axId val="6939967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pPr>
            <a:endParaRPr lang="zh-CN"/>
          </a:p>
        </c:txPr>
        <c:crossAx val="754276128"/>
        <c:crosses val="autoZero"/>
        <c:auto val="1"/>
        <c:lblAlgn val="ctr"/>
        <c:lblOffset val="100"/>
        <c:noMultiLvlLbl val="0"/>
      </c:catAx>
      <c:valAx>
        <c:axId val="75427612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r>
                  <a:rPr lang="en-US" dirty="0" smtClean="0">
                    <a:solidFill>
                      <a:schemeClr val="tx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Runtime performance </a:t>
                </a:r>
                <a:r>
                  <a:rPr lang="en-US" dirty="0">
                    <a:solidFill>
                      <a:schemeClr val="tx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of aggregating 10 million </a:t>
                </a:r>
                <a:r>
                  <a:rPr lang="en-US" dirty="0" err="1">
                    <a:solidFill>
                      <a:schemeClr val="tx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int</a:t>
                </a:r>
                <a:r>
                  <a:rPr lang="en-US" dirty="0">
                    <a:solidFill>
                      <a:schemeClr val="tx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 pairs (</a:t>
                </a:r>
                <a:r>
                  <a:rPr lang="en-US" dirty="0" err="1">
                    <a:solidFill>
                      <a:schemeClr val="tx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secs</a:t>
                </a:r>
                <a:r>
                  <a:rPr lang="en-US" dirty="0">
                    <a:solidFill>
                      <a:schemeClr val="tx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)      </a:t>
                </a:r>
              </a:p>
            </c:rich>
          </c:tx>
          <c:layout>
            <c:manualLayout>
              <c:xMode val="edge"/>
              <c:yMode val="edge"/>
              <c:x val="0.162408799967038"/>
              <c:y val="0.8518825394602179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pPr>
            <a:endParaRPr lang="zh-CN"/>
          </a:p>
        </c:txPr>
        <c:crossAx val="6939967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Newslab Light"/>
          <a:cs typeface="Newslab Light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2FDCD-4A6F-428C-9476-A167E2E863D2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05FE8-48B3-4289-B6D4-8AE80ACA8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18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DesignIssues/LinkedData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引用</a:t>
            </a:r>
            <a:r>
              <a:rPr lang="en-US" altLang="zh-CN" dirty="0" smtClean="0"/>
              <a:t>PPT</a:t>
            </a:r>
          </a:p>
          <a:p>
            <a:r>
              <a:rPr lang="zh-CN" altLang="en-US" dirty="0" smtClean="0"/>
              <a:t>公开课</a:t>
            </a:r>
            <a:r>
              <a:rPr lang="en-US" altLang="zh-CN" dirty="0" smtClean="0"/>
              <a:t>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to Big Data with Apache Spark</a:t>
            </a:r>
            <a:r>
              <a:rPr lang="en-US" altLang="zh-CN" dirty="0" smtClean="0"/>
              <a:t>》 Lec6</a:t>
            </a:r>
          </a:p>
          <a:p>
            <a:r>
              <a:rPr lang="en-US" altLang="zh-CN" dirty="0" smtClean="0"/>
              <a:t> 《</a:t>
            </a:r>
            <a:r>
              <a:rPr lang="en-US" altLang="zh-CN" sz="1200" dirty="0" smtClean="0">
                <a:latin typeface="Source Sans Pro" charset="0"/>
                <a:ea typeface="Source Sans Pro" charset="0"/>
                <a:cs typeface="Source Sans Pro" charset="0"/>
              </a:rPr>
              <a:t>Deep Dive Into Catalyst: Apache Spark’s Optimizer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Spark Summit 2017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Yin</a:t>
            </a:r>
            <a:r>
              <a:rPr lang="en-US" altLang="zh-CN" baseline="0" dirty="0" smtClean="0"/>
              <a:t> </a:t>
            </a:r>
            <a:r>
              <a:rPr lang="en-US" altLang="zh-CN" dirty="0" err="1" smtClean="0"/>
              <a:t>Huai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Building Robust ETL Pipelines with Apache Spark</a:t>
            </a:r>
            <a:r>
              <a:rPr lang="en-US" altLang="zh-CN" dirty="0" smtClean="0"/>
              <a:t> 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Spark Summit 2017</a:t>
            </a:r>
            <a:r>
              <a:rPr lang="zh-CN" altLang="en-US" dirty="0" smtClean="0"/>
              <a:t>） </a:t>
            </a:r>
            <a:r>
              <a:rPr lang="en-US" altLang="zh-CN" dirty="0" err="1" smtClean="0"/>
              <a:t>XiaoLi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5FE8-48B3-4289-B6D4-8AE80ACA81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093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Catalyst</a:t>
            </a:r>
          </a:p>
          <a:p>
            <a:r>
              <a:rPr lang="en-US" altLang="zh-CN" sz="1200" dirty="0" smtClean="0">
                <a:latin typeface="Source Sans Pro" charset="0"/>
                <a:ea typeface="Source Sans Pro" charset="0"/>
                <a:cs typeface="Source Sans Pro" charset="0"/>
              </a:rPr>
              <a:t>PPT 《Deep Dive Into Catalyst:</a:t>
            </a:r>
            <a:r>
              <a:rPr lang="en-US" altLang="zh-CN" sz="1200" baseline="0" dirty="0" smtClean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altLang="zh-CN" sz="1200" dirty="0" smtClean="0">
                <a:latin typeface="Source Sans Pro" charset="0"/>
                <a:ea typeface="Source Sans Pro" charset="0"/>
                <a:cs typeface="Source Sans Pro" charset="0"/>
              </a:rPr>
              <a:t>Apache Spark’s Optimizer》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http://www.csdn.net/article/2015-04-30/2824591-project-tungsten-bringing-spark-closer-to-bare-metal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Tungsten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项目将是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自诞生以来内核级别的最大改动，以大幅度提升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应用程序的内存和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利用率为目标，旨在最大程度上压榨新时代硬件性能。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 Tungsten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个方面的努力：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Management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 Processing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利用应用的语义（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semantics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）来更明确地管理内存，同时消除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对象模型和垃圾回收开销。</a:t>
            </a:r>
          </a:p>
          <a:p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Cache-aware computation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（缓存友好的计算）：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使用算法和数据结构来实现内存分级结构（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hierarchy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</a:p>
          <a:p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代码生成（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generation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使用代码生成来利用新型编译器和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5FE8-48B3-4289-B6D4-8AE80ACA812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958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61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40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92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以下以</a:t>
            </a:r>
            <a:r>
              <a:rPr lang="en-US" altLang="zh-CN" dirty="0" smtClean="0"/>
              <a:t>Python API</a:t>
            </a:r>
            <a:r>
              <a:rPr lang="zh-CN" altLang="en-US" dirty="0" smtClean="0"/>
              <a:t>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5FE8-48B3-4289-B6D4-8AE80ACA812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002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5FE8-48B3-4289-B6D4-8AE80ACA812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979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5FE8-48B3-4289-B6D4-8AE80ACA812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70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5FE8-48B3-4289-B6D4-8AE80ACA812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435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5FE8-48B3-4289-B6D4-8AE80ACA812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655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5FE8-48B3-4289-B6D4-8AE80ACA812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343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5FE8-48B3-4289-B6D4-8AE80ACA81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5751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Join</a:t>
            </a:r>
            <a:r>
              <a:rPr lang="zh-CN" altLang="en-US" dirty="0" smtClean="0"/>
              <a:t>的类型影响如何处理未匹配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的行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https://www.codeproject.com/Articles/33052/Visual-Representation-of-SQL-Joins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http://www.jb51.net/article/39432.htm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5FE8-48B3-4289-B6D4-8AE80ACA812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11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图为</a:t>
            </a:r>
            <a:r>
              <a:rPr lang="en-US" altLang="zh-CN" dirty="0" smtClean="0"/>
              <a:t>LOD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 smtClean="0"/>
              <a:t>https://www.ibm.com/developerworks/cn/web/wa-data-integration-at-scale_linked-data/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为了鼓励以一致的方式在网络上发布数据，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 Berners-Lee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4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条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Linked Data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原则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pPr fontAlgn="base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使用统一资源标识符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(URI)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作为事物的名称。</a:t>
            </a:r>
          </a:p>
          <a:p>
            <a:pPr fontAlgn="base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URI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，使人们能够查找这些名称。</a:t>
            </a:r>
          </a:p>
          <a:p>
            <a:pPr fontAlgn="base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在有人查找一个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时，可以使用标准（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RDF*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）来提供有用的信息。</a:t>
            </a:r>
          </a:p>
          <a:p>
            <a:pPr fontAlgn="base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包含其他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的链接，以便他们可以发现更多的信息。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5FE8-48B3-4289-B6D4-8AE80ACA812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07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Schema-first </a:t>
            </a:r>
            <a:r>
              <a:rPr lang="zh-CN" altLang="en-US" dirty="0" smtClean="0"/>
              <a:t>先定义</a:t>
            </a:r>
            <a:r>
              <a:rPr lang="en-US" altLang="zh-CN" dirty="0" smtClean="0"/>
              <a:t>Schema</a:t>
            </a:r>
          </a:p>
          <a:p>
            <a:r>
              <a:rPr lang="en-US" altLang="zh-CN" dirty="0" smtClean="0"/>
              <a:t>Schema-later </a:t>
            </a:r>
            <a:r>
              <a:rPr lang="zh-CN" altLang="en-US" dirty="0" smtClean="0"/>
              <a:t>后产生</a:t>
            </a:r>
            <a:r>
              <a:rPr lang="en-US" altLang="zh-CN" dirty="0" smtClean="0"/>
              <a:t>Schema</a:t>
            </a:r>
          </a:p>
          <a:p>
            <a:r>
              <a:rPr lang="en-US" altLang="zh-CN" dirty="0" smtClean="0"/>
              <a:t>Schema-never </a:t>
            </a:r>
            <a:r>
              <a:rPr lang="zh-CN" altLang="en-US" dirty="0" smtClean="0"/>
              <a:t>永远没有</a:t>
            </a:r>
            <a:r>
              <a:rPr lang="en-US" altLang="zh-CN" dirty="0" smtClean="0"/>
              <a:t>Schema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 apply a schema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we create that data.</a:t>
            </a:r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5FE8-48B3-4289-B6D4-8AE80ACA812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114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Cardinality defines the numeric relationships between occurrences of the entities on either end of the relationship line.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is the cardinality or the number of rows.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second is the degree or number</a:t>
            </a:r>
          </a:p>
          <a:p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fields in that instance.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5FE8-48B3-4289-B6D4-8AE80ACA81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426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5FE8-48B3-4289-B6D4-8AE80ACA812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435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5FE8-48B3-4289-B6D4-8AE80ACA812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16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5FE8-48B3-4289-B6D4-8AE80ACA81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319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5FE8-48B3-4289-B6D4-8AE80ACA812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683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1E5B-E328-4D89-97E3-0CA6FE4A72D2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5CCB-940F-4843-8276-FE6AEBA81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84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1E5B-E328-4D89-97E3-0CA6FE4A72D2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5CCB-940F-4843-8276-FE6AEBA81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9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1E5B-E328-4D89-97E3-0CA6FE4A72D2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5CCB-940F-4843-8276-FE6AEBA81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60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1E5B-E328-4D89-97E3-0CA6FE4A72D2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5CCB-940F-4843-8276-FE6AEBA81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29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1E5B-E328-4D89-97E3-0CA6FE4A72D2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5CCB-940F-4843-8276-FE6AEBA81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7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1E5B-E328-4D89-97E3-0CA6FE4A72D2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5CCB-940F-4843-8276-FE6AEBA81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0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1E5B-E328-4D89-97E3-0CA6FE4A72D2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5CCB-940F-4843-8276-FE6AEBA81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6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1E5B-E328-4D89-97E3-0CA6FE4A72D2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5CCB-940F-4843-8276-FE6AEBA81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49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1E5B-E328-4D89-97E3-0CA6FE4A72D2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5CCB-940F-4843-8276-FE6AEBA81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13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1E5B-E328-4D89-97E3-0CA6FE4A72D2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5CCB-940F-4843-8276-FE6AEBA81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56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1E5B-E328-4D89-97E3-0CA6FE4A72D2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5CCB-940F-4843-8276-FE6AEBA81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85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61E5B-E328-4D89-97E3-0CA6FE4A72D2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55CCB-940F-4843-8276-FE6AEBA81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7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Introduction to Big </a:t>
            </a:r>
            <a:r>
              <a:rPr lang="en-US" altLang="zh-CN" dirty="0" smtClean="0"/>
              <a:t>Data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with Apache </a:t>
            </a:r>
            <a:r>
              <a:rPr lang="en-US" altLang="zh-CN" dirty="0" smtClean="0"/>
              <a:t>Spark 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97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例：学生关系实例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Cardinality = 3 (</a:t>
            </a:r>
            <a:r>
              <a:rPr lang="zh-CN" altLang="en-US" dirty="0" smtClean="0"/>
              <a:t>行数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Degree = 5 (</a:t>
            </a:r>
            <a:r>
              <a:rPr lang="zh-CN" altLang="en-US" dirty="0" smtClean="0"/>
              <a:t>列数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所有的行不重复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70282"/>
            <a:ext cx="8298899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定义明确的数据结构</a:t>
            </a:r>
            <a:endParaRPr lang="en-US" altLang="zh-CN" dirty="0" smtClean="0"/>
          </a:p>
          <a:p>
            <a:pPr lvl="1"/>
            <a:r>
              <a:rPr lang="zh-CN" altLang="en-US" dirty="0"/>
              <a:t>保持</a:t>
            </a:r>
            <a:r>
              <a:rPr lang="zh-CN" altLang="en-US" dirty="0" smtClean="0"/>
              <a:t>高性能指标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事务保证了一致性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/>
              <a:t>受</a:t>
            </a:r>
            <a:r>
              <a:rPr lang="zh-CN" altLang="en-US" dirty="0" smtClean="0"/>
              <a:t>限、严格的数据结构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为了达到好的指标耗费了大部分磁盘空间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事务速度慢</a:t>
            </a:r>
            <a:endParaRPr lang="en-US" altLang="zh-CN" dirty="0" smtClean="0"/>
          </a:p>
          <a:p>
            <a:pPr lvl="1"/>
            <a:r>
              <a:rPr lang="zh-CN" altLang="en-US" dirty="0"/>
              <a:t>对</a:t>
            </a:r>
            <a:r>
              <a:rPr lang="zh-CN" altLang="en-US" dirty="0" smtClean="0"/>
              <a:t>稀疏数据缺少支持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2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超</a:t>
            </a:r>
            <a:r>
              <a:rPr lang="zh-CN" altLang="en-US" dirty="0" smtClean="0"/>
              <a:t>稀疏数据如今十分常见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存储上千列的数据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但所有行数据并不是所有列都有数据</a:t>
            </a:r>
            <a:endParaRPr lang="en-US" altLang="zh-CN" dirty="0" smtClean="0"/>
          </a:p>
          <a:p>
            <a:r>
              <a:rPr lang="zh-CN" altLang="en-US" dirty="0" smtClean="0"/>
              <a:t>典型数据库表可能有几十列</a:t>
            </a:r>
            <a:endParaRPr lang="en-US" altLang="zh-CN" dirty="0" smtClean="0"/>
          </a:p>
          <a:p>
            <a:r>
              <a:rPr lang="zh-CN" altLang="en-US" dirty="0" smtClean="0"/>
              <a:t>表结构用于存储稀疏数据很浪费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SQL-</a:t>
            </a:r>
            <a:r>
              <a:rPr lang="zh-CN" altLang="en-US" dirty="0" smtClean="0"/>
              <a:t>关系数据库语言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SQL = Structured Query </a:t>
            </a:r>
          </a:p>
          <a:p>
            <a:r>
              <a:rPr lang="en-US" altLang="zh-CN" dirty="0" err="1" smtClean="0"/>
              <a:t>PySpark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DataFrames</a:t>
            </a:r>
            <a:r>
              <a:rPr lang="zh-CN" altLang="en-US" dirty="0" smtClean="0"/>
              <a:t>支持部分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SparkSQL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SQL</a:t>
            </a:r>
            <a:r>
              <a:rPr lang="zh-CN" altLang="en-US" dirty="0" smtClean="0"/>
              <a:t>提供的部分功能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创建、修改、删除关系</a:t>
            </a:r>
            <a:r>
              <a:rPr lang="en-US" altLang="zh-CN" dirty="0" smtClean="0"/>
              <a:t>(relations)</a:t>
            </a:r>
          </a:p>
          <a:p>
            <a:pPr lvl="1"/>
            <a:r>
              <a:rPr lang="zh-CN" altLang="en-US" dirty="0" smtClean="0"/>
              <a:t>添加、修改、移除元组</a:t>
            </a:r>
            <a:r>
              <a:rPr lang="en-US" altLang="zh-CN" dirty="0" smtClean="0"/>
              <a:t>(tuples)</a:t>
            </a:r>
          </a:p>
          <a:p>
            <a:pPr lvl="1"/>
            <a:r>
              <a:rPr lang="zh-CN" altLang="en-US" dirty="0" smtClean="0"/>
              <a:t>定义查找符合条件元组的查询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90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中的查询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单表</a:t>
            </a:r>
            <a:r>
              <a:rPr lang="zh-CN" altLang="en-US" dirty="0" smtClean="0"/>
              <a:t>查询很简单</a:t>
            </a:r>
            <a:endParaRPr lang="en-US" altLang="zh-CN" dirty="0" smtClean="0"/>
          </a:p>
          <a:p>
            <a:r>
              <a:rPr lang="zh-CN" altLang="en-US" dirty="0" smtClean="0"/>
              <a:t>查询所有</a:t>
            </a:r>
            <a:r>
              <a:rPr lang="en-US" altLang="zh-CN" dirty="0" smtClean="0"/>
              <a:t>18</a:t>
            </a:r>
            <a:r>
              <a:rPr lang="zh-CN" altLang="en-US" dirty="0" smtClean="0"/>
              <a:t>岁的学生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仅查询姓名</a:t>
            </a:r>
            <a:r>
              <a:rPr lang="en-US" altLang="zh-CN" dirty="0" smtClean="0"/>
              <a:t>(name)</a:t>
            </a:r>
            <a:r>
              <a:rPr lang="zh-CN" altLang="en-US" dirty="0" smtClean="0"/>
              <a:t>及登录名</a:t>
            </a:r>
            <a:r>
              <a:rPr lang="en-US" altLang="zh-CN" dirty="0" smtClean="0"/>
              <a:t>(login)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67" y="3019116"/>
            <a:ext cx="5776461" cy="10897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456" y="5049105"/>
            <a:ext cx="4237087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多关系查询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可以在两个数据表上定义</a:t>
            </a:r>
            <a:r>
              <a:rPr lang="en-US" altLang="zh-CN" i="1" dirty="0" smtClean="0">
                <a:solidFill>
                  <a:srgbClr val="0030FF"/>
                </a:solidFill>
              </a:rPr>
              <a:t>join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语句将表</a:t>
            </a:r>
            <a:r>
              <a:rPr lang="en-US" altLang="zh-CN" dirty="0" smtClean="0"/>
              <a:t>S</a:t>
            </a:r>
            <a:r>
              <a:rPr lang="zh-CN" altLang="en-US" dirty="0" smtClean="0"/>
              <a:t>和表</a:t>
            </a:r>
            <a:r>
              <a:rPr lang="en-US" altLang="zh-CN" dirty="0" smtClean="0"/>
              <a:t>E</a:t>
            </a:r>
            <a:r>
              <a:rPr lang="zh-CN" altLang="en-US" dirty="0" smtClean="0"/>
              <a:t>联合</a:t>
            </a:r>
            <a:r>
              <a:rPr lang="en-US" altLang="zh-CN" dirty="0" smtClean="0"/>
              <a:t>(combine)</a:t>
            </a:r>
            <a:r>
              <a:rPr lang="zh-CN" altLang="en-US" dirty="0" smtClean="0"/>
              <a:t>起来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11" y="2465026"/>
            <a:ext cx="4275190" cy="10135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726792"/>
            <a:ext cx="3650296" cy="13945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920909"/>
            <a:ext cx="4130398" cy="9068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3643" y="3570568"/>
            <a:ext cx="868755" cy="3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Cross Join</a:t>
            </a:r>
            <a:r>
              <a:rPr lang="zh-CN" altLang="en-US" dirty="0" smtClean="0"/>
              <a:t>（笛卡尔积）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表</a:t>
                </a:r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和表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作笛卡尔积（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351824"/>
            <a:ext cx="7978831" cy="15088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080" y="4058419"/>
            <a:ext cx="5989839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6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Where</a:t>
            </a:r>
            <a:r>
              <a:rPr lang="zh-CN" altLang="en-US" dirty="0" smtClean="0"/>
              <a:t>子句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子句选择符合条件的行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99" y="2674796"/>
            <a:ext cx="4526672" cy="11049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899" y="4142247"/>
            <a:ext cx="5936494" cy="20347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/>
          <a:srcRect t="37004" b="22489"/>
          <a:stretch/>
        </p:blipFill>
        <p:spPr>
          <a:xfrm>
            <a:off x="1011899" y="4886960"/>
            <a:ext cx="6157494" cy="84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5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</a:t>
            </a:r>
            <a:r>
              <a:rPr lang="zh-CN" altLang="en-US" dirty="0" smtClean="0"/>
              <a:t>子句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子句“过滤”</a:t>
            </a:r>
            <a:r>
              <a:rPr lang="en-US" altLang="zh-CN" dirty="0" smtClean="0"/>
              <a:t>(filter)</a:t>
            </a:r>
            <a:r>
              <a:rPr lang="zh-CN" altLang="en-US" dirty="0" smtClean="0"/>
              <a:t>列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76" y="2390509"/>
            <a:ext cx="4359018" cy="11278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99" y="4142247"/>
            <a:ext cx="5936494" cy="20347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t="37004" b="22489"/>
          <a:stretch/>
        </p:blipFill>
        <p:spPr>
          <a:xfrm>
            <a:off x="1011899" y="4886960"/>
            <a:ext cx="6157494" cy="845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721" y="4069704"/>
            <a:ext cx="6104149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3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在两表上进行的</a:t>
            </a:r>
            <a:r>
              <a:rPr lang="en-US" altLang="zh-CN" i="1" dirty="0">
                <a:solidFill>
                  <a:srgbClr val="0030FF"/>
                </a:solidFill>
              </a:rPr>
              <a:t>j</a:t>
            </a:r>
            <a:r>
              <a:rPr lang="en-US" altLang="zh-CN" i="1" dirty="0" smtClean="0">
                <a:solidFill>
                  <a:srgbClr val="0030FF"/>
                </a:solidFill>
              </a:rPr>
              <a:t>oin</a:t>
            </a:r>
            <a:r>
              <a:rPr lang="zh-CN" altLang="en-US" dirty="0" smtClean="0"/>
              <a:t>操作可表示如下：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94" y="2500550"/>
            <a:ext cx="7971211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结构化数据及关系数据库</a:t>
            </a:r>
            <a:endParaRPr lang="en-US" altLang="zh-CN" dirty="0" smtClean="0"/>
          </a:p>
          <a:p>
            <a:r>
              <a:rPr lang="zh-CN" altLang="en-US" dirty="0" smtClean="0"/>
              <a:t>结构化查询语言（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SparkSQL</a:t>
            </a:r>
            <a:r>
              <a:rPr lang="zh-CN" altLang="en-US" dirty="0" smtClean="0"/>
              <a:t>及</a:t>
            </a:r>
            <a:r>
              <a:rPr lang="en-US" altLang="zh-CN" dirty="0" smtClean="0"/>
              <a:t>ETL</a:t>
            </a:r>
            <a:r>
              <a:rPr lang="en-US" altLang="zh-CN" dirty="0"/>
              <a:t> </a:t>
            </a:r>
            <a:r>
              <a:rPr lang="en-US" altLang="zh-CN" dirty="0" smtClean="0"/>
              <a:t>Pipeline</a:t>
            </a:r>
          </a:p>
          <a:p>
            <a:r>
              <a:rPr lang="en-US" altLang="zh-CN" dirty="0" smtClean="0"/>
              <a:t>SQL Joins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9180" y="5253351"/>
            <a:ext cx="84256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1" dirty="0" smtClean="0"/>
              <a:t>引用</a:t>
            </a:r>
            <a:r>
              <a:rPr lang="en-US" altLang="zh-CN" b="1" i="1" dirty="0" smtClean="0"/>
              <a:t>PPT</a:t>
            </a:r>
            <a:endParaRPr lang="en-US" altLang="zh-CN" b="1" i="1" dirty="0"/>
          </a:p>
          <a:p>
            <a:r>
              <a:rPr lang="en-US" altLang="zh-CN" dirty="0" smtClean="0"/>
              <a:t>《Introduction </a:t>
            </a:r>
            <a:r>
              <a:rPr lang="en-US" altLang="zh-CN" dirty="0"/>
              <a:t>to Big Data with Apache Spark》 </a:t>
            </a:r>
            <a:r>
              <a:rPr lang="en-US" altLang="zh-CN" dirty="0" smtClean="0"/>
              <a:t>Lec6</a:t>
            </a:r>
            <a:r>
              <a:rPr lang="zh-CN" altLang="en-US" dirty="0"/>
              <a:t>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edX</a:t>
            </a:r>
            <a:r>
              <a:rPr lang="en-US" altLang="zh-CN" dirty="0" smtClean="0"/>
              <a:t> Course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《Deep Dive Into Catalyst: Apache Spark’s Optimizer》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Spark Summit 2017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Yin </a:t>
            </a:r>
            <a:r>
              <a:rPr lang="en-US" altLang="zh-CN" dirty="0" err="1" smtClean="0"/>
              <a:t>Huai</a:t>
            </a:r>
            <a:endParaRPr lang="en-US" altLang="zh-CN" dirty="0"/>
          </a:p>
          <a:p>
            <a:r>
              <a:rPr lang="en-US" altLang="zh-CN" dirty="0" smtClean="0"/>
              <a:t>《Building </a:t>
            </a:r>
            <a:r>
              <a:rPr lang="en-US" altLang="zh-CN" dirty="0"/>
              <a:t>Robust ETL Pipelines with Apache Spark 》</a:t>
            </a:r>
            <a:r>
              <a:rPr lang="zh-CN" altLang="en-US" dirty="0"/>
              <a:t>（</a:t>
            </a:r>
            <a:r>
              <a:rPr lang="en-US" altLang="zh-CN" dirty="0"/>
              <a:t>Spark Summit 2017</a:t>
            </a:r>
            <a:r>
              <a:rPr lang="zh-CN" altLang="en-US" dirty="0"/>
              <a:t>） </a:t>
            </a:r>
            <a:r>
              <a:rPr lang="en-US" altLang="zh-CN" dirty="0" err="1"/>
              <a:t>XiaoLi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7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7560" r="3622"/>
          <a:stretch/>
        </p:blipFill>
        <p:spPr>
          <a:xfrm>
            <a:off x="3345638" y="1279800"/>
            <a:ext cx="5763823" cy="47146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SparkSQL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007" y="1690689"/>
            <a:ext cx="3536950" cy="4831714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SparkSQL</a:t>
            </a:r>
            <a:r>
              <a:rPr lang="zh-CN" altLang="en-US" dirty="0" smtClean="0"/>
              <a:t>为以不同形式存储在不同系统中的数据提供结构化的视图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Structured views</a:t>
            </a:r>
          </a:p>
          <a:p>
            <a:pPr lvl="1"/>
            <a:endParaRPr lang="en-US" altLang="zh-CN" dirty="0"/>
          </a:p>
          <a:p>
            <a:r>
              <a:rPr lang="en-US" altLang="zh-CN" dirty="0" err="1" smtClean="0"/>
              <a:t>SparkSQL</a:t>
            </a:r>
            <a:r>
              <a:rPr lang="zh-CN" altLang="en-US" dirty="0" smtClean="0"/>
              <a:t>适用于构建数据</a:t>
            </a:r>
            <a:r>
              <a:rPr lang="en-US" altLang="zh-CN" dirty="0" smtClean="0"/>
              <a:t>ETL Pipeline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62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Source Sans Pro" charset="0"/>
                <a:ea typeface="Source Sans Pro" charset="0"/>
                <a:cs typeface="Source Sans Pro" charset="0"/>
              </a:rPr>
              <a:t>为什么采用结构化</a:t>
            </a:r>
            <a:r>
              <a:rPr lang="en-US" altLang="zh-CN" sz="3600" dirty="0" smtClean="0">
                <a:latin typeface="Source Sans Pro" charset="0"/>
                <a:ea typeface="Source Sans Pro" charset="0"/>
                <a:cs typeface="Source Sans Pro" charset="0"/>
              </a:rPr>
              <a:t>API(</a:t>
            </a:r>
            <a:r>
              <a:rPr lang="en-US" sz="3600" dirty="0" smtClean="0">
                <a:latin typeface="Source Sans Pro" charset="0"/>
                <a:ea typeface="Source Sans Pro" charset="0"/>
                <a:cs typeface="Source Sans Pro" charset="0"/>
              </a:rPr>
              <a:t>structure APIs)</a:t>
            </a:r>
            <a:endParaRPr lang="en-US" sz="36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6905" y="2994360"/>
            <a:ext cx="550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dept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avg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(age) </a:t>
            </a:r>
            <a:r>
              <a:rPr lang="en-US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data </a:t>
            </a:r>
            <a:r>
              <a:rPr lang="en-US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group by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837" y="29943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charset="0"/>
                <a:ea typeface="Source Sans Pro" charset="0"/>
                <a:cs typeface="Source Sans Pro" charset="0"/>
              </a:rPr>
              <a:t>SQL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8650" y="190158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ource Sans Pro" charset="0"/>
                <a:ea typeface="Source Sans Pro" charset="0"/>
                <a:cs typeface="Source Sans Pro" charset="0"/>
              </a:rPr>
              <a:t>DataFrame</a:t>
            </a:r>
            <a:endParaRPr lang="en-US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837" y="408713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charset="0"/>
                <a:ea typeface="Source Sans Pro" charset="0"/>
                <a:cs typeface="Source Sans Pro" charset="0"/>
              </a:rPr>
              <a:t>RDD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08891" y="1902385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data.</a:t>
            </a:r>
            <a:r>
              <a:rPr lang="en-US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groupBy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dept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").</a:t>
            </a:r>
            <a:r>
              <a:rPr lang="en-US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avg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("age")</a:t>
            </a:r>
          </a:p>
        </p:txBody>
      </p:sp>
      <p:sp>
        <p:nvSpPr>
          <p:cNvPr id="14" name="TextBox 7"/>
          <p:cNvSpPr txBox="1"/>
          <p:nvPr/>
        </p:nvSpPr>
        <p:spPr>
          <a:xfrm>
            <a:off x="2399730" y="3994799"/>
            <a:ext cx="6548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data.</a:t>
            </a:r>
            <a:r>
              <a:rPr lang="en-US" dirty="0" err="1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(lambda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dept,age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dept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(age,1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)))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.</a:t>
            </a:r>
            <a:r>
              <a:rPr lang="en-US" dirty="0" err="1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reduceByKey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(lambda ac1,ac2: (ac1[0]+ac2[0],ac1[1]+ac2[1])) 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.</a:t>
            </a:r>
            <a:r>
              <a:rPr lang="en-US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(lambda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k,v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k,v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[0]/v[1])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49364" y="5503069"/>
            <a:ext cx="7029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结构化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可以使用高级语言描述数据需要如何操作而不必指明如何执行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00265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Source Sans Pro" charset="0"/>
                <a:ea typeface="Source Sans Pro" charset="0"/>
                <a:cs typeface="Source Sans Pro" charset="0"/>
              </a:rPr>
              <a:t>为什么采用结构化</a:t>
            </a:r>
            <a:r>
              <a:rPr lang="en-US" altLang="zh-CN" sz="3600" dirty="0">
                <a:latin typeface="Source Sans Pro" charset="0"/>
                <a:ea typeface="Source Sans Pro" charset="0"/>
                <a:cs typeface="Source Sans Pro" charset="0"/>
              </a:rPr>
              <a:t>API(structure APIs)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151" y="2170114"/>
            <a:ext cx="7172325" cy="1711886"/>
          </a:xfrm>
        </p:spPr>
        <p:txBody>
          <a:bodyPr>
            <a:noAutofit/>
          </a:bodyPr>
          <a:lstStyle/>
          <a:p>
            <a:r>
              <a:rPr lang="zh-CN" altLang="en-US" dirty="0"/>
              <a:t>尽管结构化</a:t>
            </a:r>
            <a:r>
              <a:rPr lang="zh-CN" altLang="en-US" i="1" dirty="0"/>
              <a:t>限制</a:t>
            </a:r>
            <a:r>
              <a:rPr lang="zh-CN" altLang="en-US" dirty="0"/>
              <a:t>了表达范围</a:t>
            </a:r>
          </a:p>
          <a:p>
            <a:r>
              <a:rPr lang="zh-CN" altLang="en-US" dirty="0"/>
              <a:t>但在实际情况中结构化</a:t>
            </a:r>
            <a:r>
              <a:rPr lang="en-US" altLang="zh-CN" dirty="0"/>
              <a:t>API</a:t>
            </a:r>
            <a:r>
              <a:rPr lang="zh-CN" altLang="en-US" dirty="0"/>
              <a:t>可以容纳绝大多数运算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61375" y="564356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1427" y="4135408"/>
            <a:ext cx="74810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/>
              <a:t>更重要的，由于表达限制在有限范围内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可以对其进行优化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482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809470"/>
              </p:ext>
            </p:extLst>
          </p:nvPr>
        </p:nvGraphicFramePr>
        <p:xfrm>
          <a:off x="499512" y="1477468"/>
          <a:ext cx="8144976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Source Sans Pro" charset="0"/>
                <a:ea typeface="Source Sans Pro" charset="0"/>
                <a:cs typeface="Source Sans Pro" charset="0"/>
              </a:rPr>
              <a:t>为什么采用结构化</a:t>
            </a:r>
            <a:r>
              <a:rPr lang="en-US" altLang="zh-CN" sz="3600" dirty="0" smtClean="0">
                <a:latin typeface="Source Sans Pro" charset="0"/>
                <a:ea typeface="Source Sans Pro" charset="0"/>
                <a:cs typeface="Source Sans Pro" charset="0"/>
              </a:rPr>
              <a:t>API(</a:t>
            </a:r>
            <a:r>
              <a:rPr lang="en-US" sz="3600" dirty="0" smtClean="0">
                <a:latin typeface="Source Sans Pro" charset="0"/>
                <a:ea typeface="Source Sans Pro" charset="0"/>
                <a:cs typeface="Source Sans Pro" charset="0"/>
              </a:rPr>
              <a:t>structure APIs)</a:t>
            </a:r>
            <a:endParaRPr lang="en-US" sz="36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831477" y="4998864"/>
            <a:ext cx="74810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/>
              <a:t>结构化</a:t>
            </a:r>
            <a:r>
              <a:rPr lang="en-US" altLang="zh-CN" sz="2800" dirty="0" smtClean="0"/>
              <a:t>API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RDD</a:t>
            </a:r>
            <a:r>
              <a:rPr lang="zh-CN" altLang="en-US" sz="2800" dirty="0" smtClean="0"/>
              <a:t>基础上进行了更多的优化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17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SparkSession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</a:t>
            </a:r>
            <a:r>
              <a:rPr lang="en-US" altLang="zh-CN" dirty="0" smtClean="0"/>
              <a:t>Spark 2.0</a:t>
            </a:r>
            <a:r>
              <a:rPr lang="zh-CN" altLang="en-US" dirty="0" smtClean="0"/>
              <a:t>起，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DataFrame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的统一编程入口</a:t>
            </a:r>
            <a:endParaRPr lang="en-US" altLang="zh-CN" dirty="0" smtClean="0"/>
          </a:p>
          <a:p>
            <a:r>
              <a:rPr lang="zh-CN" altLang="en-US" dirty="0" smtClean="0"/>
              <a:t>用于创建</a:t>
            </a:r>
            <a:r>
              <a:rPr lang="en-US" altLang="zh-CN" dirty="0" err="1" smtClean="0"/>
              <a:t>DataFrame</a:t>
            </a:r>
            <a:r>
              <a:rPr lang="zh-CN" altLang="en-US" dirty="0" smtClean="0"/>
              <a:t>、注册</a:t>
            </a:r>
            <a:r>
              <a:rPr lang="en-US" altLang="zh-CN" dirty="0" err="1" smtClean="0"/>
              <a:t>DataFrame</a:t>
            </a:r>
            <a:r>
              <a:rPr lang="zh-CN" altLang="en-US" dirty="0" smtClean="0"/>
              <a:t>为数据表、在数据表上执行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、缓存表、从数据源读取数据等</a:t>
            </a:r>
            <a:endParaRPr lang="en-US" altLang="zh-CN" dirty="0" smtClean="0"/>
          </a:p>
          <a:p>
            <a:pPr lvl="1"/>
            <a:r>
              <a:rPr lang="zh-CN" altLang="en-US" dirty="0"/>
              <a:t>开启</a:t>
            </a:r>
            <a:r>
              <a:rPr lang="zh-CN" altLang="en-US" dirty="0" smtClean="0"/>
              <a:t>对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的支持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创建</a:t>
            </a:r>
            <a:r>
              <a:rPr lang="en-US" altLang="zh-CN" dirty="0" err="1" smtClean="0"/>
              <a:t>SparkSession</a:t>
            </a:r>
            <a:r>
              <a:rPr lang="zh-CN" altLang="en-US" dirty="0" smtClean="0"/>
              <a:t>时调用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enableHiveSupport</a:t>
            </a:r>
            <a:r>
              <a:rPr lang="en-US" altLang="zh-CN" dirty="0" smtClean="0"/>
              <a:t>()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48" y="5113019"/>
            <a:ext cx="7602574" cy="1722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987" y="4756918"/>
            <a:ext cx="4352177" cy="14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7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SparkSQL</a:t>
            </a:r>
            <a:r>
              <a:rPr lang="zh-CN" altLang="en-US" dirty="0" smtClean="0"/>
              <a:t>支持的数据源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内置连接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JSON, CSV, Text, Hive, Parquet, ORC, JDBC</a:t>
            </a:r>
          </a:p>
          <a:p>
            <a:r>
              <a:rPr lang="zh-CN" altLang="en-US" dirty="0"/>
              <a:t>第三</a:t>
            </a:r>
            <a:r>
              <a:rPr lang="zh-CN" altLang="en-US" dirty="0" smtClean="0"/>
              <a:t>方数据源连接</a:t>
            </a:r>
            <a:endParaRPr lang="en-US" altLang="zh-CN" dirty="0" smtClean="0"/>
          </a:p>
          <a:p>
            <a:pPr lvl="1"/>
            <a:r>
              <a:rPr lang="en-US" altLang="zh-CN" dirty="0"/>
              <a:t>https://spark-packages.org 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Data Source APIs</a:t>
            </a:r>
            <a:r>
              <a:rPr lang="zh-CN" altLang="en-US" dirty="0" smtClean="0"/>
              <a:t>自定义数据源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en-US" altLang="zh-CN" dirty="0" smtClean="0"/>
              <a:t>API</a:t>
            </a:r>
            <a:r>
              <a:rPr lang="zh-CN" altLang="en-US" dirty="0" smtClean="0"/>
              <a:t>统一入口为</a:t>
            </a:r>
            <a:r>
              <a:rPr lang="en-US" altLang="zh-CN" dirty="0" err="1" smtClean="0"/>
              <a:t>DataFrameReader</a:t>
            </a:r>
            <a:r>
              <a:rPr lang="zh-CN" altLang="en-US" dirty="0" smtClean="0"/>
              <a:t>类的各个函数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数据格式</a:t>
            </a:r>
            <a:r>
              <a:rPr lang="en-US" altLang="zh-CN" dirty="0" err="1" smtClean="0"/>
              <a:t>csv,</a:t>
            </a:r>
            <a:r>
              <a:rPr lang="en-US" altLang="zh-CN" dirty="0" err="1" smtClean="0"/>
              <a:t>jdbc,j</a:t>
            </a:r>
            <a:r>
              <a:rPr lang="en-US" altLang="zh-CN" dirty="0" err="1" smtClean="0"/>
              <a:t>son,table,text,load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配置参数</a:t>
            </a:r>
            <a:r>
              <a:rPr lang="en-US" altLang="zh-CN" dirty="0" err="1" smtClean="0"/>
              <a:t>format,schema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  <a:endParaRPr lang="en-US" altLang="zh-CN" dirty="0" smtClean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628" y="5404040"/>
            <a:ext cx="6340372" cy="14539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158283" y="5404040"/>
            <a:ext cx="2828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i="1" dirty="0" smtClean="0"/>
              <a:t>使用</a:t>
            </a:r>
            <a:r>
              <a:rPr lang="en-US" altLang="zh-CN" sz="2000" i="1" dirty="0" err="1" smtClean="0"/>
              <a:t>spark.read</a:t>
            </a:r>
            <a:r>
              <a:rPr lang="zh-CN" altLang="en-US" sz="2000" i="1" dirty="0" smtClean="0"/>
              <a:t>进行访问</a:t>
            </a:r>
            <a:endParaRPr lang="zh-CN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51958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结构化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数据定义（</a:t>
            </a:r>
            <a:r>
              <a:rPr lang="en-US" altLang="zh-CN" dirty="0" smtClean="0"/>
              <a:t>DDL</a:t>
            </a:r>
            <a:r>
              <a:rPr lang="zh-CN" altLang="en-US" dirty="0" smtClean="0"/>
              <a:t>）、数据操纵（</a:t>
            </a:r>
            <a:r>
              <a:rPr lang="en-US" altLang="zh-CN" dirty="0" smtClean="0"/>
              <a:t>DML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8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111946"/>
              </p:ext>
            </p:extLst>
          </p:nvPr>
        </p:nvGraphicFramePr>
        <p:xfrm>
          <a:off x="628650" y="2323166"/>
          <a:ext cx="7886700" cy="2803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82015749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224360559"/>
                    </a:ext>
                  </a:extLst>
                </a:gridCol>
              </a:tblGrid>
              <a:tr h="4327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DataFrame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51642"/>
                  </a:ext>
                </a:extLst>
              </a:tr>
              <a:tr h="4884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CREATE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FF0000"/>
                          </a:solidFill>
                        </a:rPr>
                        <a:t>saveAsTable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="1" dirty="0" err="1" smtClean="0">
                          <a:solidFill>
                            <a:srgbClr val="FF0000"/>
                          </a:solidFill>
                        </a:rPr>
                        <a:t>createExternalTable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createTempView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registerTempTable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283837"/>
                  </a:ext>
                </a:extLst>
              </a:tr>
              <a:tr h="4327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DROP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dropTempTable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dropTempView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35295"/>
                  </a:ext>
                </a:extLst>
              </a:tr>
              <a:tr h="4327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494677"/>
                  </a:ext>
                </a:extLst>
              </a:tr>
              <a:tr h="4327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UPDATE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replace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788840"/>
                  </a:ext>
                </a:extLst>
              </a:tr>
              <a:tr h="4327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INSERT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insertInto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167097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28650" y="5446058"/>
            <a:ext cx="7762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标红的函数可以对数据源的数据库产生与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语句相同的影响，其余函数实现了类似的功能，但与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语句产生的影响并不相同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6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结构化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与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数据查询（</a:t>
            </a:r>
            <a:r>
              <a:rPr lang="en-US" altLang="zh-CN" dirty="0" smtClean="0"/>
              <a:t>DQL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879069"/>
              </p:ext>
            </p:extLst>
          </p:nvPr>
        </p:nvGraphicFramePr>
        <p:xfrm>
          <a:off x="628650" y="1346986"/>
          <a:ext cx="7886700" cy="5262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742379104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484735253"/>
                    </a:ext>
                  </a:extLst>
                </a:gridCol>
              </a:tblGrid>
              <a:tr h="44666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DataFrame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80613"/>
                  </a:ext>
                </a:extLst>
              </a:tr>
              <a:tr h="44666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select, </a:t>
                      </a:r>
                      <a:r>
                        <a:rPr lang="en-US" altLang="zh-CN" dirty="0" err="1" smtClean="0"/>
                        <a:t>selectExpr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232679"/>
                  </a:ext>
                </a:extLst>
              </a:tr>
              <a:tr h="44666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聚合函数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agg,count,avg,max,mean,min,sum</a:t>
                      </a:r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226623"/>
                  </a:ext>
                </a:extLst>
              </a:tr>
              <a:tr h="44666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alias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212145"/>
                  </a:ext>
                </a:extLst>
              </a:tr>
              <a:tr h="44666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WHERE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where,filter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196395"/>
                  </a:ext>
                </a:extLst>
              </a:tr>
              <a:tr h="4327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GROUPBY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groupBy</a:t>
                      </a:r>
                      <a:r>
                        <a:rPr lang="en-US" altLang="zh-CN" dirty="0" smtClean="0"/>
                        <a:t>,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94374"/>
                  </a:ext>
                </a:extLst>
              </a:tr>
              <a:tr h="4327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ORDER</a:t>
                      </a:r>
                      <a:r>
                        <a:rPr lang="en-US" altLang="zh-CN" baseline="0" dirty="0" smtClean="0"/>
                        <a:t>BY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orderBy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714772"/>
                  </a:ext>
                </a:extLst>
              </a:tr>
              <a:tr h="4327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SORTBY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sort,sortWithinPartitions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28123"/>
                  </a:ext>
                </a:extLst>
              </a:tr>
              <a:tr h="4327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crossJoin,join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891756"/>
                  </a:ext>
                </a:extLst>
              </a:tr>
              <a:tr h="4327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DISTINCT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distinct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718426"/>
                  </a:ext>
                </a:extLst>
              </a:tr>
              <a:tr h="4327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LIMIT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limit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911264"/>
                  </a:ext>
                </a:extLst>
              </a:tr>
              <a:tr h="4327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Union,unionALL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48279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97882" y="106584"/>
            <a:ext cx="8219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结构化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可表达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的绝大多数数据查询语句</a:t>
            </a:r>
            <a:endParaRPr lang="en-US" altLang="zh-CN" dirty="0"/>
          </a:p>
          <a:p>
            <a:r>
              <a:rPr lang="en-US" altLang="zh-CN" dirty="0" err="1"/>
              <a:t>DataFrame</a:t>
            </a:r>
            <a:r>
              <a:rPr lang="zh-CN" altLang="en-US" dirty="0"/>
              <a:t>的操作可以串联成链，实现与其等价的</a:t>
            </a:r>
            <a:r>
              <a:rPr lang="en-US" altLang="zh-CN" dirty="0"/>
              <a:t>SQL</a:t>
            </a:r>
            <a:r>
              <a:rPr lang="zh-CN" altLang="en-US" dirty="0"/>
              <a:t>语句定义的各类查询动作</a:t>
            </a:r>
          </a:p>
          <a:p>
            <a:r>
              <a:rPr lang="zh-CN" altLang="en-US" dirty="0" smtClean="0"/>
              <a:t>除此之外，</a:t>
            </a:r>
            <a:r>
              <a:rPr lang="en-US" altLang="zh-CN" dirty="0" err="1" smtClean="0"/>
              <a:t>DataFrame</a:t>
            </a:r>
            <a:r>
              <a:rPr lang="zh-CN" altLang="en-US" dirty="0" smtClean="0"/>
              <a:t>支持增删列、简要统计、数据生成、并行计算等</a:t>
            </a:r>
            <a:r>
              <a:rPr lang="zh-CN" altLang="en-US" dirty="0"/>
              <a:t>更多类型的数据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2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SparkSQL</a:t>
            </a:r>
            <a:r>
              <a:rPr lang="zh-CN" altLang="en-US" dirty="0" smtClean="0"/>
              <a:t>数据输出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API</a:t>
            </a:r>
            <a:r>
              <a:rPr lang="zh-CN" altLang="en-US" dirty="0"/>
              <a:t>统一入口为</a:t>
            </a:r>
            <a:r>
              <a:rPr lang="en-US" altLang="zh-CN" dirty="0" err="1" smtClean="0"/>
              <a:t>DataFrameWriter</a:t>
            </a:r>
            <a:r>
              <a:rPr lang="zh-CN" altLang="en-US" dirty="0" smtClean="0"/>
              <a:t>类</a:t>
            </a:r>
            <a:r>
              <a:rPr lang="zh-CN" altLang="en-US" dirty="0"/>
              <a:t>的各个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数据格式</a:t>
            </a:r>
            <a:r>
              <a:rPr lang="en-US" altLang="zh-CN" dirty="0" err="1" smtClean="0"/>
              <a:t>csv,jdbc,json,orc,parquet,saveAsTable,text,insertInto,save</a:t>
            </a:r>
            <a:endParaRPr lang="en-US" altLang="zh-CN" dirty="0"/>
          </a:p>
          <a:p>
            <a:pPr lvl="1"/>
            <a:r>
              <a:rPr lang="zh-CN" altLang="en-US" dirty="0"/>
              <a:t>配置</a:t>
            </a:r>
            <a:r>
              <a:rPr lang="zh-CN" altLang="en-US" dirty="0" smtClean="0"/>
              <a:t>参数</a:t>
            </a:r>
            <a:r>
              <a:rPr lang="en-US" altLang="zh-CN" dirty="0" err="1" smtClean="0"/>
              <a:t>mode,option,partitionBy</a:t>
            </a:r>
            <a:endParaRPr lang="en-US" altLang="zh-CN" dirty="0"/>
          </a:p>
          <a:p>
            <a:pPr lvl="1"/>
            <a:r>
              <a:rPr lang="en-US" altLang="zh-CN" dirty="0" smtClean="0"/>
              <a:t>…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340" y="4610294"/>
            <a:ext cx="6348010" cy="12040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90255" y="4275303"/>
            <a:ext cx="3625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i="1" dirty="0" smtClean="0"/>
              <a:t>使用</a:t>
            </a:r>
            <a:r>
              <a:rPr lang="en-US" altLang="zh-CN" sz="2000" i="1" dirty="0" err="1" smtClean="0"/>
              <a:t>DataFrame.write</a:t>
            </a:r>
            <a:r>
              <a:rPr lang="en-US" altLang="zh-CN" sz="2000" i="1" dirty="0" smtClean="0"/>
              <a:t>()</a:t>
            </a:r>
            <a:r>
              <a:rPr lang="zh-CN" altLang="en-US" sz="2000" i="1" dirty="0" smtClean="0"/>
              <a:t>进行访问</a:t>
            </a:r>
            <a:endParaRPr lang="zh-CN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40219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数据管道（</a:t>
            </a:r>
            <a:r>
              <a:rPr lang="en-US" altLang="zh-CN" dirty="0" smtClean="0"/>
              <a:t>Data Pipeline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对数据的</a:t>
            </a:r>
            <a:r>
              <a:rPr lang="zh-CN" altLang="en-US" dirty="0" smtClean="0">
                <a:solidFill>
                  <a:srgbClr val="0030FF"/>
                </a:solidFill>
              </a:rPr>
              <a:t>转换</a:t>
            </a:r>
            <a:r>
              <a:rPr lang="zh-CN" altLang="en-US" dirty="0" smtClean="0"/>
              <a:t>序列</a:t>
            </a:r>
            <a:endParaRPr lang="en-US" altLang="zh-CN" dirty="0" smtClean="0"/>
          </a:p>
          <a:p>
            <a:r>
              <a:rPr lang="zh-CN" altLang="en-US" dirty="0" smtClean="0"/>
              <a:t>数据源为典型的</a:t>
            </a:r>
            <a:r>
              <a:rPr lang="zh-CN" altLang="en-US" dirty="0" smtClean="0">
                <a:solidFill>
                  <a:srgbClr val="0030FF"/>
                </a:solidFill>
              </a:rPr>
              <a:t>半结构化</a:t>
            </a:r>
            <a:r>
              <a:rPr lang="en-US" altLang="zh-CN" dirty="0" smtClean="0"/>
              <a:t>/</a:t>
            </a:r>
            <a:r>
              <a:rPr lang="zh-CN" altLang="en-US" dirty="0" smtClean="0">
                <a:solidFill>
                  <a:srgbClr val="0030FF"/>
                </a:solidFill>
              </a:rPr>
              <a:t>非结构化</a:t>
            </a:r>
            <a:r>
              <a:rPr lang="zh-CN" altLang="en-US" dirty="0" smtClean="0"/>
              <a:t>（</a:t>
            </a:r>
            <a:r>
              <a:rPr lang="en-US" altLang="zh-CN" dirty="0"/>
              <a:t> JSON</a:t>
            </a:r>
            <a:r>
              <a:rPr lang="zh-CN" altLang="en-US" dirty="0"/>
              <a:t>、</a:t>
            </a:r>
            <a:r>
              <a:rPr lang="en-US" altLang="zh-CN" dirty="0"/>
              <a:t>CSV</a:t>
            </a:r>
            <a:r>
              <a:rPr lang="zh-CN" altLang="en-US" dirty="0" smtClean="0"/>
              <a:t>等</a:t>
            </a:r>
            <a:r>
              <a:rPr lang="zh-CN" altLang="en-US" dirty="0"/>
              <a:t>）</a:t>
            </a:r>
            <a:r>
              <a:rPr lang="zh-CN" altLang="en-US" dirty="0" smtClean="0"/>
              <a:t>及结构化（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Parquet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Hive-</a:t>
            </a:r>
            <a:r>
              <a:rPr lang="en-US" altLang="zh-CN" dirty="0" err="1" smtClean="0"/>
              <a:t>Serde</a:t>
            </a:r>
            <a:r>
              <a:rPr lang="zh-CN" altLang="en-US" dirty="0" smtClean="0"/>
              <a:t>表）数据</a:t>
            </a:r>
            <a:endParaRPr lang="en-US" altLang="zh-CN" dirty="0" smtClean="0"/>
          </a:p>
          <a:p>
            <a:r>
              <a:rPr lang="zh-CN" altLang="en-US" dirty="0" smtClean="0"/>
              <a:t>输出数据是</a:t>
            </a:r>
            <a:r>
              <a:rPr lang="zh-CN" altLang="en-US" dirty="0" smtClean="0">
                <a:solidFill>
                  <a:srgbClr val="0030FF"/>
                </a:solidFill>
              </a:rPr>
              <a:t>完整的</a:t>
            </a:r>
            <a:r>
              <a:rPr lang="en-US" altLang="zh-CN" dirty="0">
                <a:solidFill>
                  <a:srgbClr val="0030FF"/>
                </a:solidFill>
              </a:rPr>
              <a:t>(integrate)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30FF"/>
                </a:solidFill>
              </a:rPr>
              <a:t>结构化</a:t>
            </a:r>
            <a:r>
              <a:rPr lang="en-US" altLang="zh-CN" dirty="0" smtClean="0">
                <a:solidFill>
                  <a:srgbClr val="0030FF"/>
                </a:solidFill>
              </a:rPr>
              <a:t>(structured)</a:t>
            </a:r>
            <a:r>
              <a:rPr lang="zh-CN" altLang="en-US" dirty="0" smtClean="0"/>
              <a:t>的且</a:t>
            </a:r>
            <a:r>
              <a:rPr lang="zh-CN" altLang="en-US" dirty="0" smtClean="0">
                <a:solidFill>
                  <a:srgbClr val="0030FF"/>
                </a:solidFill>
              </a:rPr>
              <a:t>经过设计</a:t>
            </a:r>
            <a:r>
              <a:rPr lang="en-US" altLang="zh-CN" dirty="0" smtClean="0">
                <a:solidFill>
                  <a:srgbClr val="0030FF"/>
                </a:solidFill>
              </a:rPr>
              <a:t>(curated)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提供给之后的数据处理、分析、报告过程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3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30FF"/>
                </a:solidFill>
              </a:rPr>
              <a:t>数据模型</a:t>
            </a:r>
            <a:r>
              <a:rPr lang="en-US" altLang="zh-CN" dirty="0" smtClean="0"/>
              <a:t>(data model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用于描述数据的一系列概念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30FF"/>
                </a:solidFill>
              </a:rPr>
              <a:t>模式</a:t>
            </a:r>
            <a:r>
              <a:rPr lang="en-US" altLang="zh-CN" dirty="0" smtClean="0"/>
              <a:t>(schema)</a:t>
            </a:r>
          </a:p>
          <a:p>
            <a:pPr lvl="1"/>
            <a:r>
              <a:rPr lang="zh-CN" altLang="en-US" dirty="0" smtClean="0"/>
              <a:t>使用给定的数据模型描述一个特定的数据集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6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Pipeline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19" t="25424" r="8507" b="7671"/>
          <a:stretch/>
        </p:blipFill>
        <p:spPr>
          <a:xfrm>
            <a:off x="874086" y="2239727"/>
            <a:ext cx="7395827" cy="352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Data Pipeline</a:t>
            </a:r>
            <a:r>
              <a:rPr lang="zh-CN" altLang="en-US" dirty="0" smtClean="0"/>
              <a:t>的第一步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ETL</a:t>
            </a:r>
          </a:p>
          <a:p>
            <a:pPr lvl="1"/>
            <a:r>
              <a:rPr lang="zh-CN" altLang="en-US" dirty="0" smtClean="0"/>
              <a:t>抽取</a:t>
            </a:r>
            <a:r>
              <a:rPr lang="en-US" altLang="zh-CN" dirty="0" smtClean="0"/>
              <a:t>(Extract), </a:t>
            </a:r>
            <a:r>
              <a:rPr lang="zh-CN" altLang="en-US" dirty="0" smtClean="0"/>
              <a:t>转换</a:t>
            </a:r>
            <a:r>
              <a:rPr lang="en-US" altLang="zh-CN" dirty="0" smtClean="0"/>
              <a:t>(Transform),</a:t>
            </a:r>
            <a:r>
              <a:rPr lang="en-US" altLang="zh-CN" dirty="0"/>
              <a:t> </a:t>
            </a:r>
            <a:r>
              <a:rPr lang="zh-CN" altLang="en-US" dirty="0" smtClean="0"/>
              <a:t>装载</a:t>
            </a:r>
            <a:r>
              <a:rPr lang="en-US" altLang="zh-CN" dirty="0" smtClean="0"/>
              <a:t>(Load)</a:t>
            </a:r>
          </a:p>
          <a:p>
            <a:r>
              <a:rPr lang="zh-CN" altLang="en-US" dirty="0" smtClean="0"/>
              <a:t>目的为</a:t>
            </a:r>
            <a:r>
              <a:rPr lang="zh-CN" altLang="en-US" dirty="0">
                <a:solidFill>
                  <a:srgbClr val="0030FF"/>
                </a:solidFill>
              </a:rPr>
              <a:t>数据</a:t>
            </a:r>
            <a:r>
              <a:rPr lang="zh-CN" altLang="en-US" dirty="0" smtClean="0">
                <a:solidFill>
                  <a:srgbClr val="0030FF"/>
                </a:solidFill>
              </a:rPr>
              <a:t>清洗</a:t>
            </a:r>
            <a:r>
              <a:rPr lang="zh-CN" altLang="en-US" dirty="0" smtClean="0"/>
              <a:t>或</a:t>
            </a:r>
            <a:r>
              <a:rPr lang="zh-CN" altLang="en-US" dirty="0">
                <a:solidFill>
                  <a:srgbClr val="0030FF"/>
                </a:solidFill>
              </a:rPr>
              <a:t>数据</a:t>
            </a:r>
            <a:r>
              <a:rPr lang="zh-CN" altLang="en-US" dirty="0" smtClean="0">
                <a:solidFill>
                  <a:srgbClr val="0030FF"/>
                </a:solidFill>
              </a:rPr>
              <a:t>管护</a:t>
            </a:r>
            <a:r>
              <a:rPr lang="en-US" altLang="zh-CN" dirty="0" smtClean="0"/>
              <a:t>(curate)</a:t>
            </a:r>
          </a:p>
          <a:p>
            <a:pPr lvl="1"/>
            <a:r>
              <a:rPr lang="zh-CN" altLang="en-US" dirty="0" smtClean="0"/>
              <a:t>从数据源检索数据</a:t>
            </a:r>
            <a:r>
              <a:rPr lang="en-US" altLang="zh-CN" dirty="0" smtClean="0"/>
              <a:t>(Extract)</a:t>
            </a:r>
          </a:p>
          <a:p>
            <a:pPr lvl="1"/>
            <a:r>
              <a:rPr lang="zh-CN" altLang="en-US" dirty="0" smtClean="0"/>
              <a:t>将数据转换为便于使用的格式</a:t>
            </a:r>
            <a:r>
              <a:rPr lang="en-US" altLang="zh-CN" dirty="0" smtClean="0"/>
              <a:t>(Transform)</a:t>
            </a:r>
          </a:p>
          <a:p>
            <a:pPr lvl="1"/>
            <a:r>
              <a:rPr lang="zh-CN" altLang="en-US" dirty="0" smtClean="0"/>
              <a:t>将数据传输给下游数据消费者</a:t>
            </a:r>
            <a:r>
              <a:rPr lang="en-US" altLang="zh-CN" dirty="0" smtClean="0"/>
              <a:t>(Load)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4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ETL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183" t="22057" r="2352" b="21798"/>
          <a:stretch/>
        </p:blipFill>
        <p:spPr>
          <a:xfrm>
            <a:off x="628650" y="1542772"/>
            <a:ext cx="8197217" cy="26796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23682" y="4473294"/>
            <a:ext cx="72916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i="1" dirty="0" smtClean="0"/>
              <a:t>JSON</a:t>
            </a:r>
            <a:r>
              <a:rPr lang="zh-CN" altLang="en-US" sz="2800" i="1" dirty="0" smtClean="0"/>
              <a:t>文件</a:t>
            </a:r>
            <a:r>
              <a:rPr lang="en-US" altLang="zh-CN" sz="2800" i="1" dirty="0" smtClean="0"/>
              <a:t> =&gt; Parquet</a:t>
            </a:r>
            <a:r>
              <a:rPr lang="zh-CN" altLang="en-US" sz="2800" i="1" dirty="0" smtClean="0"/>
              <a:t>文件</a:t>
            </a:r>
            <a:endParaRPr lang="en-US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val="216196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ETL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134" t="21415" r="2260" b="4195"/>
          <a:stretch/>
        </p:blipFill>
        <p:spPr>
          <a:xfrm>
            <a:off x="431523" y="1495707"/>
            <a:ext cx="8280954" cy="35940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26166" y="4894729"/>
            <a:ext cx="7291668" cy="834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i="1" dirty="0" smtClean="0"/>
              <a:t>CSV</a:t>
            </a:r>
            <a:r>
              <a:rPr lang="zh-CN" altLang="en-US" sz="2800" i="1" dirty="0" smtClean="0"/>
              <a:t>文件</a:t>
            </a:r>
            <a:r>
              <a:rPr lang="en-US" altLang="zh-CN" sz="2800" i="1" dirty="0" smtClean="0"/>
              <a:t>, JDBC</a:t>
            </a:r>
            <a:r>
              <a:rPr lang="zh-CN" altLang="en-US" sz="2800" i="1" dirty="0" smtClean="0"/>
              <a:t>源 </a:t>
            </a:r>
            <a:r>
              <a:rPr lang="en-US" altLang="zh-CN" sz="2800" i="1" dirty="0" smtClean="0"/>
              <a:t>=&gt; Hive</a:t>
            </a:r>
            <a:r>
              <a:rPr lang="zh-CN" altLang="en-US" sz="2800" i="1" dirty="0" smtClean="0"/>
              <a:t>表</a:t>
            </a:r>
            <a:endParaRPr lang="en-US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val="245223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显式</a:t>
            </a:r>
            <a:r>
              <a:rPr lang="en-US" altLang="zh-CN" dirty="0" smtClean="0"/>
              <a:t>SQL Join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Join</a:t>
            </a:r>
            <a:r>
              <a:rPr lang="zh-CN" altLang="en-US" dirty="0" smtClean="0"/>
              <a:t>方式为内</a:t>
            </a:r>
            <a:r>
              <a:rPr lang="zh-CN" altLang="en-US" dirty="0"/>
              <a:t>连接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77" y="1676248"/>
            <a:ext cx="8131245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等价</a:t>
            </a:r>
            <a:r>
              <a:rPr lang="en-US" altLang="zh-CN" dirty="0" smtClean="0"/>
              <a:t>SQL Join</a:t>
            </a:r>
            <a:r>
              <a:rPr lang="zh-CN" altLang="en-US" dirty="0"/>
              <a:t>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显式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（推荐的）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隐</a:t>
            </a:r>
            <a:r>
              <a:rPr lang="zh-CN" altLang="en-US" dirty="0" smtClean="0"/>
              <a:t>式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（不推荐的）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93335"/>
            <a:ext cx="8161727" cy="16079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906342"/>
            <a:ext cx="3817951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2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</a:t>
            </a:r>
            <a:r>
              <a:rPr lang="zh-CN" altLang="en-US" smtClean="0"/>
              <a:t> </a:t>
            </a:r>
            <a:r>
              <a:rPr lang="en-US" altLang="zh-CN" smtClean="0"/>
              <a:t>Joins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" name="Picture 2" descr="“sql join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04" y="1189953"/>
            <a:ext cx="6793592" cy="534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 Joins: Inner Join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95" y="1706731"/>
            <a:ext cx="8192210" cy="34445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0" y="4303058"/>
            <a:ext cx="1775012" cy="369332"/>
          </a:xfrm>
          <a:prstGeom prst="rect">
            <a:avLst/>
          </a:prstGeom>
          <a:solidFill>
            <a:srgbClr val="FFFB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未匹配的</a:t>
            </a:r>
            <a:r>
              <a:rPr lang="en-US" altLang="zh-CN" dirty="0" smtClean="0"/>
              <a:t>Key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6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 Joins: Left Outer Join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99110"/>
            <a:ext cx="7886700" cy="3600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0" y="3932668"/>
            <a:ext cx="1775012" cy="369332"/>
          </a:xfrm>
          <a:prstGeom prst="rect">
            <a:avLst/>
          </a:prstGeom>
          <a:solidFill>
            <a:srgbClr val="FFFB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未匹配的</a:t>
            </a:r>
            <a:r>
              <a:rPr lang="en-US" altLang="zh-CN" dirty="0" smtClean="0"/>
              <a:t>Key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23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 Joins: Right Outer Join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886700" cy="3443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56253" y="4002116"/>
            <a:ext cx="1775012" cy="369332"/>
          </a:xfrm>
          <a:prstGeom prst="rect">
            <a:avLst/>
          </a:prstGeom>
          <a:solidFill>
            <a:srgbClr val="FFFB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未匹配的</a:t>
            </a:r>
            <a:r>
              <a:rPr lang="en-US" altLang="zh-CN" dirty="0" smtClean="0"/>
              <a:t>Key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结构化数据何去何从？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传统观点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只有</a:t>
            </a:r>
            <a:r>
              <a:rPr lang="en-US" altLang="zh-CN" dirty="0" smtClean="0"/>
              <a:t>20%</a:t>
            </a:r>
            <a:r>
              <a:rPr lang="zh-CN" altLang="en-US" dirty="0" smtClean="0"/>
              <a:t>的数据是结构化的</a:t>
            </a:r>
            <a:endParaRPr lang="en-US" altLang="zh-CN" dirty="0" smtClean="0"/>
          </a:p>
          <a:p>
            <a:r>
              <a:rPr lang="zh-CN" altLang="en-US" dirty="0" smtClean="0"/>
              <a:t>减少原因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消费应用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企业搜索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多媒体应用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358" y="2877671"/>
            <a:ext cx="5843066" cy="37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Joins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SparkSQL</a:t>
            </a:r>
            <a:r>
              <a:rPr lang="zh-CN" altLang="en-US" dirty="0" smtClean="0"/>
              <a:t>及</a:t>
            </a:r>
            <a:r>
              <a:rPr lang="en-US" altLang="zh-CN" dirty="0" smtClean="0"/>
              <a:t>Spark </a:t>
            </a:r>
            <a:r>
              <a:rPr lang="en-US" altLang="zh-CN" dirty="0" err="1" smtClean="0"/>
              <a:t>DataFrames</a:t>
            </a:r>
            <a:endParaRPr lang="en-US" altLang="zh-CN" dirty="0" smtClean="0"/>
          </a:p>
          <a:p>
            <a:pPr lvl="1"/>
            <a:r>
              <a:rPr lang="en-US" altLang="zh-CN" dirty="0"/>
              <a:t>j</a:t>
            </a:r>
            <a:r>
              <a:rPr lang="en-US" altLang="zh-CN" dirty="0" smtClean="0"/>
              <a:t>oin()</a:t>
            </a:r>
            <a:r>
              <a:rPr lang="zh-CN" altLang="en-US" dirty="0" smtClean="0"/>
              <a:t>函数支持</a:t>
            </a:r>
            <a:endParaRPr lang="en-US" altLang="zh-CN" dirty="0" smtClean="0"/>
          </a:p>
          <a:p>
            <a:pPr lvl="2"/>
            <a:r>
              <a:rPr lang="en-US" altLang="zh-CN" dirty="0"/>
              <a:t>inner, outer, left outer, right outer, </a:t>
            </a:r>
            <a:r>
              <a:rPr lang="en-US" altLang="zh-CN" dirty="0" err="1" smtClean="0"/>
              <a:t>semijoin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Pair RDDs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pySpark</a:t>
            </a:r>
            <a:r>
              <a:rPr lang="zh-CN" altLang="en-US" dirty="0" smtClean="0"/>
              <a:t>支持：</a:t>
            </a:r>
            <a:endParaRPr lang="en-US" altLang="zh-CN" dirty="0" smtClean="0"/>
          </a:p>
          <a:p>
            <a:pPr lvl="1"/>
            <a:r>
              <a:rPr lang="fi-FI" altLang="zh-CN" dirty="0"/>
              <a:t>inner join(), leftOuterJoin(), rightOuterJoin(), fullOuterJoin()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13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Pair RDD Joins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30FF"/>
                </a:solidFill>
                <a:latin typeface="Consolas" panose="020B0609020204030204" pitchFamily="49" charset="0"/>
              </a:rPr>
              <a:t>X.join</a:t>
            </a:r>
            <a:r>
              <a:rPr lang="en-US" altLang="zh-CN" dirty="0" smtClean="0">
                <a:solidFill>
                  <a:srgbClr val="0030FF"/>
                </a:solidFill>
                <a:latin typeface="Consolas" panose="020B0609020204030204" pitchFamily="49" charset="0"/>
              </a:rPr>
              <a:t>(Y)</a:t>
            </a:r>
          </a:p>
          <a:p>
            <a:pPr lvl="1"/>
            <a:r>
              <a:rPr lang="zh-CN" altLang="en-US" dirty="0" smtClean="0"/>
              <a:t>返回所有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相匹配的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对</a:t>
            </a:r>
            <a:endParaRPr lang="en-US" altLang="zh-CN" dirty="0"/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对为</a:t>
            </a:r>
            <a:r>
              <a:rPr lang="en-US" altLang="zh-CN" dirty="0" smtClean="0"/>
              <a:t>(k,(v1,v2))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(k,v1)</a:t>
            </a:r>
            <a:r>
              <a:rPr lang="zh-CN" altLang="en-US" dirty="0" smtClean="0"/>
              <a:t>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(k,v2)</a:t>
            </a:r>
            <a:r>
              <a:rPr lang="zh-CN" altLang="en-US" dirty="0" smtClean="0"/>
              <a:t>在</a:t>
            </a:r>
            <a:r>
              <a:rPr lang="en-US" altLang="zh-CN" dirty="0" smtClean="0"/>
              <a:t>Y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69" y="3353418"/>
            <a:ext cx="5462100" cy="1581651"/>
          </a:xfrm>
          <a:prstGeom prst="rect">
            <a:avLst/>
          </a:prstGeom>
        </p:spPr>
      </p:pic>
      <p:pic>
        <p:nvPicPr>
          <p:cNvPr id="3076" name="Picture 4" descr="INNER_JO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066" y="4519612"/>
            <a:ext cx="24574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6301910" y="5086677"/>
            <a:ext cx="381836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X</a:t>
            </a:r>
            <a:endParaRPr lang="zh-CN" altLang="en-US" sz="28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7704887" y="5086677"/>
            <a:ext cx="381836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Y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465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28" y="3559389"/>
            <a:ext cx="5834699" cy="15639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Pair RDD Joins</a:t>
            </a:r>
            <a:endParaRPr lang="zh-CN" altLang="en-US" dirty="0"/>
          </a:p>
        </p:txBody>
      </p:sp>
      <p:pic>
        <p:nvPicPr>
          <p:cNvPr id="5122" name="Picture 2" descr="LEFT_JO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700" y="4331352"/>
            <a:ext cx="24574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30FF"/>
                </a:solidFill>
                <a:latin typeface="Consolas" panose="020B0609020204030204" pitchFamily="49" charset="0"/>
              </a:rPr>
              <a:t>X.leftOuterJoin</a:t>
            </a:r>
            <a:r>
              <a:rPr lang="en-US" altLang="zh-CN" dirty="0" smtClean="0">
                <a:solidFill>
                  <a:srgbClr val="0030FF"/>
                </a:solidFill>
                <a:latin typeface="Consolas" panose="020B0609020204030204" pitchFamily="49" charset="0"/>
              </a:rPr>
              <a:t>(Y)</a:t>
            </a:r>
          </a:p>
          <a:p>
            <a:pPr lvl="1"/>
            <a:r>
              <a:rPr lang="zh-CN" altLang="en-US" dirty="0" smtClean="0"/>
              <a:t>对于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中的每个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k,v</a:t>
            </a:r>
            <a:r>
              <a:rPr lang="en-US" altLang="zh-CN" dirty="0" smtClean="0"/>
              <a:t>)</a:t>
            </a:r>
            <a:r>
              <a:rPr lang="zh-CN" altLang="en-US" dirty="0" smtClean="0"/>
              <a:t>对，结果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中将包含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Y</a:t>
            </a:r>
            <a:r>
              <a:rPr lang="zh-CN" altLang="en-US" dirty="0" smtClean="0"/>
              <a:t>中包含的每一</a:t>
            </a:r>
            <a:r>
              <a:rPr lang="zh-CN" altLang="en-US" dirty="0"/>
              <a:t>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k,w</a:t>
            </a:r>
            <a:r>
              <a:rPr lang="en-US" altLang="zh-CN" dirty="0" smtClean="0"/>
              <a:t>)</a:t>
            </a:r>
            <a:r>
              <a:rPr lang="zh-CN" altLang="en-US" dirty="0"/>
              <a:t>产生</a:t>
            </a:r>
            <a:r>
              <a:rPr lang="zh-CN" altLang="en-US" dirty="0" smtClean="0"/>
              <a:t>结果中的</a:t>
            </a:r>
            <a:r>
              <a:rPr lang="en-US" altLang="zh-CN" dirty="0" smtClean="0"/>
              <a:t>(k,(</a:t>
            </a:r>
            <a:r>
              <a:rPr lang="en-US" altLang="zh-CN" dirty="0" err="1" smtClean="0"/>
              <a:t>v,w</a:t>
            </a:r>
            <a:r>
              <a:rPr lang="en-US" altLang="zh-CN" dirty="0" smtClean="0"/>
              <a:t>))</a:t>
            </a:r>
            <a:endParaRPr lang="en-US" altLang="zh-CN" dirty="0"/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smtClean="0"/>
              <a:t>Y</a:t>
            </a:r>
            <a:r>
              <a:rPr lang="zh-CN" altLang="en-US" dirty="0" smtClean="0"/>
              <a:t>中不包含键值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，则产生结果中的</a:t>
            </a:r>
            <a:r>
              <a:rPr lang="en-US" altLang="zh-CN" dirty="0" smtClean="0"/>
              <a:t>(k,(</a:t>
            </a:r>
            <a:r>
              <a:rPr lang="en-US" altLang="zh-CN" dirty="0" err="1" smtClean="0"/>
              <a:t>v,None</a:t>
            </a:r>
            <a:r>
              <a:rPr lang="en-US" altLang="zh-CN" dirty="0" smtClean="0"/>
              <a:t>))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184498" y="4898418"/>
            <a:ext cx="38183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Y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874587" y="4898417"/>
            <a:ext cx="381836" cy="523220"/>
          </a:xfrm>
          <a:prstGeom prst="rect">
            <a:avLst/>
          </a:prstGeom>
          <a:solidFill>
            <a:srgbClr val="C20000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X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6758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IGHT_JO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53" y="4260898"/>
            <a:ext cx="2561916" cy="172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Pair RDD Joins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30FF"/>
                </a:solidFill>
                <a:latin typeface="Consolas" panose="020B0609020204030204" pitchFamily="49" charset="0"/>
              </a:rPr>
              <a:t>X.rightOuterJoin</a:t>
            </a:r>
            <a:r>
              <a:rPr lang="en-US" altLang="zh-CN" dirty="0" smtClean="0">
                <a:solidFill>
                  <a:srgbClr val="0030FF"/>
                </a:solidFill>
                <a:latin typeface="Consolas" panose="020B0609020204030204" pitchFamily="49" charset="0"/>
              </a:rPr>
              <a:t>(Y)</a:t>
            </a:r>
          </a:p>
          <a:p>
            <a:pPr lvl="1"/>
            <a:r>
              <a:rPr lang="zh-CN" altLang="en-US" dirty="0" smtClean="0"/>
              <a:t>对于</a:t>
            </a:r>
            <a:r>
              <a:rPr lang="en-US" altLang="zh-CN" dirty="0" smtClean="0"/>
              <a:t>Y</a:t>
            </a:r>
            <a:r>
              <a:rPr lang="zh-CN" altLang="en-US" dirty="0" smtClean="0"/>
              <a:t>中的每个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k,w</a:t>
            </a:r>
            <a:r>
              <a:rPr lang="en-US" altLang="zh-CN" dirty="0" smtClean="0"/>
              <a:t>)</a:t>
            </a:r>
            <a:r>
              <a:rPr lang="zh-CN" altLang="en-US" dirty="0" smtClean="0"/>
              <a:t>对，结果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中将包含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X</a:t>
            </a:r>
            <a:r>
              <a:rPr lang="zh-CN" altLang="en-US" dirty="0" smtClean="0"/>
              <a:t>中</a:t>
            </a:r>
            <a:r>
              <a:rPr lang="zh-CN" altLang="en-US" dirty="0"/>
              <a:t>包含的每一个</a:t>
            </a:r>
            <a:r>
              <a:rPr lang="en-US" altLang="zh-CN" dirty="0"/>
              <a:t>(</a:t>
            </a:r>
            <a:r>
              <a:rPr lang="en-US" altLang="zh-CN" dirty="0" err="1" smtClean="0"/>
              <a:t>k,v</a:t>
            </a:r>
            <a:r>
              <a:rPr lang="en-US" altLang="zh-CN" dirty="0" smtClean="0"/>
              <a:t>)</a:t>
            </a:r>
            <a:r>
              <a:rPr lang="zh-CN" altLang="en-US" dirty="0"/>
              <a:t>产生结果中的</a:t>
            </a:r>
            <a:r>
              <a:rPr lang="en-US" altLang="zh-CN" dirty="0"/>
              <a:t>(k,(</a:t>
            </a:r>
            <a:r>
              <a:rPr lang="en-US" altLang="zh-CN" dirty="0" err="1"/>
              <a:t>v,w</a:t>
            </a:r>
            <a:r>
              <a:rPr lang="en-US" altLang="zh-CN" dirty="0"/>
              <a:t>))</a:t>
            </a:r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</a:t>
            </a:r>
            <a:r>
              <a:rPr lang="zh-CN" altLang="en-US" dirty="0"/>
              <a:t>不包含键值</a:t>
            </a:r>
            <a:r>
              <a:rPr lang="en-US" altLang="zh-CN" dirty="0"/>
              <a:t>k</a:t>
            </a:r>
            <a:r>
              <a:rPr lang="zh-CN" altLang="en-US" dirty="0"/>
              <a:t>，则产生结果中的</a:t>
            </a:r>
            <a:r>
              <a:rPr lang="en-US" altLang="zh-CN" dirty="0"/>
              <a:t>(k</a:t>
            </a:r>
            <a:r>
              <a:rPr lang="en-US" altLang="zh-CN" dirty="0" smtClean="0"/>
              <a:t>,(</a:t>
            </a:r>
            <a:r>
              <a:rPr lang="en-US" altLang="zh-CN" dirty="0" err="1" smtClean="0"/>
              <a:t>None,w</a:t>
            </a:r>
            <a:r>
              <a:rPr lang="en-US" altLang="zh-CN" dirty="0" smtClean="0"/>
              <a:t>))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226640" y="4844629"/>
            <a:ext cx="381836" cy="523220"/>
          </a:xfrm>
          <a:prstGeom prst="rect">
            <a:avLst/>
          </a:prstGeom>
          <a:solidFill>
            <a:srgbClr val="C20000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Y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835300" y="4844629"/>
            <a:ext cx="38183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X</a:t>
            </a:r>
            <a:endParaRPr lang="zh-CN" altLang="en-US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496935"/>
            <a:ext cx="5190614" cy="12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Pair RDD Joins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30FF"/>
                </a:solidFill>
                <a:latin typeface="Consolas" panose="020B0609020204030204" pitchFamily="49" charset="0"/>
              </a:rPr>
              <a:t>X.fullOuterJoin</a:t>
            </a:r>
            <a:r>
              <a:rPr lang="en-US" altLang="zh-CN" dirty="0" smtClean="0">
                <a:solidFill>
                  <a:srgbClr val="0030FF"/>
                </a:solidFill>
                <a:latin typeface="Consolas" panose="020B0609020204030204" pitchFamily="49" charset="0"/>
              </a:rPr>
              <a:t>(Y)</a:t>
            </a:r>
          </a:p>
          <a:p>
            <a:pPr lvl="1"/>
            <a:r>
              <a:rPr lang="zh-CN" altLang="en-US" dirty="0" smtClean="0"/>
              <a:t>对于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中的每个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k,v</a:t>
            </a:r>
            <a:r>
              <a:rPr lang="en-US" altLang="zh-CN" dirty="0" smtClean="0"/>
              <a:t>)</a:t>
            </a:r>
            <a:r>
              <a:rPr lang="zh-CN" altLang="en-US" dirty="0" smtClean="0"/>
              <a:t>对，结果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中将包含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Y</a:t>
            </a:r>
            <a:r>
              <a:rPr lang="zh-CN" altLang="en-US" dirty="0" smtClean="0"/>
              <a:t>中包含的每一</a:t>
            </a:r>
            <a:r>
              <a:rPr lang="zh-CN" altLang="en-US" dirty="0"/>
              <a:t>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k,w</a:t>
            </a:r>
            <a:r>
              <a:rPr lang="en-US" altLang="zh-CN" dirty="0" smtClean="0"/>
              <a:t>)</a:t>
            </a:r>
            <a:r>
              <a:rPr lang="zh-CN" altLang="en-US" dirty="0"/>
              <a:t>产生</a:t>
            </a:r>
            <a:r>
              <a:rPr lang="zh-CN" altLang="en-US" dirty="0" smtClean="0"/>
              <a:t>结果中的</a:t>
            </a:r>
            <a:r>
              <a:rPr lang="en-US" altLang="zh-CN" dirty="0" smtClean="0"/>
              <a:t>(k,(</a:t>
            </a:r>
            <a:r>
              <a:rPr lang="en-US" altLang="zh-CN" dirty="0" err="1" smtClean="0"/>
              <a:t>v,w</a:t>
            </a:r>
            <a:r>
              <a:rPr lang="en-US" altLang="zh-CN" dirty="0" smtClean="0"/>
              <a:t>))</a:t>
            </a:r>
            <a:endParaRPr lang="en-US" altLang="zh-CN" dirty="0"/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smtClean="0"/>
              <a:t>Y</a:t>
            </a:r>
            <a:r>
              <a:rPr lang="zh-CN" altLang="en-US" dirty="0" smtClean="0"/>
              <a:t>中不包含键值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，则产生结果中的</a:t>
            </a:r>
            <a:r>
              <a:rPr lang="en-US" altLang="zh-CN" dirty="0" smtClean="0"/>
              <a:t>(k,(</a:t>
            </a:r>
            <a:r>
              <a:rPr lang="en-US" altLang="zh-CN" dirty="0" err="1" smtClean="0"/>
              <a:t>v,None</a:t>
            </a:r>
            <a:r>
              <a:rPr lang="en-US" altLang="zh-CN" dirty="0" smtClean="0"/>
              <a:t>))</a:t>
            </a:r>
          </a:p>
          <a:p>
            <a:pPr lvl="1"/>
            <a:r>
              <a:rPr lang="zh-CN" altLang="en-US" dirty="0" smtClean="0"/>
              <a:t>对于</a:t>
            </a:r>
            <a:r>
              <a:rPr lang="en-US" altLang="zh-CN" dirty="0" smtClean="0"/>
              <a:t>Y</a:t>
            </a:r>
            <a:r>
              <a:rPr lang="zh-CN" altLang="en-US" dirty="0" smtClean="0"/>
              <a:t>中</a:t>
            </a:r>
            <a:r>
              <a:rPr lang="zh-CN" altLang="en-US" dirty="0"/>
              <a:t>的每个</a:t>
            </a:r>
            <a:r>
              <a:rPr lang="en-US" altLang="zh-CN" dirty="0"/>
              <a:t>(</a:t>
            </a:r>
            <a:r>
              <a:rPr lang="en-US" altLang="zh-CN" dirty="0" err="1" smtClean="0"/>
              <a:t>k,w</a:t>
            </a:r>
            <a:r>
              <a:rPr lang="en-US" altLang="zh-CN" dirty="0" smtClean="0"/>
              <a:t>)</a:t>
            </a:r>
            <a:r>
              <a:rPr lang="zh-CN" altLang="en-US" dirty="0"/>
              <a:t>对，结果</a:t>
            </a:r>
            <a:r>
              <a:rPr lang="en-US" altLang="zh-CN" dirty="0"/>
              <a:t>RDD</a:t>
            </a:r>
            <a:r>
              <a:rPr lang="zh-CN" altLang="en-US" dirty="0"/>
              <a:t>中将包含</a:t>
            </a:r>
            <a:endParaRPr lang="en-US" altLang="zh-CN" dirty="0"/>
          </a:p>
          <a:p>
            <a:pPr lvl="2"/>
            <a:r>
              <a:rPr lang="en-US" altLang="zh-CN" dirty="0" smtClean="0"/>
              <a:t>X</a:t>
            </a:r>
            <a:r>
              <a:rPr lang="zh-CN" altLang="en-US" dirty="0" smtClean="0"/>
              <a:t>中</a:t>
            </a:r>
            <a:r>
              <a:rPr lang="zh-CN" altLang="en-US" dirty="0"/>
              <a:t>包含的每一个</a:t>
            </a:r>
            <a:r>
              <a:rPr lang="en-US" altLang="zh-CN" dirty="0"/>
              <a:t>(</a:t>
            </a:r>
            <a:r>
              <a:rPr lang="en-US" altLang="zh-CN" dirty="0" err="1" smtClean="0"/>
              <a:t>k,v</a:t>
            </a:r>
            <a:r>
              <a:rPr lang="en-US" altLang="zh-CN" dirty="0" smtClean="0"/>
              <a:t>)</a:t>
            </a:r>
            <a:r>
              <a:rPr lang="zh-CN" altLang="en-US" dirty="0"/>
              <a:t>产生结果中的</a:t>
            </a:r>
            <a:r>
              <a:rPr lang="en-US" altLang="zh-CN" dirty="0"/>
              <a:t>(k,(</a:t>
            </a:r>
            <a:r>
              <a:rPr lang="en-US" altLang="zh-CN" dirty="0" err="1"/>
              <a:t>v,w</a:t>
            </a:r>
            <a:r>
              <a:rPr lang="en-US" altLang="zh-CN" dirty="0"/>
              <a:t>))</a:t>
            </a:r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</a:t>
            </a:r>
            <a:r>
              <a:rPr lang="zh-CN" altLang="en-US" dirty="0"/>
              <a:t>不包含键值</a:t>
            </a:r>
            <a:r>
              <a:rPr lang="en-US" altLang="zh-CN" dirty="0"/>
              <a:t>k</a:t>
            </a:r>
            <a:r>
              <a:rPr lang="zh-CN" altLang="en-US" dirty="0"/>
              <a:t>，则产生结果中的</a:t>
            </a:r>
            <a:r>
              <a:rPr lang="en-US" altLang="zh-CN" dirty="0"/>
              <a:t>(k</a:t>
            </a:r>
            <a:r>
              <a:rPr lang="en-US" altLang="zh-CN" dirty="0" smtClean="0"/>
              <a:t>,(</a:t>
            </a:r>
            <a:r>
              <a:rPr lang="en-US" altLang="zh-CN" dirty="0" err="1" smtClean="0"/>
              <a:t>None,w</a:t>
            </a:r>
            <a:r>
              <a:rPr lang="en-US" altLang="zh-CN" dirty="0" smtClean="0"/>
              <a:t>))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519612"/>
            <a:ext cx="6540242" cy="1342930"/>
          </a:xfrm>
          <a:prstGeom prst="rect">
            <a:avLst/>
          </a:prstGeom>
        </p:spPr>
      </p:pic>
      <p:pic>
        <p:nvPicPr>
          <p:cNvPr id="1026" name="Picture 2" descr="FULL_OUTER_JO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463" y="4548586"/>
            <a:ext cx="1905316" cy="128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184498" y="4898418"/>
            <a:ext cx="381836" cy="523220"/>
          </a:xfrm>
          <a:prstGeom prst="rect">
            <a:avLst/>
          </a:prstGeom>
          <a:solidFill>
            <a:srgbClr val="C20000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Y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117689" y="4898418"/>
            <a:ext cx="381836" cy="523220"/>
          </a:xfrm>
          <a:prstGeom prst="rect">
            <a:avLst/>
          </a:prstGeom>
          <a:solidFill>
            <a:srgbClr val="C20000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X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6051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结构光谱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0669" y="1690689"/>
            <a:ext cx="7662661" cy="474633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58240" y="2328673"/>
            <a:ext cx="1859279" cy="461665"/>
          </a:xfrm>
          <a:prstGeom prst="rect">
            <a:avLst/>
          </a:prstGeom>
          <a:solidFill>
            <a:srgbClr val="6C6C6C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FF9A"/>
                </a:solidFill>
              </a:rPr>
              <a:t>结构化</a:t>
            </a:r>
            <a:endParaRPr lang="zh-CN" altLang="en-US" sz="2400" dirty="0">
              <a:solidFill>
                <a:srgbClr val="FFFF9A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69824" y="2328971"/>
            <a:ext cx="2399456" cy="461665"/>
          </a:xfrm>
          <a:prstGeom prst="rect">
            <a:avLst/>
          </a:prstGeom>
          <a:solidFill>
            <a:srgbClr val="6C6C6C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FF9A"/>
                </a:solidFill>
              </a:rPr>
              <a:t>半结构化</a:t>
            </a:r>
            <a:endParaRPr lang="zh-CN" altLang="en-US" sz="2400" dirty="0">
              <a:solidFill>
                <a:srgbClr val="FFFF9A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03874" y="2328673"/>
            <a:ext cx="2019986" cy="461665"/>
          </a:xfrm>
          <a:prstGeom prst="rect">
            <a:avLst/>
          </a:prstGeom>
          <a:solidFill>
            <a:srgbClr val="6C6C6C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FF9A"/>
                </a:solidFill>
              </a:rPr>
              <a:t>非结构化</a:t>
            </a:r>
            <a:endParaRPr lang="zh-CN" altLang="en-US" sz="2400" dirty="0">
              <a:solidFill>
                <a:srgbClr val="FFF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33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关系数据库定义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30FF"/>
                </a:solidFill>
              </a:rPr>
              <a:t>关系数据库</a:t>
            </a:r>
            <a:endParaRPr lang="en-US" altLang="zh-CN" dirty="0" smtClean="0">
              <a:solidFill>
                <a:srgbClr val="0030FF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30FF"/>
                </a:solidFill>
              </a:rPr>
              <a:t>关系</a:t>
            </a:r>
            <a:r>
              <a:rPr lang="zh-CN" altLang="en-US" dirty="0" smtClean="0"/>
              <a:t>的集合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30FF"/>
                </a:solidFill>
              </a:rPr>
              <a:t>关系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30FF"/>
                </a:solidFill>
              </a:rPr>
              <a:t>模式</a:t>
            </a:r>
            <a:r>
              <a:rPr lang="en-US" altLang="zh-CN" dirty="0" smtClean="0">
                <a:solidFill>
                  <a:srgbClr val="0030FF"/>
                </a:solidFill>
              </a:rPr>
              <a:t>(Schema)</a:t>
            </a:r>
            <a:r>
              <a:rPr lang="zh-CN" altLang="en-US" dirty="0" smtClean="0"/>
              <a:t>：关系的指定名称。包括每一列的名称及类型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实例</a:t>
            </a:r>
            <a:r>
              <a:rPr lang="en-US" altLang="zh-CN" dirty="0" smtClean="0"/>
              <a:t>(Instance)</a:t>
            </a:r>
            <a:r>
              <a:rPr lang="zh-CN" altLang="en-US" dirty="0" smtClean="0"/>
              <a:t>：给定时刻的实际数据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行数</a:t>
            </a:r>
            <a:r>
              <a:rPr lang="en-US" altLang="zh-CN" dirty="0" smtClean="0"/>
              <a:t>(#rows) = </a:t>
            </a:r>
            <a:r>
              <a:rPr lang="en-US" altLang="zh-CN" i="1" dirty="0" smtClean="0"/>
              <a:t>cardinality</a:t>
            </a:r>
          </a:p>
          <a:p>
            <a:pPr lvl="2"/>
            <a:r>
              <a:rPr lang="zh-CN" altLang="en-US" dirty="0" smtClean="0"/>
              <a:t>域数</a:t>
            </a:r>
            <a:r>
              <a:rPr lang="en-US" altLang="zh-CN" dirty="0" smtClean="0"/>
              <a:t>(#fields) = </a:t>
            </a:r>
            <a:r>
              <a:rPr lang="en-US" altLang="zh-CN" i="1" dirty="0" smtClean="0"/>
              <a:t>degree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220" y="3904546"/>
            <a:ext cx="6919560" cy="7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1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关键概念回顾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</a:rPr>
              <a:t>数据模型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(data model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用于描述数据的一系列概念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模式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(schema)</a:t>
            </a:r>
          </a:p>
          <a:p>
            <a:pPr lvl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使用给定的数据模型描述一个特定的数据集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>
                <a:solidFill>
                  <a:srgbClr val="0030FF"/>
                </a:solidFill>
              </a:rPr>
              <a:t>关系数据模型</a:t>
            </a:r>
            <a:r>
              <a:rPr lang="en-US" altLang="zh-CN" dirty="0"/>
              <a:t>——</a:t>
            </a:r>
            <a:r>
              <a:rPr lang="zh-CN" altLang="en-US" dirty="0"/>
              <a:t>最常用</a:t>
            </a:r>
            <a:r>
              <a:rPr lang="zh-CN" altLang="en-US" dirty="0" smtClean="0"/>
              <a:t>的数据模型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30FF"/>
                </a:solidFill>
              </a:rPr>
              <a:t>关系</a:t>
            </a:r>
            <a:r>
              <a:rPr lang="en-US" altLang="zh-CN" dirty="0" smtClean="0">
                <a:solidFill>
                  <a:srgbClr val="0030FF"/>
                </a:solidFill>
              </a:rPr>
              <a:t>(Relation)</a:t>
            </a:r>
            <a:r>
              <a:rPr lang="zh-CN" altLang="en-US" dirty="0" smtClean="0"/>
              <a:t>：具有行列的表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每个关系都具有</a:t>
            </a:r>
            <a:r>
              <a:rPr lang="zh-CN" altLang="en-US" dirty="0" smtClean="0">
                <a:solidFill>
                  <a:srgbClr val="0030FF"/>
                </a:solidFill>
              </a:rPr>
              <a:t>模式</a:t>
            </a:r>
            <a:r>
              <a:rPr lang="zh-CN" altLang="en-US" dirty="0" smtClean="0"/>
              <a:t>定义了列的域值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2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r>
              <a:rPr lang="en-US" altLang="zh-CN" dirty="0" smtClean="0"/>
              <a:t>(Database)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large organized collection of </a:t>
            </a:r>
            <a:r>
              <a:rPr lang="en-US" altLang="zh-CN" dirty="0" smtClean="0"/>
              <a:t>data</a:t>
            </a:r>
          </a:p>
          <a:p>
            <a:pPr lvl="1"/>
            <a:r>
              <a:rPr lang="zh-CN" altLang="en-US" dirty="0" smtClean="0"/>
              <a:t>事务用于修改数据</a:t>
            </a:r>
            <a:endParaRPr lang="en-US" altLang="zh-CN" dirty="0" smtClean="0"/>
          </a:p>
          <a:p>
            <a:r>
              <a:rPr lang="zh-CN" altLang="en-US" dirty="0" smtClean="0"/>
              <a:t>对现实世界建模，例如商业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30FF"/>
                </a:solidFill>
              </a:rPr>
              <a:t>实体</a:t>
            </a:r>
            <a:r>
              <a:rPr lang="zh-CN" altLang="en-US" dirty="0" smtClean="0"/>
              <a:t>（例如队伍、比赛）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关系</a:t>
            </a:r>
            <a:r>
              <a:rPr lang="en-US" altLang="zh-CN" dirty="0" smtClean="0">
                <a:solidFill>
                  <a:srgbClr val="FF0000"/>
                </a:solidFill>
              </a:rPr>
              <a:t>(Relationships)</a:t>
            </a:r>
          </a:p>
          <a:p>
            <a:pPr lvl="2"/>
            <a:r>
              <a:rPr lang="zh-CN" altLang="en-US" dirty="0" smtClean="0">
                <a:solidFill>
                  <a:srgbClr val="0030FF"/>
                </a:solidFill>
              </a:rPr>
              <a:t>世界杯</a:t>
            </a:r>
            <a:r>
              <a:rPr lang="zh-CN" altLang="en-US" dirty="0" smtClean="0"/>
              <a:t>中</a:t>
            </a:r>
            <a:r>
              <a:rPr lang="en-US" altLang="zh-CN" dirty="0" smtClean="0">
                <a:solidFill>
                  <a:srgbClr val="0030FF"/>
                </a:solidFill>
              </a:rPr>
              <a:t>A</a:t>
            </a:r>
            <a:r>
              <a:rPr lang="zh-CN" altLang="en-US" dirty="0" smtClean="0">
                <a:solidFill>
                  <a:srgbClr val="0030FF"/>
                </a:solidFill>
              </a:rPr>
              <a:t>队</a:t>
            </a:r>
            <a:r>
              <a:rPr lang="zh-CN" altLang="en-US" dirty="0" smtClean="0">
                <a:solidFill>
                  <a:srgbClr val="FF0000"/>
                </a:solidFill>
              </a:rPr>
              <a:t>对战</a:t>
            </a:r>
            <a:r>
              <a:rPr lang="en-US" altLang="zh-CN" dirty="0" smtClean="0">
                <a:solidFill>
                  <a:srgbClr val="0030FF"/>
                </a:solidFill>
              </a:rPr>
              <a:t>B</a:t>
            </a:r>
            <a:r>
              <a:rPr lang="zh-CN" altLang="en-US" dirty="0" smtClean="0">
                <a:solidFill>
                  <a:srgbClr val="0030FF"/>
                </a:solidFill>
              </a:rPr>
              <a:t>队</a:t>
            </a:r>
            <a:endParaRPr lang="en-US" altLang="zh-CN" dirty="0" smtClean="0">
              <a:solidFill>
                <a:srgbClr val="003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12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大数据库</a:t>
            </a:r>
            <a:r>
              <a:rPr lang="en-US" altLang="zh-CN" dirty="0" smtClean="0"/>
              <a:t>(Large Databases)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US Internal Revenue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（美国国税局服务）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150 TB</a:t>
            </a:r>
          </a:p>
          <a:p>
            <a:r>
              <a:rPr lang="en-US" altLang="zh-CN" dirty="0"/>
              <a:t>Australian Bureau of </a:t>
            </a:r>
            <a:r>
              <a:rPr lang="en-US" altLang="zh-CN" dirty="0" smtClean="0"/>
              <a:t>Stats</a:t>
            </a:r>
            <a:r>
              <a:rPr lang="zh-CN" altLang="en-US" dirty="0" smtClean="0"/>
              <a:t>（澳大利亚统计局）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250 TB</a:t>
            </a:r>
          </a:p>
          <a:p>
            <a:r>
              <a:rPr lang="en-US" altLang="zh-CN" dirty="0"/>
              <a:t>AT&amp;T call </a:t>
            </a:r>
            <a:r>
              <a:rPr lang="en-US" altLang="zh-CN" dirty="0" smtClean="0"/>
              <a:t>records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AT&amp;T </a:t>
            </a:r>
            <a:r>
              <a:rPr lang="zh-CN" altLang="en-US" dirty="0" smtClean="0"/>
              <a:t>电话记录）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312 TB</a:t>
            </a:r>
          </a:p>
          <a:p>
            <a:r>
              <a:rPr lang="en-US" altLang="zh-CN" dirty="0"/>
              <a:t>eBay 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eBay</a:t>
            </a:r>
            <a:r>
              <a:rPr lang="zh-CN" altLang="en-US" dirty="0" smtClean="0"/>
              <a:t>数据库）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1.4 PB</a:t>
            </a:r>
          </a:p>
          <a:p>
            <a:r>
              <a:rPr lang="en-US" altLang="zh-CN" dirty="0"/>
              <a:t>Yahoo click </a:t>
            </a:r>
            <a:r>
              <a:rPr lang="en-US" altLang="zh-CN" dirty="0" smtClean="0"/>
              <a:t>data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Yahoo</a:t>
            </a:r>
            <a:r>
              <a:rPr lang="zh-CN" altLang="en-US" dirty="0" smtClean="0"/>
              <a:t>点击数据）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 PB</a:t>
            </a:r>
          </a:p>
          <a:p>
            <a:r>
              <a:rPr lang="zh-CN" altLang="en-US" dirty="0" smtClean="0"/>
              <a:t>这些数据库的关键问题是？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29670" y="625296"/>
            <a:ext cx="1143000" cy="1200329"/>
          </a:xfrm>
          <a:prstGeom prst="rect">
            <a:avLst/>
          </a:prstGeom>
          <a:ln w="38100"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准确性、一致性、持久性、丰富查询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1"/>
          </p:cNvCxnSpPr>
          <p:nvPr/>
        </p:nvCxnSpPr>
        <p:spPr>
          <a:xfrm flipH="1">
            <a:off x="7101840" y="1225461"/>
            <a:ext cx="627830" cy="5326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48390" y="2450964"/>
            <a:ext cx="1143000" cy="646331"/>
          </a:xfrm>
          <a:prstGeom prst="rect">
            <a:avLst/>
          </a:prstGeom>
          <a:ln w="38100">
            <a:solidFill>
              <a:srgbClr val="0030FF"/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快速</a:t>
            </a:r>
            <a:endParaRPr lang="en-US" altLang="zh-CN" dirty="0" smtClean="0"/>
          </a:p>
          <a:p>
            <a:r>
              <a:rPr lang="zh-CN" altLang="en-US" dirty="0" smtClean="0"/>
              <a:t>丰富查询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8" idx="1"/>
          </p:cNvCxnSpPr>
          <p:nvPr/>
        </p:nvCxnSpPr>
        <p:spPr>
          <a:xfrm flipH="1" flipV="1">
            <a:off x="7206430" y="2760095"/>
            <a:ext cx="441960" cy="0"/>
          </a:xfrm>
          <a:prstGeom prst="straightConnector1">
            <a:avLst/>
          </a:prstGeom>
          <a:ln w="38100">
            <a:solidFill>
              <a:srgbClr val="0030FF"/>
            </a:solidFill>
            <a:prstDash val="soli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171380" y="3304706"/>
            <a:ext cx="2701290" cy="369332"/>
          </a:xfrm>
          <a:prstGeom prst="rect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准确性、一致性、持久性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12" idx="1"/>
          </p:cNvCxnSpPr>
          <p:nvPr/>
        </p:nvCxnSpPr>
        <p:spPr>
          <a:xfrm flipH="1">
            <a:off x="5862320" y="3489372"/>
            <a:ext cx="309060" cy="0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505390" y="4362716"/>
            <a:ext cx="1143000" cy="646331"/>
          </a:xfrm>
          <a:prstGeom prst="rect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可用性</a:t>
            </a:r>
            <a:endParaRPr lang="en-US" altLang="zh-CN" dirty="0" smtClean="0"/>
          </a:p>
          <a:p>
            <a:r>
              <a:rPr lang="zh-CN" altLang="en-US" dirty="0" smtClean="0"/>
              <a:t>时效性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0" idx="1"/>
          </p:cNvCxnSpPr>
          <p:nvPr/>
        </p:nvCxnSpPr>
        <p:spPr>
          <a:xfrm flipH="1" flipV="1">
            <a:off x="5862320" y="4362716"/>
            <a:ext cx="643070" cy="32316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1"/>
          </p:cNvCxnSpPr>
          <p:nvPr/>
        </p:nvCxnSpPr>
        <p:spPr>
          <a:xfrm flipH="1">
            <a:off x="5862320" y="4685882"/>
            <a:ext cx="643070" cy="32316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7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2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2256</TotalTime>
  <Words>1869</Words>
  <Application>Microsoft Office PowerPoint</Application>
  <PresentationFormat>全屏显示(4:3)</PresentationFormat>
  <Paragraphs>359</Paragraphs>
  <Slides>44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Source Sans Pro</vt:lpstr>
      <vt:lpstr>等线</vt:lpstr>
      <vt:lpstr>等线 Light</vt:lpstr>
      <vt:lpstr>Arial</vt:lpstr>
      <vt:lpstr>Calibri</vt:lpstr>
      <vt:lpstr>Calibri Light</vt:lpstr>
      <vt:lpstr>Cambria Math</vt:lpstr>
      <vt:lpstr>Consolas</vt:lpstr>
      <vt:lpstr>Wingdings</vt:lpstr>
      <vt:lpstr>Office 主题​​</vt:lpstr>
      <vt:lpstr>Introduction to Big Data with Apache Spark 3</vt:lpstr>
      <vt:lpstr>目录</vt:lpstr>
      <vt:lpstr>关键概念</vt:lpstr>
      <vt:lpstr>结构化数据何去何从？</vt:lpstr>
      <vt:lpstr>结构光谱</vt:lpstr>
      <vt:lpstr>关系数据库定义</vt:lpstr>
      <vt:lpstr>关键概念回顾</vt:lpstr>
      <vt:lpstr>数据库(Database)</vt:lpstr>
      <vt:lpstr>大数据库(Large Databases)</vt:lpstr>
      <vt:lpstr>例：学生关系实例</vt:lpstr>
      <vt:lpstr>关系数据库</vt:lpstr>
      <vt:lpstr>稀疏数据</vt:lpstr>
      <vt:lpstr>SQL-关系数据库语言</vt:lpstr>
      <vt:lpstr>SQL中的查询</vt:lpstr>
      <vt:lpstr>多关系查询</vt:lpstr>
      <vt:lpstr>Cross Join（笛卡尔积）</vt:lpstr>
      <vt:lpstr>Where子句</vt:lpstr>
      <vt:lpstr>Select子句</vt:lpstr>
      <vt:lpstr>结果</vt:lpstr>
      <vt:lpstr>SparkSQL</vt:lpstr>
      <vt:lpstr>为什么采用结构化API(structure APIs)</vt:lpstr>
      <vt:lpstr>为什么采用结构化API(structure APIs)</vt:lpstr>
      <vt:lpstr>为什么采用结构化API(structure APIs)</vt:lpstr>
      <vt:lpstr>SparkSession</vt:lpstr>
      <vt:lpstr>SparkSQL支持的数据源</vt:lpstr>
      <vt:lpstr>结构化API与SQL</vt:lpstr>
      <vt:lpstr>结构化API与SQL</vt:lpstr>
      <vt:lpstr>SparkSQL数据输出</vt:lpstr>
      <vt:lpstr>数据管道（Data Pipeline）</vt:lpstr>
      <vt:lpstr>Data Pipeline示例</vt:lpstr>
      <vt:lpstr>ETL是Data Pipeline的第一步</vt:lpstr>
      <vt:lpstr>Spark中的ETL查询</vt:lpstr>
      <vt:lpstr>Spark中的ETL查询</vt:lpstr>
      <vt:lpstr>显式SQL Join语法</vt:lpstr>
      <vt:lpstr>等价SQL Join用法</vt:lpstr>
      <vt:lpstr>SQL Joins</vt:lpstr>
      <vt:lpstr>SQL Joins: Inner Join</vt:lpstr>
      <vt:lpstr>SQL Joins: Left Outer Join</vt:lpstr>
      <vt:lpstr>SQL Joins: Right Outer Join</vt:lpstr>
      <vt:lpstr>Spark Joins</vt:lpstr>
      <vt:lpstr>Pair RDD Joins</vt:lpstr>
      <vt:lpstr>Pair RDD Joins</vt:lpstr>
      <vt:lpstr>Pair RDD Joins</vt:lpstr>
      <vt:lpstr>Pair RDD Joins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 with Apache Spark 3</dc:title>
  <dc:creator>陈Joy</dc:creator>
  <cp:lastModifiedBy>陈Joy</cp:lastModifiedBy>
  <cp:revision>560</cp:revision>
  <dcterms:created xsi:type="dcterms:W3CDTF">2017-08-01T07:19:13Z</dcterms:created>
  <dcterms:modified xsi:type="dcterms:W3CDTF">2017-08-11T08:08:52Z</dcterms:modified>
</cp:coreProperties>
</file>