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2" r:id="rId35"/>
    <p:sldId id="291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2" r:id="rId47"/>
    <p:sldId id="304" r:id="rId48"/>
    <p:sldId id="305" r:id="rId49"/>
    <p:sldId id="306" r:id="rId50"/>
    <p:sldId id="307" r:id="rId51"/>
    <p:sldId id="308" r:id="rId52"/>
    <p:sldId id="310" r:id="rId53"/>
    <p:sldId id="309" r:id="rId54"/>
    <p:sldId id="311" r:id="rId55"/>
    <p:sldId id="312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9" autoAdjust="0"/>
  </p:normalViewPr>
  <p:slideViewPr>
    <p:cSldViewPr snapToGrid="0">
      <p:cViewPr varScale="1">
        <p:scale>
          <a:sx n="66" d="100"/>
          <a:sy n="66" d="100"/>
        </p:scale>
        <p:origin x="19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27FB7-E8FE-4F1F-A4E3-E2654A2B03E7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BC4E4-04A3-48FE-8C18-0DA7B6221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0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censoring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a data point is below a certain value but it is unknown by how much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censoring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a data point is above a certain value but it is unknown by how much.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C4E4-04A3-48FE-8C18-0DA7B6221B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C4E4-04A3-48FE-8C18-0DA7B6221B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1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C4E4-04A3-48FE-8C18-0DA7B6221B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7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C4E4-04A3-48FE-8C18-0DA7B6221B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0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C4E4-04A3-48FE-8C18-0DA7B6221B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8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https://www.ucar.edu/learn/1_6_1.htm 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Stratospheric Ozone, the Protector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臭氧保护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C4E4-04A3-48FE-8C18-0DA7B6221B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9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https://www.ncdc.noaa.gov/news/what-are-proxy-data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C4E4-04A3-48FE-8C18-0DA7B6221B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C4E4-04A3-48FE-8C18-0DA7B6221B4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2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https://issues.apache.org/jira/secure/attachment/12843835/CREATE-TABLE.pdf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Hive </a:t>
            </a:r>
            <a:r>
              <a:rPr lang="en-US" altLang="zh-CN" dirty="0" err="1" smtClean="0"/>
              <a:t>serde</a:t>
            </a:r>
            <a:r>
              <a:rPr lang="en-US" altLang="zh-CN" dirty="0" smtClean="0"/>
              <a:t> table syntax has an EXTERNAL keyword. If a table is created with the EXTERNAL keyword, then we call it an “external table”, otherwise, it’s a “managed table”. The only difference between these 2 kinds of tables is: For managed table, we will delete the table location when the table is dropped, but for external table we do not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 source table syntax doesn’t have the EXTERNAL keyword. If a table is created with a `path` option, we will treat this `path` as table location, and leave it unchanged when the table is dropped. If a table is created without a `path` option, we will generate a default one as table location, and delete it when the table is dropped.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Data source and hive </a:t>
            </a:r>
            <a:r>
              <a:rPr lang="en-US" altLang="zh-CN" dirty="0" err="1" smtClean="0"/>
              <a:t>serde</a:t>
            </a:r>
            <a:r>
              <a:rPr lang="en-US" altLang="zh-CN" dirty="0" smtClean="0"/>
              <a:t> tables have different syntax to define the storage format Data source tables: We need 2 information to create a data source table: 1. Provider: to specify the type of data source. For example, 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 is a provider. 2. Options: a string map to allow user to pass in additional configurations. This is very flexible. We can express different kind of data source tables (For example, 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, parquet…) by just providing these two pieces of information. Hive </a:t>
            </a:r>
            <a:r>
              <a:rPr lang="en-US" altLang="zh-CN" dirty="0" err="1" smtClean="0"/>
              <a:t>Serde</a:t>
            </a:r>
            <a:r>
              <a:rPr lang="en-US" altLang="zh-CN" dirty="0" smtClean="0"/>
              <a:t> tables: For hive </a:t>
            </a:r>
            <a:r>
              <a:rPr lang="en-US" altLang="zh-CN" dirty="0" err="1" smtClean="0"/>
              <a:t>serde</a:t>
            </a:r>
            <a:r>
              <a:rPr lang="en-US" altLang="zh-CN" dirty="0" smtClean="0"/>
              <a:t> tables, we need 4 information: 1. </a:t>
            </a:r>
            <a:r>
              <a:rPr lang="en-US" altLang="zh-CN" dirty="0" err="1" smtClean="0"/>
              <a:t>inputFormat</a:t>
            </a:r>
            <a:r>
              <a:rPr lang="en-US" altLang="zh-CN" dirty="0" smtClean="0"/>
              <a:t>: to specify the HDFS file format when reading from HDFS files. 2. </a:t>
            </a:r>
            <a:r>
              <a:rPr lang="en-US" altLang="zh-CN" dirty="0" err="1" smtClean="0"/>
              <a:t>outputFormat</a:t>
            </a:r>
            <a:r>
              <a:rPr lang="en-US" altLang="zh-CN" dirty="0" smtClean="0"/>
              <a:t>: to specify HDFS file format when writing to a HDFS file. 3. </a:t>
            </a:r>
            <a:r>
              <a:rPr lang="en-US" altLang="zh-CN" dirty="0" err="1" smtClean="0"/>
              <a:t>serde</a:t>
            </a:r>
            <a:r>
              <a:rPr lang="en-US" altLang="zh-CN" dirty="0" smtClean="0"/>
              <a:t>: to specify how to serialize/</a:t>
            </a:r>
            <a:r>
              <a:rPr lang="en-US" altLang="zh-CN" dirty="0" err="1" smtClean="0"/>
              <a:t>deserialize</a:t>
            </a:r>
            <a:r>
              <a:rPr lang="en-US" altLang="zh-CN" dirty="0" smtClean="0"/>
              <a:t> the records in HDFS files. 4. other options, e.g. </a:t>
            </a:r>
            <a:r>
              <a:rPr lang="en-US" altLang="zh-CN" dirty="0" err="1" smtClean="0"/>
              <a:t>field.delim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line.delim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escape.delim</a:t>
            </a:r>
            <a:r>
              <a:rPr lang="en-US" altLang="zh-CN" dirty="0" smtClean="0"/>
              <a:t>, etc.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C4E4-04A3-48FE-8C18-0DA7B6221B4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2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2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4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5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8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1616-CBB1-4CA4-9B0B-AC20CEF2D9DA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99AF-2379-4FE7-85E4-D6294123E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 to Big Data with Apache Spark 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1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EdX</a:t>
            </a:r>
            <a:r>
              <a:rPr lang="zh-CN" altLang="en-US" dirty="0" smtClean="0"/>
              <a:t>某课程学生年龄分布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82320"/>
            <a:ext cx="6264183" cy="36045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09954" y="3283663"/>
            <a:ext cx="2604304" cy="32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这个数据有什么问题？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" y="1690689"/>
            <a:ext cx="5913632" cy="40770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数据极端值</a:t>
            </a:r>
          </a:p>
        </p:txBody>
      </p:sp>
      <p:sp>
        <p:nvSpPr>
          <p:cNvPr id="5" name="矩形 4"/>
          <p:cNvSpPr/>
          <p:nvPr/>
        </p:nvSpPr>
        <p:spPr>
          <a:xfrm>
            <a:off x="4409954" y="3283663"/>
            <a:ext cx="2604304" cy="32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这个数据有什么问题？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6022" y="1881814"/>
            <a:ext cx="2933017" cy="88709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109</a:t>
            </a:r>
            <a:r>
              <a:rPr lang="zh-CN" altLang="en-US" sz="2400" dirty="0" smtClean="0">
                <a:solidFill>
                  <a:srgbClr val="FF0000"/>
                </a:solidFill>
              </a:rPr>
              <a:t>名学生小于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26</a:t>
            </a:r>
            <a:r>
              <a:rPr lang="zh-CN" altLang="en-US" sz="2400" dirty="0" smtClean="0">
                <a:solidFill>
                  <a:srgbClr val="FF0000"/>
                </a:solidFill>
              </a:rPr>
              <a:t>名学生大于</a:t>
            </a:r>
            <a:r>
              <a:rPr lang="en-US" altLang="zh-CN" sz="2400" dirty="0" smtClean="0">
                <a:solidFill>
                  <a:srgbClr val="FF0000"/>
                </a:solidFill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</a:rPr>
              <a:t>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" y="1690689"/>
            <a:ext cx="5913632" cy="40770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数据极端值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6022" y="1881814"/>
            <a:ext cx="2933017" cy="88709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109</a:t>
            </a:r>
            <a:r>
              <a:rPr lang="zh-CN" altLang="en-US" sz="2400" dirty="0" smtClean="0">
                <a:solidFill>
                  <a:srgbClr val="FF0000"/>
                </a:solidFill>
              </a:rPr>
              <a:t>名学生小于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26</a:t>
            </a:r>
            <a:r>
              <a:rPr lang="zh-CN" altLang="en-US" sz="2400" dirty="0" smtClean="0">
                <a:solidFill>
                  <a:srgbClr val="FF0000"/>
                </a:solidFill>
              </a:rPr>
              <a:t>名学生大于</a:t>
            </a:r>
            <a:r>
              <a:rPr lang="en-US" altLang="zh-CN" sz="2400" dirty="0" smtClean="0">
                <a:solidFill>
                  <a:srgbClr val="FF0000"/>
                </a:solidFill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</a:rPr>
              <a:t>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96481" y="3214376"/>
            <a:ext cx="5136399" cy="4737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EdX</a:t>
            </a:r>
            <a:r>
              <a:rPr lang="zh-CN" altLang="en-US" dirty="0" smtClean="0">
                <a:solidFill>
                  <a:srgbClr val="FF0000"/>
                </a:solidFill>
              </a:rPr>
              <a:t>的学生年龄由用户自行提交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数据清洗能解决所有问题么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5587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en-US" altLang="zh-CN" dirty="0"/>
              <a:t>The appearance of a hole in </a:t>
            </a:r>
            <a:r>
              <a:rPr lang="en-US" altLang="zh-CN" dirty="0" smtClean="0"/>
              <a:t>the earth's </a:t>
            </a:r>
            <a:r>
              <a:rPr lang="en-US" altLang="zh-CN" dirty="0"/>
              <a:t>ozone layer over </a:t>
            </a:r>
            <a:r>
              <a:rPr lang="en-US" altLang="zh-CN" dirty="0" smtClean="0"/>
              <a:t>Antarctica, first </a:t>
            </a:r>
            <a:r>
              <a:rPr lang="en-US" altLang="zh-CN" dirty="0"/>
              <a:t>detected in 1976, was </a:t>
            </a:r>
            <a:r>
              <a:rPr lang="en-US" altLang="zh-CN" dirty="0" smtClean="0"/>
              <a:t>so unexpected </a:t>
            </a:r>
            <a:r>
              <a:rPr lang="en-US" altLang="zh-CN" dirty="0"/>
              <a:t>that scientists didn't </a:t>
            </a:r>
            <a:r>
              <a:rPr lang="en-US" altLang="zh-CN" dirty="0" smtClean="0"/>
              <a:t>pay attention </a:t>
            </a:r>
            <a:r>
              <a:rPr lang="en-US" altLang="zh-CN" dirty="0"/>
              <a:t>to what their </a:t>
            </a:r>
            <a:r>
              <a:rPr lang="en-US" altLang="zh-CN" dirty="0" smtClean="0"/>
              <a:t>instruments were </a:t>
            </a:r>
            <a:r>
              <a:rPr lang="en-US" altLang="zh-CN" dirty="0"/>
              <a:t>telling them; they thought </a:t>
            </a:r>
            <a:r>
              <a:rPr lang="en-US" altLang="zh-CN" dirty="0" smtClean="0"/>
              <a:t>their instruments </a:t>
            </a:r>
            <a:r>
              <a:rPr lang="en-US" altLang="zh-CN" dirty="0"/>
              <a:t>were malfunctioning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latin typeface="+mj-lt"/>
              </a:rPr>
              <a:t>National </a:t>
            </a:r>
            <a:r>
              <a:rPr lang="en-US" altLang="zh-CN" sz="2000" dirty="0">
                <a:latin typeface="+mj-lt"/>
              </a:rPr>
              <a:t>Center for </a:t>
            </a:r>
            <a:r>
              <a:rPr lang="en-US" altLang="zh-CN" sz="2000" dirty="0" smtClean="0">
                <a:latin typeface="+mj-lt"/>
              </a:rPr>
              <a:t>Atmospheric </a:t>
            </a:r>
            <a:r>
              <a:rPr lang="en-US" altLang="zh-CN" sz="2000" dirty="0">
                <a:latin typeface="+mj-lt"/>
              </a:rPr>
              <a:t>Research </a:t>
            </a:r>
            <a:endParaRPr lang="zh-CN" altLang="en-US" sz="20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3719" b="1"/>
          <a:stretch/>
        </p:blipFill>
        <p:spPr>
          <a:xfrm>
            <a:off x="6131967" y="1969452"/>
            <a:ext cx="2621507" cy="21865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93843" y="6176963"/>
            <a:ext cx="30977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FF"/>
                </a:solidFill>
                <a:latin typeface="GillSans-Light"/>
              </a:rPr>
              <a:t>https://www.ucar.edu/learn/1_6_1.htm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187441" y="4434718"/>
            <a:ext cx="267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南极洲上方的臭氧层空洞在</a:t>
            </a:r>
            <a:r>
              <a:rPr lang="en-US" altLang="zh-CN" sz="1400" dirty="0" smtClean="0"/>
              <a:t>1976</a:t>
            </a:r>
            <a:r>
              <a:rPr lang="zh-CN" altLang="en-US" sz="1400" dirty="0" smtClean="0"/>
              <a:t>年第一次被观测到，然而这一现象并没有引起科学家关注，</a:t>
            </a:r>
            <a:endParaRPr lang="en-US" altLang="zh-CN" sz="1400" dirty="0" smtClean="0"/>
          </a:p>
          <a:p>
            <a:r>
              <a:rPr lang="zh-CN" altLang="en-US" sz="1400" dirty="0" smtClean="0"/>
              <a:t>他们认为这是仪器故障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0570" y="5323543"/>
            <a:ext cx="505079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事实</a:t>
            </a:r>
            <a:r>
              <a:rPr lang="zh-CN" altLang="en-US" dirty="0" smtClean="0">
                <a:solidFill>
                  <a:srgbClr val="FF0000"/>
                </a:solidFill>
              </a:rPr>
              <a:t>上，（有效）数据由于被数据质量控制算法判定为不合理而被“拒绝了”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脏数据问题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将文本切分为域（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）（分隔符问题）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命名转换（实体识别：</a:t>
            </a:r>
            <a:r>
              <a:rPr lang="en-US" altLang="zh-CN" dirty="0" smtClean="0"/>
              <a:t>NYC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New York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必需域缺失（例如主键列）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主</a:t>
            </a:r>
            <a:r>
              <a:rPr lang="zh-CN" altLang="en-US" dirty="0" smtClean="0"/>
              <a:t>键违规（从无结构化到结构化或在集成中）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许可或隐私问题妨碍使用想要的数据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不同的表达方式（</a:t>
            </a:r>
            <a:r>
              <a:rPr lang="en-US" altLang="zh-CN" dirty="0" smtClean="0"/>
              <a:t>2</a:t>
            </a:r>
            <a:r>
              <a:rPr lang="zh-CN" altLang="en-US" dirty="0"/>
              <a:t>和</a:t>
            </a:r>
            <a:r>
              <a:rPr lang="en-US" altLang="zh-CN" dirty="0" smtClean="0"/>
              <a:t>Two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域过长（被截断）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冗余记录（完全匹配或其他）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格式化问题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尤其是日期数据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3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数据质量含义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数据可以有多种用途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操作、聚合分析、自定义关系</a:t>
            </a:r>
            <a:endParaRPr lang="en-US" altLang="zh-CN" dirty="0" smtClean="0"/>
          </a:p>
          <a:p>
            <a:r>
              <a:rPr lang="zh-CN" altLang="en-US" dirty="0" smtClean="0"/>
              <a:t>数据解释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如果我们不知道数据背后的所有</a:t>
            </a:r>
            <a:r>
              <a:rPr lang="zh-CN" altLang="en-US" i="1" dirty="0" smtClean="0"/>
              <a:t>规则</a:t>
            </a:r>
            <a:r>
              <a:rPr lang="zh-CN" altLang="en-US" dirty="0" smtClean="0"/>
              <a:t>那么数据是无用的</a:t>
            </a:r>
            <a:endParaRPr lang="en-US" altLang="zh-CN" dirty="0" smtClean="0"/>
          </a:p>
          <a:p>
            <a:r>
              <a:rPr lang="zh-CN" altLang="en-US" dirty="0" smtClean="0"/>
              <a:t>数据匹配：是否能从可用数据中得到答案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代理数据使用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相关数据丢失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98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数据质量连续性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数据和信息并不是静态的</a:t>
            </a:r>
            <a:endParaRPr lang="en-US" altLang="zh-CN" dirty="0" smtClean="0"/>
          </a:p>
          <a:p>
            <a:r>
              <a:rPr lang="zh-CN" altLang="en-US" dirty="0" smtClean="0"/>
              <a:t>数据的收集和使用处理 “流”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数据采集</a:t>
            </a:r>
            <a:r>
              <a:rPr lang="en-US" altLang="zh-CN" dirty="0" smtClean="0"/>
              <a:t>(gathering)</a:t>
            </a:r>
          </a:p>
          <a:p>
            <a:pPr lvl="1"/>
            <a:r>
              <a:rPr lang="zh-CN" altLang="en-US" dirty="0" smtClean="0"/>
              <a:t>数据传</a:t>
            </a:r>
            <a:r>
              <a:rPr lang="zh-CN" altLang="en-US" dirty="0"/>
              <a:t>送</a:t>
            </a:r>
            <a:r>
              <a:rPr lang="en-US" altLang="zh-CN" dirty="0" smtClean="0"/>
              <a:t>(delivery)</a:t>
            </a:r>
          </a:p>
          <a:p>
            <a:pPr lvl="1"/>
            <a:r>
              <a:rPr lang="zh-CN" altLang="en-US" dirty="0" smtClean="0"/>
              <a:t>数据存储</a:t>
            </a:r>
            <a:r>
              <a:rPr lang="en-US" altLang="zh-CN" dirty="0" smtClean="0"/>
              <a:t>(storage)</a:t>
            </a:r>
          </a:p>
          <a:p>
            <a:pPr lvl="1"/>
            <a:r>
              <a:rPr lang="zh-CN" altLang="en-US" dirty="0" smtClean="0"/>
              <a:t>数据集成</a:t>
            </a:r>
            <a:r>
              <a:rPr lang="en-US" altLang="zh-CN" dirty="0" smtClean="0"/>
              <a:t>(integration)</a:t>
            </a:r>
          </a:p>
          <a:p>
            <a:pPr lvl="1"/>
            <a:r>
              <a:rPr lang="zh-CN" altLang="en-US" dirty="0" smtClean="0"/>
              <a:t>数据检索</a:t>
            </a:r>
            <a:r>
              <a:rPr lang="en-US" altLang="zh-CN" dirty="0" smtClean="0"/>
              <a:t>(retrieval)</a:t>
            </a:r>
          </a:p>
          <a:p>
            <a:pPr lvl="1"/>
            <a:r>
              <a:rPr lang="zh-CN" altLang="en-US" dirty="0" smtClean="0"/>
              <a:t>数据挖掘</a:t>
            </a:r>
            <a:r>
              <a:rPr lang="en-US" altLang="zh-CN" dirty="0" smtClean="0"/>
              <a:t>(mining)/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(analysis)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16" y="3126657"/>
            <a:ext cx="1478408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数据采集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数据如何进入系统？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</a:t>
            </a:r>
            <a:r>
              <a:rPr lang="en-US" altLang="zh-CN" dirty="0"/>
              <a:t>(Experimentation)</a:t>
            </a:r>
            <a:r>
              <a:rPr lang="zh-CN" altLang="en-US" dirty="0" smtClean="0"/>
              <a:t>，观测</a:t>
            </a:r>
            <a:r>
              <a:rPr lang="en-US" altLang="zh-CN" dirty="0" smtClean="0"/>
              <a:t>(Observation)</a:t>
            </a:r>
            <a:r>
              <a:rPr lang="zh-CN" altLang="en-US" dirty="0" smtClean="0"/>
              <a:t>，收集</a:t>
            </a:r>
            <a:r>
              <a:rPr lang="en-US" altLang="zh-CN" dirty="0" smtClean="0"/>
              <a:t>(Collection)</a:t>
            </a:r>
          </a:p>
          <a:p>
            <a:r>
              <a:rPr lang="zh-CN" altLang="en-US" dirty="0" smtClean="0"/>
              <a:t>问题来源：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近似、替代（软件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硬件约束）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内容及格式无统一标准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并发数据输入（重复问题）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测量或传感器错误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0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数据采集</a:t>
            </a:r>
            <a:r>
              <a:rPr lang="en-US" altLang="zh-CN" dirty="0" smtClean="0"/>
              <a:t>——</a:t>
            </a:r>
            <a:r>
              <a:rPr lang="zh-CN" altLang="en-US" dirty="0"/>
              <a:t>一些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未雨绸缪式：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处理过程架构设计（内置完整性检查）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处理过程管理（鼓励精确数据输入、分享、管治）</a:t>
            </a:r>
            <a:endParaRPr lang="en-US" altLang="zh-CN" dirty="0" smtClean="0"/>
          </a:p>
          <a:p>
            <a:r>
              <a:rPr lang="zh-CN" altLang="en-US" dirty="0" smtClean="0"/>
              <a:t>亡羊补牢式：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关注清洗：去重、合并</a:t>
            </a:r>
            <a:r>
              <a:rPr lang="en-US" altLang="zh-CN" dirty="0" smtClean="0"/>
              <a:t>/</a:t>
            </a:r>
            <a:r>
              <a:rPr lang="zh-CN" altLang="en-US" dirty="0" smtClean="0"/>
              <a:t>净化、名称</a:t>
            </a:r>
            <a:r>
              <a:rPr lang="en-US" altLang="zh-CN" dirty="0" smtClean="0"/>
              <a:t>/</a:t>
            </a:r>
            <a:r>
              <a:rPr lang="zh-CN" altLang="en-US" dirty="0" smtClean="0"/>
              <a:t>地址匹配、域值标准化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关注诊断：故障自动检测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61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数据传送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由于不当的预处理导致信息被破坏</a:t>
            </a:r>
            <a:r>
              <a:rPr lang="en-US" altLang="zh-CN" dirty="0" smtClean="0"/>
              <a:t>/</a:t>
            </a:r>
            <a:r>
              <a:rPr lang="zh-CN" altLang="en-US" dirty="0" smtClean="0"/>
              <a:t>残缺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恰当的聚合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空值被转化为默认值 </a:t>
            </a:r>
            <a:endParaRPr lang="en-US" altLang="zh-CN" dirty="0" smtClean="0"/>
          </a:p>
          <a:p>
            <a:r>
              <a:rPr lang="zh-CN" altLang="en-US" dirty="0" smtClean="0"/>
              <a:t>数据丢失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</a:t>
            </a:r>
            <a:r>
              <a:rPr lang="zh-CN" altLang="en-US" dirty="0" smtClean="0"/>
              <a:t>溢出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4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数据清洗</a:t>
            </a:r>
            <a:endParaRPr lang="en-US" altLang="zh-CN" dirty="0" smtClean="0"/>
          </a:p>
          <a:p>
            <a:r>
              <a:rPr lang="zh-CN" altLang="en-US" dirty="0" smtClean="0"/>
              <a:t>数据质量：问题、来源、连续性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采集</a:t>
            </a:r>
            <a:r>
              <a:rPr lang="zh-CN" altLang="en-US" dirty="0" smtClean="0"/>
              <a:t>、交付、存储、检索、挖掘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数据质量约束及度量</a:t>
            </a:r>
            <a:endParaRPr lang="en-US" altLang="zh-CN" dirty="0" smtClean="0"/>
          </a:p>
          <a:p>
            <a:r>
              <a:rPr lang="zh-CN" altLang="en-US" dirty="0" smtClean="0"/>
              <a:t>数据集成</a:t>
            </a:r>
            <a:endParaRPr lang="en-US" altLang="zh-CN" dirty="0" smtClean="0"/>
          </a:p>
          <a:p>
            <a:r>
              <a:rPr lang="en-US" altLang="zh-CN" dirty="0" smtClean="0"/>
              <a:t>Spark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（续）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59180" y="5253351"/>
            <a:ext cx="8121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 smtClean="0"/>
              <a:t>引用</a:t>
            </a:r>
            <a:r>
              <a:rPr lang="en-US" altLang="zh-CN" b="1" i="1" dirty="0" smtClean="0"/>
              <a:t>PPT</a:t>
            </a:r>
            <a:endParaRPr lang="en-US" altLang="zh-CN" b="1" i="1" dirty="0"/>
          </a:p>
          <a:p>
            <a:r>
              <a:rPr lang="en-US" altLang="zh-CN" dirty="0" smtClean="0"/>
              <a:t>《Introduction </a:t>
            </a:r>
            <a:r>
              <a:rPr lang="en-US" altLang="zh-CN" dirty="0"/>
              <a:t>to Big Data with Apache Spark</a:t>
            </a:r>
            <a:r>
              <a:rPr lang="en-US" altLang="zh-CN"/>
              <a:t>》 </a:t>
            </a:r>
            <a:r>
              <a:rPr lang="en-US" altLang="zh-CN" smtClean="0"/>
              <a:t>Lec7</a:t>
            </a:r>
            <a:r>
              <a:rPr lang="zh-CN" altLang="en-US" smtClean="0"/>
              <a:t>（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 Course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《Building </a:t>
            </a:r>
            <a:r>
              <a:rPr lang="en-US" altLang="zh-CN" dirty="0"/>
              <a:t>Robust ETL Pipelines with Apache Spark 》</a:t>
            </a:r>
            <a:r>
              <a:rPr lang="zh-CN" altLang="en-US" dirty="0"/>
              <a:t>（</a:t>
            </a:r>
            <a:r>
              <a:rPr lang="en-US" altLang="zh-CN" dirty="0"/>
              <a:t>Spark Summit 2017</a:t>
            </a:r>
            <a:r>
              <a:rPr lang="zh-CN" altLang="en-US" dirty="0"/>
              <a:t>） </a:t>
            </a:r>
            <a:r>
              <a:rPr lang="en-US" altLang="zh-CN" dirty="0" err="1"/>
              <a:t>XiaoLi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1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数据传送</a:t>
            </a:r>
            <a:r>
              <a:rPr lang="en-US" altLang="zh-CN" dirty="0" smtClean="0"/>
              <a:t>——</a:t>
            </a:r>
            <a:r>
              <a:rPr lang="zh-CN" altLang="en-US" dirty="0"/>
              <a:t>一些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构建可靠的传输协议：使用中继服务器</a:t>
            </a:r>
            <a:endParaRPr lang="en-US" altLang="zh-CN" dirty="0" smtClean="0"/>
          </a:p>
          <a:p>
            <a:r>
              <a:rPr lang="zh-CN" altLang="en-US" dirty="0" smtClean="0"/>
              <a:t>验证：校验和，验证解析</a:t>
            </a:r>
            <a:endParaRPr lang="en-US" altLang="zh-CN" dirty="0" smtClean="0"/>
          </a:p>
          <a:p>
            <a:pPr lvl="1"/>
            <a:r>
              <a:rPr lang="zh-CN" altLang="en-US" dirty="0"/>
              <a:t>上</a:t>
            </a:r>
            <a:r>
              <a:rPr lang="zh-CN" altLang="en-US" dirty="0" smtClean="0"/>
              <a:t>传的文件是否符合预期格式</a:t>
            </a:r>
            <a:endParaRPr lang="en-US" altLang="zh-CN" dirty="0" smtClean="0"/>
          </a:p>
          <a:p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数据流和处理步骤间是否存在依赖</a:t>
            </a:r>
            <a:endParaRPr lang="en-US" altLang="zh-CN" dirty="0" smtClean="0"/>
          </a:p>
          <a:p>
            <a:r>
              <a:rPr lang="zh-CN" altLang="en-US" dirty="0" smtClean="0"/>
              <a:t>接口协议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数据供应商的数据质量保证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3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当获得一个数据集时，如何处理？</a:t>
            </a:r>
            <a:endParaRPr lang="en-US" altLang="zh-CN" dirty="0" smtClean="0"/>
          </a:p>
          <a:p>
            <a:r>
              <a:rPr lang="zh-CN" altLang="en-US" dirty="0" smtClean="0"/>
              <a:t>物理存储中存在的问题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可能有潜在问题，但存储很便宜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逻辑存储中存在的问题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缺少元数据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</a:t>
            </a:r>
            <a:r>
              <a:rPr lang="zh-CN" altLang="en-US" dirty="0"/>
              <a:t>派生</a:t>
            </a:r>
            <a:r>
              <a:rPr lang="zh-CN" altLang="en-US" dirty="0" smtClean="0"/>
              <a:t>自程序或遗留源中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不适当的数据模型</a:t>
            </a:r>
            <a:r>
              <a:rPr lang="en-US" altLang="zh-CN" dirty="0" smtClean="0"/>
              <a:t>	</a:t>
            </a:r>
          </a:p>
          <a:p>
            <a:pPr lvl="2"/>
            <a:r>
              <a:rPr lang="zh-CN" altLang="en-US" dirty="0" smtClean="0"/>
              <a:t>缺少时间戳、错误的正规化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</a:t>
            </a:r>
            <a:r>
              <a:rPr lang="en-US" altLang="zh-CN" dirty="0" smtClean="0"/>
              <a:t>(Ad-hoc)</a:t>
            </a:r>
            <a:r>
              <a:rPr lang="zh-CN" altLang="en-US" dirty="0"/>
              <a:t>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为了适应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结构化数据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软件约束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文件传输数据，“千年虫”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4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一些</a:t>
            </a:r>
            <a:r>
              <a:rPr lang="zh-CN" altLang="en-US" dirty="0"/>
              <a:t>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元数据：编写并发布数据规范文档</a:t>
            </a:r>
            <a:endParaRPr lang="en-US" altLang="zh-CN" dirty="0" smtClean="0"/>
          </a:p>
          <a:p>
            <a:r>
              <a:rPr lang="zh-CN" altLang="en-US" dirty="0" smtClean="0"/>
              <a:t>计划：假设所有糟糕的情况都会发生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难以预料所有的问题</a:t>
            </a:r>
            <a:endParaRPr lang="en-US" altLang="zh-CN" dirty="0" smtClean="0"/>
          </a:p>
          <a:p>
            <a:r>
              <a:rPr lang="zh-CN" altLang="en-US" dirty="0" smtClean="0"/>
              <a:t>数据勘探：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使用数据浏览</a:t>
            </a:r>
            <a:r>
              <a:rPr lang="en-US" altLang="zh-CN" dirty="0" smtClean="0"/>
              <a:t>(data browsing)</a:t>
            </a:r>
            <a:r>
              <a:rPr lang="zh-CN" altLang="en-US" dirty="0" smtClean="0"/>
              <a:t>和数据挖掘</a:t>
            </a:r>
            <a:r>
              <a:rPr lang="en-US" altLang="zh-CN" dirty="0" smtClean="0"/>
              <a:t>(data mining)</a:t>
            </a:r>
            <a:r>
              <a:rPr lang="zh-CN" altLang="en-US" dirty="0" smtClean="0"/>
              <a:t>工具对数据进行测试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是否验证了你的一些规范性假设？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是否有什么已更改的内容？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导出的数据集通常为实际数据集的一个视图</a:t>
            </a:r>
            <a:endParaRPr lang="en-US" altLang="zh-CN" dirty="0" smtClean="0"/>
          </a:p>
          <a:p>
            <a:pPr lvl="1"/>
            <a:r>
              <a:rPr lang="zh-CN" altLang="en-US" dirty="0"/>
              <a:t>发生</a:t>
            </a:r>
            <a:r>
              <a:rPr lang="zh-CN" altLang="en-US" dirty="0" smtClean="0"/>
              <a:t>问题的原因：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未正确理解源数据或派生数据的需求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常见错误：</a:t>
            </a:r>
            <a:r>
              <a:rPr lang="en-US" altLang="zh-CN" dirty="0" smtClean="0"/>
              <a:t>Inner Join</a:t>
            </a:r>
            <a:r>
              <a:rPr lang="zh-CN" altLang="en-US" dirty="0"/>
              <a:t>及</a:t>
            </a:r>
            <a:r>
              <a:rPr lang="en-US" altLang="zh-CN" dirty="0" smtClean="0"/>
              <a:t>Outer Join</a:t>
            </a:r>
            <a:r>
              <a:rPr lang="zh-CN" altLang="en-US" dirty="0" smtClean="0"/>
              <a:t>的选择，未理解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计算约束：全量历史数据太过“昂贵”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作为替代，常提供有限的快照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兼容：文件编码是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？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？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199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数据挖掘及分析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最终要利用所有的数据做什么？</a:t>
            </a:r>
            <a:endParaRPr lang="en-US" altLang="zh-CN" dirty="0" smtClean="0"/>
          </a:p>
          <a:p>
            <a:r>
              <a:rPr lang="zh-CN" altLang="en-US" dirty="0"/>
              <a:t>分析</a:t>
            </a:r>
            <a:r>
              <a:rPr lang="zh-CN" altLang="en-US" dirty="0" smtClean="0"/>
              <a:t>中的问题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量级及性能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置信区间？</a:t>
            </a:r>
            <a:endParaRPr lang="en-US" altLang="zh-CN" dirty="0" smtClean="0"/>
          </a:p>
          <a:p>
            <a:pPr lvl="1"/>
            <a:r>
              <a:rPr lang="zh-CN" altLang="en-US" dirty="0"/>
              <a:t>黑</a:t>
            </a:r>
            <a:r>
              <a:rPr lang="zh-CN" altLang="en-US" dirty="0" smtClean="0"/>
              <a:t>盒和</a:t>
            </a:r>
            <a:r>
              <a:rPr lang="zh-CN" altLang="en-US" dirty="0" smtClean="0">
                <a:solidFill>
                  <a:srgbClr val="FF0000"/>
                </a:solidFill>
              </a:rPr>
              <a:t>飞镖盘（</a:t>
            </a:r>
            <a:r>
              <a:rPr lang="en-US" altLang="zh-CN" dirty="0">
                <a:solidFill>
                  <a:srgbClr val="FF0000"/>
                </a:solidFill>
              </a:rPr>
              <a:t>dart board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依赖模型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专业领域知识不足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偶然的经验主义（使用任意数字以支持假想）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检索及挖掘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一些解决方案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数据勘探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确定适当的模型和技术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发现数据中的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提高专业知识</a:t>
            </a:r>
            <a:endParaRPr lang="en-US" altLang="zh-CN" dirty="0" smtClean="0"/>
          </a:p>
          <a:p>
            <a:r>
              <a:rPr lang="zh-CN" altLang="en-US" dirty="0" smtClean="0"/>
              <a:t>持续分析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结果是否可靠？它们如何变化？</a:t>
            </a:r>
            <a:endParaRPr lang="en-US" altLang="zh-CN" dirty="0" smtClean="0"/>
          </a:p>
          <a:p>
            <a:r>
              <a:rPr lang="zh-CN" altLang="en-US" dirty="0" smtClean="0"/>
              <a:t>责任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数据分析具有反馈机制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85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数据质量约束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zh-CN" altLang="en-US" dirty="0" smtClean="0"/>
              <a:t>模式的静态约束捕获大部分数据质量问题</a:t>
            </a:r>
            <a:endParaRPr lang="en-US" altLang="zh-CN" dirty="0" smtClean="0"/>
          </a:p>
          <a:p>
            <a:pPr lvl="1"/>
            <a:r>
              <a:rPr lang="zh-CN" altLang="en-US" dirty="0"/>
              <a:t>非</a:t>
            </a:r>
            <a:r>
              <a:rPr lang="zh-CN" altLang="en-US" dirty="0" smtClean="0"/>
              <a:t>空、字段值域、外键约束等</a:t>
            </a:r>
            <a:endParaRPr lang="en-US" altLang="zh-CN" dirty="0" smtClean="0"/>
          </a:p>
          <a:p>
            <a:r>
              <a:rPr lang="zh-CN" altLang="en-US" dirty="0" smtClean="0"/>
              <a:t>很多其他的数据质量问题根源于工作流的问题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i="1" dirty="0" smtClean="0"/>
              <a:t>动态</a:t>
            </a:r>
            <a:r>
              <a:rPr lang="zh-CN" altLang="en-US" dirty="0" smtClean="0"/>
              <a:t>约束进行捕获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例如，动态保证大于</a:t>
            </a:r>
            <a:r>
              <a:rPr lang="en-US" altLang="zh-CN" dirty="0" smtClean="0"/>
              <a:t>$200</a:t>
            </a:r>
            <a:r>
              <a:rPr lang="zh-CN" altLang="en-US" dirty="0" smtClean="0"/>
              <a:t>的金额处理为</a:t>
            </a:r>
            <a:r>
              <a:rPr lang="en-US" altLang="zh-CN" dirty="0" smtClean="0"/>
              <a:t>Biller 2</a:t>
            </a:r>
          </a:p>
          <a:p>
            <a:r>
              <a:rPr lang="zh-CN" altLang="en-US" dirty="0" smtClean="0"/>
              <a:t>约束遵循</a:t>
            </a:r>
            <a:r>
              <a:rPr lang="en-US" altLang="zh-CN" dirty="0" smtClean="0"/>
              <a:t>80-20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en-US" dirty="0"/>
              <a:t>很少</a:t>
            </a:r>
            <a:r>
              <a:rPr lang="zh-CN" altLang="en-US" dirty="0" smtClean="0"/>
              <a:t>的约束可以捕获大部分的用例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上千的约束捕获较少的用例</a:t>
            </a:r>
            <a:endParaRPr lang="en-US" altLang="zh-CN" dirty="0" smtClean="0"/>
          </a:p>
          <a:p>
            <a:r>
              <a:rPr lang="zh-CN" altLang="en-US" dirty="0" smtClean="0"/>
              <a:t>约束是可衡量的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数据质量指标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2365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数据质量指标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衡量数据质量（</a:t>
            </a:r>
            <a:r>
              <a:rPr lang="en-US" altLang="zh-CN" dirty="0" smtClean="0"/>
              <a:t>DQ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指示有哪些问题以及如何改善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DQ</a:t>
            </a:r>
            <a:r>
              <a:rPr lang="zh-CN" altLang="en-US" dirty="0" smtClean="0"/>
              <a:t>是一个复杂的问题，不存在完美的一套方案</a:t>
            </a:r>
            <a:endParaRPr lang="en-US" altLang="zh-CN" dirty="0" smtClean="0"/>
          </a:p>
          <a:p>
            <a:r>
              <a:rPr lang="zh-CN" altLang="en-US" dirty="0" smtClean="0"/>
              <a:t>指标必须随着数据集使用的改善不断更正</a:t>
            </a:r>
            <a:endParaRPr lang="en-US" altLang="zh-CN" dirty="0" smtClean="0"/>
          </a:p>
          <a:p>
            <a:r>
              <a:rPr lang="zh-CN" altLang="en-US" dirty="0" smtClean="0"/>
              <a:t>指标类型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动态约束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操作型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诊断型</a:t>
            </a:r>
            <a:endParaRPr lang="en-US" altLang="zh-CN" dirty="0" smtClean="0"/>
          </a:p>
          <a:p>
            <a:r>
              <a:rPr lang="zh-CN" altLang="en-US" dirty="0" smtClean="0"/>
              <a:t>有很多可用的指标</a:t>
            </a:r>
            <a:endParaRPr lang="en-US" altLang="zh-CN" dirty="0" smtClean="0"/>
          </a:p>
          <a:p>
            <a:pPr lvl="1"/>
            <a:r>
              <a:rPr lang="zh-CN" altLang="en-US" dirty="0"/>
              <a:t>按</a:t>
            </a:r>
            <a:r>
              <a:rPr lang="zh-CN" altLang="en-US" dirty="0" smtClean="0"/>
              <a:t>需选择最重要的若干个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353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数据质量指标示例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模式一致性：在快照上评估约束</a:t>
            </a:r>
            <a:endParaRPr lang="en-US" altLang="zh-CN" dirty="0"/>
          </a:p>
          <a:p>
            <a:r>
              <a:rPr lang="zh-CN" altLang="en-US" dirty="0" smtClean="0"/>
              <a:t>业务规则一致性：当数据库变更时评估约束</a:t>
            </a:r>
            <a:endParaRPr lang="en-US" altLang="zh-CN" dirty="0" smtClean="0"/>
          </a:p>
          <a:p>
            <a:r>
              <a:rPr lang="zh-CN" altLang="en-US" dirty="0" smtClean="0"/>
              <a:t>准确性：执行“昂贵”的清点或投诉（代理）追踪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样本审核？</a:t>
            </a:r>
            <a:endParaRPr lang="en-US" altLang="zh-CN" dirty="0" smtClean="0"/>
          </a:p>
          <a:p>
            <a:r>
              <a:rPr lang="zh-CN" altLang="en-US" dirty="0"/>
              <a:t>可访问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可解释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分析中的噪声</a:t>
            </a:r>
            <a:endParaRPr lang="en-US" altLang="zh-CN" dirty="0" smtClean="0"/>
          </a:p>
          <a:p>
            <a:r>
              <a:rPr lang="zh-CN" altLang="en-US" dirty="0"/>
              <a:t>端到</a:t>
            </a:r>
            <a:r>
              <a:rPr lang="zh-CN" altLang="en-US" dirty="0" smtClean="0"/>
              <a:t>端处理的完成度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0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886" y="1825625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辅助处理：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缺失的数据（如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数据集有“湿度”而</a:t>
            </a:r>
            <a:r>
              <a:rPr lang="en-US" altLang="zh-CN" dirty="0" smtClean="0"/>
              <a:t>B</a:t>
            </a:r>
            <a:r>
              <a:rPr lang="zh-CN" altLang="en-US" dirty="0" smtClean="0"/>
              <a:t>数据集没有）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实体识别（如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和</a:t>
            </a:r>
            <a:r>
              <a:rPr lang="en-US" altLang="zh-CN" dirty="0"/>
              <a:t>International Business </a:t>
            </a:r>
            <a:r>
              <a:rPr lang="en-US" altLang="zh-CN" dirty="0" smtClean="0"/>
              <a:t>Machines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度量单位不匹配（如</a:t>
            </a:r>
            <a:r>
              <a:rPr lang="en-US" altLang="zh-CN" dirty="0"/>
              <a:t>$ </a:t>
            </a:r>
            <a:r>
              <a:rPr lang="zh-CN" altLang="en-US" dirty="0"/>
              <a:t>和</a:t>
            </a:r>
            <a:r>
              <a:rPr lang="en-US" altLang="zh-CN" dirty="0" smtClean="0"/>
              <a:t>£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5" y="3449541"/>
            <a:ext cx="4091131" cy="27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使用多领域方案共同解决数据质量问题</a:t>
            </a:r>
            <a:endParaRPr lang="en-US" altLang="zh-CN" dirty="0" smtClean="0"/>
          </a:p>
          <a:p>
            <a:r>
              <a:rPr lang="zh-CN" altLang="en-US" i="1" dirty="0">
                <a:solidFill>
                  <a:srgbClr val="0070C0"/>
                </a:solidFill>
              </a:rPr>
              <a:t>处理</a:t>
            </a:r>
            <a:r>
              <a:rPr lang="zh-CN" altLang="en-US" i="1" dirty="0" smtClean="0">
                <a:solidFill>
                  <a:srgbClr val="0070C0"/>
                </a:solidFill>
              </a:rPr>
              <a:t>过程管理</a:t>
            </a:r>
            <a:r>
              <a:rPr lang="zh-CN" altLang="en-US" dirty="0" smtClean="0"/>
              <a:t>：确保过程正确</a:t>
            </a:r>
            <a:endParaRPr lang="en-US" altLang="zh-CN" dirty="0" smtClean="0"/>
          </a:p>
          <a:p>
            <a:r>
              <a:rPr lang="zh-CN" altLang="en-US" i="1" dirty="0">
                <a:solidFill>
                  <a:srgbClr val="0070C0"/>
                </a:solidFill>
              </a:rPr>
              <a:t>统计</a:t>
            </a:r>
            <a:r>
              <a:rPr lang="zh-CN" altLang="en-US" dirty="0" smtClean="0"/>
              <a:t>：聚焦分析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查找和修复数据中的异常</a:t>
            </a:r>
            <a:endParaRPr lang="en-US" altLang="zh-CN" dirty="0" smtClean="0"/>
          </a:p>
          <a:p>
            <a:r>
              <a:rPr lang="zh-CN" altLang="en-US" i="1" dirty="0">
                <a:solidFill>
                  <a:srgbClr val="0070C0"/>
                </a:solidFill>
              </a:rPr>
              <a:t>数据库</a:t>
            </a:r>
            <a:r>
              <a:rPr lang="zh-CN" altLang="en-US" dirty="0" smtClean="0"/>
              <a:t>：聚焦关系模型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确保一致性</a:t>
            </a:r>
            <a:endParaRPr lang="en-US" altLang="zh-CN" dirty="0" smtClean="0"/>
          </a:p>
          <a:p>
            <a:r>
              <a:rPr lang="zh-CN" altLang="en-US" i="1" dirty="0">
                <a:solidFill>
                  <a:srgbClr val="0070C0"/>
                </a:solidFill>
              </a:rPr>
              <a:t>元数据</a:t>
            </a:r>
            <a:r>
              <a:rPr lang="en-US" altLang="zh-CN" i="1" dirty="0" smtClean="0">
                <a:solidFill>
                  <a:srgbClr val="0070C0"/>
                </a:solidFill>
              </a:rPr>
              <a:t>/</a:t>
            </a:r>
            <a:r>
              <a:rPr lang="zh-CN" altLang="en-US" i="1" dirty="0" smtClean="0">
                <a:solidFill>
                  <a:srgbClr val="0070C0"/>
                </a:solidFill>
              </a:rPr>
              <a:t>专业领域</a:t>
            </a:r>
            <a:r>
              <a:rPr lang="zh-CN" altLang="en-US" i="1" dirty="0">
                <a:solidFill>
                  <a:srgbClr val="0070C0"/>
                </a:solidFill>
              </a:rPr>
              <a:t>专家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数据的含义是什么？如何解读？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35280" y="6176963"/>
            <a:ext cx="591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Adapted from </a:t>
            </a:r>
            <a:r>
              <a:rPr lang="en-US" altLang="zh-CN" sz="1400" i="1" dirty="0">
                <a:solidFill>
                  <a:srgbClr val="0080FF"/>
                </a:solidFill>
                <a:latin typeface="+mj-lt"/>
              </a:rPr>
              <a:t>Ted Johnson’s </a:t>
            </a:r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SIGMOD 2003 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Tutorial</a:t>
            </a:r>
            <a:endParaRPr lang="zh-CN" altLang="en-US" sz="1400" dirty="0">
              <a:latin typeface="+mj-lt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248400" y="2284872"/>
            <a:ext cx="1886673" cy="405114"/>
          </a:xfrm>
          <a:prstGeom prst="wedgeRoundRectCallout">
            <a:avLst>
              <a:gd name="adj1" fmla="val -66145"/>
              <a:gd name="adj2" fmla="val 5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数据流转规范</a:t>
            </a:r>
            <a:endParaRPr lang="zh-CN" altLang="en-US" sz="2000" dirty="0"/>
          </a:p>
        </p:txBody>
      </p:sp>
      <p:sp>
        <p:nvSpPr>
          <p:cNvPr id="6" name="圆角矩形标注 5"/>
          <p:cNvSpPr/>
          <p:nvPr/>
        </p:nvSpPr>
        <p:spPr>
          <a:xfrm>
            <a:off x="7346354" y="3596180"/>
            <a:ext cx="1334659" cy="405114"/>
          </a:xfrm>
          <a:prstGeom prst="wedgeRoundRectCallout">
            <a:avLst>
              <a:gd name="adj1" fmla="val -33190"/>
              <a:gd name="adj2" fmla="val -140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数据清洗</a:t>
            </a:r>
            <a:endParaRPr lang="zh-CN" altLang="en-US" sz="2000" dirty="0"/>
          </a:p>
        </p:txBody>
      </p:sp>
      <p:sp>
        <p:nvSpPr>
          <p:cNvPr id="7" name="圆角矩形标注 6"/>
          <p:cNvSpPr/>
          <p:nvPr/>
        </p:nvSpPr>
        <p:spPr>
          <a:xfrm>
            <a:off x="5717893" y="4391160"/>
            <a:ext cx="2963120" cy="700015"/>
          </a:xfrm>
          <a:prstGeom prst="wedgeRoundRectCallout">
            <a:avLst>
              <a:gd name="adj1" fmla="val -28646"/>
              <a:gd name="adj2" fmla="val -118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数据名录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及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数据库实例</a:t>
            </a:r>
            <a:endParaRPr lang="zh-CN" altLang="en-US" sz="2000" dirty="0"/>
          </a:p>
        </p:txBody>
      </p:sp>
      <p:sp>
        <p:nvSpPr>
          <p:cNvPr id="8" name="圆角矩形标注 7"/>
          <p:cNvSpPr/>
          <p:nvPr/>
        </p:nvSpPr>
        <p:spPr>
          <a:xfrm>
            <a:off x="1360023" y="5119073"/>
            <a:ext cx="2963120" cy="700015"/>
          </a:xfrm>
          <a:prstGeom prst="wedgeRoundRectCallout">
            <a:avLst>
              <a:gd name="adj1" fmla="val -9896"/>
              <a:gd name="adj2" fmla="val -92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AIS</a:t>
            </a:r>
            <a:r>
              <a:rPr lang="zh-CN" altLang="en-US" sz="2000" dirty="0"/>
              <a:t>通信</a:t>
            </a:r>
            <a:r>
              <a:rPr lang="zh-CN" altLang="en-US" sz="2000" dirty="0" smtClean="0"/>
              <a:t>规范说明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AIS</a:t>
            </a:r>
            <a:r>
              <a:rPr lang="zh-CN" altLang="en-US" sz="2000" dirty="0" smtClean="0"/>
              <a:t>数据分析专家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78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组合多个数据集（收购、跨部门）</a:t>
            </a:r>
            <a:endParaRPr lang="en-US" altLang="zh-CN" dirty="0" smtClean="0"/>
          </a:p>
          <a:p>
            <a:r>
              <a:rPr lang="zh-CN" altLang="en-US" dirty="0" smtClean="0"/>
              <a:t>共同的问题源头：</a:t>
            </a:r>
            <a:endParaRPr lang="en-US" altLang="zh-CN" dirty="0" smtClean="0"/>
          </a:p>
          <a:p>
            <a:pPr lvl="1"/>
            <a:r>
              <a:rPr lang="zh-CN" altLang="en-US" dirty="0"/>
              <a:t>异构</a:t>
            </a:r>
            <a:r>
              <a:rPr lang="zh-CN" altLang="en-US" dirty="0" smtClean="0"/>
              <a:t>数据：没有公共键，不同的字段格式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大致匹配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定义不同：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是什么？</a:t>
            </a:r>
            <a:r>
              <a:rPr lang="en-US" altLang="zh-CN" dirty="0" smtClean="0"/>
              <a:t>acct</a:t>
            </a:r>
            <a:r>
              <a:rPr lang="en-US" altLang="zh-CN" dirty="0"/>
              <a:t>, individual, </a:t>
            </a:r>
            <a:r>
              <a:rPr lang="en-US" altLang="zh-CN" dirty="0" smtClean="0"/>
              <a:t>family</a:t>
            </a:r>
          </a:p>
          <a:p>
            <a:pPr lvl="1"/>
            <a:r>
              <a:rPr lang="zh-CN" altLang="en-US" dirty="0" smtClean="0"/>
              <a:t>时间同步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数据是否关联于同一个时段</a:t>
            </a:r>
            <a:endParaRPr lang="en-US" altLang="zh-CN" dirty="0" smtClean="0"/>
          </a:p>
          <a:p>
            <a:pPr lvl="2"/>
            <a:r>
              <a:rPr lang="zh-CN" altLang="en-US" dirty="0"/>
              <a:t>时间</a:t>
            </a:r>
            <a:r>
              <a:rPr lang="zh-CN" altLang="en-US" dirty="0" smtClean="0"/>
              <a:t>窗口是否兼容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传统数据格式：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、特殊结构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8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重复数据检测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DeDup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解决多个不同实体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实体判定，对象</a:t>
            </a:r>
            <a:r>
              <a:rPr lang="en-US" altLang="zh-CN" dirty="0" smtClean="0"/>
              <a:t>ID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/>
              <a:t>去</a:t>
            </a:r>
            <a:r>
              <a:rPr lang="zh-CN" altLang="en-US" dirty="0" smtClean="0"/>
              <a:t>重：合并或清除</a:t>
            </a:r>
            <a:endParaRPr lang="en-US" altLang="zh-CN" dirty="0" smtClean="0"/>
          </a:p>
          <a:p>
            <a:r>
              <a:rPr lang="zh-CN" altLang="en-US" dirty="0" smtClean="0"/>
              <a:t>记录关联：交叉数据源</a:t>
            </a:r>
            <a:endParaRPr lang="en-US" altLang="zh-CN" dirty="0" smtClean="0"/>
          </a:p>
          <a:p>
            <a:r>
              <a:rPr lang="zh-CN" altLang="en-US" dirty="0" smtClean="0"/>
              <a:t>大致匹配：允许模糊</a:t>
            </a:r>
            <a:endParaRPr lang="en-US" altLang="zh-CN" dirty="0" smtClean="0"/>
          </a:p>
          <a:p>
            <a:r>
              <a:rPr lang="zh-CN" altLang="en-US" dirty="0" smtClean="0"/>
              <a:t>房屋管理</a:t>
            </a:r>
            <a:r>
              <a:rPr lang="en-US" altLang="zh-CN" dirty="0" err="1" smtClean="0"/>
              <a:t>Householding</a:t>
            </a:r>
            <a:r>
              <a:rPr lang="zh-CN" altLang="en-US" dirty="0" smtClean="0"/>
              <a:t>（特殊情况）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同人在同一屋子里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24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SparkSQL</a:t>
            </a:r>
            <a:r>
              <a:rPr lang="zh-CN" altLang="en-US" dirty="0" smtClean="0"/>
              <a:t>支持的数据源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内置连接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JSON, CSV, Text, Hive, Parquet, ORC, JDBC</a:t>
            </a:r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方数据源连接</a:t>
            </a:r>
            <a:endParaRPr lang="en-US" altLang="zh-CN" dirty="0" smtClean="0"/>
          </a:p>
          <a:p>
            <a:pPr lvl="1"/>
            <a:r>
              <a:rPr lang="en-US" altLang="zh-CN" dirty="0"/>
              <a:t>https://spark-packages.org 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Data Source APIs</a:t>
            </a:r>
            <a:r>
              <a:rPr lang="zh-CN" altLang="en-US" dirty="0" smtClean="0"/>
              <a:t>自定义数据源连接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统一入口为</a:t>
            </a:r>
            <a:r>
              <a:rPr lang="en-US" altLang="zh-CN" dirty="0" err="1" smtClean="0"/>
              <a:t>DataFrameReader</a:t>
            </a:r>
            <a:r>
              <a:rPr lang="zh-CN" altLang="en-US" dirty="0" smtClean="0"/>
              <a:t>类的各个函数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数据格式</a:t>
            </a:r>
            <a:r>
              <a:rPr lang="en-US" altLang="zh-CN" dirty="0" err="1" smtClean="0"/>
              <a:t>csv,jdbc,json,table,text,load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配置参数</a:t>
            </a:r>
            <a:r>
              <a:rPr lang="en-US" altLang="zh-CN" dirty="0" err="1" smtClean="0"/>
              <a:t>format,schema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28" y="5404040"/>
            <a:ext cx="6340372" cy="14539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58283" y="5404040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i="1" dirty="0" smtClean="0"/>
              <a:t>使用</a:t>
            </a:r>
            <a:r>
              <a:rPr lang="en-US" altLang="zh-CN" sz="2000" i="1" dirty="0" err="1" smtClean="0"/>
              <a:t>spark.read</a:t>
            </a:r>
            <a:r>
              <a:rPr lang="zh-CN" altLang="en-US" sz="2000" i="1" dirty="0" smtClean="0"/>
              <a:t>进行访问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322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模式推理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半结构化文件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半</a:t>
            </a:r>
            <a:r>
              <a:rPr lang="zh-CN" altLang="en-US" dirty="0" smtClean="0"/>
              <a:t>结构化转为结构化</a:t>
            </a:r>
            <a:r>
              <a:rPr lang="en-US" altLang="zh-CN" dirty="0" err="1" smtClean="0"/>
              <a:t>DataFrame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40" y="3003393"/>
            <a:ext cx="2301439" cy="1036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940" y="4174739"/>
            <a:ext cx="2949196" cy="13869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76" y="3079599"/>
            <a:ext cx="2591025" cy="883997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82172"/>
              </p:ext>
            </p:extLst>
          </p:nvPr>
        </p:nvGraphicFramePr>
        <p:xfrm>
          <a:off x="949976" y="4174739"/>
          <a:ext cx="365739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565">
                  <a:extLst>
                    <a:ext uri="{9D8B030D-6E8A-4147-A177-3AD203B41FA5}">
                      <a16:colId xmlns:a16="http://schemas.microsoft.com/office/drawing/2014/main" val="3178326113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2185590769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3351632615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3627140340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1663241652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176346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3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4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6876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49976" y="6127233"/>
            <a:ext cx="36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出现的每个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值作为一列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33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模式推理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半结构化文件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半</a:t>
            </a:r>
            <a:r>
              <a:rPr lang="zh-CN" altLang="en-US" dirty="0" smtClean="0"/>
              <a:t>结构化转为结构化</a:t>
            </a:r>
            <a:r>
              <a:rPr lang="en-US" altLang="zh-CN" dirty="0" err="1" smtClean="0"/>
              <a:t>DataFrame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40" y="3003393"/>
            <a:ext cx="2301439" cy="103641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87751"/>
              </p:ext>
            </p:extLst>
          </p:nvPr>
        </p:nvGraphicFramePr>
        <p:xfrm>
          <a:off x="949976" y="4174739"/>
          <a:ext cx="365739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565">
                  <a:extLst>
                    <a:ext uri="{9D8B030D-6E8A-4147-A177-3AD203B41FA5}">
                      <a16:colId xmlns:a16="http://schemas.microsoft.com/office/drawing/2014/main" val="3178326113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2185590769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3351632615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3627140340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1663241652"/>
                    </a:ext>
                  </a:extLst>
                </a:gridCol>
                <a:gridCol w="609565">
                  <a:extLst>
                    <a:ext uri="{9D8B030D-6E8A-4147-A177-3AD203B41FA5}">
                      <a16:colId xmlns:a16="http://schemas.microsoft.com/office/drawing/2014/main" val="176346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3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4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“5”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6876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49976" y="6176963"/>
            <a:ext cx="568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</a:t>
            </a:r>
            <a:r>
              <a:rPr lang="zh-CN" altLang="en-US" dirty="0" smtClean="0"/>
              <a:t>一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值取值类型冲突时，取“最宽泛”的类型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76" y="2821608"/>
            <a:ext cx="2575783" cy="8839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647" y="4174739"/>
            <a:ext cx="2812024" cy="13412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5171" y="5685387"/>
            <a:ext cx="66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2"/>
                </a:solidFill>
              </a:rPr>
              <a:t>string</a:t>
            </a:r>
            <a:endParaRPr lang="zh-CN" altLang="en-US" sz="1600" i="1" dirty="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4570" y="5685387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2"/>
                </a:solidFill>
              </a:rPr>
              <a:t>double</a:t>
            </a:r>
            <a:endParaRPr lang="zh-CN" altLang="en-US" sz="1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用户定义模式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55" y="1825625"/>
            <a:ext cx="6318018" cy="24917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2355" y="4646995"/>
            <a:ext cx="790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直接</a:t>
            </a:r>
            <a:r>
              <a:rPr lang="zh-CN" altLang="en-US" sz="2000" dirty="0"/>
              <a:t>定义模式后读取</a:t>
            </a:r>
            <a:r>
              <a:rPr lang="en-US" altLang="zh-CN" sz="2000" dirty="0"/>
              <a:t>JSON</a:t>
            </a:r>
            <a:r>
              <a:rPr lang="zh-CN" altLang="en-US" sz="2000" dirty="0"/>
              <a:t>将不再进行推理阶段，提高了数据载入速度</a:t>
            </a:r>
          </a:p>
          <a:p>
            <a:r>
              <a:rPr lang="zh-CN" altLang="en-US" sz="2000" dirty="0" smtClean="0"/>
              <a:t>模式中未定义的</a:t>
            </a:r>
            <a:r>
              <a:rPr lang="en-US" altLang="zh-CN" sz="2000" dirty="0" smtClean="0"/>
              <a:t>Key</a:t>
            </a:r>
            <a:r>
              <a:rPr lang="zh-CN" altLang="en-US" sz="2000" dirty="0"/>
              <a:t>将</a:t>
            </a:r>
            <a:r>
              <a:rPr lang="zh-CN" altLang="en-US" sz="2000" dirty="0" smtClean="0"/>
              <a:t>被忽略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86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</a:t>
            </a:r>
            <a:r>
              <a:rPr lang="zh-CN" altLang="en-US" dirty="0" smtClean="0"/>
              <a:t>风格的模式定义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6850860" cy="26577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54080" y="3492565"/>
            <a:ext cx="375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尽管原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中提及“</a:t>
            </a:r>
            <a:r>
              <a:rPr lang="en-US" altLang="zh-CN" dirty="0"/>
              <a:t>Spark Apache 2.2</a:t>
            </a:r>
            <a:r>
              <a:rPr lang="zh-CN" altLang="en-US" dirty="0"/>
              <a:t>中添加支持</a:t>
            </a:r>
            <a:r>
              <a:rPr lang="zh-CN" altLang="en-US" dirty="0" smtClean="0"/>
              <a:t>”，不过目前并没有添加至</a:t>
            </a:r>
            <a:r>
              <a:rPr lang="en-US" altLang="zh-CN" dirty="0" smtClean="0"/>
              <a:t>2.2.0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30200" b="19510"/>
          <a:stretch/>
        </p:blipFill>
        <p:spPr>
          <a:xfrm>
            <a:off x="1249351" y="4483363"/>
            <a:ext cx="6557494" cy="21797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671" y="4846276"/>
            <a:ext cx="6557494" cy="22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处理坏数据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跳过</a:t>
            </a:r>
            <a:r>
              <a:rPr lang="zh-CN" altLang="en-US" dirty="0"/>
              <a:t>错误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86" y="1794861"/>
            <a:ext cx="8089228" cy="35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处理脏数据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静态观察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数据生产过程：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需要对理想样本进行建模而实际不存在理想样本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扭曲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Distortion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：处理过程中部分样本损坏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选择偏倚</a:t>
            </a:r>
            <a:r>
              <a:rPr lang="en-US" altLang="zh-CN" dirty="0" smtClean="0"/>
              <a:t>(</a:t>
            </a:r>
            <a:r>
              <a:rPr lang="en-US" altLang="zh-CN" i="1" dirty="0"/>
              <a:t>Selection </a:t>
            </a:r>
            <a:r>
              <a:rPr lang="en-US" altLang="zh-CN" i="1" dirty="0" smtClean="0"/>
              <a:t>Bias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：根据值人为选取样本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左右</a:t>
            </a:r>
            <a:r>
              <a:rPr lang="zh-CN" altLang="en-US" dirty="0"/>
              <a:t>截尾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(</a:t>
            </a:r>
            <a:r>
              <a:rPr lang="en-US" altLang="zh-CN" i="1" dirty="0"/>
              <a:t>Left and Right </a:t>
            </a:r>
            <a:r>
              <a:rPr lang="en-US" altLang="zh-CN" i="1" dirty="0" smtClean="0"/>
              <a:t>Censorship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：生产样本数据的人流动性很大，截尾处理策略各有不同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依赖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Dependence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：样本被假设为相互独立的，然而实际并不是（例如社交网络）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为每种缺陷添加新的模型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不可能对所有情况建模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在精确性和简单化间如何折衷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0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处理坏数据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跳过错误记录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文本文件格式（</a:t>
            </a:r>
            <a:r>
              <a:rPr lang="en-US" altLang="zh-CN" dirty="0"/>
              <a:t> JSON</a:t>
            </a:r>
            <a:r>
              <a:rPr lang="zh-CN" altLang="en-US" dirty="0"/>
              <a:t>、</a:t>
            </a:r>
            <a:r>
              <a:rPr lang="en-US" altLang="zh-CN" dirty="0"/>
              <a:t>CSV </a:t>
            </a:r>
            <a:r>
              <a:rPr lang="zh-CN" altLang="en-US" dirty="0" smtClean="0"/>
              <a:t>）读取数据时支持</a:t>
            </a:r>
            <a:r>
              <a:rPr lang="zh-CN" altLang="en-US" dirty="0"/>
              <a:t>三</a:t>
            </a:r>
            <a:r>
              <a:rPr lang="zh-CN" altLang="en-US" dirty="0" smtClean="0"/>
              <a:t>种不同解析模式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PERMISSIVE(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 </a:t>
            </a:r>
            <a:r>
              <a:rPr lang="zh-CN" altLang="en-US" dirty="0" smtClean="0"/>
              <a:t>尝试解析所有行</a:t>
            </a:r>
            <a:endParaRPr lang="en-US" altLang="zh-CN" dirty="0" smtClean="0"/>
          </a:p>
          <a:p>
            <a:pPr lvl="1"/>
            <a:r>
              <a:rPr lang="en-US" altLang="zh-CN" dirty="0"/>
              <a:t>DROPMALFORMED </a:t>
            </a:r>
            <a:r>
              <a:rPr lang="zh-CN" altLang="en-US" dirty="0" smtClean="0"/>
              <a:t>丢掉有错的行</a:t>
            </a:r>
            <a:endParaRPr lang="en-US" altLang="zh-CN" dirty="0" smtClean="0"/>
          </a:p>
          <a:p>
            <a:pPr lvl="1"/>
            <a:r>
              <a:rPr lang="en-US" altLang="zh-CN" dirty="0"/>
              <a:t>FAILFAST </a:t>
            </a:r>
            <a:r>
              <a:rPr lang="zh-CN" altLang="en-US" dirty="0" smtClean="0"/>
              <a:t>当有未能处理的行直接报错终止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1866" t="3272"/>
          <a:stretch>
            <a:fillRect/>
          </a:stretch>
        </p:blipFill>
        <p:spPr>
          <a:xfrm>
            <a:off x="2076001" y="4001294"/>
            <a:ext cx="4070155" cy="2395517"/>
          </a:xfrm>
          <a:custGeom>
            <a:avLst/>
            <a:gdLst>
              <a:gd name="connsiteX0" fmla="*/ 949125 w 4070155"/>
              <a:gd name="connsiteY0" fmla="*/ 0 h 2395517"/>
              <a:gd name="connsiteX1" fmla="*/ 3993266 w 4070155"/>
              <a:gd name="connsiteY1" fmla="*/ 104173 h 2395517"/>
              <a:gd name="connsiteX2" fmla="*/ 4070155 w 4070155"/>
              <a:gd name="connsiteY2" fmla="*/ 476149 h 2395517"/>
              <a:gd name="connsiteX3" fmla="*/ 4070155 w 4070155"/>
              <a:gd name="connsiteY3" fmla="*/ 2229415 h 2395517"/>
              <a:gd name="connsiteX4" fmla="*/ 2976645 w 4070155"/>
              <a:gd name="connsiteY4" fmla="*/ 2395517 h 2395517"/>
              <a:gd name="connsiteX5" fmla="*/ 2369697 w 4070155"/>
              <a:gd name="connsiteY5" fmla="*/ 2395517 h 2395517"/>
              <a:gd name="connsiteX6" fmla="*/ 69449 w 4070155"/>
              <a:gd name="connsiteY6" fmla="*/ 1794076 h 2395517"/>
              <a:gd name="connsiteX7" fmla="*/ 0 w 4070155"/>
              <a:gd name="connsiteY7" fmla="*/ 972274 h 2395517"/>
              <a:gd name="connsiteX8" fmla="*/ 706056 w 4070155"/>
              <a:gd name="connsiteY8" fmla="*/ 138897 h 23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0155" h="2395517">
                <a:moveTo>
                  <a:pt x="949125" y="0"/>
                </a:moveTo>
                <a:lnTo>
                  <a:pt x="3993266" y="104173"/>
                </a:lnTo>
                <a:lnTo>
                  <a:pt x="4070155" y="476149"/>
                </a:lnTo>
                <a:lnTo>
                  <a:pt x="4070155" y="2229415"/>
                </a:lnTo>
                <a:lnTo>
                  <a:pt x="2976645" y="2395517"/>
                </a:lnTo>
                <a:lnTo>
                  <a:pt x="2369697" y="2395517"/>
                </a:lnTo>
                <a:lnTo>
                  <a:pt x="69449" y="1794076"/>
                </a:lnTo>
                <a:lnTo>
                  <a:pt x="0" y="972274"/>
                </a:lnTo>
                <a:lnTo>
                  <a:pt x="706056" y="138897"/>
                </a:lnTo>
                <a:close/>
              </a:path>
            </a:pathLst>
          </a:custGeom>
        </p:spPr>
      </p:pic>
      <p:sp>
        <p:nvSpPr>
          <p:cNvPr id="13" name="矩形 12"/>
          <p:cNvSpPr/>
          <p:nvPr/>
        </p:nvSpPr>
        <p:spPr>
          <a:xfrm>
            <a:off x="4130471" y="6311899"/>
            <a:ext cx="5013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latin typeface="+mj-lt"/>
              </a:rPr>
              <a:t>JSON </a:t>
            </a:r>
            <a:r>
              <a:rPr lang="en-US" altLang="zh-CN" i="1" dirty="0">
                <a:latin typeface="+mj-lt"/>
              </a:rPr>
              <a:t>Lines text format or newline-delimited </a:t>
            </a:r>
            <a:r>
              <a:rPr lang="en-US" altLang="zh-CN" i="1" dirty="0" smtClean="0">
                <a:latin typeface="+mj-lt"/>
              </a:rPr>
              <a:t>JSON</a:t>
            </a:r>
            <a:r>
              <a:rPr lang="en-US" altLang="zh-CN" i="1" dirty="0">
                <a:latin typeface="+mj-lt"/>
              </a:rPr>
              <a:t> </a:t>
            </a:r>
            <a:endParaRPr lang="zh-CN" alt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4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：处理错误数据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PERMISSIVE</a:t>
            </a:r>
            <a:r>
              <a:rPr lang="zh-CN" altLang="en-US" dirty="0"/>
              <a:t>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95" y="2253046"/>
            <a:ext cx="7350413" cy="34416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12112" y="2870519"/>
            <a:ext cx="324091" cy="324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2193" y="3173390"/>
            <a:ext cx="1387033" cy="241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1736203" y="3032565"/>
            <a:ext cx="3265990" cy="26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0695" y="5599461"/>
            <a:ext cx="7222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创建额外列，存储未能成功解析的整行记录</a:t>
            </a:r>
            <a:endParaRPr lang="en-US" altLang="zh-CN" dirty="0" smtClean="0"/>
          </a:p>
          <a:p>
            <a:r>
              <a:rPr lang="zh-CN" altLang="en-US" dirty="0"/>
              <a:t>额外</a:t>
            </a:r>
            <a:r>
              <a:rPr lang="zh-CN" altLang="en-US" dirty="0" smtClean="0"/>
              <a:t>列的列名由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参数</a:t>
            </a:r>
            <a:r>
              <a:rPr lang="en-US" altLang="zh-CN" dirty="0" err="1" smtClean="0"/>
              <a:t>columnNameOfCorruptRecord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参数</a:t>
            </a:r>
            <a:r>
              <a:rPr lang="en-US" altLang="zh-CN" dirty="0" err="1" smtClean="0"/>
              <a:t>spark.sql.columnNameOfCorruptRecord</a:t>
            </a:r>
            <a:r>
              <a:rPr lang="zh-CN" altLang="en-US" dirty="0" smtClean="0"/>
              <a:t>可以改变默认列名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29515" y="4318473"/>
            <a:ext cx="1884743" cy="357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02193" y="2586423"/>
            <a:ext cx="1387033" cy="241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3"/>
            <a:endCxn id="11" idx="3"/>
          </p:cNvCxnSpPr>
          <p:nvPr/>
        </p:nvCxnSpPr>
        <p:spPr>
          <a:xfrm flipH="1" flipV="1">
            <a:off x="6389226" y="2706993"/>
            <a:ext cx="625032" cy="1790330"/>
          </a:xfrm>
          <a:prstGeom prst="curvedConnector3">
            <a:avLst>
              <a:gd name="adj1" fmla="val -365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：处理错误数据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DROPMALFORMED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7141"/>
            <a:ext cx="7464429" cy="34012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695" y="55994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抛弃无法解析的行数据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7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：处理错误数据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FAILFAST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436659"/>
            <a:ext cx="8002767" cy="32349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695" y="55994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直接报错无法解析的行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CSV</a:t>
            </a:r>
            <a:r>
              <a:rPr lang="zh-CN" altLang="en-US" dirty="0" smtClean="0"/>
              <a:t>：处理错误数据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PERMISSIVE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76054"/>
            <a:ext cx="8012435" cy="30585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4143" y="3565000"/>
            <a:ext cx="3229335" cy="312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54052" y="5175810"/>
            <a:ext cx="1387033" cy="241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2"/>
            <a:endCxn id="6" idx="1"/>
          </p:cNvCxnSpPr>
          <p:nvPr/>
        </p:nvCxnSpPr>
        <p:spPr>
          <a:xfrm>
            <a:off x="4658811" y="3877519"/>
            <a:ext cx="2595241" cy="1418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90695" y="559946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“缺项”的行不足的列补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sp>
        <p:nvSpPr>
          <p:cNvPr id="16" name="平行四边形 15"/>
          <p:cNvSpPr/>
          <p:nvPr/>
        </p:nvSpPr>
        <p:spPr>
          <a:xfrm>
            <a:off x="4572000" y="4595087"/>
            <a:ext cx="4282632" cy="274895"/>
          </a:xfrm>
          <a:prstGeom prst="parallelogram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81814" y="386697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solidFill>
                  <a:srgbClr val="FF0000"/>
                </a:solidFill>
              </a:rPr>
              <a:t>标题行被作为数据解析了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7" y="2550408"/>
            <a:ext cx="8110236" cy="33363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CSV</a:t>
            </a:r>
            <a:r>
              <a:rPr lang="zh-CN" altLang="en-US" dirty="0" smtClean="0"/>
              <a:t>：处理错误数据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PERMISSIVE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项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，指示第一行为标题行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4143" y="3565000"/>
            <a:ext cx="3229335" cy="312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65671" y="5081286"/>
            <a:ext cx="1049679" cy="230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4658811" y="3892871"/>
            <a:ext cx="2806860" cy="1303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2821" y="5702096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“缺项”的行不足的列补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79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CSV</a:t>
            </a:r>
            <a:r>
              <a:rPr lang="zh-CN" altLang="en-US" dirty="0" smtClean="0"/>
              <a:t>：处理错误数据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PERMISSIVE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6" y="2339648"/>
            <a:ext cx="7408613" cy="33232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548" y="5787643"/>
            <a:ext cx="7656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直接定义模式，在模式中增加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corrupted_column_name</a:t>
            </a:r>
            <a:r>
              <a:rPr lang="zh-CN" altLang="en-US" dirty="0" smtClean="0"/>
              <a:t>（默认错误列名）</a:t>
            </a:r>
            <a:endParaRPr lang="en-US" altLang="zh-CN" dirty="0" smtClean="0"/>
          </a:p>
          <a:p>
            <a:r>
              <a:rPr lang="zh-CN" altLang="en-US" dirty="0" smtClean="0"/>
              <a:t>类似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的处理方式，无法正常解析的原始行记录存入该列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62309" y="3077964"/>
            <a:ext cx="323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此处代码有误</a:t>
            </a:r>
            <a:endParaRPr lang="en-US" altLang="zh-CN" dirty="0" smtClean="0"/>
          </a:p>
          <a:p>
            <a:r>
              <a:rPr lang="zh-CN" altLang="en-US" dirty="0" smtClean="0"/>
              <a:t>应在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后调用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函数按前述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应用配置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CSV</a:t>
            </a:r>
            <a:r>
              <a:rPr lang="zh-CN" altLang="en-US" dirty="0" smtClean="0"/>
              <a:t>：处理错误数据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431942" cy="33714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695" y="55994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抛弃缺项的行数据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CSV</a:t>
            </a:r>
            <a:r>
              <a:rPr lang="zh-CN" altLang="en-US" dirty="0" smtClean="0"/>
              <a:t>：处理错误数据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FAILFAST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3" y="2538820"/>
            <a:ext cx="8032423" cy="29128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695" y="55994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直接报错无法解析的行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0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</a:t>
            </a:r>
            <a:r>
              <a:rPr lang="zh-CN" altLang="en-US" dirty="0" smtClean="0"/>
              <a:t>：更好的错误处理方式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badRecordsPath</a:t>
            </a:r>
            <a:r>
              <a:rPr lang="zh-CN" altLang="en-US" dirty="0" smtClean="0"/>
              <a:t>：用户指定路径使用额外的文件存储错误记录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对错误记录和错误文件提供统一接口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可以支持多阶段数据清洗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DROPMALFORMED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chemeClr val="accent2"/>
                </a:solidFill>
              </a:rPr>
              <a:t>Exception</a:t>
            </a:r>
            <a:r>
              <a:rPr lang="zh-CN" altLang="en-US" dirty="0" smtClean="0"/>
              <a:t>文件的解决方案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无需额外列存储错误记录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记录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的数据、原因及时间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59483" y="4849792"/>
            <a:ext cx="384393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预计在 </a:t>
            </a:r>
            <a:r>
              <a:rPr lang="en-US" altLang="zh-CN" b="1" dirty="0" err="1" smtClean="0">
                <a:solidFill>
                  <a:schemeClr val="bg1"/>
                </a:solidFill>
              </a:rPr>
              <a:t>Databricks</a:t>
            </a:r>
            <a:r>
              <a:rPr lang="en-US" altLang="zh-CN" b="1" dirty="0" smtClean="0">
                <a:solidFill>
                  <a:schemeClr val="bg1"/>
                </a:solidFill>
              </a:rPr>
              <a:t> Runtime 3.0</a:t>
            </a:r>
            <a:r>
              <a:rPr lang="zh-CN" altLang="en-US" b="1" dirty="0" smtClean="0">
                <a:solidFill>
                  <a:schemeClr val="bg1"/>
                </a:solidFill>
              </a:rPr>
              <a:t>中加入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数据库视角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172865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开始着手处理数据集</a:t>
            </a:r>
            <a:endParaRPr lang="en-US" altLang="zh-CN" dirty="0" smtClean="0"/>
          </a:p>
          <a:p>
            <a:r>
              <a:rPr lang="zh-CN" altLang="en-US" dirty="0"/>
              <a:t>部</a:t>
            </a:r>
            <a:r>
              <a:rPr lang="zh-CN" altLang="en-US" dirty="0" smtClean="0"/>
              <a:t>分值缺失、损坏、错误、重复</a:t>
            </a:r>
            <a:endParaRPr lang="en-US" altLang="zh-CN" dirty="0" smtClean="0"/>
          </a:p>
          <a:p>
            <a:r>
              <a:rPr lang="zh-CN" altLang="en-US" dirty="0" smtClean="0"/>
              <a:t>结果是</a:t>
            </a:r>
            <a:r>
              <a:rPr lang="zh-CN" altLang="en-US" b="1" i="1" dirty="0" smtClean="0">
                <a:solidFill>
                  <a:srgbClr val="FF0000"/>
                </a:solidFill>
              </a:rPr>
              <a:t>绝对</a:t>
            </a:r>
            <a:r>
              <a:rPr lang="en-US" altLang="zh-CN" b="1" i="1" dirty="0" smtClean="0">
                <a:solidFill>
                  <a:srgbClr val="FF0000"/>
                </a:solidFill>
              </a:rPr>
              <a:t>(absolute)</a:t>
            </a:r>
            <a:r>
              <a:rPr lang="zh-CN" altLang="en-US" dirty="0" smtClean="0"/>
              <a:t>的（关系模型）</a:t>
            </a:r>
            <a:endParaRPr lang="en-US" altLang="zh-CN" dirty="0" smtClean="0"/>
          </a:p>
          <a:p>
            <a:r>
              <a:rPr lang="zh-CN" altLang="en-US" dirty="0" smtClean="0"/>
              <a:t>通过提高数据集质量可以获得更好的（计算分析）结果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71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功能性：更好的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[SPARK-18352] [SPARK-19610] </a:t>
            </a:r>
            <a:r>
              <a:rPr lang="zh-CN" altLang="en-US" dirty="0"/>
              <a:t>支持</a:t>
            </a:r>
            <a:r>
              <a:rPr lang="zh-CN" altLang="en-US" b="1" dirty="0" smtClean="0">
                <a:solidFill>
                  <a:srgbClr val="0070C0"/>
                </a:solidFill>
              </a:rPr>
              <a:t>多行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CSV</a:t>
            </a:r>
          </a:p>
          <a:p>
            <a:pPr lvl="1"/>
            <a:r>
              <a:rPr lang="en-US" altLang="zh-CN" dirty="0" err="1" smtClean="0"/>
              <a:t>SparkSQL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目前只支持</a:t>
            </a:r>
            <a:r>
              <a:rPr lang="en-US" altLang="zh-CN" dirty="0" smtClean="0"/>
              <a:t>JSON/CSV</a:t>
            </a:r>
            <a:r>
              <a:rPr lang="zh-CN" altLang="en-US" dirty="0" smtClean="0"/>
              <a:t>文件一次一行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2.2</a:t>
            </a:r>
            <a:r>
              <a:rPr lang="zh-CN" altLang="en-US" dirty="0" smtClean="0"/>
              <a:t>之前，需要自定义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过程以支持多行情况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3" y="3300381"/>
            <a:ext cx="7786377" cy="14799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2436"/>
          <a:stretch/>
        </p:blipFill>
        <p:spPr>
          <a:xfrm>
            <a:off x="3177812" y="5470908"/>
            <a:ext cx="5742652" cy="706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69711" y="4780344"/>
            <a:ext cx="322075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已在 </a:t>
            </a:r>
            <a:r>
              <a:rPr lang="en-US" altLang="zh-CN" b="1" dirty="0" smtClean="0">
                <a:solidFill>
                  <a:schemeClr val="bg1"/>
                </a:solidFill>
              </a:rPr>
              <a:t>Apache Spark 2.2.0</a:t>
            </a:r>
            <a:r>
              <a:rPr lang="zh-CN" altLang="en-US" b="1" dirty="0" smtClean="0">
                <a:solidFill>
                  <a:schemeClr val="bg1"/>
                </a:solidFill>
              </a:rPr>
              <a:t>中加入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中的高阶函数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对单列中的复杂对象如</a:t>
            </a:r>
            <a:r>
              <a:rPr lang="en-US" altLang="zh-CN" dirty="0" smtClean="0">
                <a:solidFill>
                  <a:srgbClr val="00B050"/>
                </a:solidFill>
              </a:rPr>
              <a:t>arrays</a:t>
            </a:r>
            <a:r>
              <a:rPr lang="zh-CN" altLang="en-US" dirty="0"/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maps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structures</a:t>
            </a:r>
            <a:r>
              <a:rPr lang="zh-CN" altLang="en-US" dirty="0" smtClean="0"/>
              <a:t>结构体进行转换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4" y="2675805"/>
            <a:ext cx="5138549" cy="18267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3682" y="5155092"/>
            <a:ext cx="421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如果使用</a:t>
            </a:r>
            <a:r>
              <a:rPr lang="en-US" altLang="zh-CN" sz="2000" dirty="0" smtClean="0"/>
              <a:t>UDF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数据序列化成本昂贵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中的高阶函数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对单列中的复杂对象如</a:t>
            </a:r>
            <a:r>
              <a:rPr lang="en-US" altLang="zh-CN" dirty="0" smtClean="0">
                <a:solidFill>
                  <a:srgbClr val="00B050"/>
                </a:solidFill>
              </a:rPr>
              <a:t>arrays</a:t>
            </a:r>
            <a:r>
              <a:rPr lang="zh-CN" altLang="en-US" dirty="0"/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maps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structures</a:t>
            </a:r>
            <a:r>
              <a:rPr lang="zh-CN" altLang="en-US" dirty="0" smtClean="0"/>
              <a:t>结构体进行转换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检查元素是否存在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进行转换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进行筛选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聚合运算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18" y="2235594"/>
            <a:ext cx="4085863" cy="14525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82" y="2984499"/>
            <a:ext cx="2562444" cy="513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15024"/>
          <a:stretch/>
        </p:blipFill>
        <p:spPr>
          <a:xfrm>
            <a:off x="1253682" y="3781119"/>
            <a:ext cx="3162574" cy="4403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82" y="4610901"/>
            <a:ext cx="2728196" cy="4419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682" y="5459386"/>
            <a:ext cx="4282811" cy="4419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41390" y="378111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表达式的语法</a:t>
            </a:r>
            <a:endParaRPr lang="en-US" altLang="zh-CN" dirty="0" smtClean="0"/>
          </a:p>
          <a:p>
            <a:r>
              <a:rPr lang="zh-CN" altLang="en-US" dirty="0" smtClean="0"/>
              <a:t>添加相应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语法支持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72347" y="6014057"/>
            <a:ext cx="384393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预计在 </a:t>
            </a:r>
            <a:r>
              <a:rPr lang="en-US" altLang="zh-CN" b="1" dirty="0" err="1" smtClean="0">
                <a:solidFill>
                  <a:schemeClr val="bg1"/>
                </a:solidFill>
              </a:rPr>
              <a:t>Databricks</a:t>
            </a:r>
            <a:r>
              <a:rPr lang="en-US" altLang="zh-CN" b="1" dirty="0" smtClean="0">
                <a:solidFill>
                  <a:schemeClr val="bg1"/>
                </a:solidFill>
              </a:rPr>
              <a:t> Runtime 3.0</a:t>
            </a:r>
            <a:r>
              <a:rPr lang="zh-CN" altLang="en-US" b="1" dirty="0" smtClean="0">
                <a:solidFill>
                  <a:schemeClr val="bg1"/>
                </a:solidFill>
              </a:rPr>
              <a:t>中加入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DataFrameWriter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的新增格式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用户可以使用</a:t>
            </a:r>
            <a:r>
              <a:rPr lang="en-US" altLang="zh-CN" dirty="0" err="1" smtClean="0"/>
              <a:t>DataFrameWriterAPI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Hive-</a:t>
            </a:r>
            <a:r>
              <a:rPr lang="en-US" altLang="zh-CN" dirty="0" err="1" smtClean="0"/>
              <a:t>Serde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45600"/>
          <a:stretch/>
        </p:blipFill>
        <p:spPr>
          <a:xfrm>
            <a:off x="809989" y="3239780"/>
            <a:ext cx="3692563" cy="11218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7550" y="4496584"/>
            <a:ext cx="26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avro</a:t>
            </a:r>
            <a:r>
              <a:rPr lang="zh-CN" altLang="en-US" dirty="0" smtClean="0"/>
              <a:t>序列化的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69711" y="4967441"/>
            <a:ext cx="322075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已在 </a:t>
            </a:r>
            <a:r>
              <a:rPr lang="en-US" altLang="zh-CN" b="1" dirty="0" smtClean="0">
                <a:solidFill>
                  <a:schemeClr val="bg1"/>
                </a:solidFill>
              </a:rPr>
              <a:t>Apache Spark 2.2.0</a:t>
            </a:r>
            <a:r>
              <a:rPr lang="zh-CN" altLang="en-US" b="1" dirty="0" smtClean="0">
                <a:solidFill>
                  <a:schemeClr val="bg1"/>
                </a:solidFill>
              </a:rPr>
              <a:t>中加入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73884" y="554427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未找到对应的更新项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8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</a:t>
            </a:r>
            <a:r>
              <a:rPr lang="en-US" altLang="zh-CN" dirty="0" smtClean="0"/>
              <a:t>CREATE TABLE[AS SELECT]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7011842" cy="22949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4255523"/>
            <a:ext cx="308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创建使用</a:t>
            </a:r>
            <a:r>
              <a:rPr lang="en-US" altLang="zh-CN" dirty="0" err="1" smtClean="0"/>
              <a:t>avro</a:t>
            </a:r>
            <a:r>
              <a:rPr lang="zh-CN" altLang="en-US" dirty="0" smtClean="0"/>
              <a:t>序列化的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06866" y="42555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创建数据源表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69711" y="4910974"/>
            <a:ext cx="322075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已在 </a:t>
            </a:r>
            <a:r>
              <a:rPr lang="en-US" altLang="zh-CN" b="1" dirty="0" smtClean="0">
                <a:solidFill>
                  <a:schemeClr val="bg1"/>
                </a:solidFill>
              </a:rPr>
              <a:t>Apache Spark 2.2.0</a:t>
            </a:r>
            <a:r>
              <a:rPr lang="zh-CN" altLang="en-US" b="1" dirty="0" smtClean="0">
                <a:solidFill>
                  <a:schemeClr val="bg1"/>
                </a:solidFill>
              </a:rPr>
              <a:t>中加入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719" y="5434699"/>
            <a:ext cx="5578323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</a:t>
            </a:r>
            <a:r>
              <a:rPr lang="en-US" altLang="zh-CN" dirty="0"/>
              <a:t>CREATE TABLE[AS SELECT]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新版</a:t>
            </a:r>
            <a:r>
              <a:rPr lang="en-US" altLang="zh-CN" dirty="0" smtClean="0"/>
              <a:t>CREATE TABLE </a:t>
            </a:r>
            <a:r>
              <a:rPr lang="zh-CN" altLang="en-US" dirty="0" smtClean="0"/>
              <a:t>创建语法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3003"/>
          <a:stretch/>
        </p:blipFill>
        <p:spPr>
          <a:xfrm>
            <a:off x="397156" y="2801073"/>
            <a:ext cx="6552411" cy="28222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45620" y="5438671"/>
            <a:ext cx="322075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已在 </a:t>
            </a:r>
            <a:r>
              <a:rPr lang="en-US" altLang="zh-CN" b="1" dirty="0" smtClean="0">
                <a:solidFill>
                  <a:schemeClr val="bg1"/>
                </a:solidFill>
              </a:rPr>
              <a:t>Apache Spark 2.2.0</a:t>
            </a:r>
            <a:r>
              <a:rPr lang="zh-CN" altLang="en-US" b="1" dirty="0" smtClean="0">
                <a:solidFill>
                  <a:schemeClr val="bg1"/>
                </a:solidFill>
              </a:rPr>
              <a:t>中加入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领域专家视角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这个数据看起来不太对</a:t>
            </a:r>
            <a:endParaRPr lang="en-US" altLang="zh-CN" dirty="0" smtClean="0"/>
          </a:p>
          <a:p>
            <a:r>
              <a:rPr lang="zh-CN" altLang="en-US" dirty="0" smtClean="0"/>
              <a:t>这个结果看起来不太对</a:t>
            </a:r>
            <a:endParaRPr lang="en-US" altLang="zh-CN" dirty="0" smtClean="0"/>
          </a:p>
          <a:p>
            <a:r>
              <a:rPr lang="zh-CN" altLang="en-US" dirty="0"/>
              <a:t>发生</a:t>
            </a:r>
            <a:r>
              <a:rPr lang="zh-CN" altLang="en-US" dirty="0" smtClean="0"/>
              <a:t>了什么？</a:t>
            </a:r>
            <a:endParaRPr lang="en-US" altLang="zh-CN" dirty="0" smtClean="0"/>
          </a:p>
          <a:p>
            <a:r>
              <a:rPr lang="zh-CN" altLang="en-US" dirty="0"/>
              <a:t>领域</a:t>
            </a:r>
            <a:r>
              <a:rPr lang="zh-CN" altLang="en-US" dirty="0" smtClean="0"/>
              <a:t>专家拥有可以用于对比测试的隐式数据模型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60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数据科学家视角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上述情况的组合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71" y="2314937"/>
            <a:ext cx="4643857" cy="37486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6176963"/>
            <a:ext cx="6827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FF"/>
                </a:solidFill>
                <a:latin typeface="GillSans-Light"/>
              </a:rPr>
              <a:t>http://drewconway.com/zia/2013/3/26/the-data-science-venn-diagram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06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数据质量问题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拥有者的（</a:t>
            </a:r>
            <a:r>
              <a:rPr lang="zh-CN" altLang="en-US" dirty="0"/>
              <a:t>源</a:t>
            </a:r>
            <a:r>
              <a:rPr lang="zh-CN" altLang="en-US" dirty="0" smtClean="0"/>
              <a:t>）数据是“脏”的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在传输时被损坏（由于软件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的复杂性）</a:t>
            </a:r>
            <a:endParaRPr lang="en-US" altLang="zh-CN" dirty="0" smtClean="0"/>
          </a:p>
          <a:p>
            <a:r>
              <a:rPr lang="zh-CN" altLang="en-US" dirty="0" smtClean="0"/>
              <a:t>干净的数据集由于集成（即组合</a:t>
            </a:r>
            <a:r>
              <a:rPr lang="en-US" altLang="zh-CN" dirty="0" smtClean="0"/>
              <a:t>,combine</a:t>
            </a:r>
            <a:r>
              <a:rPr lang="zh-CN" altLang="en-US" dirty="0" smtClean="0"/>
              <a:t>）被影响</a:t>
            </a:r>
            <a:endParaRPr lang="en-US" altLang="zh-CN" dirty="0" smtClean="0"/>
          </a:p>
          <a:p>
            <a:r>
              <a:rPr lang="zh-CN" altLang="en-US" dirty="0" smtClean="0"/>
              <a:t>“稀少”的错误在传输或集成后变得频繁出现</a:t>
            </a:r>
            <a:endParaRPr lang="en-US" altLang="zh-CN" dirty="0" smtClean="0"/>
          </a:p>
          <a:p>
            <a:r>
              <a:rPr lang="zh-CN" altLang="en-US" dirty="0" smtClean="0"/>
              <a:t>干净的数据集可能存在“比特衰减</a:t>
            </a:r>
            <a:r>
              <a:rPr lang="en-US" altLang="zh-CN" dirty="0"/>
              <a:t>(bit rot)</a:t>
            </a:r>
            <a:r>
              <a:rPr lang="zh-CN" altLang="en-US" dirty="0" smtClean="0"/>
              <a:t>”：数据随着时间逐渐丢失值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精确性</a:t>
            </a:r>
            <a:endParaRPr lang="en-US" altLang="zh-CN" dirty="0" smtClean="0"/>
          </a:p>
          <a:p>
            <a:r>
              <a:rPr lang="zh-CN" altLang="en-US" dirty="0" smtClean="0"/>
              <a:t>以上问题的组合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7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脏数据从何处来？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32" y="1970388"/>
            <a:ext cx="7795936" cy="40618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5995" y="2187614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u="sng" dirty="0" smtClean="0"/>
              <a:t>ETL</a:t>
            </a:r>
            <a:endParaRPr lang="zh-CN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32427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2698</Words>
  <Application>Microsoft Office PowerPoint</Application>
  <PresentationFormat>全屏显示(4:3)</PresentationFormat>
  <Paragraphs>401</Paragraphs>
  <Slides>55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GillSans-Light</vt:lpstr>
      <vt:lpstr>等线</vt:lpstr>
      <vt:lpstr>等线 Light</vt:lpstr>
      <vt:lpstr>Arial</vt:lpstr>
      <vt:lpstr>Calibri</vt:lpstr>
      <vt:lpstr>Calibri Light</vt:lpstr>
      <vt:lpstr>Office 主题​​</vt:lpstr>
      <vt:lpstr>Introduction to Big Data with Apache Spark 4</vt:lpstr>
      <vt:lpstr>目录</vt:lpstr>
      <vt:lpstr>数据清洗</vt:lpstr>
      <vt:lpstr>处理脏数据——静态观察</vt:lpstr>
      <vt:lpstr>脏数据——数据库视角</vt:lpstr>
      <vt:lpstr>脏数据——领域专家视角</vt:lpstr>
      <vt:lpstr>脏数据——数据科学家视角</vt:lpstr>
      <vt:lpstr>数据质量问题</vt:lpstr>
      <vt:lpstr>脏数据从何处来？</vt:lpstr>
      <vt:lpstr>EdX某课程学生年龄分布</vt:lpstr>
      <vt:lpstr>数据极端值</vt:lpstr>
      <vt:lpstr>数据极端值</vt:lpstr>
      <vt:lpstr>数据清洗能解决所有问题么</vt:lpstr>
      <vt:lpstr>脏数据问题</vt:lpstr>
      <vt:lpstr>数据质量含义</vt:lpstr>
      <vt:lpstr>数据质量连续性</vt:lpstr>
      <vt:lpstr>数据采集</vt:lpstr>
      <vt:lpstr>数据采集——一些解决方案</vt:lpstr>
      <vt:lpstr>数据传送</vt:lpstr>
      <vt:lpstr>数据传送——一些解决方案</vt:lpstr>
      <vt:lpstr>数据存储</vt:lpstr>
      <vt:lpstr>数据存储</vt:lpstr>
      <vt:lpstr>数据存储——一些解决方案</vt:lpstr>
      <vt:lpstr>数据检索</vt:lpstr>
      <vt:lpstr>数据挖掘及分析</vt:lpstr>
      <vt:lpstr>检索及挖掘——一些解决方案</vt:lpstr>
      <vt:lpstr>数据质量约束</vt:lpstr>
      <vt:lpstr>数据质量指标</vt:lpstr>
      <vt:lpstr>数据质量指标示例</vt:lpstr>
      <vt:lpstr>技术方案</vt:lpstr>
      <vt:lpstr>数据集成</vt:lpstr>
      <vt:lpstr>重复数据检测(DeDup)</vt:lpstr>
      <vt:lpstr>Spark中的ETL（续）</vt:lpstr>
      <vt:lpstr>SparkSQL支持的数据源</vt:lpstr>
      <vt:lpstr>模式推理——半结构化文件</vt:lpstr>
      <vt:lpstr>模式推理——半结构化文件</vt:lpstr>
      <vt:lpstr>用户定义模式</vt:lpstr>
      <vt:lpstr>DDL风格的模式定义</vt:lpstr>
      <vt:lpstr>处理坏数据——跳过错误文件</vt:lpstr>
      <vt:lpstr>处理坏数据——跳过错误记录</vt:lpstr>
      <vt:lpstr>JSON：处理错误数据</vt:lpstr>
      <vt:lpstr>JSON：处理错误数据</vt:lpstr>
      <vt:lpstr>JSON：处理错误数据</vt:lpstr>
      <vt:lpstr>CSV：处理错误数据</vt:lpstr>
      <vt:lpstr>CSV：处理错误数据</vt:lpstr>
      <vt:lpstr>CSV：处理错误数据</vt:lpstr>
      <vt:lpstr>CSV：处理错误数据</vt:lpstr>
      <vt:lpstr>CSV：处理错误数据</vt:lpstr>
      <vt:lpstr>功能性：更好的错误处理方式</vt:lpstr>
      <vt:lpstr>功能性：更好的JSON、CSV支持</vt:lpstr>
      <vt:lpstr>转换：SQL中的高阶函数</vt:lpstr>
      <vt:lpstr>转换：SQL中的高阶函数</vt:lpstr>
      <vt:lpstr>DataFrameWriter API的新增格式</vt:lpstr>
      <vt:lpstr>统一CREATE TABLE[AS SELECT]</vt:lpstr>
      <vt:lpstr>统一CREATE TABLE[AS SELECT]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陈Joy</dc:creator>
  <cp:lastModifiedBy>陈Joy</cp:lastModifiedBy>
  <cp:revision>556</cp:revision>
  <dcterms:created xsi:type="dcterms:W3CDTF">2017-08-15T12:29:59Z</dcterms:created>
  <dcterms:modified xsi:type="dcterms:W3CDTF">2017-08-18T07:08:45Z</dcterms:modified>
</cp:coreProperties>
</file>