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0" r:id="rId14"/>
    <p:sldId id="281" r:id="rId15"/>
    <p:sldId id="268" r:id="rId16"/>
    <p:sldId id="282" r:id="rId17"/>
    <p:sldId id="269" r:id="rId18"/>
    <p:sldId id="270" r:id="rId19"/>
    <p:sldId id="271" r:id="rId20"/>
    <p:sldId id="283" r:id="rId21"/>
    <p:sldId id="285" r:id="rId22"/>
    <p:sldId id="272" r:id="rId23"/>
    <p:sldId id="276" r:id="rId24"/>
    <p:sldId id="273" r:id="rId25"/>
    <p:sldId id="274" r:id="rId26"/>
    <p:sldId id="275" r:id="rId27"/>
    <p:sldId id="284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4" autoAdjust="0"/>
  </p:normalViewPr>
  <p:slideViewPr>
    <p:cSldViewPr snapToGrid="0">
      <p:cViewPr varScale="1">
        <p:scale>
          <a:sx n="52" d="100"/>
          <a:sy n="52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245-9FE7-4D67-BB90-6769F15479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86567-A8D9-4F6F-8188-F081209E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://www.docin.com/p-938897760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EDA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86567-A8D9-4F6F-8188-F081209EE2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86567-A8D9-4F6F-8188-F081209EE2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对多维度数据的行协方差矩阵进行分解  得带特征向量   对其进行排序   选择前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个维度 进行后续计算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86567-A8D9-4F6F-8188-F081209EE2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ALS  </a:t>
            </a:r>
            <a:r>
              <a:rPr lang="zh-CN" altLang="en-US" dirty="0" smtClean="0"/>
              <a:t>交替最小二乘法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对于一个</a:t>
            </a:r>
            <a:r>
              <a:rPr lang="en-US" dirty="0" smtClean="0"/>
              <a:t>users-products-rating</a:t>
            </a:r>
            <a:r>
              <a:rPr lang="zh-CN" altLang="en-US" dirty="0" smtClean="0"/>
              <a:t>的评分数据集，</a:t>
            </a:r>
            <a:r>
              <a:rPr lang="en-US" dirty="0" smtClean="0"/>
              <a:t>ALS</a:t>
            </a:r>
            <a:r>
              <a:rPr lang="zh-CN" altLang="en-US" dirty="0" smtClean="0"/>
              <a:t>会建立一个</a:t>
            </a:r>
            <a:r>
              <a:rPr lang="en-US" dirty="0" smtClean="0"/>
              <a:t>user*product</a:t>
            </a:r>
            <a:r>
              <a:rPr lang="zh-CN" altLang="en-US" dirty="0" smtClean="0"/>
              <a:t>的</a:t>
            </a:r>
            <a:r>
              <a:rPr lang="en-US" dirty="0" smtClean="0"/>
              <a:t>m*n</a:t>
            </a:r>
            <a:r>
              <a:rPr lang="zh-CN" altLang="en-US" dirty="0" smtClean="0"/>
              <a:t>的矩阵</a:t>
            </a:r>
            <a:br>
              <a:rPr lang="zh-CN" altLang="en-US" dirty="0" smtClean="0"/>
            </a:br>
            <a:r>
              <a:rPr lang="zh-CN" altLang="en-US" dirty="0" smtClean="0"/>
              <a:t>其中，</a:t>
            </a:r>
            <a:r>
              <a:rPr lang="en-US" dirty="0" smtClean="0"/>
              <a:t>m</a:t>
            </a:r>
            <a:r>
              <a:rPr lang="zh-CN" altLang="en-US" dirty="0" smtClean="0"/>
              <a:t>为</a:t>
            </a:r>
            <a:r>
              <a:rPr lang="en-US" dirty="0" smtClean="0"/>
              <a:t>users</a:t>
            </a:r>
            <a:r>
              <a:rPr lang="zh-CN" altLang="en-US" dirty="0" smtClean="0"/>
              <a:t>的数量，</a:t>
            </a:r>
            <a:r>
              <a:rPr lang="en-US" dirty="0" smtClean="0"/>
              <a:t>n</a:t>
            </a:r>
            <a:r>
              <a:rPr lang="zh-CN" altLang="en-US" dirty="0" smtClean="0"/>
              <a:t>为</a:t>
            </a:r>
            <a:r>
              <a:rPr lang="en-US" dirty="0" smtClean="0"/>
              <a:t>products</a:t>
            </a:r>
            <a:r>
              <a:rPr lang="zh-CN" altLang="en-US" dirty="0" smtClean="0"/>
              <a:t>的数量</a:t>
            </a:r>
            <a:br>
              <a:rPr lang="zh-CN" altLang="en-US" dirty="0" smtClean="0"/>
            </a:br>
            <a:r>
              <a:rPr lang="zh-CN" altLang="en-US" dirty="0" smtClean="0"/>
              <a:t>但是在这个数据集中，并不是每个用户都对每个产品进行过评分，所以这个矩阵往往是稀疏的，用户</a:t>
            </a:r>
            <a:r>
              <a:rPr lang="en-US" dirty="0" err="1" smtClean="0"/>
              <a:t>i</a:t>
            </a:r>
            <a:r>
              <a:rPr lang="zh-CN" altLang="en-US" dirty="0" smtClean="0"/>
              <a:t>对产品</a:t>
            </a:r>
            <a:r>
              <a:rPr lang="en-US" dirty="0" smtClean="0"/>
              <a:t>j</a:t>
            </a:r>
            <a:r>
              <a:rPr lang="zh-CN" altLang="en-US" dirty="0" smtClean="0"/>
              <a:t>的评分往往是空的</a:t>
            </a:r>
            <a:br>
              <a:rPr lang="zh-CN" altLang="en-US" dirty="0" smtClean="0"/>
            </a:br>
            <a:r>
              <a:rPr lang="en-US" dirty="0" smtClean="0"/>
              <a:t>ALS</a:t>
            </a:r>
            <a:r>
              <a:rPr lang="zh-CN" altLang="en-US" dirty="0" smtClean="0"/>
              <a:t>所做的事情就是将这个稀疏矩阵通过一定的规律填满，这样就可以从矩阵中得到任意一个</a:t>
            </a:r>
            <a:r>
              <a:rPr lang="en-US" dirty="0" smtClean="0"/>
              <a:t>user</a:t>
            </a:r>
            <a:r>
              <a:rPr lang="zh-CN" altLang="en-US" dirty="0" smtClean="0"/>
              <a:t>对任意一个</a:t>
            </a:r>
            <a:r>
              <a:rPr lang="en-US" dirty="0" smtClean="0"/>
              <a:t>product</a:t>
            </a:r>
            <a:r>
              <a:rPr lang="zh-CN" altLang="en-US" dirty="0" smtClean="0"/>
              <a:t>的评分，</a:t>
            </a:r>
            <a:r>
              <a:rPr lang="en-US" dirty="0" smtClean="0"/>
              <a:t>ALS</a:t>
            </a:r>
            <a:r>
              <a:rPr lang="zh-CN" altLang="en-US" dirty="0" smtClean="0"/>
              <a:t>填充的评分项也称为用户</a:t>
            </a:r>
            <a:r>
              <a:rPr lang="en-US" dirty="0" err="1" smtClean="0"/>
              <a:t>i</a:t>
            </a:r>
            <a:r>
              <a:rPr lang="zh-CN" altLang="en-US" dirty="0" smtClean="0"/>
              <a:t>对产品</a:t>
            </a:r>
            <a:r>
              <a:rPr lang="en-US" dirty="0" smtClean="0"/>
              <a:t>j</a:t>
            </a:r>
            <a:r>
              <a:rPr lang="zh-CN" altLang="en-US" dirty="0" smtClean="0"/>
              <a:t>的预测得分</a:t>
            </a:r>
            <a:br>
              <a:rPr lang="zh-CN" altLang="en-US" dirty="0" smtClean="0"/>
            </a:br>
            <a:r>
              <a:rPr lang="zh-CN" altLang="en-US" dirty="0" smtClean="0"/>
              <a:t>所以说，</a:t>
            </a:r>
            <a:r>
              <a:rPr lang="en-US" dirty="0" smtClean="0"/>
              <a:t>ALS</a:t>
            </a:r>
            <a:r>
              <a:rPr lang="zh-CN" altLang="en-US" dirty="0" smtClean="0"/>
              <a:t>算法的核心就是通过什么样子的规律来填满（预测）这个稀疏矩阵</a:t>
            </a:r>
            <a:br>
              <a:rPr lang="zh-CN" altLang="en-US" dirty="0" smtClean="0"/>
            </a:br>
            <a:r>
              <a:rPr lang="zh-CN" altLang="en-US" dirty="0" smtClean="0"/>
              <a:t>它是这么做的：</a:t>
            </a:r>
            <a:br>
              <a:rPr lang="zh-CN" altLang="en-US" dirty="0" smtClean="0"/>
            </a:br>
            <a:r>
              <a:rPr lang="zh-CN" altLang="en-US" dirty="0" smtClean="0"/>
              <a:t>假设</a:t>
            </a:r>
            <a:r>
              <a:rPr lang="en-US" dirty="0" smtClean="0"/>
              <a:t>m*n</a:t>
            </a:r>
            <a:r>
              <a:rPr lang="zh-CN" altLang="en-US" dirty="0" smtClean="0"/>
              <a:t>的评分矩阵</a:t>
            </a:r>
            <a:r>
              <a:rPr lang="en-US" dirty="0" smtClean="0"/>
              <a:t>R，</a:t>
            </a:r>
            <a:r>
              <a:rPr lang="zh-CN" altLang="en-US" dirty="0" smtClean="0"/>
              <a:t>可以被近似分解成</a:t>
            </a:r>
            <a:r>
              <a:rPr lang="en-US" dirty="0" smtClean="0"/>
              <a:t>U*(V)T</a:t>
            </a:r>
            <a:br>
              <a:rPr lang="en-US" dirty="0" smtClean="0"/>
            </a:br>
            <a:r>
              <a:rPr lang="en-US" dirty="0" smtClean="0"/>
              <a:t>U</a:t>
            </a:r>
            <a:r>
              <a:rPr lang="zh-CN" altLang="en-US" dirty="0" smtClean="0"/>
              <a:t>为</a:t>
            </a:r>
            <a:r>
              <a:rPr lang="en-US" dirty="0" smtClean="0"/>
              <a:t>m*d</a:t>
            </a:r>
            <a:r>
              <a:rPr lang="zh-CN" altLang="en-US" dirty="0" smtClean="0"/>
              <a:t>的用户特征向量矩阵</a:t>
            </a:r>
            <a:br>
              <a:rPr lang="zh-CN" altLang="en-US" dirty="0" smtClean="0"/>
            </a:br>
            <a:r>
              <a:rPr lang="en-US" dirty="0" smtClean="0"/>
              <a:t>V</a:t>
            </a:r>
            <a:r>
              <a:rPr lang="zh-CN" altLang="en-US" dirty="0" smtClean="0"/>
              <a:t>为</a:t>
            </a:r>
            <a:r>
              <a:rPr lang="en-US" dirty="0" smtClean="0"/>
              <a:t>n*d</a:t>
            </a:r>
            <a:r>
              <a:rPr lang="zh-CN" altLang="en-US" dirty="0" smtClean="0"/>
              <a:t>的产品特征向量矩阵（</a:t>
            </a:r>
            <a:r>
              <a:rPr lang="en-US" altLang="zh-CN" dirty="0" smtClean="0"/>
              <a:t>(</a:t>
            </a:r>
            <a:r>
              <a:rPr lang="en-US" dirty="0" smtClean="0"/>
              <a:t>V)T</a:t>
            </a:r>
            <a:r>
              <a:rPr lang="zh-CN" altLang="en-US" dirty="0" smtClean="0"/>
              <a:t>代表</a:t>
            </a:r>
            <a:r>
              <a:rPr lang="en-US" dirty="0" smtClean="0"/>
              <a:t>V</a:t>
            </a:r>
            <a:r>
              <a:rPr lang="zh-CN" altLang="en-US" dirty="0" smtClean="0"/>
              <a:t>的转置，原谅我不会打转置这个符号。。）</a:t>
            </a:r>
            <a:br>
              <a:rPr lang="zh-CN" altLang="en-US" dirty="0" smtClean="0"/>
            </a:br>
            <a:r>
              <a:rPr lang="en-US" dirty="0" smtClean="0"/>
              <a:t>d</a:t>
            </a:r>
            <a:r>
              <a:rPr lang="zh-CN" altLang="en-US" dirty="0" smtClean="0"/>
              <a:t>为</a:t>
            </a:r>
            <a:r>
              <a:rPr lang="en-US" dirty="0" smtClean="0"/>
              <a:t>user/product</a:t>
            </a:r>
            <a:r>
              <a:rPr lang="zh-CN" altLang="en-US" dirty="0" smtClean="0"/>
              <a:t>的特征值的数量</a:t>
            </a:r>
          </a:p>
          <a:p>
            <a:r>
              <a:rPr lang="zh-CN" altLang="en-US" dirty="0" smtClean="0"/>
              <a:t>关于</a:t>
            </a:r>
            <a:r>
              <a:rPr lang="en-US" dirty="0" smtClean="0"/>
              <a:t>d</a:t>
            </a:r>
            <a:r>
              <a:rPr lang="zh-CN" altLang="en-US" dirty="0" smtClean="0"/>
              <a:t>这个值的理解，大概可以是这样的</a:t>
            </a:r>
            <a:br>
              <a:rPr lang="zh-CN" altLang="en-US" dirty="0" smtClean="0"/>
            </a:br>
            <a:r>
              <a:rPr lang="zh-CN" altLang="en-US" dirty="0" smtClean="0"/>
              <a:t>对于每个产品，可以从</a:t>
            </a:r>
            <a:r>
              <a:rPr lang="en-US" dirty="0" smtClean="0"/>
              <a:t>d</a:t>
            </a:r>
            <a:r>
              <a:rPr lang="zh-CN" altLang="en-US" dirty="0" smtClean="0"/>
              <a:t>个角度进行评价，以电影为例，可以从主演，导演，特效，剧情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个角度来评价一部电影，那么</a:t>
            </a:r>
            <a:r>
              <a:rPr lang="en-US" dirty="0" smtClean="0"/>
              <a:t>d</a:t>
            </a:r>
            <a:r>
              <a:rPr lang="zh-CN" altLang="en-US" dirty="0" smtClean="0"/>
              <a:t>就等于</a:t>
            </a:r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zh-CN" altLang="en-US" dirty="0" smtClean="0"/>
              <a:t>可以认为，每部电影在这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个角度上都有一个固定的基准评分值</a:t>
            </a:r>
            <a:br>
              <a:rPr lang="zh-CN" altLang="en-US" dirty="0" smtClean="0"/>
            </a:br>
            <a:r>
              <a:rPr lang="zh-CN" altLang="en-US" dirty="0" smtClean="0"/>
              <a:t>例如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末日崩塌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这部电影是一个产品，它的特征向量是由</a:t>
            </a:r>
            <a:r>
              <a:rPr lang="en-US" dirty="0" smtClean="0"/>
              <a:t>d</a:t>
            </a:r>
            <a:r>
              <a:rPr lang="zh-CN" altLang="en-US" dirty="0" smtClean="0"/>
              <a:t>个特征值组成的</a:t>
            </a:r>
            <a:br>
              <a:rPr lang="zh-CN" altLang="en-US" dirty="0" smtClean="0"/>
            </a:br>
            <a:r>
              <a:rPr lang="en-US" dirty="0" smtClean="0"/>
              <a:t>d=4，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个特征值，分别是主演，导演，特效，剧情</a:t>
            </a:r>
            <a:br>
              <a:rPr lang="zh-CN" altLang="en-US" dirty="0" smtClean="0"/>
            </a:br>
            <a:r>
              <a:rPr lang="zh-CN" altLang="en-US" dirty="0" smtClean="0"/>
              <a:t>每个特征值的基准评分值分别为（满分为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）：</a:t>
            </a:r>
            <a:br>
              <a:rPr lang="zh-CN" altLang="en-US" dirty="0" smtClean="0"/>
            </a:br>
            <a:r>
              <a:rPr lang="zh-CN" altLang="en-US" dirty="0" smtClean="0"/>
              <a:t>主演：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（大光头还是那么霸气）</a:t>
            </a:r>
            <a:br>
              <a:rPr lang="zh-CN" altLang="en-US" dirty="0" smtClean="0"/>
            </a:br>
            <a:r>
              <a:rPr lang="zh-CN" altLang="en-US" dirty="0" smtClean="0"/>
              <a:t>导演：</a:t>
            </a:r>
            <a:r>
              <a:rPr lang="en-US" altLang="zh-CN" dirty="0" smtClean="0"/>
              <a:t>0.7</a:t>
            </a:r>
            <a:br>
              <a:rPr lang="en-US" altLang="zh-CN" dirty="0" smtClean="0"/>
            </a:br>
            <a:r>
              <a:rPr lang="zh-CN" altLang="en-US" dirty="0" smtClean="0"/>
              <a:t>特效：</a:t>
            </a:r>
            <a:r>
              <a:rPr lang="en-US" altLang="zh-CN" dirty="0" smtClean="0"/>
              <a:t>0.8</a:t>
            </a:r>
            <a:br>
              <a:rPr lang="en-US" altLang="zh-CN" dirty="0" smtClean="0"/>
            </a:br>
            <a:r>
              <a:rPr lang="zh-CN" altLang="en-US" dirty="0" smtClean="0"/>
              <a:t>剧情：</a:t>
            </a:r>
            <a:r>
              <a:rPr lang="en-US" altLang="zh-CN" dirty="0" smtClean="0"/>
              <a:t>0.6</a:t>
            </a:r>
            <a:br>
              <a:rPr lang="en-US" altLang="zh-CN" dirty="0" smtClean="0"/>
            </a:br>
            <a:r>
              <a:rPr lang="zh-CN" altLang="en-US" dirty="0" smtClean="0"/>
              <a:t>矩阵</a:t>
            </a:r>
            <a:r>
              <a:rPr lang="en-US" dirty="0" smtClean="0"/>
              <a:t>V</a:t>
            </a:r>
            <a:r>
              <a:rPr lang="zh-CN" altLang="en-US" dirty="0" smtClean="0"/>
              <a:t>由</a:t>
            </a:r>
            <a:r>
              <a:rPr lang="en-US" dirty="0" smtClean="0"/>
              <a:t>n</a:t>
            </a:r>
            <a:r>
              <a:rPr lang="zh-CN" altLang="en-US" dirty="0" smtClean="0"/>
              <a:t>个</a:t>
            </a:r>
            <a:r>
              <a:rPr lang="en-US" dirty="0" smtClean="0"/>
              <a:t>product*d</a:t>
            </a:r>
            <a:r>
              <a:rPr lang="zh-CN" altLang="en-US" dirty="0" smtClean="0"/>
              <a:t>个特征值组成</a:t>
            </a:r>
          </a:p>
          <a:p>
            <a:r>
              <a:rPr lang="zh-CN" altLang="en-US" dirty="0" smtClean="0"/>
              <a:t>对于矩阵</a:t>
            </a:r>
            <a:r>
              <a:rPr lang="en-US" dirty="0" smtClean="0"/>
              <a:t>U，</a:t>
            </a:r>
            <a:r>
              <a:rPr lang="zh-CN" altLang="en-US" dirty="0" smtClean="0"/>
              <a:t>假设对于任意的用户</a:t>
            </a:r>
            <a:r>
              <a:rPr lang="en-US" dirty="0" smtClean="0"/>
              <a:t>A，</a:t>
            </a:r>
            <a:r>
              <a:rPr lang="zh-CN" altLang="en-US" dirty="0" smtClean="0"/>
              <a:t>该用户对一部电影的综合评分和电影的特征值存在一定的线性关系，即电影的综合评分</a:t>
            </a:r>
            <a:r>
              <a:rPr lang="en-US" altLang="zh-CN" dirty="0" smtClean="0"/>
              <a:t>=(</a:t>
            </a:r>
            <a:r>
              <a:rPr lang="en-US" dirty="0" smtClean="0"/>
              <a:t>a1*d1+a2*d2+a3*d3+a4*d4)</a:t>
            </a:r>
            <a:br>
              <a:rPr lang="en-US" dirty="0" smtClean="0"/>
            </a:br>
            <a:r>
              <a:rPr lang="zh-CN" altLang="en-US" dirty="0" smtClean="0"/>
              <a:t>其中</a:t>
            </a:r>
            <a:r>
              <a:rPr lang="en-US" dirty="0" smtClean="0"/>
              <a:t>a1-4</a:t>
            </a:r>
            <a:r>
              <a:rPr lang="zh-CN" altLang="en-US" dirty="0" smtClean="0"/>
              <a:t>为用户</a:t>
            </a:r>
            <a:r>
              <a:rPr lang="en-US" dirty="0" smtClean="0"/>
              <a:t>A</a:t>
            </a:r>
            <a:r>
              <a:rPr lang="zh-CN" altLang="en-US" dirty="0" smtClean="0"/>
              <a:t>的特征值，</a:t>
            </a:r>
            <a:r>
              <a:rPr lang="en-US" dirty="0" smtClean="0"/>
              <a:t>d1-4</a:t>
            </a:r>
            <a:r>
              <a:rPr lang="zh-CN" altLang="en-US" dirty="0" smtClean="0"/>
              <a:t>为之前所说的电影的特征值</a:t>
            </a:r>
            <a:br>
              <a:rPr lang="zh-CN" altLang="en-US" dirty="0" smtClean="0"/>
            </a:br>
            <a:r>
              <a:rPr lang="zh-CN" altLang="en-US" dirty="0" smtClean="0"/>
              <a:t>参考：</a:t>
            </a:r>
            <a:br>
              <a:rPr lang="zh-CN" altLang="en-US" dirty="0" smtClean="0"/>
            </a:br>
            <a:r>
              <a:rPr lang="zh-CN" altLang="en-US" dirty="0" smtClean="0">
                <a:hlinkClick r:id="rId3"/>
              </a:rPr>
              <a:t>协同过滤中的矩阵分解算法研究</a:t>
            </a:r>
            <a:endParaRPr lang="zh-CN" altLang="en-US" dirty="0" smtClean="0"/>
          </a:p>
          <a:p>
            <a:r>
              <a:rPr lang="zh-CN" altLang="en-US" dirty="0" smtClean="0"/>
              <a:t>那么对于之前</a:t>
            </a:r>
            <a:r>
              <a:rPr lang="en-US" dirty="0" smtClean="0"/>
              <a:t>ALS</a:t>
            </a:r>
            <a:r>
              <a:rPr lang="zh-CN" altLang="en-US" dirty="0" smtClean="0"/>
              <a:t>算法的这个假设</a:t>
            </a:r>
            <a:br>
              <a:rPr lang="zh-CN" altLang="en-US" dirty="0" smtClean="0"/>
            </a:br>
            <a:r>
              <a:rPr lang="en-US" dirty="0" smtClean="0"/>
              <a:t>m*n</a:t>
            </a:r>
            <a:r>
              <a:rPr lang="zh-CN" altLang="en-US" dirty="0" smtClean="0"/>
              <a:t>的评分矩阵</a:t>
            </a:r>
            <a:r>
              <a:rPr lang="en-US" dirty="0" smtClean="0"/>
              <a:t>R，</a:t>
            </a:r>
            <a:r>
              <a:rPr lang="zh-CN" altLang="en-US" dirty="0" smtClean="0"/>
              <a:t>可以被近似分解成</a:t>
            </a:r>
            <a:r>
              <a:rPr lang="en-US" dirty="0" smtClean="0"/>
              <a:t>U*(V)T</a:t>
            </a:r>
            <a:br>
              <a:rPr lang="en-US" dirty="0" smtClean="0"/>
            </a:br>
            <a:r>
              <a:rPr lang="zh-CN" altLang="en-US" dirty="0" smtClean="0"/>
              <a:t>就是成立的，某个用户对某个产品的评分可以通过矩阵</a:t>
            </a:r>
            <a:r>
              <a:rPr lang="en-US" dirty="0" smtClean="0"/>
              <a:t>U</a:t>
            </a:r>
            <a:r>
              <a:rPr lang="zh-CN" altLang="en-US" dirty="0" smtClean="0"/>
              <a:t>某行和矩阵</a:t>
            </a:r>
            <a:r>
              <a:rPr lang="en-US" dirty="0" smtClean="0"/>
              <a:t>V（</a:t>
            </a:r>
            <a:r>
              <a:rPr lang="zh-CN" altLang="en-US" dirty="0" smtClean="0"/>
              <a:t>转置）的某列相乘得到</a:t>
            </a:r>
          </a:p>
          <a:p>
            <a:r>
              <a:rPr lang="zh-CN" altLang="en-US" dirty="0" smtClean="0"/>
              <a:t>那么现在的问题是，如何确定用户和产品的特征值？（之前仅仅是举例子，实际中这两个都是未知的变量）</a:t>
            </a:r>
            <a:br>
              <a:rPr lang="zh-CN" altLang="en-US" dirty="0" smtClean="0"/>
            </a:br>
            <a:r>
              <a:rPr lang="zh-CN" altLang="en-US" dirty="0" smtClean="0"/>
              <a:t>采用的是交替的最小二乘法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86567-A8D9-4F6F-8188-F081209EE2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4044-71AF-4AC8-BA8D-BCA36953D3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D37F-C28C-4E6D-B8DC-91D8E6A4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1122363"/>
            <a:ext cx="8020050" cy="33337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47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-214313"/>
            <a:ext cx="9744075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-257175"/>
            <a:ext cx="9963150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-266700"/>
            <a:ext cx="10048875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en-US" altLang="zh-CN" dirty="0" smtClean="0"/>
          </a:p>
          <a:p>
            <a:r>
              <a:rPr lang="en-US" altLang="zh-CN" dirty="0" smtClean="0"/>
              <a:t>K-means </a:t>
            </a:r>
            <a:r>
              <a:rPr lang="en-US" altLang="zh-CN" dirty="0"/>
              <a:t>(</a:t>
            </a:r>
            <a:r>
              <a:rPr lang="en-US" altLang="zh-CN" dirty="0" err="1" smtClean="0"/>
              <a:t>scala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smtClean="0"/>
              <a:t>K-means(python)</a:t>
            </a:r>
          </a:p>
          <a:p>
            <a:r>
              <a:rPr lang="en-US" dirty="0" smtClean="0"/>
              <a:t>K-means(dimension reduction)</a:t>
            </a:r>
          </a:p>
          <a:p>
            <a:r>
              <a:rPr lang="en-US" dirty="0" smtClean="0"/>
              <a:t>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7/79/Gradient_descent.png/350px-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91" y="1527281"/>
            <a:ext cx="4729245" cy="51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42" y="2591551"/>
            <a:ext cx="2662109" cy="6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-142875"/>
            <a:ext cx="9477375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个聚类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距离</a:t>
            </a:r>
            <a:r>
              <a:rPr lang="zh-CN" altLang="en-US" dirty="0"/>
              <a:t>公式</a:t>
            </a:r>
            <a:endParaRPr lang="en-US" dirty="0"/>
          </a:p>
        </p:txBody>
      </p:sp>
      <p:pic>
        <p:nvPicPr>
          <p:cNvPr id="2050" name="Picture 2" descr="http://scikit-learn.org/stable/_images/sphx_glr_plot_cluster_iris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6" y="1617454"/>
            <a:ext cx="6356907" cy="47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3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-204788"/>
            <a:ext cx="1027747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-71438"/>
            <a:ext cx="98202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-52388"/>
            <a:ext cx="9677400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13" y="1232659"/>
            <a:ext cx="7924800" cy="34385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852863" y="3152275"/>
            <a:ext cx="4668253" cy="36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0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协同过滤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629"/>
            <a:ext cx="5138890" cy="1403434"/>
          </a:xfrm>
          <a:prstGeom prst="rect">
            <a:avLst/>
          </a:prstGeom>
        </p:spPr>
      </p:pic>
      <p:pic>
        <p:nvPicPr>
          <p:cNvPr id="3074" name="Picture 2" descr="“collaborative filtering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0" y="1653909"/>
            <a:ext cx="5570816" cy="37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80987"/>
            <a:ext cx="93535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-75372"/>
            <a:ext cx="998220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04787"/>
            <a:ext cx="96678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-28575"/>
            <a:ext cx="962025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00012"/>
            <a:ext cx="97821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762"/>
            <a:ext cx="97726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04787"/>
            <a:ext cx="96678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4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-76200"/>
            <a:ext cx="99441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-219075"/>
            <a:ext cx="9391650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判定式和生成式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20" y="1825625"/>
            <a:ext cx="9334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47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US" altLang="zh-CN" sz="4400" dirty="0" smtClean="0"/>
              <a:t>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39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68" y="732172"/>
            <a:ext cx="8599153" cy="54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李航 分类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8" y="112256"/>
            <a:ext cx="4951023" cy="6601365"/>
          </a:xfrm>
        </p:spPr>
      </p:pic>
    </p:spTree>
    <p:extLst>
      <p:ext uri="{BB962C8B-B14F-4D97-AF65-F5344CB8AC3E}">
        <p14:creationId xmlns:p14="http://schemas.microsoft.com/office/powerpoint/2010/main" val="4149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19" y="365125"/>
            <a:ext cx="94107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8100"/>
            <a:ext cx="95535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657225"/>
            <a:ext cx="8505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-109538"/>
            <a:ext cx="9572625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72</Words>
  <Application>Microsoft Office PowerPoint</Application>
  <PresentationFormat>宽屏</PresentationFormat>
  <Paragraphs>28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判定式和生成式</vt:lpstr>
      <vt:lpstr>PowerPoint 演示文稿</vt:lpstr>
      <vt:lpstr>李航 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几个例子</vt:lpstr>
      <vt:lpstr>梯度下降</vt:lpstr>
      <vt:lpstr> </vt:lpstr>
      <vt:lpstr>K-means</vt:lpstr>
      <vt:lpstr>PowerPoint 演示文稿</vt:lpstr>
      <vt:lpstr>PowerPoint 演示文稿</vt:lpstr>
      <vt:lpstr>PowerPoint 演示文稿</vt:lpstr>
      <vt:lpstr>协同过滤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Diao</dc:creator>
  <cp:lastModifiedBy>Boyu Diao</cp:lastModifiedBy>
  <cp:revision>22</cp:revision>
  <dcterms:created xsi:type="dcterms:W3CDTF">2017-08-23T14:00:38Z</dcterms:created>
  <dcterms:modified xsi:type="dcterms:W3CDTF">2017-10-05T07:22:35Z</dcterms:modified>
</cp:coreProperties>
</file>