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3" r:id="rId4"/>
    <p:sldId id="258" r:id="rId5"/>
    <p:sldId id="261" r:id="rId6"/>
    <p:sldId id="259" r:id="rId7"/>
    <p:sldId id="264" r:id="rId8"/>
    <p:sldId id="269" r:id="rId9"/>
    <p:sldId id="270" r:id="rId10"/>
    <p:sldId id="282" r:id="rId11"/>
    <p:sldId id="265" r:id="rId12"/>
    <p:sldId id="271" r:id="rId13"/>
    <p:sldId id="275" r:id="rId14"/>
    <p:sldId id="276" r:id="rId15"/>
    <p:sldId id="277" r:id="rId16"/>
    <p:sldId id="291" r:id="rId17"/>
    <p:sldId id="267" r:id="rId18"/>
    <p:sldId id="278" r:id="rId19"/>
    <p:sldId id="272" r:id="rId20"/>
    <p:sldId id="279" r:id="rId21"/>
    <p:sldId id="283" r:id="rId22"/>
    <p:sldId id="280" r:id="rId23"/>
    <p:sldId id="266" r:id="rId24"/>
    <p:sldId id="273" r:id="rId25"/>
    <p:sldId id="284" r:id="rId26"/>
    <p:sldId id="285" r:id="rId27"/>
    <p:sldId id="287" r:id="rId28"/>
    <p:sldId id="289" r:id="rId29"/>
    <p:sldId id="27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736" autoAdjust="0"/>
  </p:normalViewPr>
  <p:slideViewPr>
    <p:cSldViewPr snapToGrid="0">
      <p:cViewPr varScale="1">
        <p:scale>
          <a:sx n="45" d="100"/>
          <a:sy n="45" d="100"/>
        </p:scale>
        <p:origin x="14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46DEE-C4E0-4557-8317-A5B7575AF06A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62851-794B-4762-9AFF-B08374B93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175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这周两个部分，主要是讨论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，讨论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之前，我们一起说一下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生态系统的概念，和组成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38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首先来看</a:t>
            </a:r>
            <a:r>
              <a:rPr lang="en-US" altLang="zh-CN" dirty="0" smtClean="0"/>
              <a:t>HDFS </a:t>
            </a:r>
            <a:r>
              <a:rPr lang="zh-CN" altLang="en-US" dirty="0" smtClean="0"/>
              <a:t>的架构</a:t>
            </a:r>
            <a:endParaRPr lang="en-US" altLang="zh-CN" dirty="0" smtClean="0"/>
          </a:p>
          <a:p>
            <a:r>
              <a:rPr lang="zh-CN" altLang="en-US" dirty="0" smtClean="0"/>
              <a:t>这是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的定义，但过于简单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刚才我们讨论了分布式系统的四个概念，目的就是为了引出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，我们讨论的第一个大数据分布式文件系统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那么我们可以从这四个方面进行定义，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是个 多副本， 满足最终一致性，利用数据分块存储，采用主从副本控制策略的分布式文件系统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774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的架构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主要有四个元素   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SecondaryNamenode</a:t>
            </a:r>
            <a:endParaRPr lang="en-US" altLang="zh-CN" dirty="0" smtClean="0"/>
          </a:p>
          <a:p>
            <a:r>
              <a:rPr lang="en-US" altLang="zh-CN" dirty="0" smtClean="0"/>
              <a:t>HDFS</a:t>
            </a:r>
            <a:r>
              <a:rPr lang="en-US" altLang="zh-CN" baseline="0" dirty="0" smtClean="0"/>
              <a:t> Client </a:t>
            </a:r>
            <a:r>
              <a:rPr lang="zh-CN" altLang="en-US" baseline="0" dirty="0" smtClean="0"/>
              <a:t>和 </a:t>
            </a:r>
            <a:r>
              <a:rPr lang="en-US" altLang="zh-CN" baseline="0" dirty="0" err="1" smtClean="0"/>
              <a:t>DataNode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776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559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大家觉得这个系统架构有没有问题</a:t>
            </a:r>
            <a:endParaRPr lang="en-US" altLang="zh-CN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509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763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每一个方框，都是一个服务器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每一个蓝色的框，可以理解为一个进程。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读的过程，我们首先要向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去询问，我们的数据在那个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然后通过文件数据流的进程，从不同服务器上读数据。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552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写会稍微复杂一点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每一个方框，都是一个服务器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每一个蓝色的框，可以理解为一个进程。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读的过程，我们首先要向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去提出请求，我们要写一个文件，文件是多大的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Namenode</a:t>
            </a:r>
            <a:r>
              <a:rPr lang="zh-CN" altLang="en-US" dirty="0" smtClean="0"/>
              <a:t>会一次性分配给你三个数据副本的位置，但他不管写的过程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写的过程还是通过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的文件流读写进程实现，他只负责写一个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，然后告诉他另外的地址，由这个节点去写下一个副本</a:t>
            </a:r>
            <a:endParaRPr lang="en-US" altLang="zh-CN" dirty="0" smtClean="0"/>
          </a:p>
          <a:p>
            <a:r>
              <a:rPr lang="zh-CN" altLang="en-US" dirty="0" smtClean="0"/>
              <a:t>而不是我们直观的理解，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会去三个机器上写三份部分。其实他只写了一份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这么做有什么好处？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最后，跟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要有一个交互，类似于</a:t>
            </a:r>
            <a:r>
              <a:rPr lang="en-US" altLang="zh-CN" dirty="0" err="1" smtClean="0"/>
              <a:t>ack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338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写操作都比读复杂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副本分布策略，我们还需要详细讨论一下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首先我们来看一个数据中心的组成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991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729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859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上周我们提到过一次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生态系统，这里我们重新详细说一下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上周我们也提过，大数据技术，核心是分布式系统的相关理论。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所以，在说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之前，我们先讨论一些分布式系统的概念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然后就是</a:t>
            </a:r>
            <a:r>
              <a:rPr lang="en-US" altLang="zh-CN" dirty="0" smtClean="0"/>
              <a:t>HDFS </a:t>
            </a:r>
            <a:r>
              <a:rPr lang="zh-CN" altLang="en-US" dirty="0" smtClean="0"/>
              <a:t>的架构，读写过程，和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以及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667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首先我们来看一下生态系统和内核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226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所谓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生态系统，我们来下定义的话，是一系列软件。以开源为主。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很多人愿意画这样的图，基本都看吐了，好像将大数据的话。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各种各样，其实没有一张图能把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生态系统说明白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那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生态系统到底由哪些软件组成呢</a:t>
            </a:r>
            <a:r>
              <a:rPr lang="zh-CN" altLang="en-US" baseline="0" dirty="0" smtClean="0"/>
              <a:t>   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dirty="0" smtClean="0"/>
              <a:t>Hadoop</a:t>
            </a:r>
            <a:r>
              <a:rPr lang="zh-CN" altLang="en-US" dirty="0" smtClean="0"/>
              <a:t>成名太早了，所以谁都愿意往他身上靠，因此大家都乐意成为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生态系统的一员。理论上，只要能和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内核扯上关系，都可以认为是其中的一员。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337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有人做了精心的总结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在这个网址，大家不用一个一个去看，因为太多，有超过</a:t>
            </a:r>
            <a:r>
              <a:rPr lang="en-US" altLang="zh-CN" dirty="0" smtClean="0"/>
              <a:t>100</a:t>
            </a:r>
            <a:r>
              <a:rPr lang="zh-CN" altLang="en-US" baseline="0" dirty="0" smtClean="0"/>
              <a:t>  </a:t>
            </a:r>
            <a:r>
              <a:rPr lang="en-US" altLang="zh-CN" baseline="0" dirty="0" smtClean="0"/>
              <a:t>130</a:t>
            </a:r>
            <a:r>
              <a:rPr lang="zh-CN" altLang="en-US" baseline="0" dirty="0" smtClean="0"/>
              <a:t>个左右吧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dirty="0" smtClean="0"/>
              <a:t>重要的是看分类，究</a:t>
            </a:r>
            <a:r>
              <a:rPr lang="zh-CN" altLang="en-US" dirty="0" smtClean="0"/>
              <a:t>竟分为哪</a:t>
            </a:r>
            <a:r>
              <a:rPr lang="zh-CN" altLang="en-US" dirty="0" smtClean="0"/>
              <a:t>些</a:t>
            </a:r>
            <a:r>
              <a:rPr lang="zh-CN" altLang="en-US" dirty="0" smtClean="0"/>
              <a:t>呢？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加重的内容是我们重点要讨论的内容，其实这就涵盖了大数据分析的流程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首先要</a:t>
            </a:r>
            <a:r>
              <a:rPr lang="zh-CN" altLang="en-US" dirty="0" smtClean="0"/>
              <a:t>导入和采集数据</a:t>
            </a:r>
            <a:r>
              <a:rPr lang="zh-CN" altLang="en-US" baseline="0" dirty="0" smtClean="0"/>
              <a:t>    数据来了就要用文件系统存，存完了，肯定要能查询，要能计算，高级一点就是机器学习进行分析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dirty="0" smtClean="0"/>
              <a:t>如果说还有没涵盖的，那就是一个可视化。但目前还少见有大数据属性的可视化工具，大家有兴趣可以看一下是否有面向大数据的可视化框架。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如果有，那可以完成整个流程了。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26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Wiki 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的定义非常精辟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首先，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software framework</a:t>
            </a:r>
            <a:r>
              <a:rPr lang="zh-CN" altLang="en-US" dirty="0" smtClean="0"/>
              <a:t>。而不是一个</a:t>
            </a:r>
            <a:r>
              <a:rPr lang="en-US" altLang="zh-CN" dirty="0" smtClean="0"/>
              <a:t>software</a:t>
            </a:r>
            <a:r>
              <a:rPr lang="zh-CN" altLang="en-US" dirty="0" smtClean="0"/>
              <a:t>。框架的意思，就是你可以基于框架，做特定的二次开发。</a:t>
            </a:r>
            <a:endParaRPr lang="en-US" altLang="zh-CN" dirty="0" smtClean="0"/>
          </a:p>
          <a:p>
            <a:r>
              <a:rPr lang="en-US" altLang="zh-CN" dirty="0" smtClean="0"/>
              <a:t>Software</a:t>
            </a:r>
            <a:r>
              <a:rPr lang="zh-CN" altLang="en-US" dirty="0" smtClean="0"/>
              <a:t>就好比是一个某一种口味的披萨饼，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就好比是一个纯的饼，你可以根据你的需要，加烤肉，蔬菜，培根。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直观的看这句话，我们可以理解出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的两个内涵，一个就是分布式存储，一个是分布式处理，这是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两层内涵。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深入的琢磨一下，其实还有另一层内涵，对于一个</a:t>
            </a:r>
            <a:r>
              <a:rPr lang="en-US" altLang="zh-CN" dirty="0" smtClean="0"/>
              <a:t>computer cluster</a:t>
            </a:r>
            <a:r>
              <a:rPr lang="zh-CN" altLang="en-US" dirty="0" smtClean="0"/>
              <a:t>，数千台服务器，如何分配</a:t>
            </a:r>
            <a:r>
              <a:rPr lang="en-US" altLang="zh-CN" dirty="0" smtClean="0"/>
              <a:t>processing</a:t>
            </a:r>
            <a:r>
              <a:rPr lang="zh-CN" altLang="en-US" dirty="0" smtClean="0"/>
              <a:t>的资源，是一个大问题。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Hadoop</a:t>
            </a:r>
            <a:r>
              <a:rPr lang="zh-CN" altLang="en-US" dirty="0" smtClean="0"/>
              <a:t>的第三层内涵就是资源调度。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所以对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的理解，首先他是一个分布式的软件框架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Hadoop 2.0</a:t>
            </a:r>
            <a:r>
              <a:rPr lang="zh-CN" altLang="en-US" dirty="0" smtClean="0"/>
              <a:t>以后，内核包含三个部分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9499C-94F4-4B56-8AB6-D60F227F7B7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90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分布式系统，</a:t>
            </a:r>
            <a:r>
              <a:rPr lang="zh-CN" altLang="en-US" baseline="0" dirty="0" smtClean="0"/>
              <a:t>    分布式的内涵，就我个人粗浅的认识，主要有两层，数据的分布式，计算的分布式，或者说是服务的分布式。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dirty="0" smtClean="0"/>
              <a:t>所谓分布式，就是把单机的事给多机去做，分治然后合并 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无论是数据分布式，还是计算分布式，都有一个核心概念，叫副本。    一般数据副本很好理解，就是一个数据存了多个版本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但计算或者服务，也有很多副本。例如</a:t>
            </a:r>
            <a:r>
              <a:rPr lang="en-US" altLang="zh-CN" dirty="0" smtClean="0"/>
              <a:t>DNS</a:t>
            </a:r>
            <a:r>
              <a:rPr lang="zh-CN" altLang="en-US" dirty="0" smtClean="0"/>
              <a:t>就是一个典型应用，或者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的镜像服务器，这就是服务副本的典型应用，全球都是一样的。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无论是数据副本还是服务副本，既然是副本，那我们都希望他始终保持一致，这样才能满足很多系统需求，这就要引出一致性的概念。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简单的说，副本一致性就是希望副本之间能时刻保持同步，一个副本的更新能立即传递到其他副本，防止多个写的冲突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但这件事的实现是很贵的，因此一致性分了多个级别。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还是用例子来说，数据副本，例如银行有多个数据库存你的钱数，那你取过钱，那肯定全国的都需要立刻同步成相同的状态，否则你就可以作弊。</a:t>
            </a:r>
            <a:endParaRPr lang="en-US" altLang="zh-CN" dirty="0" smtClean="0"/>
          </a:p>
          <a:p>
            <a:r>
              <a:rPr lang="zh-CN" altLang="en-US" dirty="0" smtClean="0"/>
              <a:t>服务副本的例子，就用</a:t>
            </a:r>
            <a:r>
              <a:rPr lang="en-US" altLang="zh-CN" dirty="0" smtClean="0"/>
              <a:t>DNS</a:t>
            </a:r>
            <a:r>
              <a:rPr lang="zh-CN" altLang="en-US" dirty="0" smtClean="0"/>
              <a:t>来说。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一些系统的例子。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025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数据分布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大文件的分布，数据文件的分布有两个好处，一个是可以存下更大的文件，第二个就是数据分散后，易于并行。</a:t>
            </a:r>
            <a:endParaRPr lang="en-US" altLang="zh-CN" dirty="0" smtClean="0"/>
          </a:p>
          <a:p>
            <a:r>
              <a:rPr lang="zh-CN" altLang="en-US" dirty="0" smtClean="0"/>
              <a:t>例如你把文件都存到一个机器上，你要做分布式计算，你还要把这些文件网络传输到计算节点上。</a:t>
            </a:r>
            <a:endParaRPr lang="en-US" altLang="zh-CN" dirty="0" smtClean="0"/>
          </a:p>
          <a:p>
            <a:r>
              <a:rPr lang="zh-CN" altLang="en-US" dirty="0" smtClean="0"/>
              <a:t>如果文件已经分布式存储，那你就直接把计算进程调度到数据节点就可以了。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这就是大文件分布的问题     主要方式有   哈希，数据范围   数据块  和一致性哈希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前三个说一下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一致性哈希，大家自己去查吧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部分控制策略   如何维护控制副本的分布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92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220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B7AF-26D8-47F2-BDA9-A68451E758B7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98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B7AF-26D8-47F2-BDA9-A68451E758B7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65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B7AF-26D8-47F2-BDA9-A68451E758B7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7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6448" y="73153"/>
            <a:ext cx="10515600" cy="95980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448" y="1362456"/>
            <a:ext cx="10515600" cy="450786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B7AF-26D8-47F2-BDA9-A68451E758B7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443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B7AF-26D8-47F2-BDA9-A68451E758B7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049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B7AF-26D8-47F2-BDA9-A68451E758B7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561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B7AF-26D8-47F2-BDA9-A68451E758B7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12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B7AF-26D8-47F2-BDA9-A68451E758B7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03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B7AF-26D8-47F2-BDA9-A68451E758B7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70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B7AF-26D8-47F2-BDA9-A68451E758B7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98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B7AF-26D8-47F2-BDA9-A68451E758B7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25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5B7AF-26D8-47F2-BDA9-A68451E758B7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39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stable/api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ecosystemtable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96062" y="1208690"/>
            <a:ext cx="12384119" cy="2434381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Hadoop Ecosystem </a:t>
            </a:r>
            <a:br>
              <a:rPr lang="en-US" altLang="zh-CN" b="1" dirty="0" smtClean="0"/>
            </a:br>
            <a:r>
              <a:rPr lang="en-US" altLang="zh-CN" b="1" dirty="0" smtClean="0"/>
              <a:t>and </a:t>
            </a:r>
            <a:br>
              <a:rPr lang="en-US" altLang="zh-CN" b="1" dirty="0" smtClean="0"/>
            </a:br>
            <a:r>
              <a:rPr lang="en-US" altLang="zh-CN" b="1" dirty="0" smtClean="0"/>
              <a:t>Hadoop Core : HDFS</a:t>
            </a:r>
            <a:endParaRPr lang="en-US" altLang="zh-CN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98" y="4441094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Boyu Diao</a:t>
            </a:r>
          </a:p>
          <a:p>
            <a:r>
              <a:rPr lang="en-US" altLang="zh-CN" sz="3600" dirty="0" smtClean="0"/>
              <a:t>2016.05.27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4229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Concepts in Distributed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Copy consistency(</a:t>
            </a:r>
            <a:r>
              <a:rPr lang="zh-CN" altLang="en-US" dirty="0"/>
              <a:t>一致性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strong </a:t>
            </a:r>
            <a:r>
              <a:rPr lang="en-US" altLang="zh-CN" dirty="0" smtClean="0"/>
              <a:t>consistency</a:t>
            </a:r>
          </a:p>
          <a:p>
            <a:pPr lvl="2"/>
            <a:r>
              <a:rPr lang="zh-CN" altLang="en-US" dirty="0"/>
              <a:t>当更新操作完成之后，任何多个后续进程或者线程的访问都会返回最新的更新过的值。</a:t>
            </a:r>
            <a:endParaRPr lang="en-US" altLang="zh-CN" dirty="0"/>
          </a:p>
          <a:p>
            <a:pPr lvl="1"/>
            <a:r>
              <a:rPr lang="en-US" altLang="zh-CN" dirty="0"/>
              <a:t>week </a:t>
            </a:r>
            <a:r>
              <a:rPr lang="en-US" altLang="zh-CN" dirty="0" smtClean="0"/>
              <a:t>consistency</a:t>
            </a:r>
          </a:p>
          <a:p>
            <a:pPr lvl="2"/>
            <a:r>
              <a:rPr lang="zh-CN" altLang="en-US" dirty="0"/>
              <a:t>系统并不保证续进程或者线程的访问都会返回最新的更新过的值</a:t>
            </a:r>
            <a:r>
              <a:rPr lang="zh-CN" altLang="en-US" dirty="0" smtClean="0"/>
              <a:t>。但保证每个副本都有相同的读写时序。</a:t>
            </a:r>
            <a:endParaRPr lang="en-US" altLang="zh-CN" dirty="0"/>
          </a:p>
          <a:p>
            <a:pPr lvl="1"/>
            <a:r>
              <a:rPr lang="en-US" altLang="zh-CN" dirty="0"/>
              <a:t>eventual </a:t>
            </a:r>
            <a:r>
              <a:rPr lang="en-US" altLang="zh-CN" dirty="0" smtClean="0"/>
              <a:t>consistency</a:t>
            </a:r>
          </a:p>
          <a:p>
            <a:pPr lvl="2"/>
            <a:r>
              <a:rPr lang="zh-CN" altLang="en-US" dirty="0"/>
              <a:t>弱一致性的特定形式。系统保证在没有后续更新的前提下，系统最终返回上一次更新操作的值。</a:t>
            </a:r>
            <a:endParaRPr lang="en-US" altLang="zh-CN" dirty="0"/>
          </a:p>
          <a:p>
            <a:pPr lvl="1"/>
            <a:r>
              <a:rPr lang="en-US" altLang="zh-CN" dirty="0"/>
              <a:t>Monotonic(</a:t>
            </a:r>
            <a:r>
              <a:rPr lang="zh-CN" altLang="en-US" dirty="0"/>
              <a:t>单调</a:t>
            </a:r>
            <a:r>
              <a:rPr lang="en-US" altLang="zh-CN" dirty="0"/>
              <a:t>) consistency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08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34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7912"/>
            <a:ext cx="10515600" cy="483905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Recall Hadoop Ecosystem</a:t>
            </a:r>
            <a:r>
              <a:rPr lang="en-US" altLang="zh-CN" dirty="0"/>
              <a:t> </a:t>
            </a:r>
            <a:r>
              <a:rPr lang="en-US" altLang="zh-CN" dirty="0" smtClean="0"/>
              <a:t>and Hadoop Core</a:t>
            </a:r>
          </a:p>
          <a:p>
            <a:endParaRPr lang="en-US" altLang="zh-CN" dirty="0"/>
          </a:p>
          <a:p>
            <a:r>
              <a:rPr lang="en-US" altLang="zh-CN" dirty="0" smtClean="0"/>
              <a:t>Some Concepts in Distributed System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HDFS Architecture</a:t>
            </a:r>
          </a:p>
          <a:p>
            <a:endParaRPr lang="en-US" altLang="zh-CN" dirty="0"/>
          </a:p>
          <a:p>
            <a:r>
              <a:rPr lang="en-US" altLang="zh-CN" dirty="0" smtClean="0"/>
              <a:t>HDFS Read and Write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HDFS Shell and API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67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 </a:t>
            </a:r>
            <a:r>
              <a:rPr lang="en-US" altLang="zh-CN" dirty="0" smtClean="0"/>
              <a:t>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dk1"/>
                </a:solidFill>
              </a:rPr>
              <a:t>HDFS is designed to reliably store very large files across machines in a large cluster.</a:t>
            </a:r>
          </a:p>
          <a:p>
            <a:endParaRPr lang="zh-CN" altLang="en-US" b="1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121268"/>
              </p:ext>
            </p:extLst>
          </p:nvPr>
        </p:nvGraphicFramePr>
        <p:xfrm>
          <a:off x="1056640" y="2454866"/>
          <a:ext cx="9324848" cy="3161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424"/>
                <a:gridCol w="4662424"/>
              </a:tblGrid>
              <a:tr h="632291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Problems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Methods</a:t>
                      </a:r>
                      <a:endParaRPr lang="zh-CN" altLang="en-US" sz="2400" dirty="0"/>
                    </a:p>
                  </a:txBody>
                  <a:tcPr/>
                </a:tc>
              </a:tr>
              <a:tr h="632291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Copy / 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Replica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Multiple(Default</a:t>
                      </a:r>
                      <a:r>
                        <a:rPr lang="en-US" altLang="zh-CN" sz="2400" baseline="0" dirty="0" smtClean="0"/>
                        <a:t> 3</a:t>
                      </a:r>
                      <a:r>
                        <a:rPr lang="en-US" altLang="zh-CN" sz="2400" dirty="0" smtClean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</a:tr>
              <a:tr h="632291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Copy Consistency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Eventual Consistency</a:t>
                      </a:r>
                    </a:p>
                  </a:txBody>
                  <a:tcPr/>
                </a:tc>
              </a:tr>
              <a:tr h="632291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Data Distribution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Data Chunk</a:t>
                      </a:r>
                    </a:p>
                  </a:txBody>
                  <a:tcPr/>
                </a:tc>
              </a:tr>
              <a:tr h="632291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Copy Control Protocol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Primary-Secondary</a:t>
                      </a:r>
                      <a:endParaRPr lang="zh-CN" alt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>
          <a:xfrm>
            <a:off x="800608" y="6063361"/>
            <a:ext cx="10515600" cy="7946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err="1" smtClean="0"/>
              <a:t>Ghemawat</a:t>
            </a:r>
            <a:r>
              <a:rPr lang="en-US" altLang="zh-CN" sz="2400" dirty="0" smtClean="0"/>
              <a:t>, S.; </a:t>
            </a:r>
            <a:r>
              <a:rPr lang="en-US" altLang="zh-CN" sz="2400" dirty="0" err="1" smtClean="0"/>
              <a:t>Gobioff</a:t>
            </a:r>
            <a:r>
              <a:rPr lang="en-US" altLang="zh-CN" sz="2400" dirty="0" smtClean="0"/>
              <a:t>, H.; Leung, S. T. (2003). "The Google file system". </a:t>
            </a:r>
            <a:r>
              <a:rPr lang="en-US" altLang="zh-CN" sz="2400" i="1" dirty="0" smtClean="0"/>
              <a:t>Proceedings of the nineteenth ACM Symposium on Operating Systems Principles - SOSP '03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39650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 Architecture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918233"/>
            <a:ext cx="9003030" cy="582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9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 </a:t>
            </a:r>
            <a:r>
              <a:rPr lang="en-US" altLang="zh-CN" dirty="0" smtClean="0"/>
              <a:t>Architecture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023" y="1014478"/>
            <a:ext cx="9284018" cy="584352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14080" y="824738"/>
            <a:ext cx="2887472" cy="573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Before HDFS 2.0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26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08073" y="1612074"/>
            <a:ext cx="3779646" cy="3051366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Master</a:t>
            </a:r>
          </a:p>
          <a:p>
            <a:r>
              <a:rPr lang="zh-CN" altLang="en-US" sz="2400" dirty="0" smtClean="0"/>
              <a:t>管理命</a:t>
            </a:r>
            <a:r>
              <a:rPr lang="zh-CN" altLang="en-US" sz="2400" dirty="0"/>
              <a:t>名空间镜像文件（</a:t>
            </a:r>
            <a:r>
              <a:rPr lang="en-US" altLang="zh-CN" sz="2400" dirty="0" err="1"/>
              <a:t>fsimage</a:t>
            </a:r>
            <a:r>
              <a:rPr lang="zh-CN" altLang="en-US" sz="2400" dirty="0"/>
              <a:t>）和操作日志（</a:t>
            </a:r>
            <a:r>
              <a:rPr lang="en-US" altLang="zh-CN" sz="2400" dirty="0" err="1"/>
              <a:t>fsedits</a:t>
            </a:r>
            <a:r>
              <a:rPr lang="zh-CN" altLang="en-US" sz="2400" dirty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管</a:t>
            </a:r>
            <a:r>
              <a:rPr lang="zh-CN" altLang="en-US" sz="2400" dirty="0"/>
              <a:t>理数据块映射信</a:t>
            </a:r>
            <a:r>
              <a:rPr lang="zh-CN" altLang="en-US" sz="2400" dirty="0" smtClean="0"/>
              <a:t>息</a:t>
            </a:r>
            <a:endParaRPr lang="en-US" altLang="zh-CN" sz="2400" dirty="0"/>
          </a:p>
          <a:p>
            <a:r>
              <a:rPr lang="zh-CN" altLang="en-US" sz="2400" dirty="0" smtClean="0"/>
              <a:t>管理副本策略</a:t>
            </a:r>
            <a:endParaRPr lang="en-US" altLang="zh-CN" sz="2400" dirty="0" smtClean="0"/>
          </a:p>
          <a:p>
            <a:r>
              <a:rPr lang="zh-CN" altLang="en-US" sz="2400" dirty="0" smtClean="0"/>
              <a:t>处理</a:t>
            </a:r>
            <a:r>
              <a:rPr lang="en-US" altLang="zh-CN" sz="2400" dirty="0" smtClean="0"/>
              <a:t>Client</a:t>
            </a:r>
            <a:r>
              <a:rPr lang="zh-CN" altLang="en-US" sz="2400" dirty="0" smtClean="0"/>
              <a:t>的请求</a:t>
            </a:r>
            <a:endParaRPr lang="en-US" altLang="zh-CN" sz="2400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48" y="1529977"/>
            <a:ext cx="1571625" cy="828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194" y="1544264"/>
            <a:ext cx="1600200" cy="800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48" y="5264865"/>
            <a:ext cx="1581150" cy="800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0753" y="3691335"/>
            <a:ext cx="1305307" cy="781050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7631428" y="1612074"/>
            <a:ext cx="3779646" cy="3051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 smtClean="0"/>
              <a:t>NameNode</a:t>
            </a:r>
            <a:r>
              <a:rPr lang="zh-CN" altLang="en-US" sz="2400" dirty="0" smtClean="0"/>
              <a:t>的热备</a:t>
            </a:r>
            <a:endParaRPr lang="en-US" altLang="zh-CN" sz="2400" dirty="0" smtClean="0"/>
          </a:p>
          <a:p>
            <a:r>
              <a:rPr lang="zh-CN" altLang="en-US" sz="2400" dirty="0" smtClean="0"/>
              <a:t>定期同步</a:t>
            </a:r>
            <a:r>
              <a:rPr lang="en-US" altLang="zh-CN" sz="2400" dirty="0" err="1" smtClean="0"/>
              <a:t>fsimage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fsedits</a:t>
            </a:r>
            <a:endParaRPr lang="en-US" altLang="zh-CN" sz="2400" dirty="0" smtClean="0"/>
          </a:p>
          <a:p>
            <a:r>
              <a:rPr lang="zh-CN" altLang="en-US" sz="2400" dirty="0" smtClean="0"/>
              <a:t>当</a:t>
            </a:r>
            <a:r>
              <a:rPr lang="en-US" altLang="zh-CN" sz="2400" dirty="0" err="1" smtClean="0"/>
              <a:t>NameNode</a:t>
            </a:r>
            <a:r>
              <a:rPr lang="zh-CN" altLang="en-US" sz="2400" dirty="0" smtClean="0"/>
              <a:t>出现故障时，帮助</a:t>
            </a:r>
            <a:r>
              <a:rPr lang="en-US" altLang="zh-CN" sz="2400" dirty="0" err="1" smtClean="0"/>
              <a:t>NameNode</a:t>
            </a:r>
            <a:r>
              <a:rPr lang="zh-CN" altLang="en-US" sz="2400" dirty="0" smtClean="0"/>
              <a:t>快速恢复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117598" y="5289994"/>
            <a:ext cx="3779646" cy="1405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Slave</a:t>
            </a:r>
          </a:p>
          <a:p>
            <a:r>
              <a:rPr lang="zh-CN" altLang="en-US" sz="2400" dirty="0" smtClean="0"/>
              <a:t>负责数据在本地的读写，存储</a:t>
            </a: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7631428" y="3691334"/>
            <a:ext cx="3779646" cy="3004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文件切分</a:t>
            </a:r>
            <a:endParaRPr lang="en-US" altLang="zh-CN" sz="2400" dirty="0" smtClean="0"/>
          </a:p>
          <a:p>
            <a:r>
              <a:rPr lang="zh-CN" altLang="en-US" sz="2400" dirty="0" smtClean="0"/>
              <a:t>与</a:t>
            </a:r>
            <a:r>
              <a:rPr lang="en-US" altLang="zh-CN" sz="2400" dirty="0" err="1" smtClean="0"/>
              <a:t>NameNode</a:t>
            </a:r>
            <a:r>
              <a:rPr lang="zh-CN" altLang="en-US" sz="2400" dirty="0" smtClean="0"/>
              <a:t>交互获取副本策略</a:t>
            </a:r>
            <a:endParaRPr lang="en-US" altLang="zh-CN" sz="2400" dirty="0" smtClean="0"/>
          </a:p>
          <a:p>
            <a:r>
              <a:rPr lang="zh-CN" altLang="en-US" dirty="0" smtClean="0"/>
              <a:t>与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交互，进行文件读写</a:t>
            </a:r>
            <a:endParaRPr lang="en-US" altLang="zh-CN" dirty="0" smtClean="0"/>
          </a:p>
          <a:p>
            <a:r>
              <a:rPr lang="zh-CN" altLang="en-US" dirty="0" smtClean="0"/>
              <a:t>管理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03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1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 </a:t>
            </a:r>
            <a:r>
              <a:rPr lang="en-US" altLang="zh-CN" dirty="0" smtClean="0"/>
              <a:t>Architecture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023" y="1014478"/>
            <a:ext cx="9284018" cy="5843522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460" y="227735"/>
            <a:ext cx="80295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1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34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7912"/>
            <a:ext cx="10515600" cy="483905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Recall Hadoop Ecosystem</a:t>
            </a:r>
            <a:r>
              <a:rPr lang="en-US" altLang="zh-CN" dirty="0"/>
              <a:t> </a:t>
            </a:r>
            <a:r>
              <a:rPr lang="en-US" altLang="zh-CN" dirty="0" smtClean="0"/>
              <a:t>and Hadoop Core</a:t>
            </a:r>
          </a:p>
          <a:p>
            <a:endParaRPr lang="en-US" altLang="zh-CN" dirty="0"/>
          </a:p>
          <a:p>
            <a:r>
              <a:rPr lang="en-US" altLang="zh-CN" dirty="0" smtClean="0"/>
              <a:t>Some Concepts in Distributed System</a:t>
            </a:r>
          </a:p>
          <a:p>
            <a:endParaRPr lang="en-US" altLang="zh-CN" dirty="0"/>
          </a:p>
          <a:p>
            <a:r>
              <a:rPr lang="en-US" altLang="zh-CN" dirty="0" smtClean="0"/>
              <a:t>HDFS Architecture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HDFS Read and Write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HDFS Shell and API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6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 Read and Write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545" y="1047750"/>
            <a:ext cx="9048750" cy="5810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562" y="1239520"/>
            <a:ext cx="8775182" cy="539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2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6448" y="73153"/>
            <a:ext cx="10515600" cy="1074928"/>
          </a:xfrm>
        </p:spPr>
        <p:txBody>
          <a:bodyPr/>
          <a:lstStyle/>
          <a:p>
            <a:r>
              <a:rPr lang="en-US" altLang="zh-CN" dirty="0"/>
              <a:t>HDFS Read and Write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24" y="1148080"/>
            <a:ext cx="9208957" cy="591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5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34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7912"/>
            <a:ext cx="10515600" cy="483905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Recall Hadoop Ecosystem</a:t>
            </a:r>
            <a:r>
              <a:rPr lang="en-US" altLang="zh-CN" dirty="0"/>
              <a:t> </a:t>
            </a:r>
            <a:r>
              <a:rPr lang="en-US" altLang="zh-CN" dirty="0" smtClean="0"/>
              <a:t>and Hadoop Core</a:t>
            </a:r>
          </a:p>
          <a:p>
            <a:endParaRPr lang="en-US" altLang="zh-CN" dirty="0"/>
          </a:p>
          <a:p>
            <a:r>
              <a:rPr lang="en-US" altLang="zh-CN" dirty="0" smtClean="0"/>
              <a:t>Some Concepts in Distributed System</a:t>
            </a:r>
          </a:p>
          <a:p>
            <a:endParaRPr lang="en-US" altLang="zh-CN" dirty="0"/>
          </a:p>
          <a:p>
            <a:r>
              <a:rPr lang="en-US" altLang="zh-CN" dirty="0" smtClean="0"/>
              <a:t>HDFS Architecture</a:t>
            </a:r>
          </a:p>
          <a:p>
            <a:endParaRPr lang="en-US" altLang="zh-CN" dirty="0"/>
          </a:p>
          <a:p>
            <a:r>
              <a:rPr lang="en-US" altLang="zh-CN" dirty="0" smtClean="0"/>
              <a:t>HDFS Read and Write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HDFS Shell and API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99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6448" y="73152"/>
            <a:ext cx="10515600" cy="1109853"/>
          </a:xfrm>
        </p:spPr>
        <p:txBody>
          <a:bodyPr/>
          <a:lstStyle/>
          <a:p>
            <a:r>
              <a:rPr lang="en-US" altLang="zh-CN" dirty="0"/>
              <a:t>HDFS Read and Write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60" y="1183005"/>
            <a:ext cx="993457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4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 Read and Write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40" y="1032955"/>
            <a:ext cx="9083040" cy="553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0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6448" y="73153"/>
            <a:ext cx="10515600" cy="942848"/>
          </a:xfrm>
        </p:spPr>
        <p:txBody>
          <a:bodyPr/>
          <a:lstStyle/>
          <a:p>
            <a:r>
              <a:rPr lang="en-US" altLang="zh-CN" dirty="0"/>
              <a:t>HDFS Read and Write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REPLICA </a:t>
            </a:r>
            <a:r>
              <a:rPr lang="en-US" altLang="zh-CN" dirty="0" smtClean="0"/>
              <a:t>PLACEMENT</a:t>
            </a:r>
          </a:p>
          <a:p>
            <a:pPr lvl="1"/>
            <a:r>
              <a:rPr lang="en-US" altLang="zh-CN" dirty="0" smtClean="0"/>
              <a:t>1. Same node as Client</a:t>
            </a:r>
          </a:p>
          <a:p>
            <a:pPr lvl="1"/>
            <a:r>
              <a:rPr lang="en-US" altLang="zh-CN" dirty="0" smtClean="0"/>
              <a:t>2. Node in Different  Rack</a:t>
            </a:r>
          </a:p>
          <a:p>
            <a:pPr lvl="1"/>
            <a:r>
              <a:rPr lang="en-US" altLang="zh-CN" dirty="0" smtClean="0"/>
              <a:t>3. Another node in this Rack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Random pick the first one</a:t>
            </a:r>
          </a:p>
          <a:p>
            <a:pPr marL="457200" lvl="1" indent="0">
              <a:buNone/>
            </a:pPr>
            <a:r>
              <a:rPr lang="en-US" altLang="zh-CN" dirty="0" smtClean="0"/>
              <a:t>If client is not a cluster node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292" y="1016001"/>
            <a:ext cx="43719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34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7912"/>
            <a:ext cx="10515600" cy="483905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Recall Hadoop Ecosystem</a:t>
            </a:r>
            <a:r>
              <a:rPr lang="en-US" altLang="zh-CN" dirty="0"/>
              <a:t> </a:t>
            </a:r>
            <a:r>
              <a:rPr lang="en-US" altLang="zh-CN" dirty="0" smtClean="0"/>
              <a:t>and Hadoop Core</a:t>
            </a:r>
          </a:p>
          <a:p>
            <a:endParaRPr lang="en-US" altLang="zh-CN" dirty="0"/>
          </a:p>
          <a:p>
            <a:r>
              <a:rPr lang="en-US" altLang="zh-CN" dirty="0" smtClean="0"/>
              <a:t>Some Concepts in Distributed System</a:t>
            </a:r>
          </a:p>
          <a:p>
            <a:endParaRPr lang="en-US" altLang="zh-CN" dirty="0"/>
          </a:p>
          <a:p>
            <a:r>
              <a:rPr lang="en-US" altLang="zh-CN" dirty="0" smtClean="0"/>
              <a:t>HDFS Architecture</a:t>
            </a:r>
          </a:p>
          <a:p>
            <a:endParaRPr lang="en-US" altLang="zh-CN" dirty="0"/>
          </a:p>
          <a:p>
            <a:r>
              <a:rPr lang="en-US" altLang="zh-CN" dirty="0" smtClean="0"/>
              <a:t>HDFS Read and Write 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HDFS Shell and API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2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 Shell and 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en-US" altLang="zh-CN" dirty="0" smtClean="0"/>
              <a:t>Hadoop fs –xxx</a:t>
            </a:r>
          </a:p>
          <a:p>
            <a:r>
              <a:rPr lang="en-US" altLang="zh-CN" dirty="0" smtClean="0"/>
              <a:t>Hadoop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–xxx</a:t>
            </a:r>
          </a:p>
          <a:p>
            <a:r>
              <a:rPr lang="en-US" altLang="zh-CN" dirty="0" smtClean="0"/>
              <a:t>Hadoop </a:t>
            </a:r>
            <a:r>
              <a:rPr lang="en-US" altLang="zh-CN" dirty="0" err="1" smtClean="0"/>
              <a:t>fsck</a:t>
            </a:r>
            <a:r>
              <a:rPr lang="en-US" altLang="zh-CN" dirty="0" smtClean="0"/>
              <a:t> –xxx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247" y="73153"/>
            <a:ext cx="774382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7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 Shell and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Hadoop </a:t>
            </a:r>
            <a:r>
              <a:rPr lang="en-US" altLang="zh-CN" dirty="0" err="1"/>
              <a:t>dfsadmin</a:t>
            </a:r>
            <a:r>
              <a:rPr lang="en-US" altLang="zh-CN" dirty="0"/>
              <a:t> –xxx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23" y="1854517"/>
            <a:ext cx="100298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3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 Shell and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Hadoop </a:t>
            </a:r>
            <a:r>
              <a:rPr lang="en-US" altLang="zh-CN" dirty="0" err="1"/>
              <a:t>fsck</a:t>
            </a:r>
            <a:r>
              <a:rPr lang="en-US" altLang="zh-CN" dirty="0"/>
              <a:t> –xxx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48" y="1927860"/>
            <a:ext cx="10677525" cy="2819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48" y="1889760"/>
            <a:ext cx="107727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1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 Shell and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Hadoop API </a:t>
            </a:r>
            <a:r>
              <a:rPr lang="en-US" altLang="zh-CN" dirty="0">
                <a:hlinkClick r:id="rId3"/>
              </a:rPr>
              <a:t>https://hadoop.apache.org/docs/stable/api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HTTP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01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Recall Hadoop Ecosystem and Hadoop Core</a:t>
            </a:r>
          </a:p>
          <a:p>
            <a:endParaRPr lang="en-US" altLang="zh-CN" dirty="0"/>
          </a:p>
          <a:p>
            <a:r>
              <a:rPr lang="en-US" altLang="zh-CN" dirty="0"/>
              <a:t>Some Concepts in Distributed System</a:t>
            </a:r>
          </a:p>
          <a:p>
            <a:endParaRPr lang="en-US" altLang="zh-CN" dirty="0"/>
          </a:p>
          <a:p>
            <a:r>
              <a:rPr lang="en-US" altLang="zh-CN" dirty="0"/>
              <a:t>HDFS Architecture</a:t>
            </a:r>
          </a:p>
          <a:p>
            <a:endParaRPr lang="en-US" altLang="zh-CN" dirty="0"/>
          </a:p>
          <a:p>
            <a:r>
              <a:rPr lang="en-US" altLang="zh-CN" dirty="0"/>
              <a:t>HDFS Read and Write </a:t>
            </a:r>
          </a:p>
          <a:p>
            <a:endParaRPr lang="en-US" altLang="zh-CN" dirty="0"/>
          </a:p>
          <a:p>
            <a:r>
              <a:rPr lang="en-US" altLang="zh-CN" dirty="0"/>
              <a:t>HDFS Shell and API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93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951" y="0"/>
            <a:ext cx="9000000" cy="67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0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34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7912"/>
            <a:ext cx="10515600" cy="483905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Recall Hadoop Ecosystem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and Hadoop Core</a:t>
            </a:r>
          </a:p>
          <a:p>
            <a:endParaRPr lang="en-US" altLang="zh-CN" dirty="0"/>
          </a:p>
          <a:p>
            <a:r>
              <a:rPr lang="en-US" altLang="zh-CN" dirty="0" smtClean="0"/>
              <a:t>Some Concepts in Distributed System</a:t>
            </a:r>
          </a:p>
          <a:p>
            <a:endParaRPr lang="en-US" altLang="zh-CN" dirty="0"/>
          </a:p>
          <a:p>
            <a:r>
              <a:rPr lang="en-US" altLang="zh-CN" dirty="0" smtClean="0"/>
              <a:t>HDFS Architecture</a:t>
            </a:r>
          </a:p>
          <a:p>
            <a:endParaRPr lang="en-US" altLang="zh-CN" dirty="0"/>
          </a:p>
          <a:p>
            <a:r>
              <a:rPr lang="en-US" altLang="zh-CN" dirty="0" smtClean="0"/>
              <a:t>HDFS Read and Write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HDFS Shell and API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87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44" y="2387"/>
            <a:ext cx="10515600" cy="992037"/>
          </a:xfrm>
        </p:spPr>
        <p:txBody>
          <a:bodyPr/>
          <a:lstStyle/>
          <a:p>
            <a:r>
              <a:rPr lang="en-US" altLang="zh-CN" dirty="0" smtClean="0"/>
              <a:t>Recall Hadoop Ecosystem </a:t>
            </a:r>
            <a:endParaRPr lang="zh-CN" altLang="en-US" dirty="0"/>
          </a:p>
        </p:txBody>
      </p:sp>
      <p:pic>
        <p:nvPicPr>
          <p:cNvPr id="1026" name="Picture 2" descr="https://qph.is.quoracdn.net/main-qimg-d85279a910e2969f03e82aa2d76b8c5d?convert_to_webp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356" y="1126157"/>
            <a:ext cx="7841538" cy="489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74" y="1405290"/>
            <a:ext cx="8220677" cy="41699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45" y="1215814"/>
            <a:ext cx="6608081" cy="48092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594" y="994424"/>
            <a:ext cx="7402981" cy="46442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92" y="1095874"/>
            <a:ext cx="8908783" cy="49292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057" y="942236"/>
            <a:ext cx="7355857" cy="509601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958" y="994424"/>
            <a:ext cx="8765642" cy="5060577"/>
          </a:xfrm>
          <a:prstGeom prst="rect">
            <a:avLst/>
          </a:prstGeom>
        </p:spPr>
      </p:pic>
      <p:pic>
        <p:nvPicPr>
          <p:cNvPr id="1028" name="Picture 4" descr="http://3.bp.blogspot.com/-k25rNOvmw9E/UCTBkz5UfzI/AAAAAAAAARw/Cjzw5eNU7q0/s1600/hadoop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78" y="1707956"/>
            <a:ext cx="10884602" cy="363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16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44" y="2387"/>
            <a:ext cx="10515600" cy="992037"/>
          </a:xfrm>
        </p:spPr>
        <p:txBody>
          <a:bodyPr/>
          <a:lstStyle/>
          <a:p>
            <a:r>
              <a:rPr lang="en-US" altLang="zh-CN" dirty="0" smtClean="0"/>
              <a:t>Recall Hadoop Ecosystem </a:t>
            </a:r>
            <a:endParaRPr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626444" y="116148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Hadoop Ecosystem Table     </a:t>
            </a:r>
            <a:r>
              <a:rPr lang="en-US" altLang="zh-CN" dirty="0" smtClean="0">
                <a:hlinkClick r:id="rId3"/>
              </a:rPr>
              <a:t>https://hadoopecosystemtable.github.io/</a:t>
            </a:r>
            <a:endParaRPr lang="en-US" altLang="zh-CN" b="1" dirty="0" smtClean="0"/>
          </a:p>
          <a:p>
            <a:pPr lvl="1"/>
            <a:endParaRPr lang="en-US" altLang="zh-CN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352569"/>
              </p:ext>
            </p:extLst>
          </p:nvPr>
        </p:nvGraphicFramePr>
        <p:xfrm>
          <a:off x="1027611" y="1782045"/>
          <a:ext cx="9634890" cy="47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45"/>
                <a:gridCol w="4817445"/>
              </a:tblGrid>
              <a:tr h="5920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Categories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Examples</a:t>
                      </a:r>
                      <a:endParaRPr lang="zh-CN" altLang="en-US" sz="2400" dirty="0"/>
                    </a:p>
                  </a:txBody>
                  <a:tcPr/>
                </a:tc>
              </a:tr>
              <a:tr h="592040"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Distributed </a:t>
                      </a:r>
                      <a:r>
                        <a:rPr lang="en-US" altLang="zh-CN" sz="2400" b="1" dirty="0" err="1" smtClean="0"/>
                        <a:t>Filesystem</a:t>
                      </a:r>
                      <a:r>
                        <a:rPr lang="en-US" altLang="zh-CN" sz="2400" b="1" dirty="0" smtClean="0"/>
                        <a:t> 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HDFS,</a:t>
                      </a:r>
                      <a:r>
                        <a:rPr lang="en-US" altLang="zh-CN" sz="2400" b="0" baseline="0" dirty="0" smtClean="0"/>
                        <a:t> </a:t>
                      </a:r>
                      <a:r>
                        <a:rPr lang="en-US" altLang="zh-CN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GlusterFS</a:t>
                      </a:r>
                      <a:endParaRPr lang="zh-CN" altLang="en-US" sz="2400" b="0" dirty="0"/>
                    </a:p>
                  </a:txBody>
                  <a:tcPr/>
                </a:tc>
              </a:tr>
              <a:tr h="5920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/>
                        <a:t>Distributed Programming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MapReduce</a:t>
                      </a:r>
                      <a:r>
                        <a:rPr lang="en-US" altLang="zh-CN" sz="2400" dirty="0" smtClean="0"/>
                        <a:t> /</a:t>
                      </a:r>
                      <a:r>
                        <a:rPr lang="en-US" altLang="zh-CN" sz="2400" baseline="0" dirty="0" smtClean="0"/>
                        <a:t> Spark /Storm</a:t>
                      </a:r>
                      <a:endParaRPr lang="zh-CN" altLang="en-US" sz="2400" dirty="0"/>
                    </a:p>
                  </a:txBody>
                  <a:tcPr/>
                </a:tc>
              </a:tr>
              <a:tr h="5920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/>
                        <a:t>SQL-On-Hadoop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HIVE / Drill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20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err="1" smtClean="0"/>
                        <a:t>NoSQL</a:t>
                      </a:r>
                      <a:r>
                        <a:rPr lang="en-US" altLang="zh-CN" sz="2400" b="0" baseline="0" dirty="0" smtClean="0"/>
                        <a:t>  </a:t>
                      </a:r>
                      <a:r>
                        <a:rPr lang="en-US" altLang="zh-CN" sz="2400" b="0" dirty="0" smtClean="0"/>
                        <a:t>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Hbase</a:t>
                      </a:r>
                      <a:r>
                        <a:rPr lang="en-US" altLang="zh-C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Cassandra</a:t>
                      </a:r>
                      <a:endParaRPr lang="zh-CN" altLang="en-US" sz="2400" b="0" dirty="0"/>
                    </a:p>
                  </a:txBody>
                  <a:tcPr/>
                </a:tc>
              </a:tr>
              <a:tr h="5920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/>
                        <a:t>Data Ingestion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Sqoop</a:t>
                      </a:r>
                      <a:r>
                        <a:rPr lang="en-US" altLang="zh-CN" sz="2400" dirty="0" smtClean="0"/>
                        <a:t> / Flume</a:t>
                      </a:r>
                      <a:endParaRPr lang="zh-CN" altLang="en-US" sz="2400" dirty="0"/>
                    </a:p>
                  </a:txBody>
                  <a:tcPr/>
                </a:tc>
              </a:tr>
              <a:tr h="5920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/>
                        <a:t>Service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Thrift / </a:t>
                      </a:r>
                      <a:r>
                        <a:rPr lang="en-US" altLang="zh-CN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Avor</a:t>
                      </a:r>
                      <a:r>
                        <a:rPr lang="en-US" altLang="zh-C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Zookeeper</a:t>
                      </a:r>
                      <a:endParaRPr lang="zh-CN" altLang="en-US" sz="2400" b="0" dirty="0"/>
                    </a:p>
                  </a:txBody>
                  <a:tcPr/>
                </a:tc>
              </a:tr>
              <a:tr h="5920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/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Mahout</a:t>
                      </a:r>
                      <a:endParaRPr lang="zh-CN" altLang="en-US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67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80" y="218608"/>
            <a:ext cx="10515600" cy="847023"/>
          </a:xfrm>
        </p:spPr>
        <p:txBody>
          <a:bodyPr/>
          <a:lstStyle/>
          <a:p>
            <a:r>
              <a:rPr lang="en-US" altLang="zh-CN" dirty="0" smtClean="0"/>
              <a:t>Recall Hadoop Core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80" y="1126741"/>
            <a:ext cx="10820400" cy="676275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505704"/>
              </p:ext>
            </p:extLst>
          </p:nvPr>
        </p:nvGraphicFramePr>
        <p:xfrm>
          <a:off x="1447000" y="2016376"/>
          <a:ext cx="8641880" cy="4386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160"/>
                <a:gridCol w="6522720"/>
              </a:tblGrid>
              <a:tr h="39590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Components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Introduction</a:t>
                      </a:r>
                      <a:endParaRPr lang="zh-CN" altLang="en-US" sz="2000" dirty="0"/>
                    </a:p>
                  </a:txBody>
                  <a:tcPr/>
                </a:tc>
              </a:tr>
              <a:tr h="692826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HDFS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designed to reliably store very large files across machines in a large cluster.</a:t>
                      </a:r>
                      <a:endParaRPr lang="zh-CN" altLang="en-US" sz="2400" dirty="0"/>
                    </a:p>
                  </a:txBody>
                  <a:tcPr/>
                </a:tc>
              </a:tr>
              <a:tr h="1583602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YARN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fundamental idea of YARN is to split up the functionalities of resource management and job scheduling/monitoring into separate daemons.</a:t>
                      </a:r>
                      <a:endParaRPr lang="zh-CN" altLang="en-US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83602">
                <a:tc>
                  <a:txBody>
                    <a:bodyPr/>
                    <a:lstStyle/>
                    <a:p>
                      <a:r>
                        <a:rPr lang="en-US" altLang="zh-CN" sz="2000" b="1" dirty="0" err="1" smtClean="0"/>
                        <a:t>MapReduce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MapReduce</a:t>
                      </a:r>
                      <a:r>
                        <a:rPr lang="en-US" altLang="zh-C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a programming model</a:t>
                      </a:r>
                      <a:r>
                        <a:rPr lang="en-US" altLang="zh-CN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an associated implementation for processing and generating large data sets with a parallel, distributed algorithm on a cluster.</a:t>
                      </a:r>
                      <a:endParaRPr lang="zh-CN" altLang="en-US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7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34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7912"/>
            <a:ext cx="10515600" cy="483905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Recall Hadoop Ecosystem</a:t>
            </a:r>
            <a:r>
              <a:rPr lang="en-US" altLang="zh-CN" dirty="0"/>
              <a:t> </a:t>
            </a:r>
            <a:r>
              <a:rPr lang="en-US" altLang="zh-CN" dirty="0" smtClean="0"/>
              <a:t>and Hadoop Core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Some Concepts in Distributed System</a:t>
            </a:r>
          </a:p>
          <a:p>
            <a:endParaRPr lang="en-US" altLang="zh-CN" dirty="0"/>
          </a:p>
          <a:p>
            <a:r>
              <a:rPr lang="en-US" altLang="zh-CN" dirty="0" smtClean="0"/>
              <a:t>HDFS Architecture</a:t>
            </a:r>
          </a:p>
          <a:p>
            <a:endParaRPr lang="en-US" altLang="zh-CN" dirty="0"/>
          </a:p>
          <a:p>
            <a:r>
              <a:rPr lang="en-US" altLang="zh-CN" dirty="0" smtClean="0"/>
              <a:t>HDFS Read and Write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HDFS Shell and API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51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Concepts in Distributed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448" y="1518982"/>
            <a:ext cx="10515600" cy="5339017"/>
          </a:xfrm>
        </p:spPr>
        <p:txBody>
          <a:bodyPr>
            <a:normAutofit/>
          </a:bodyPr>
          <a:lstStyle/>
          <a:p>
            <a:r>
              <a:rPr lang="en-US" altLang="zh-CN" dirty="0"/>
              <a:t>Copy </a:t>
            </a:r>
            <a:r>
              <a:rPr lang="en-US" altLang="zh-CN" dirty="0" smtClean="0"/>
              <a:t>(</a:t>
            </a:r>
            <a:r>
              <a:rPr lang="zh-CN" altLang="en-US" dirty="0" smtClean="0"/>
              <a:t>副本</a:t>
            </a:r>
            <a:r>
              <a:rPr lang="en-US" altLang="zh-CN" dirty="0" smtClean="0"/>
              <a:t>) </a:t>
            </a:r>
          </a:p>
          <a:p>
            <a:pPr lvl="1"/>
            <a:r>
              <a:rPr lang="en-US" altLang="zh-CN" smtClean="0"/>
              <a:t>replica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Copy </a:t>
            </a:r>
            <a:r>
              <a:rPr lang="en-US" altLang="zh-CN" dirty="0" smtClean="0"/>
              <a:t>consistency(</a:t>
            </a:r>
            <a:r>
              <a:rPr lang="zh-CN" altLang="en-US" dirty="0" smtClean="0"/>
              <a:t>一致性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strong </a:t>
            </a:r>
            <a:r>
              <a:rPr lang="en-US" altLang="zh-CN" dirty="0" smtClean="0"/>
              <a:t>consistency</a:t>
            </a:r>
          </a:p>
          <a:p>
            <a:pPr lvl="1"/>
            <a:r>
              <a:rPr lang="en-US" altLang="zh-CN" dirty="0"/>
              <a:t>week </a:t>
            </a:r>
            <a:r>
              <a:rPr lang="en-US" altLang="zh-CN" dirty="0" smtClean="0"/>
              <a:t>consistency</a:t>
            </a:r>
            <a:endParaRPr lang="en-US" altLang="zh-CN" dirty="0"/>
          </a:p>
          <a:p>
            <a:pPr lvl="1"/>
            <a:r>
              <a:rPr lang="en-US" altLang="zh-CN" dirty="0" smtClean="0"/>
              <a:t>eventual consistency</a:t>
            </a:r>
          </a:p>
          <a:p>
            <a:pPr lvl="1"/>
            <a:r>
              <a:rPr lang="en-US" altLang="zh-CN" dirty="0" smtClean="0"/>
              <a:t>Monotonic</a:t>
            </a:r>
            <a:r>
              <a:rPr lang="en-US" altLang="zh-CN" dirty="0"/>
              <a:t>(</a:t>
            </a:r>
            <a:r>
              <a:rPr lang="zh-CN" altLang="en-US" dirty="0"/>
              <a:t>单调</a:t>
            </a:r>
            <a:r>
              <a:rPr lang="en-US" altLang="zh-CN" dirty="0"/>
              <a:t>) consistency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784362"/>
              </p:ext>
            </p:extLst>
          </p:nvPr>
        </p:nvGraphicFramePr>
        <p:xfrm>
          <a:off x="6207760" y="2814320"/>
          <a:ext cx="5334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2667000"/>
              </a:tblGrid>
              <a:tr h="43688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Prototype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Copy consistency</a:t>
                      </a:r>
                      <a:endParaRPr lang="en-US" altLang="zh-C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HDFS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Eventual Consistency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Hbase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Strong Consistency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84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Concepts in Distributed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448" y="1518983"/>
            <a:ext cx="10515600" cy="460749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Data</a:t>
            </a:r>
            <a:r>
              <a:rPr lang="en-US" altLang="zh-CN" dirty="0"/>
              <a:t> </a:t>
            </a:r>
            <a:r>
              <a:rPr lang="en-US" altLang="zh-CN" dirty="0" smtClean="0"/>
              <a:t>distribution </a:t>
            </a:r>
            <a:endParaRPr lang="en-US" altLang="zh-CN" dirty="0"/>
          </a:p>
          <a:p>
            <a:pPr lvl="1"/>
            <a:r>
              <a:rPr lang="en-US" altLang="zh-CN" dirty="0" smtClean="0"/>
              <a:t>Hashing</a:t>
            </a:r>
          </a:p>
          <a:p>
            <a:pPr lvl="1"/>
            <a:r>
              <a:rPr lang="en-US" altLang="zh-CN" dirty="0" smtClean="0"/>
              <a:t>Data Range</a:t>
            </a:r>
          </a:p>
          <a:p>
            <a:pPr lvl="1"/>
            <a:r>
              <a:rPr lang="en-US" altLang="zh-CN" dirty="0" smtClean="0"/>
              <a:t>Data Chunk(</a:t>
            </a:r>
            <a:r>
              <a:rPr lang="zh-CN" altLang="en-US" dirty="0" smtClean="0"/>
              <a:t>块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Consistency Hashing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Copy </a:t>
            </a:r>
            <a:r>
              <a:rPr lang="en-US" altLang="zh-CN" dirty="0" smtClean="0"/>
              <a:t>Control Protocol</a:t>
            </a:r>
            <a:endParaRPr lang="en-US" altLang="zh-CN" dirty="0"/>
          </a:p>
          <a:p>
            <a:pPr lvl="1"/>
            <a:r>
              <a:rPr lang="en-US" altLang="zh-CN" dirty="0" smtClean="0"/>
              <a:t>Centralized  </a:t>
            </a:r>
          </a:p>
          <a:p>
            <a:pPr lvl="2"/>
            <a:r>
              <a:rPr lang="en-US" altLang="zh-CN" dirty="0" smtClean="0"/>
              <a:t>primary-secondary</a:t>
            </a:r>
            <a:endParaRPr lang="en-US" altLang="zh-CN" dirty="0"/>
          </a:p>
          <a:p>
            <a:pPr lvl="1"/>
            <a:r>
              <a:rPr lang="en-US" altLang="zh-CN" dirty="0" smtClean="0"/>
              <a:t>Decentralized </a:t>
            </a:r>
          </a:p>
          <a:p>
            <a:pPr lvl="2"/>
            <a:r>
              <a:rPr lang="en-US" altLang="zh-CN" dirty="0" err="1">
                <a:solidFill>
                  <a:schemeClr val="dk1"/>
                </a:solidFill>
              </a:rPr>
              <a:t>Paxos</a:t>
            </a:r>
            <a:r>
              <a:rPr lang="en-US" altLang="zh-CN" dirty="0">
                <a:solidFill>
                  <a:schemeClr val="dk1"/>
                </a:solidFill>
              </a:rPr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854971"/>
              </p:ext>
            </p:extLst>
          </p:nvPr>
        </p:nvGraphicFramePr>
        <p:xfrm>
          <a:off x="6045200" y="1083753"/>
          <a:ext cx="5293360" cy="3463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680"/>
                <a:gridCol w="2646680"/>
              </a:tblGrid>
              <a:tr h="521527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Prototype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Data distribution</a:t>
                      </a:r>
                    </a:p>
                    <a:p>
                      <a:endParaRPr lang="zh-CN" altLang="en-US" sz="2400" dirty="0"/>
                    </a:p>
                  </a:txBody>
                  <a:tcPr/>
                </a:tc>
              </a:tr>
              <a:tr h="497407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HDFS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Data Chunk</a:t>
                      </a:r>
                      <a:endParaRPr lang="zh-CN" altLang="en-US" sz="2400" dirty="0"/>
                    </a:p>
                  </a:txBody>
                  <a:tcPr/>
                </a:tc>
              </a:tr>
              <a:tr h="497407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Cassandra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Consistence Hashing</a:t>
                      </a:r>
                    </a:p>
                  </a:txBody>
                  <a:tcPr/>
                </a:tc>
              </a:tr>
              <a:tr h="497407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HBase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Data</a:t>
                      </a:r>
                      <a:r>
                        <a:rPr lang="en-US" altLang="zh-CN" sz="2400" baseline="0" dirty="0" smtClean="0"/>
                        <a:t> Range</a:t>
                      </a:r>
                      <a:endParaRPr lang="zh-CN" altLang="en-US" sz="2400" dirty="0"/>
                    </a:p>
                  </a:txBody>
                  <a:tcPr/>
                </a:tc>
              </a:tr>
              <a:tr h="497407">
                <a:tc>
                  <a:txBody>
                    <a:bodyPr/>
                    <a:lstStyle/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 Pipe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Hashing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67670"/>
              </p:ext>
            </p:extLst>
          </p:nvPr>
        </p:nvGraphicFramePr>
        <p:xfrm>
          <a:off x="6035040" y="4714240"/>
          <a:ext cx="5334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2667000"/>
              </a:tblGrid>
              <a:tr h="308186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Prototype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CC Protocol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HDFS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Primary-Secondary</a:t>
                      </a:r>
                      <a:r>
                        <a:rPr lang="zh-CN" altLang="en-US" sz="2400" baseline="0" dirty="0" smtClean="0"/>
                        <a:t> </a:t>
                      </a:r>
                      <a:endParaRPr lang="en-US" altLang="zh-CN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Megastore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Paxos</a:t>
                      </a: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51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2651</Words>
  <Application>Microsoft Office PowerPoint</Application>
  <PresentationFormat>宽屏</PresentationFormat>
  <Paragraphs>347</Paragraphs>
  <Slides>29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宋体</vt:lpstr>
      <vt:lpstr>Arial</vt:lpstr>
      <vt:lpstr>Calibri</vt:lpstr>
      <vt:lpstr>Calibri Light</vt:lpstr>
      <vt:lpstr>Office 主题</vt:lpstr>
      <vt:lpstr>Hadoop Ecosystem  and  Hadoop Core : HDFS</vt:lpstr>
      <vt:lpstr>Outlines</vt:lpstr>
      <vt:lpstr>Outlines</vt:lpstr>
      <vt:lpstr>Recall Hadoop Ecosystem </vt:lpstr>
      <vt:lpstr>Recall Hadoop Ecosystem </vt:lpstr>
      <vt:lpstr>Recall Hadoop Core</vt:lpstr>
      <vt:lpstr>Outlines</vt:lpstr>
      <vt:lpstr>Some Concepts in Distributed System</vt:lpstr>
      <vt:lpstr>Some Concepts in Distributed System</vt:lpstr>
      <vt:lpstr>Some Concepts in Distributed System</vt:lpstr>
      <vt:lpstr>Outlines</vt:lpstr>
      <vt:lpstr>HDFS Architecture</vt:lpstr>
      <vt:lpstr>HDFS Architecture</vt:lpstr>
      <vt:lpstr>HDFS Architecture</vt:lpstr>
      <vt:lpstr>HDFS Architecture</vt:lpstr>
      <vt:lpstr>HDFS Architecture</vt:lpstr>
      <vt:lpstr>Outlines</vt:lpstr>
      <vt:lpstr>HDFS Read and Write </vt:lpstr>
      <vt:lpstr>HDFS Read and Write </vt:lpstr>
      <vt:lpstr>HDFS Read and Write </vt:lpstr>
      <vt:lpstr>HDFS Read and Write </vt:lpstr>
      <vt:lpstr>HDFS Read and Write </vt:lpstr>
      <vt:lpstr>Outlines</vt:lpstr>
      <vt:lpstr>HDFS Shell and API</vt:lpstr>
      <vt:lpstr>HDFS Shell and API</vt:lpstr>
      <vt:lpstr>HDFS Shell and API</vt:lpstr>
      <vt:lpstr>HDFS Shell and API</vt:lpstr>
      <vt:lpstr>Summary I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A</dc:title>
  <dc:creator>Boyu Diao</dc:creator>
  <cp:lastModifiedBy>Boyu Diao</cp:lastModifiedBy>
  <cp:revision>205</cp:revision>
  <dcterms:created xsi:type="dcterms:W3CDTF">2016-05-24T01:24:51Z</dcterms:created>
  <dcterms:modified xsi:type="dcterms:W3CDTF">2016-05-27T02:01:32Z</dcterms:modified>
</cp:coreProperties>
</file>