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3" r:id="rId4"/>
    <p:sldId id="258" r:id="rId5"/>
    <p:sldId id="261" r:id="rId6"/>
    <p:sldId id="259" r:id="rId7"/>
    <p:sldId id="264" r:id="rId8"/>
    <p:sldId id="269" r:id="rId9"/>
    <p:sldId id="270" r:id="rId10"/>
    <p:sldId id="282" r:id="rId11"/>
    <p:sldId id="265" r:id="rId12"/>
    <p:sldId id="271" r:id="rId13"/>
    <p:sldId id="276" r:id="rId14"/>
    <p:sldId id="277" r:id="rId15"/>
    <p:sldId id="267" r:id="rId16"/>
    <p:sldId id="275" r:id="rId17"/>
    <p:sldId id="278" r:id="rId18"/>
    <p:sldId id="272" r:id="rId19"/>
    <p:sldId id="279" r:id="rId20"/>
    <p:sldId id="283" r:id="rId21"/>
    <p:sldId id="280" r:id="rId22"/>
    <p:sldId id="266" r:id="rId23"/>
    <p:sldId id="273" r:id="rId24"/>
    <p:sldId id="284" r:id="rId25"/>
    <p:sldId id="285" r:id="rId26"/>
    <p:sldId id="287" r:id="rId27"/>
    <p:sldId id="281" r:id="rId28"/>
    <p:sldId id="289" r:id="rId29"/>
    <p:sldId id="288" r:id="rId30"/>
    <p:sldId id="27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30" autoAdjust="0"/>
  </p:normalViewPr>
  <p:slideViewPr>
    <p:cSldViewPr snapToGrid="0">
      <p:cViewPr varScale="1">
        <p:scale>
          <a:sx n="61" d="100"/>
          <a:sy n="61" d="100"/>
        </p:scale>
        <p:origin x="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DEE-C4E0-4557-8317-A5B7575AF06A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2851-794B-4762-9AFF-B08374B9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7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Wiki 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的定义非常精辟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software framework</a:t>
            </a:r>
            <a:r>
              <a:rPr lang="zh-CN" altLang="en-US" dirty="0" smtClean="0"/>
              <a:t>。而不是一个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。框架的意思，就是你可以基于框架，做特定的二次开发。</a:t>
            </a:r>
            <a:endParaRPr lang="en-US" altLang="zh-CN" dirty="0" smtClean="0"/>
          </a:p>
          <a:p>
            <a:r>
              <a:rPr lang="en-US" altLang="zh-CN" dirty="0" smtClean="0"/>
              <a:t>Software</a:t>
            </a:r>
            <a:r>
              <a:rPr lang="zh-CN" altLang="en-US" dirty="0" smtClean="0"/>
              <a:t>就好比是一个某一种口味的披萨饼，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就好比是一个纯的饼，你可以根据你的需要，加烤肉，蔬菜，培根。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直观的看这句话，我们可以理解出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的两个内涵，一个就是分布式存储，一个是分布式处理，这是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两层内涵。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深入的琢磨一下，其实还有另一层内涵，对于一个</a:t>
            </a:r>
            <a:r>
              <a:rPr lang="en-US" altLang="zh-CN" dirty="0" smtClean="0"/>
              <a:t>computer cluster</a:t>
            </a:r>
            <a:r>
              <a:rPr lang="zh-CN" altLang="en-US" dirty="0" smtClean="0"/>
              <a:t>，数千台服务器，如何分配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的资源，是一个大问题。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的第三层内涵就是资源调度。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的理解，首先他是一个分布式的软件框架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Hadoop 2.0</a:t>
            </a:r>
            <a:r>
              <a:rPr lang="zh-CN" altLang="en-US" dirty="0" smtClean="0"/>
              <a:t>以后，内核包含三个部分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499C-94F4-4B56-8AB6-D60F227F7B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9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本页待定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4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5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9598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50786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6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3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B7AF-26D8-47F2-BDA9-A68451E758B7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api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ecosystemtable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633" y="1207376"/>
            <a:ext cx="10032733" cy="1248026"/>
          </a:xfrm>
        </p:spPr>
        <p:txBody>
          <a:bodyPr/>
          <a:lstStyle/>
          <a:p>
            <a:r>
              <a:rPr lang="en-US" altLang="zh-CN" b="1" dirty="0"/>
              <a:t>Hadoop </a:t>
            </a:r>
            <a:r>
              <a:rPr lang="en-US" altLang="zh-CN" b="1" dirty="0" smtClean="0"/>
              <a:t>Core : HDFS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2218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Boyu Diao</a:t>
            </a:r>
          </a:p>
          <a:p>
            <a:r>
              <a:rPr lang="en-US" altLang="zh-CN" sz="3600" dirty="0" smtClean="0"/>
              <a:t>2016.05.27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2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 in Distributed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consistency(</a:t>
            </a:r>
            <a:r>
              <a:rPr lang="zh-CN" altLang="en-US" dirty="0"/>
              <a:t>一致性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strong </a:t>
            </a:r>
            <a:r>
              <a:rPr lang="en-US" altLang="zh-CN" dirty="0" smtClean="0"/>
              <a:t>consistency</a:t>
            </a:r>
          </a:p>
          <a:p>
            <a:pPr lvl="2"/>
            <a:r>
              <a:rPr lang="zh-CN" altLang="en-US" dirty="0"/>
              <a:t>当更新操作完成之后，任何多个后续进程或者线程的访问都会返回最新的更新过的值。</a:t>
            </a:r>
            <a:endParaRPr lang="en-US" altLang="zh-CN" dirty="0"/>
          </a:p>
          <a:p>
            <a:pPr lvl="1"/>
            <a:r>
              <a:rPr lang="en-US" altLang="zh-CN" dirty="0"/>
              <a:t>week </a:t>
            </a:r>
            <a:r>
              <a:rPr lang="en-US" altLang="zh-CN" dirty="0" smtClean="0"/>
              <a:t>consistency</a:t>
            </a:r>
          </a:p>
          <a:p>
            <a:pPr lvl="2"/>
            <a:r>
              <a:rPr lang="zh-CN" altLang="en-US" dirty="0"/>
              <a:t>系统并不保证续进程或者线程的访问都会返回最新的更新过的值</a:t>
            </a:r>
            <a:r>
              <a:rPr lang="zh-CN" altLang="en-US" dirty="0" smtClean="0"/>
              <a:t>。但保证每个副本都有相同的读写时序。</a:t>
            </a:r>
            <a:endParaRPr lang="en-US" altLang="zh-CN" dirty="0"/>
          </a:p>
          <a:p>
            <a:pPr lvl="1"/>
            <a:r>
              <a:rPr lang="en-US" altLang="zh-CN" dirty="0"/>
              <a:t>eventual </a:t>
            </a:r>
            <a:r>
              <a:rPr lang="en-US" altLang="zh-CN" dirty="0" smtClean="0"/>
              <a:t>consistency</a:t>
            </a:r>
          </a:p>
          <a:p>
            <a:pPr lvl="2"/>
            <a:r>
              <a:rPr lang="zh-CN" altLang="en-US" dirty="0"/>
              <a:t>弱一致性的特定形式。系统保证在没有后续更新的前提下，系统最终返回上一次更新操作的值。</a:t>
            </a:r>
            <a:endParaRPr lang="en-US" altLang="zh-CN" dirty="0"/>
          </a:p>
          <a:p>
            <a:pPr lvl="1"/>
            <a:r>
              <a:rPr lang="en-US" altLang="zh-CN" dirty="0"/>
              <a:t>Monotonic(</a:t>
            </a:r>
            <a:r>
              <a:rPr lang="zh-CN" altLang="en-US" dirty="0"/>
              <a:t>单调</a:t>
            </a:r>
            <a:r>
              <a:rPr lang="en-US" altLang="zh-CN" dirty="0"/>
              <a:t>) consistency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0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</a:rPr>
              <a:t>HDFS is designed to reliably store very large files across machines in a large cluster.</a:t>
            </a:r>
          </a:p>
          <a:p>
            <a:endParaRPr lang="zh-CN" altLang="en-US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33892"/>
              </p:ext>
            </p:extLst>
          </p:nvPr>
        </p:nvGraphicFramePr>
        <p:xfrm>
          <a:off x="1056640" y="2454866"/>
          <a:ext cx="9324848" cy="316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24"/>
                <a:gridCol w="4662424"/>
              </a:tblGrid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Problems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Methods</a:t>
                      </a:r>
                      <a:endParaRPr lang="zh-CN" altLang="en-US" sz="2400" dirty="0"/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/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Multiple</a:t>
                      </a:r>
                      <a:endParaRPr lang="zh-CN" altLang="en-US" sz="2400" dirty="0"/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Consistency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Eventual Consistency</a:t>
                      </a:r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 Distribution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Data Chunk</a:t>
                      </a:r>
                    </a:p>
                  </a:txBody>
                  <a:tcPr/>
                </a:tc>
              </a:tr>
              <a:tr h="63229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Control Protocol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Primary-Secondary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800608" y="6063361"/>
            <a:ext cx="10515600" cy="794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 smtClean="0"/>
              <a:t>Ghemawat</a:t>
            </a:r>
            <a:r>
              <a:rPr lang="en-US" altLang="zh-CN" sz="2400" dirty="0" smtClean="0"/>
              <a:t>, S.; </a:t>
            </a:r>
            <a:r>
              <a:rPr lang="en-US" altLang="zh-CN" sz="2400" dirty="0" err="1" smtClean="0"/>
              <a:t>Gobioff</a:t>
            </a:r>
            <a:r>
              <a:rPr lang="en-US" altLang="zh-CN" sz="2400" dirty="0" smtClean="0"/>
              <a:t>, H.; Leung, S. T. (2003). "The Google file system". </a:t>
            </a:r>
            <a:r>
              <a:rPr lang="en-US" altLang="zh-CN" sz="2400" i="1" dirty="0" smtClean="0"/>
              <a:t>Proceedings of the nineteenth ACM Symposium on Operating Systems Principles - SOSP '03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65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3" y="1014478"/>
            <a:ext cx="9284018" cy="58435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080" y="824738"/>
            <a:ext cx="2887472" cy="57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Before HDFS 2.0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073" y="1612074"/>
            <a:ext cx="3779646" cy="305136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Master</a:t>
            </a:r>
          </a:p>
          <a:p>
            <a:r>
              <a:rPr lang="zh-CN" altLang="en-US" sz="2400" dirty="0" smtClean="0"/>
              <a:t>管理命</a:t>
            </a:r>
            <a:r>
              <a:rPr lang="zh-CN" altLang="en-US" sz="2400" dirty="0"/>
              <a:t>名空间镜像文件（</a:t>
            </a:r>
            <a:r>
              <a:rPr lang="en-US" altLang="zh-CN" sz="2400" dirty="0" err="1"/>
              <a:t>fsimage</a:t>
            </a:r>
            <a:r>
              <a:rPr lang="zh-CN" altLang="en-US" sz="2400" dirty="0"/>
              <a:t>）和操作日志（</a:t>
            </a:r>
            <a:r>
              <a:rPr lang="en-US" altLang="zh-CN" sz="2400" dirty="0" err="1"/>
              <a:t>fsedits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管</a:t>
            </a:r>
            <a:r>
              <a:rPr lang="zh-CN" altLang="en-US" sz="2400" dirty="0"/>
              <a:t>理数据块映射信</a:t>
            </a:r>
            <a:r>
              <a:rPr lang="zh-CN" altLang="en-US" sz="2400" dirty="0" smtClean="0"/>
              <a:t>息</a:t>
            </a:r>
            <a:endParaRPr lang="en-US" altLang="zh-CN" sz="2400" dirty="0"/>
          </a:p>
          <a:p>
            <a:r>
              <a:rPr lang="zh-CN" altLang="en-US" sz="2400" dirty="0" smtClean="0"/>
              <a:t>管理副本策略</a:t>
            </a:r>
            <a:endParaRPr lang="en-US" altLang="zh-CN" sz="2400" dirty="0" smtClean="0"/>
          </a:p>
          <a:p>
            <a:r>
              <a:rPr lang="zh-CN" altLang="en-US" sz="2400" dirty="0" smtClean="0"/>
              <a:t>处理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的请求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1529977"/>
            <a:ext cx="15716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94" y="1544264"/>
            <a:ext cx="160020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8" y="5264865"/>
            <a:ext cx="158115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753" y="3691335"/>
            <a:ext cx="1305307" cy="78105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631428" y="1612074"/>
            <a:ext cx="3779646" cy="305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的热备</a:t>
            </a:r>
            <a:endParaRPr lang="en-US" altLang="zh-CN" sz="2400" dirty="0" smtClean="0"/>
          </a:p>
          <a:p>
            <a:r>
              <a:rPr lang="zh-CN" altLang="en-US" sz="2400" dirty="0" smtClean="0"/>
              <a:t>定期同步</a:t>
            </a:r>
            <a:r>
              <a:rPr lang="en-US" altLang="zh-CN" sz="2400" dirty="0" err="1" smtClean="0"/>
              <a:t>fsimage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fsedits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出现故障时，帮助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快速恢复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17598" y="5289994"/>
            <a:ext cx="3779646" cy="140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Slave</a:t>
            </a:r>
          </a:p>
          <a:p>
            <a:r>
              <a:rPr lang="zh-CN" altLang="en-US" sz="2400" dirty="0" smtClean="0"/>
              <a:t>负责数据在本地的读写，存储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631428" y="3691334"/>
            <a:ext cx="3779646" cy="300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文件切分</a:t>
            </a:r>
            <a:endParaRPr lang="en-US" altLang="zh-CN" sz="2400" dirty="0" smtClean="0"/>
          </a:p>
          <a:p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交互获取副本策略</a:t>
            </a:r>
            <a:endParaRPr lang="en-US" altLang="zh-CN" sz="2400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交互，进行文件读写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0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Read and Write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18233"/>
            <a:ext cx="9003030" cy="58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1047750"/>
            <a:ext cx="9048750" cy="581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62" y="1239520"/>
            <a:ext cx="8775182" cy="53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1074928"/>
          </a:xfrm>
        </p:spPr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4" y="1148080"/>
            <a:ext cx="9208957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2"/>
            <a:ext cx="10515600" cy="1109853"/>
          </a:xfrm>
        </p:spPr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0" y="1183005"/>
            <a:ext cx="99345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032955"/>
            <a:ext cx="9083040" cy="55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942848"/>
          </a:xfrm>
        </p:spPr>
        <p:txBody>
          <a:bodyPr/>
          <a:lstStyle/>
          <a:p>
            <a:r>
              <a:rPr lang="en-US" altLang="zh-CN" dirty="0"/>
              <a:t>HDFS Read and Write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REPLICA </a:t>
            </a:r>
            <a:r>
              <a:rPr lang="en-US" altLang="zh-CN" dirty="0" smtClean="0"/>
              <a:t>PLACEMENT</a:t>
            </a:r>
          </a:p>
          <a:p>
            <a:pPr lvl="1"/>
            <a:r>
              <a:rPr lang="en-US" altLang="zh-CN" dirty="0" smtClean="0"/>
              <a:t>1. Same node as Client</a:t>
            </a:r>
          </a:p>
          <a:p>
            <a:pPr lvl="1"/>
            <a:r>
              <a:rPr lang="en-US" altLang="zh-CN" dirty="0" smtClean="0"/>
              <a:t>2. Node in Different  Rack</a:t>
            </a:r>
          </a:p>
          <a:p>
            <a:pPr lvl="1"/>
            <a:r>
              <a:rPr lang="en-US" altLang="zh-CN" dirty="0" smtClean="0"/>
              <a:t>3. Another node in this Rack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Random pick the first one</a:t>
            </a:r>
          </a:p>
          <a:p>
            <a:pPr marL="457200" lvl="1" indent="0">
              <a:buNone/>
            </a:pPr>
            <a:r>
              <a:rPr lang="en-US" altLang="zh-CN" dirty="0" smtClean="0"/>
              <a:t>If client is not a cluster node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92" y="1016001"/>
            <a:ext cx="4371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Hadoop fs –xxx</a:t>
            </a:r>
          </a:p>
          <a:p>
            <a:r>
              <a:rPr lang="en-US" altLang="zh-CN" dirty="0" smtClean="0"/>
              <a:t>Hadoop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–xxx</a:t>
            </a:r>
          </a:p>
          <a:p>
            <a:r>
              <a:rPr lang="en-US" altLang="zh-CN" dirty="0" smtClean="0"/>
              <a:t>Hadoop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–xxx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47" y="73153"/>
            <a:ext cx="77438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en-US" altLang="zh-CN" dirty="0" err="1"/>
              <a:t>dfsadmin</a:t>
            </a:r>
            <a:r>
              <a:rPr lang="en-US" altLang="zh-CN" dirty="0"/>
              <a:t> –xxx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3" y="1854517"/>
            <a:ext cx="100298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en-US" altLang="zh-CN" dirty="0" err="1"/>
              <a:t>fsck</a:t>
            </a:r>
            <a:r>
              <a:rPr lang="en-US" altLang="zh-CN" dirty="0"/>
              <a:t> –xxx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1927860"/>
            <a:ext cx="10677525" cy="281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1889760"/>
            <a:ext cx="10772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Shell and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API </a:t>
            </a:r>
            <a:r>
              <a:rPr lang="en-US" altLang="zh-CN" dirty="0">
                <a:hlinkClick r:id="rId2"/>
              </a:rPr>
              <a:t>https://hadoop.apache.org/docs/stable/api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  Summary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not a good fit</a:t>
            </a:r>
          </a:p>
          <a:p>
            <a:pPr lvl="1"/>
            <a:r>
              <a:rPr lang="en-US" altLang="zh-CN" dirty="0" smtClean="0"/>
              <a:t>Low-latency data access</a:t>
            </a:r>
          </a:p>
          <a:p>
            <a:pPr lvl="1"/>
            <a:r>
              <a:rPr lang="en-US" altLang="zh-CN" dirty="0" smtClean="0"/>
              <a:t>Lots of small files</a:t>
            </a:r>
          </a:p>
          <a:p>
            <a:pPr lvl="1"/>
            <a:r>
              <a:rPr lang="en-US" altLang="zh-CN" dirty="0" smtClean="0"/>
              <a:t>Multiple writers, arbitrary file modifications</a:t>
            </a:r>
          </a:p>
          <a:p>
            <a:pPr lvl="1"/>
            <a:r>
              <a:rPr lang="en-US" altLang="zh-CN" dirty="0" smtClean="0"/>
              <a:t>Random Writing is not allowed</a:t>
            </a:r>
          </a:p>
          <a:p>
            <a:pPr lvl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2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Recall Hadoop Ecosystem and Hadoop Core</a:t>
            </a:r>
          </a:p>
          <a:p>
            <a:endParaRPr lang="en-US" altLang="zh-CN" dirty="0"/>
          </a:p>
          <a:p>
            <a:r>
              <a:rPr lang="en-US" altLang="zh-CN" dirty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/>
              <a:t>HDFS Architecture</a:t>
            </a:r>
          </a:p>
          <a:p>
            <a:endParaRPr lang="en-US" altLang="zh-CN" dirty="0"/>
          </a:p>
          <a:p>
            <a:r>
              <a:rPr lang="en-US" altLang="zh-CN" dirty="0"/>
              <a:t>HDFS Read and Write </a:t>
            </a:r>
          </a:p>
          <a:p>
            <a:endParaRPr lang="en-US" altLang="zh-CN" dirty="0"/>
          </a:p>
          <a:p>
            <a:r>
              <a:rPr lang="en-US" altLang="zh-CN" dirty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9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24079"/>
              </p:ext>
            </p:extLst>
          </p:nvPr>
        </p:nvGraphicFramePr>
        <p:xfrm>
          <a:off x="264160" y="1032955"/>
          <a:ext cx="11381303" cy="520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68"/>
                <a:gridCol w="2438400"/>
                <a:gridCol w="2217682"/>
                <a:gridCol w="2280745"/>
                <a:gridCol w="3258208"/>
              </a:tblGrid>
              <a:tr h="564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课后内容</a:t>
                      </a:r>
                      <a:endParaRPr lang="zh-CN" altLang="en-US" dirty="0"/>
                    </a:p>
                  </a:txBody>
                  <a:tcPr/>
                </a:tc>
              </a:tr>
              <a:tr h="60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2016.05.27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 Ecosystem  and  HDFS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Sql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-On-Hadoop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选择一个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 Ecosystem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的一个开源项目，调研其功能和特性，准备一个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分钟的分享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6350" marR="6350" marT="6350" marB="0" anchor="ctr"/>
                </a:tc>
              </a:tr>
              <a:tr h="60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2016.06.03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MapReduce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2.0 and YARN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Spark and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SparkStreaming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 Ecosystem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Hadoop：The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Definitive guide 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章节阅读</a:t>
                      </a:r>
                    </a:p>
                  </a:txBody>
                  <a:tcPr marL="6350" marR="6350" marT="6350" marB="0" anchor="ctr"/>
                </a:tc>
              </a:tr>
              <a:tr h="60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2016.06.17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Advanced Distributed Algorithm Design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待定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 Ecosystem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</a:tr>
              <a:tr h="13938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2016.06.24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Data Ingestion and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Sqoop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待定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Hadoop：The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Definitive guide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阅读分享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</a:tr>
              <a:tr h="1300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2016.07.01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Massive Streaming Data Analysis ？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待定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Hadoop：The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Definitive guide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阅读分享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Recall Hadoop Ecosystem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/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51" y="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en-US" altLang="zh-CN" dirty="0" smtClean="0"/>
              <a:t>Recall Hadoop Ecosystem </a:t>
            </a:r>
            <a:endParaRPr lang="zh-CN" altLang="en-US" dirty="0"/>
          </a:p>
        </p:txBody>
      </p:sp>
      <p:pic>
        <p:nvPicPr>
          <p:cNvPr id="1026" name="Picture 2" descr="https://qph.is.quoracdn.net/main-qimg-d85279a910e2969f03e82aa2d76b8c5d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56" y="1126157"/>
            <a:ext cx="7841538" cy="48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74" y="1405290"/>
            <a:ext cx="8220677" cy="41699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45" y="1215814"/>
            <a:ext cx="6608081" cy="4809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94" y="994424"/>
            <a:ext cx="7402981" cy="46442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92" y="1095874"/>
            <a:ext cx="8908783" cy="492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57" y="942236"/>
            <a:ext cx="7355857" cy="5096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8" y="994424"/>
            <a:ext cx="8765642" cy="5060577"/>
          </a:xfrm>
          <a:prstGeom prst="rect">
            <a:avLst/>
          </a:prstGeom>
        </p:spPr>
      </p:pic>
      <p:pic>
        <p:nvPicPr>
          <p:cNvPr id="1028" name="Picture 4" descr="http://3.bp.blogspot.com/-k25rNOvmw9E/UCTBkz5UfzI/AAAAAAAAARw/Cjzw5eNU7q0/s1600/hadoo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8" y="1707956"/>
            <a:ext cx="10884602" cy="36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en-US" altLang="zh-CN" dirty="0" smtClean="0"/>
              <a:t>Recall Hadoop Ecosystem 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26444" y="1161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Hadoop Ecosystem Table     </a:t>
            </a:r>
            <a:r>
              <a:rPr lang="en-US" altLang="zh-CN" dirty="0" smtClean="0">
                <a:hlinkClick r:id="rId2"/>
              </a:rPr>
              <a:t>https://hadoopecosystemtable.github.io/</a:t>
            </a:r>
            <a:endParaRPr lang="en-US" altLang="zh-CN" b="1" dirty="0" smtClean="0"/>
          </a:p>
          <a:p>
            <a:pPr lvl="1"/>
            <a:endParaRPr lang="en-US" altLang="zh-CN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68120"/>
              </p:ext>
            </p:extLst>
          </p:nvPr>
        </p:nvGraphicFramePr>
        <p:xfrm>
          <a:off x="1066799" y="1886550"/>
          <a:ext cx="9634890" cy="406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45"/>
                <a:gridCol w="4817445"/>
              </a:tblGrid>
              <a:tr h="5086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Distributed </a:t>
                      </a:r>
                      <a:r>
                        <a:rPr lang="en-US" altLang="zh-CN" b="0" dirty="0" err="1" smtClean="0"/>
                        <a:t>Filesystem</a:t>
                      </a:r>
                      <a:r>
                        <a:rPr lang="en-US" altLang="zh-CN" b="0" dirty="0" smtClean="0"/>
                        <a:t> 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HDFS,</a:t>
                      </a:r>
                      <a:r>
                        <a:rPr lang="en-US" altLang="zh-CN" b="0" baseline="0" dirty="0" smtClean="0"/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GlusterFS</a:t>
                      </a:r>
                      <a:endParaRPr lang="zh-CN" altLang="en-US" b="0" dirty="0"/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Distributed Programming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MapReduce</a:t>
                      </a:r>
                      <a:r>
                        <a:rPr lang="en-US" altLang="zh-CN" dirty="0" smtClean="0"/>
                        <a:t> /</a:t>
                      </a:r>
                      <a:r>
                        <a:rPr lang="en-US" altLang="zh-CN" baseline="0" dirty="0" smtClean="0"/>
                        <a:t> Spark /Storm</a:t>
                      </a:r>
                      <a:endParaRPr lang="zh-CN" altLang="en-US" dirty="0"/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SQL-On-Hadoop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 / Drill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NoSQL</a:t>
                      </a:r>
                      <a:r>
                        <a:rPr lang="en-US" altLang="zh-CN" b="0" baseline="0" dirty="0" smtClean="0"/>
                        <a:t>  </a:t>
                      </a:r>
                      <a:r>
                        <a:rPr lang="en-US" altLang="zh-CN" b="0" dirty="0" smtClean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Cassandra</a:t>
                      </a:r>
                      <a:endParaRPr lang="zh-CN" altLang="en-US" b="0" dirty="0"/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Data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Sqoop</a:t>
                      </a:r>
                      <a:r>
                        <a:rPr lang="en-US" altLang="zh-CN" dirty="0" smtClean="0"/>
                        <a:t> / Flume</a:t>
                      </a:r>
                      <a:endParaRPr lang="zh-CN" altLang="en-US" dirty="0"/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Service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Thrift /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Zookeeper</a:t>
                      </a:r>
                      <a:endParaRPr lang="zh-CN" altLang="en-US" b="0" dirty="0"/>
                    </a:p>
                  </a:txBody>
                  <a:tcPr/>
                </a:tc>
              </a:tr>
              <a:tr h="5086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Mahout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80" y="218608"/>
            <a:ext cx="10515600" cy="847023"/>
          </a:xfrm>
        </p:spPr>
        <p:txBody>
          <a:bodyPr/>
          <a:lstStyle/>
          <a:p>
            <a:r>
              <a:rPr lang="en-US" altLang="zh-CN" dirty="0" smtClean="0"/>
              <a:t>Recall Hadoop 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0" y="1126741"/>
            <a:ext cx="10820400" cy="67627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60052"/>
              </p:ext>
            </p:extLst>
          </p:nvPr>
        </p:nvGraphicFramePr>
        <p:xfrm>
          <a:off x="1447000" y="2016376"/>
          <a:ext cx="8641880" cy="425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940"/>
                <a:gridCol w="4320940"/>
              </a:tblGrid>
              <a:tr h="3959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Introduction</a:t>
                      </a:r>
                      <a:endParaRPr lang="zh-CN" altLang="en-US" dirty="0"/>
                    </a:p>
                  </a:txBody>
                  <a:tcPr/>
                </a:tc>
              </a:tr>
              <a:tr h="692826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HDFS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to reliably store very large files across machines in a large cluster.</a:t>
                      </a:r>
                      <a:endParaRPr lang="zh-CN" altLang="en-US" dirty="0"/>
                    </a:p>
                  </a:txBody>
                  <a:tcPr/>
                </a:tc>
              </a:tr>
              <a:tr h="1583602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YARN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fundamental idea of YARN is to split up the functionalities of resource management and job scheduling/monitoring into separate daemons.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83602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MapReduce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 programming model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an associated implementation for processing and generating large data sets with a parallel, distributed algorithm on a cluster.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Hadoop Ecosystem</a:t>
            </a:r>
            <a:r>
              <a:rPr lang="en-US" altLang="zh-CN" dirty="0"/>
              <a:t> </a:t>
            </a:r>
            <a:r>
              <a:rPr lang="en-US" altLang="zh-CN" dirty="0" smtClean="0"/>
              <a:t>and Hadoop Core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Some Concepts in Distributed System</a:t>
            </a:r>
          </a:p>
          <a:p>
            <a:endParaRPr lang="en-US" altLang="zh-CN" dirty="0"/>
          </a:p>
          <a:p>
            <a:r>
              <a:rPr lang="en-US" altLang="zh-CN" dirty="0" smtClean="0"/>
              <a:t>HDFS Architecture</a:t>
            </a:r>
          </a:p>
          <a:p>
            <a:endParaRPr lang="en-US" altLang="zh-CN" dirty="0"/>
          </a:p>
          <a:p>
            <a:r>
              <a:rPr lang="en-US" altLang="zh-CN" dirty="0" smtClean="0"/>
              <a:t>HDFS Read and Write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HDFS Shell and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 in Distributed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518982"/>
            <a:ext cx="10515600" cy="5339017"/>
          </a:xfrm>
        </p:spPr>
        <p:txBody>
          <a:bodyPr>
            <a:normAutofit/>
          </a:bodyPr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(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lvl="1"/>
            <a:r>
              <a:rPr lang="en-US" altLang="zh-CN" smtClean="0"/>
              <a:t>replica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Copy </a:t>
            </a:r>
            <a:r>
              <a:rPr lang="en-US" altLang="zh-CN" dirty="0" smtClean="0"/>
              <a:t>consistency(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strong </a:t>
            </a:r>
            <a:r>
              <a:rPr lang="en-US" altLang="zh-CN" dirty="0" smtClean="0"/>
              <a:t>consistency</a:t>
            </a:r>
          </a:p>
          <a:p>
            <a:pPr lvl="1"/>
            <a:r>
              <a:rPr lang="en-US" altLang="zh-CN" dirty="0"/>
              <a:t>week </a:t>
            </a:r>
            <a:r>
              <a:rPr lang="en-US" altLang="zh-CN" dirty="0" smtClean="0"/>
              <a:t>consistency</a:t>
            </a:r>
            <a:endParaRPr lang="en-US" altLang="zh-CN" dirty="0"/>
          </a:p>
          <a:p>
            <a:pPr lvl="1"/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dirty="0" smtClean="0"/>
              <a:t>Monotonic</a:t>
            </a:r>
            <a:r>
              <a:rPr lang="en-US" altLang="zh-CN" dirty="0"/>
              <a:t>(</a:t>
            </a:r>
            <a:r>
              <a:rPr lang="zh-CN" altLang="en-US" dirty="0"/>
              <a:t>单调</a:t>
            </a:r>
            <a:r>
              <a:rPr lang="en-US" altLang="zh-CN" dirty="0"/>
              <a:t>) consistency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84362"/>
              </p:ext>
            </p:extLst>
          </p:nvPr>
        </p:nvGraphicFramePr>
        <p:xfrm>
          <a:off x="6207760" y="2814320"/>
          <a:ext cx="533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</a:tblGrid>
              <a:tr h="436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Prototype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Copy consistency</a:t>
                      </a:r>
                      <a:endParaRPr lang="en-US" altLang="zh-C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HDFS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Eventual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Hbase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Consistency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8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Concepts in Distributed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518983"/>
            <a:ext cx="10515600" cy="460749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Data</a:t>
            </a:r>
            <a:r>
              <a:rPr lang="en-US" altLang="zh-CN" dirty="0"/>
              <a:t> </a:t>
            </a:r>
            <a:r>
              <a:rPr lang="en-US" altLang="zh-CN" dirty="0" smtClean="0"/>
              <a:t>distribution </a:t>
            </a:r>
            <a:endParaRPr lang="en-US" altLang="zh-CN" dirty="0"/>
          </a:p>
          <a:p>
            <a:pPr lvl="1"/>
            <a:r>
              <a:rPr lang="en-US" altLang="zh-CN" dirty="0" smtClean="0"/>
              <a:t>Hashing</a:t>
            </a:r>
          </a:p>
          <a:p>
            <a:pPr lvl="1"/>
            <a:r>
              <a:rPr lang="en-US" altLang="zh-CN" dirty="0" smtClean="0"/>
              <a:t>Data Range</a:t>
            </a:r>
          </a:p>
          <a:p>
            <a:pPr lvl="1"/>
            <a:r>
              <a:rPr lang="en-US" altLang="zh-CN" dirty="0" smtClean="0"/>
              <a:t>Data Chunk(</a:t>
            </a:r>
            <a:r>
              <a:rPr lang="zh-CN" altLang="en-US" dirty="0" smtClean="0"/>
              <a:t>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Consistency Hashing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Copy </a:t>
            </a:r>
            <a:r>
              <a:rPr lang="en-US" altLang="zh-CN" dirty="0" smtClean="0"/>
              <a:t>Control Protocol</a:t>
            </a:r>
            <a:endParaRPr lang="en-US" altLang="zh-CN" dirty="0"/>
          </a:p>
          <a:p>
            <a:pPr lvl="1"/>
            <a:r>
              <a:rPr lang="en-US" altLang="zh-CN" dirty="0" smtClean="0"/>
              <a:t>Centralized  </a:t>
            </a:r>
          </a:p>
          <a:p>
            <a:pPr lvl="2"/>
            <a:r>
              <a:rPr lang="en-US" altLang="zh-CN" dirty="0" smtClean="0"/>
              <a:t>primary-secondary</a:t>
            </a:r>
            <a:endParaRPr lang="en-US" altLang="zh-CN" dirty="0"/>
          </a:p>
          <a:p>
            <a:pPr lvl="1"/>
            <a:r>
              <a:rPr lang="en-US" altLang="zh-CN" dirty="0" smtClean="0"/>
              <a:t>Decentralized </a:t>
            </a:r>
          </a:p>
          <a:p>
            <a:pPr lvl="2"/>
            <a:r>
              <a:rPr lang="en-US" altLang="zh-CN" dirty="0" err="1">
                <a:solidFill>
                  <a:schemeClr val="dk1"/>
                </a:solidFill>
              </a:rPr>
              <a:t>Paxos</a:t>
            </a:r>
            <a:r>
              <a:rPr lang="en-US" altLang="zh-CN" dirty="0">
                <a:solidFill>
                  <a:schemeClr val="dk1"/>
                </a:solidFill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4971"/>
              </p:ext>
            </p:extLst>
          </p:nvPr>
        </p:nvGraphicFramePr>
        <p:xfrm>
          <a:off x="6045200" y="1083753"/>
          <a:ext cx="5293360" cy="346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/>
                <a:gridCol w="2646680"/>
              </a:tblGrid>
              <a:tr h="52152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Prototype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Data distribution</a:t>
                      </a:r>
                    </a:p>
                    <a:p>
                      <a:endParaRPr lang="zh-CN" altLang="en-US" sz="2400" dirty="0"/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HDFS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 Chunk</a:t>
                      </a:r>
                      <a:endParaRPr lang="zh-CN" altLang="en-US" sz="2400" dirty="0"/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Cassandra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Consistence Hashing</a:t>
                      </a:r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HBase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</a:t>
                      </a:r>
                      <a:r>
                        <a:rPr lang="en-US" altLang="zh-CN" sz="2400" baseline="0" dirty="0" smtClean="0"/>
                        <a:t> Range</a:t>
                      </a:r>
                      <a:endParaRPr lang="zh-CN" altLang="en-US" sz="2400" dirty="0"/>
                    </a:p>
                  </a:txBody>
                  <a:tcPr/>
                </a:tc>
              </a:tr>
              <a:tr h="49740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Pipe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Hashing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67670"/>
              </p:ext>
            </p:extLst>
          </p:nvPr>
        </p:nvGraphicFramePr>
        <p:xfrm>
          <a:off x="6035040" y="471424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</a:tblGrid>
              <a:tr h="30818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Prototype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CC Protocol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HDFS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Primary-Secondary</a:t>
                      </a:r>
                      <a:r>
                        <a:rPr lang="zh-CN" altLang="en-US" sz="2400" baseline="0" dirty="0" smtClean="0"/>
                        <a:t> 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Megastore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Paxos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1148</Words>
  <Application>Microsoft Office PowerPoint</Application>
  <PresentationFormat>宽屏</PresentationFormat>
  <Paragraphs>268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主题</vt:lpstr>
      <vt:lpstr>Hadoop Core : HDFS</vt:lpstr>
      <vt:lpstr>Outlines</vt:lpstr>
      <vt:lpstr>Outlines</vt:lpstr>
      <vt:lpstr>Recall Hadoop Ecosystem </vt:lpstr>
      <vt:lpstr>Recall Hadoop Ecosystem </vt:lpstr>
      <vt:lpstr>Recall Hadoop Core</vt:lpstr>
      <vt:lpstr>Outlines</vt:lpstr>
      <vt:lpstr>Some Concepts in Distributed System</vt:lpstr>
      <vt:lpstr>Some Concepts in Distributed System</vt:lpstr>
      <vt:lpstr>Some Concepts in Distributed System</vt:lpstr>
      <vt:lpstr>Outlines</vt:lpstr>
      <vt:lpstr>HDFS Architecture</vt:lpstr>
      <vt:lpstr>HDFS Architecture</vt:lpstr>
      <vt:lpstr>HDFS Architecture</vt:lpstr>
      <vt:lpstr>Outlines</vt:lpstr>
      <vt:lpstr>HDFS Read and Write </vt:lpstr>
      <vt:lpstr>HDFS Read and Write </vt:lpstr>
      <vt:lpstr>HDFS Read and Write </vt:lpstr>
      <vt:lpstr>HDFS Read and Write </vt:lpstr>
      <vt:lpstr>HDFS Read and Write </vt:lpstr>
      <vt:lpstr>HDFS Read and Write </vt:lpstr>
      <vt:lpstr>Outlines</vt:lpstr>
      <vt:lpstr>HDFS Shell and API</vt:lpstr>
      <vt:lpstr>HDFS Shell and API</vt:lpstr>
      <vt:lpstr>HDFS Shell and API</vt:lpstr>
      <vt:lpstr>HDFS Shell and API</vt:lpstr>
      <vt:lpstr>HDFS  Summary </vt:lpstr>
      <vt:lpstr>Summary I</vt:lpstr>
      <vt:lpstr>Future Topic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</dc:title>
  <dc:creator>Boyu Diao</dc:creator>
  <cp:lastModifiedBy>Boyu Diao</cp:lastModifiedBy>
  <cp:revision>183</cp:revision>
  <dcterms:created xsi:type="dcterms:W3CDTF">2016-05-24T01:24:51Z</dcterms:created>
  <dcterms:modified xsi:type="dcterms:W3CDTF">2016-05-26T01:04:55Z</dcterms:modified>
</cp:coreProperties>
</file>