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1" r:id="rId4"/>
    <p:sldId id="320" r:id="rId5"/>
    <p:sldId id="258" r:id="rId6"/>
    <p:sldId id="305" r:id="rId7"/>
    <p:sldId id="322" r:id="rId8"/>
    <p:sldId id="307" r:id="rId9"/>
    <p:sldId id="308" r:id="rId10"/>
    <p:sldId id="306" r:id="rId11"/>
    <p:sldId id="323" r:id="rId12"/>
    <p:sldId id="309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1" r:id="rId23"/>
    <p:sldId id="30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3966" autoAdjust="0"/>
  </p:normalViewPr>
  <p:slideViewPr>
    <p:cSldViewPr>
      <p:cViewPr varScale="1">
        <p:scale>
          <a:sx n="63" d="100"/>
          <a:sy n="63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DD07-451B-4575-96BA-DB7A3D2B1B55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03D52-629A-40BA-A43D-7B34F0922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SSTable，Sorted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当系统启动时，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会将数据文件映射到一块内存区域，称之为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view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，在不开启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的系统中，数据直接写入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view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，然后返回，系统每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刷新这块内存到磁盘，如果断电或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机，就会丢失很多内存中未持久化的数据。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当系统开启了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功能，系统会再映射一块内存区域供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使用，称之为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view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刷新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privateView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，如果断电或宕机，有可能丢失这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SSTable，Sorted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SSTable，Sorted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对象实际上对应一个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算法，这个算法能够快速的判断给定的某个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在不在当前这个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SSTable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中，而且每个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SSTable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对象都在内存中，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文件指示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持久化的一个副本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3D52-629A-40BA-A43D-7B34F092257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A3-82C3-45DD-A2D9-E1573B33CEFB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9C07-617C-4A97-95EE-8DECF34393C1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020-F3E0-45CC-86DD-9F8C57188CE6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F925-610F-4E5A-AA5D-F0D11CE59135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CE07-94C6-45EB-B0FF-D5D16476F890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98C-8F03-4BF4-9D03-28236003DD71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7E8-D4D1-4AD5-B3BB-1AB63C1CCC48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122D-CEFA-4696-9B8D-08FB24357A36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395-A00A-45D0-8AF5-6DDE95875409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632-F981-435B-B407-6FC9FAD1DBE0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2D2F-4CA5-4254-A7E2-247649A4669C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DCE3-6344-4FF8-B379-90ACF14F1550}" type="datetime1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</a:rPr>
              <a:t>The </a:t>
            </a:r>
            <a:r>
              <a:rPr lang="en-US" altLang="zh-CN" sz="6000" dirty="0" err="1" smtClean="0">
                <a:solidFill>
                  <a:srgbClr val="FFFF00"/>
                </a:solidFill>
              </a:rPr>
              <a:t>Hadoop</a:t>
            </a:r>
            <a:r>
              <a:rPr lang="en-US" altLang="zh-CN" sz="6000" dirty="0" smtClean="0">
                <a:solidFill>
                  <a:srgbClr val="FFFF00"/>
                </a:solidFill>
              </a:rPr>
              <a:t> Ecosystem</a:t>
            </a:r>
            <a:br>
              <a:rPr lang="en-US" altLang="zh-CN" sz="6000" dirty="0" smtClean="0">
                <a:solidFill>
                  <a:srgbClr val="FFFF00"/>
                </a:solidFill>
              </a:rPr>
            </a:br>
            <a:r>
              <a:rPr lang="en-US" altLang="zh-CN" sz="6000" dirty="0" smtClean="0">
                <a:solidFill>
                  <a:srgbClr val="FFFF00"/>
                </a:solidFill>
              </a:rPr>
              <a:t>—</a:t>
            </a:r>
            <a:r>
              <a:rPr lang="en-US" altLang="zh-CN" sz="6000" dirty="0" err="1" smtClean="0">
                <a:solidFill>
                  <a:schemeClr val="bg1"/>
                </a:solidFill>
              </a:rPr>
              <a:t>NoSQL</a:t>
            </a:r>
            <a:r>
              <a:rPr lang="en-US" altLang="zh-CN" sz="6000" dirty="0" smtClean="0">
                <a:solidFill>
                  <a:schemeClr val="bg1"/>
                </a:solidFill>
              </a:rPr>
              <a:t> Databases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鹿强（</a:t>
            </a:r>
            <a:r>
              <a:rPr lang="en-US" altLang="zh-CN" dirty="0" smtClean="0">
                <a:solidFill>
                  <a:srgbClr val="FFFF00"/>
                </a:solidFill>
              </a:rPr>
              <a:t>2016/6/3</a:t>
            </a:r>
            <a:r>
              <a:rPr lang="zh-CN" altLang="en-US" dirty="0" smtClean="0">
                <a:solidFill>
                  <a:srgbClr val="FFFF00"/>
                </a:solidFill>
              </a:rPr>
              <a:t>）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分类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数据库排名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91544"/>
            <a:ext cx="8286808" cy="338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572140"/>
            <a:ext cx="8286808" cy="2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分类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zh-CN" altLang="en-US" dirty="0" smtClean="0">
                <a:solidFill>
                  <a:srgbClr val="FFFF00"/>
                </a:solidFill>
              </a:rPr>
              <a:t>举例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键值存储数据库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Redis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是一个开源的使用</a:t>
            </a:r>
            <a:r>
              <a:rPr lang="en-US" altLang="zh-CN" dirty="0" smtClean="0">
                <a:solidFill>
                  <a:schemeClr val="bg1"/>
                </a:solidFill>
              </a:rPr>
              <a:t>ANSI C</a:t>
            </a:r>
            <a:r>
              <a:rPr lang="zh-CN" altLang="en-US" dirty="0" smtClean="0">
                <a:solidFill>
                  <a:schemeClr val="bg1"/>
                </a:solidFill>
              </a:rPr>
              <a:t>语言</a:t>
            </a:r>
            <a:r>
              <a:rPr lang="zh-CN" altLang="en-US" dirty="0" smtClean="0">
                <a:solidFill>
                  <a:schemeClr val="bg1"/>
                </a:solidFill>
              </a:rPr>
              <a:t>编写的、可</a:t>
            </a:r>
            <a:r>
              <a:rPr lang="zh-CN" altLang="en-US" dirty="0" smtClean="0">
                <a:solidFill>
                  <a:schemeClr val="bg1"/>
                </a:solidFill>
              </a:rPr>
              <a:t>基于内存亦可持久化的日志型、</a:t>
            </a:r>
            <a:r>
              <a:rPr lang="en-US" altLang="zh-CN" dirty="0" smtClean="0">
                <a:solidFill>
                  <a:schemeClr val="bg1"/>
                </a:solidFill>
              </a:rPr>
              <a:t>Key-Value</a:t>
            </a:r>
            <a:r>
              <a:rPr lang="zh-CN" altLang="en-US" dirty="0" smtClean="0">
                <a:solidFill>
                  <a:schemeClr val="bg1"/>
                </a:solidFill>
              </a:rPr>
              <a:t>数据库，并提供多种语言的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。目前由</a:t>
            </a:r>
            <a:r>
              <a:rPr lang="en-US" altLang="zh-CN" dirty="0" smtClean="0">
                <a:solidFill>
                  <a:schemeClr val="bg1"/>
                </a:solidFill>
              </a:rPr>
              <a:t>VMware</a:t>
            </a:r>
            <a:r>
              <a:rPr lang="zh-CN" altLang="en-US" dirty="0" smtClean="0">
                <a:solidFill>
                  <a:schemeClr val="bg1"/>
                </a:solidFill>
              </a:rPr>
              <a:t>主持开发工作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数据格式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通常被称为数据结构服务器，因为值（</a:t>
            </a:r>
            <a:r>
              <a:rPr lang="en-US" dirty="0" smtClean="0">
                <a:solidFill>
                  <a:schemeClr val="bg1"/>
                </a:solidFill>
              </a:rPr>
              <a:t>value）</a:t>
            </a:r>
            <a:r>
              <a:rPr lang="zh-CN" altLang="en-US" dirty="0" smtClean="0">
                <a:solidFill>
                  <a:schemeClr val="bg1"/>
                </a:solidFill>
              </a:rPr>
              <a:t>可以是 字符串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String), </a:t>
            </a:r>
            <a:r>
              <a:rPr lang="zh-CN" altLang="en-US" dirty="0" smtClean="0">
                <a:solidFill>
                  <a:schemeClr val="bg1"/>
                </a:solidFill>
              </a:rPr>
              <a:t>哈希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Hash/Map), 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list), </a:t>
            </a:r>
            <a:r>
              <a:rPr lang="zh-CN" altLang="en-US" dirty="0" smtClean="0">
                <a:solidFill>
                  <a:schemeClr val="bg1"/>
                </a:solidFill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sets) </a:t>
            </a:r>
            <a:r>
              <a:rPr lang="zh-CN" altLang="en-US" dirty="0" smtClean="0">
                <a:solidFill>
                  <a:schemeClr val="bg1"/>
                </a:solidFill>
              </a:rPr>
              <a:t>和 有序集合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sorted sets)</a:t>
            </a:r>
            <a:r>
              <a:rPr lang="zh-CN" altLang="en-US" dirty="0" smtClean="0">
                <a:solidFill>
                  <a:schemeClr val="bg1"/>
                </a:solidFill>
              </a:rPr>
              <a:t>五种类型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键值存储数据库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Redis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性能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数据库完全在内存中，因此处理速度非常</a:t>
            </a:r>
            <a:r>
              <a:rPr lang="zh-CN" altLang="en-US" dirty="0" smtClean="0">
                <a:solidFill>
                  <a:schemeClr val="bg1"/>
                </a:solidFill>
              </a:rPr>
              <a:t>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的数据能确保一致性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所有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操作是原子性的，这保证了如果两个客户端同时访问的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服务器将获得更新后的值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键值存储数据库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Redis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持久化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通过定时快照</a:t>
            </a:r>
            <a:r>
              <a:rPr lang="zh-CN" altLang="en-US" i="1" dirty="0" smtClean="0">
                <a:solidFill>
                  <a:schemeClr val="bg1"/>
                </a:solidFill>
              </a:rPr>
              <a:t>（</a:t>
            </a:r>
            <a:r>
              <a:rPr lang="en-US" altLang="zh-CN" i="1" dirty="0" smtClean="0">
                <a:solidFill>
                  <a:schemeClr val="bg1"/>
                </a:solidFill>
              </a:rPr>
              <a:t>snapshot</a:t>
            </a:r>
            <a:r>
              <a:rPr lang="zh-CN" altLang="en-US" i="1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和基于语句的追加</a:t>
            </a:r>
            <a:r>
              <a:rPr lang="zh-CN" altLang="en-US" i="1" dirty="0" smtClean="0">
                <a:solidFill>
                  <a:schemeClr val="bg1"/>
                </a:solidFill>
              </a:rPr>
              <a:t>（</a:t>
            </a:r>
            <a:r>
              <a:rPr lang="en-US" altLang="zh-CN" i="1" dirty="0" err="1" smtClean="0">
                <a:solidFill>
                  <a:schemeClr val="bg1"/>
                </a:solidFill>
              </a:rPr>
              <a:t>AppendOnlyFile</a:t>
            </a:r>
            <a:r>
              <a:rPr lang="zh-CN" altLang="en-US" i="1" dirty="0" smtClean="0">
                <a:solidFill>
                  <a:schemeClr val="bg1"/>
                </a:solidFill>
              </a:rPr>
              <a:t>，</a:t>
            </a:r>
            <a:r>
              <a:rPr lang="en-US" altLang="zh-CN" i="1" dirty="0" err="1" smtClean="0">
                <a:solidFill>
                  <a:schemeClr val="bg1"/>
                </a:solidFill>
              </a:rPr>
              <a:t>aof</a:t>
            </a:r>
            <a:r>
              <a:rPr lang="zh-CN" altLang="en-US" i="1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两种方式，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可以支持数据持久化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将内存中的数据存储到磁盘上，方便在宕机等突发情况下快速恢复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RDB: </a:t>
            </a:r>
            <a:r>
              <a:rPr lang="zh-CN" altLang="en-US" dirty="0" smtClean="0">
                <a:solidFill>
                  <a:schemeClr val="bg1"/>
                </a:solidFill>
              </a:rPr>
              <a:t>将数据库的快照（</a:t>
            </a:r>
            <a:r>
              <a:rPr lang="en-US" altLang="zh-CN" dirty="0" smtClean="0">
                <a:solidFill>
                  <a:schemeClr val="bg1"/>
                </a:solidFill>
              </a:rPr>
              <a:t>snapshot</a:t>
            </a:r>
            <a:r>
              <a:rPr lang="zh-CN" altLang="en-US" dirty="0" smtClean="0">
                <a:solidFill>
                  <a:schemeClr val="bg1"/>
                </a:solidFill>
              </a:rPr>
              <a:t>）以</a:t>
            </a:r>
            <a:r>
              <a:rPr lang="zh-CN" altLang="en-US" i="1" dirty="0" smtClean="0">
                <a:solidFill>
                  <a:schemeClr val="bg1"/>
                </a:solidFill>
              </a:rPr>
              <a:t>二进制</a:t>
            </a:r>
            <a:r>
              <a:rPr lang="zh-CN" altLang="en-US" dirty="0" smtClean="0">
                <a:solidFill>
                  <a:schemeClr val="bg1"/>
                </a:solidFill>
              </a:rPr>
              <a:t>的方式保存到磁盘中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AOF: </a:t>
            </a:r>
            <a:r>
              <a:rPr lang="zh-CN" altLang="en-US" dirty="0" smtClean="0">
                <a:solidFill>
                  <a:schemeClr val="bg1"/>
                </a:solidFill>
              </a:rPr>
              <a:t>则以</a:t>
            </a:r>
            <a:r>
              <a:rPr lang="zh-CN" altLang="en-US" i="1" dirty="0" smtClean="0">
                <a:solidFill>
                  <a:schemeClr val="bg1"/>
                </a:solidFill>
              </a:rPr>
              <a:t>协议文本</a:t>
            </a:r>
            <a:r>
              <a:rPr lang="zh-CN" altLang="en-US" dirty="0" smtClean="0">
                <a:solidFill>
                  <a:schemeClr val="bg1"/>
                </a:solidFill>
              </a:rPr>
              <a:t>的方式，将所有对数据库进行过写入的命令（及其参数）记录到 </a:t>
            </a:r>
            <a:r>
              <a:rPr lang="en-US" altLang="zh-CN" dirty="0" smtClean="0">
                <a:solidFill>
                  <a:schemeClr val="bg1"/>
                </a:solidFill>
              </a:rPr>
              <a:t>AOF </a:t>
            </a:r>
            <a:r>
              <a:rPr lang="zh-CN" altLang="en-US" dirty="0" smtClean="0">
                <a:solidFill>
                  <a:schemeClr val="bg1"/>
                </a:solidFill>
              </a:rPr>
              <a:t>文件，以此达到记录数据库状态的目的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文档型数据库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MongoDB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是一个高性能，开源，无模式的文档型数据库，开发语言是</a:t>
            </a:r>
            <a:r>
              <a:rPr lang="en-US" altLang="zh-CN" dirty="0" smtClean="0">
                <a:solidFill>
                  <a:schemeClr val="bg1"/>
                </a:solidFill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</a:rPr>
              <a:t>。它在许多场景下可用于替代传统的关系型数据库或键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值存储方式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数据格式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 </a:t>
            </a:r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中，文档是对数据的抽象</a:t>
            </a:r>
            <a:r>
              <a:rPr lang="zh-CN" altLang="en-US" dirty="0" smtClean="0">
                <a:solidFill>
                  <a:schemeClr val="bg1"/>
                </a:solidFill>
              </a:rPr>
              <a:t>，表现形式是</a:t>
            </a:r>
            <a:r>
              <a:rPr lang="en-US" altLang="zh-CN" dirty="0" smtClean="0">
                <a:solidFill>
                  <a:schemeClr val="bg1"/>
                </a:solidFill>
              </a:rPr>
              <a:t>BSON</a:t>
            </a:r>
            <a:r>
              <a:rPr lang="zh-CN" altLang="en-US" i="1" dirty="0" smtClean="0">
                <a:solidFill>
                  <a:schemeClr val="bg1"/>
                </a:solidFill>
              </a:rPr>
              <a:t>（</a:t>
            </a:r>
            <a:r>
              <a:rPr lang="en-US" altLang="zh-CN" i="1" dirty="0" smtClean="0">
                <a:solidFill>
                  <a:schemeClr val="bg1"/>
                </a:solidFill>
              </a:rPr>
              <a:t>Binary JSON </a:t>
            </a:r>
            <a:r>
              <a:rPr lang="zh-CN" altLang="en-US" i="1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一个轻量级的二进制数据格式</a:t>
            </a:r>
            <a:r>
              <a:rPr lang="zh-CN" altLang="en-US" i="1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能够使用 </a:t>
            </a:r>
            <a:r>
              <a:rPr lang="en-US" altLang="zh-CN" dirty="0" smtClean="0">
                <a:solidFill>
                  <a:schemeClr val="bg1"/>
                </a:solidFill>
              </a:rPr>
              <a:t>BSON</a:t>
            </a:r>
            <a:r>
              <a:rPr lang="zh-CN" altLang="en-US" dirty="0" smtClean="0">
                <a:solidFill>
                  <a:schemeClr val="bg1"/>
                </a:solidFill>
              </a:rPr>
              <a:t>，并将 </a:t>
            </a:r>
            <a:r>
              <a:rPr lang="en-US" altLang="zh-CN" dirty="0" smtClean="0">
                <a:solidFill>
                  <a:schemeClr val="bg1"/>
                </a:solidFill>
              </a:rPr>
              <a:t>BSON </a:t>
            </a:r>
            <a:r>
              <a:rPr lang="zh-CN" altLang="en-US" dirty="0" smtClean="0">
                <a:solidFill>
                  <a:schemeClr val="bg1"/>
                </a:solidFill>
              </a:rPr>
              <a:t>作为数据的存储存放在磁盘中。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BSON </a:t>
            </a:r>
            <a:r>
              <a:rPr lang="zh-CN" altLang="en-US" dirty="0" smtClean="0">
                <a:solidFill>
                  <a:schemeClr val="bg1"/>
                </a:solidFill>
              </a:rPr>
              <a:t>是为效率而设计的</a:t>
            </a:r>
            <a:r>
              <a:rPr lang="zh-CN" altLang="en-US" dirty="0" smtClean="0">
                <a:solidFill>
                  <a:schemeClr val="bg1"/>
                </a:solidFill>
              </a:rPr>
              <a:t>，存储效率高，编解码速度快。</a:t>
            </a:r>
            <a:r>
              <a:rPr lang="zh-CN" altLang="en-US" dirty="0" smtClean="0">
                <a:solidFill>
                  <a:schemeClr val="bg1"/>
                </a:solidFill>
              </a:rPr>
              <a:t>即使在最坏的情况下，</a:t>
            </a:r>
            <a:r>
              <a:rPr lang="en-US" altLang="zh-CN" dirty="0" smtClean="0">
                <a:solidFill>
                  <a:schemeClr val="bg1"/>
                </a:solidFill>
              </a:rPr>
              <a:t>BSON</a:t>
            </a:r>
            <a:r>
              <a:rPr lang="zh-CN" altLang="en-US" dirty="0" smtClean="0">
                <a:solidFill>
                  <a:schemeClr val="bg1"/>
                </a:solidFill>
              </a:rPr>
              <a:t>格式也比</a:t>
            </a:r>
            <a:r>
              <a:rPr lang="en-US" altLang="zh-CN" dirty="0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格式在最好</a:t>
            </a:r>
            <a:r>
              <a:rPr lang="zh-CN" altLang="en-US" dirty="0" smtClean="0">
                <a:solidFill>
                  <a:schemeClr val="bg1"/>
                </a:solidFill>
              </a:rPr>
              <a:t>的情况下存储效率高。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文档型数据库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MongoDB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文档需要有序、且区分</a:t>
            </a:r>
            <a:r>
              <a:rPr lang="zh-CN" altLang="en-US" dirty="0" smtClean="0">
                <a:solidFill>
                  <a:schemeClr val="bg1"/>
                </a:solidFill>
              </a:rPr>
              <a:t>大小写的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性能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目前支持的存储引擎为内存映射引擎。当 </a:t>
            </a:r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启动的时候，会将所有的数据文件映射到内存中，然后操作系统会托管所有的磁盘</a:t>
            </a:r>
            <a:r>
              <a:rPr lang="zh-CN" altLang="en-US" dirty="0" smtClean="0">
                <a:solidFill>
                  <a:schemeClr val="bg1"/>
                </a:solidFill>
              </a:rPr>
              <a:t>操作。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提供</a:t>
            </a:r>
            <a:r>
              <a:rPr lang="zh-CN" altLang="en-US" dirty="0" smtClean="0">
                <a:solidFill>
                  <a:schemeClr val="bg1"/>
                </a:solidFill>
              </a:rPr>
              <a:t>了全索引支持：</a:t>
            </a:r>
            <a:r>
              <a:rPr lang="zh-CN" altLang="en-US" dirty="0" smtClean="0">
                <a:solidFill>
                  <a:schemeClr val="bg1"/>
                </a:solidFill>
              </a:rPr>
              <a:t>包括文档内嵌对象及数组。</a:t>
            </a:r>
            <a:r>
              <a:rPr lang="en-US" altLang="zh-CN" dirty="0" smtClean="0">
                <a:solidFill>
                  <a:schemeClr val="bg1"/>
                </a:solidFill>
              </a:rPr>
              <a:t>Mongo</a:t>
            </a:r>
            <a:r>
              <a:rPr lang="zh-CN" altLang="en-US" dirty="0" smtClean="0">
                <a:solidFill>
                  <a:schemeClr val="bg1"/>
                </a:solidFill>
              </a:rPr>
              <a:t>的查询优化器会分析查询表达式，并生成一个高效的查询</a:t>
            </a:r>
            <a:r>
              <a:rPr lang="zh-CN" altLang="en-US" dirty="0" smtClean="0">
                <a:solidFill>
                  <a:schemeClr val="bg1"/>
                </a:solidFill>
              </a:rPr>
              <a:t>计划。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文档型数据库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MongoDB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持久化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1.8</a:t>
            </a:r>
            <a:r>
              <a:rPr lang="zh-CN" altLang="en-US" dirty="0" smtClean="0">
                <a:solidFill>
                  <a:schemeClr val="bg1"/>
                </a:solidFill>
              </a:rPr>
              <a:t>版本之后开始支持 </a:t>
            </a:r>
            <a:r>
              <a:rPr lang="en-US" dirty="0" smtClean="0">
                <a:solidFill>
                  <a:schemeClr val="bg1"/>
                </a:solidFill>
              </a:rPr>
              <a:t>journal，</a:t>
            </a:r>
            <a:r>
              <a:rPr lang="zh-CN" altLang="en-US" dirty="0" smtClean="0">
                <a:solidFill>
                  <a:schemeClr val="bg1"/>
                </a:solidFill>
              </a:rPr>
              <a:t>用于</a:t>
            </a:r>
            <a:r>
              <a:rPr lang="zh-CN" altLang="en-US" dirty="0" smtClean="0">
                <a:solidFill>
                  <a:schemeClr val="bg1"/>
                </a:solidFill>
              </a:rPr>
              <a:t>故障恢复和持久</a:t>
            </a:r>
            <a:r>
              <a:rPr lang="zh-CN" altLang="en-US" dirty="0" smtClean="0">
                <a:solidFill>
                  <a:schemeClr val="bg1"/>
                </a:solidFill>
              </a:rPr>
              <a:t>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提供</a:t>
            </a:r>
            <a:r>
              <a:rPr lang="zh-CN" altLang="en-US" dirty="0" smtClean="0">
                <a:solidFill>
                  <a:schemeClr val="bg1"/>
                </a:solidFill>
              </a:rPr>
              <a:t>了全索引支持：</a:t>
            </a:r>
            <a:r>
              <a:rPr lang="zh-CN" altLang="en-US" dirty="0" smtClean="0">
                <a:solidFill>
                  <a:schemeClr val="bg1"/>
                </a:solidFill>
              </a:rPr>
              <a:t>包括文档内嵌对象及数组。</a:t>
            </a:r>
            <a:r>
              <a:rPr lang="en-US" altLang="zh-CN" dirty="0" smtClean="0">
                <a:solidFill>
                  <a:schemeClr val="bg1"/>
                </a:solidFill>
              </a:rPr>
              <a:t>Mongo</a:t>
            </a:r>
            <a:r>
              <a:rPr lang="zh-CN" altLang="en-US" dirty="0" smtClean="0">
                <a:solidFill>
                  <a:schemeClr val="bg1"/>
                </a:solidFill>
              </a:rPr>
              <a:t>的查询优化器会分析查询表达式，并生成一个高效的查询计划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列存储数据库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-Cassandra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Cassandra</a:t>
            </a:r>
            <a:r>
              <a:rPr lang="zh-CN" altLang="en-US" dirty="0" smtClean="0">
                <a:solidFill>
                  <a:schemeClr val="bg1"/>
                </a:solidFill>
              </a:rPr>
              <a:t>是用于管理大量结构化数据的开源分布式存储系统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数据格式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Cassandra 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数据模型基于</a:t>
            </a:r>
            <a:r>
              <a:rPr lang="zh-CN" altLang="en-US" dirty="0" smtClean="0">
                <a:solidFill>
                  <a:schemeClr val="bg1"/>
                </a:solidFill>
              </a:rPr>
              <a:t>列</a:t>
            </a:r>
            <a:r>
              <a:rPr lang="zh-CN" altLang="en-US" dirty="0" smtClean="0">
                <a:solidFill>
                  <a:schemeClr val="bg1"/>
                </a:solidFill>
              </a:rPr>
              <a:t>族。</a:t>
            </a:r>
            <a:r>
              <a:rPr lang="zh-CN" altLang="en-US" dirty="0" smtClean="0">
                <a:solidFill>
                  <a:schemeClr val="bg1"/>
                </a:solidFill>
              </a:rPr>
              <a:t>它借鉴了 </a:t>
            </a:r>
            <a:r>
              <a:rPr lang="en-US" dirty="0" smtClean="0">
                <a:solidFill>
                  <a:schemeClr val="bg1"/>
                </a:solidFill>
              </a:rPr>
              <a:t>Amazon </a:t>
            </a:r>
            <a:r>
              <a:rPr lang="zh-CN" altLang="en-US" dirty="0" smtClean="0">
                <a:solidFill>
                  <a:schemeClr val="bg1"/>
                </a:solidFill>
              </a:rPr>
              <a:t>的 </a:t>
            </a:r>
            <a:r>
              <a:rPr lang="en-US" dirty="0" smtClean="0">
                <a:solidFill>
                  <a:schemeClr val="bg1"/>
                </a:solidFill>
              </a:rPr>
              <a:t>Dynamo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dirty="0" smtClean="0">
                <a:solidFill>
                  <a:schemeClr val="bg1"/>
                </a:solidFill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dirty="0" err="1" smtClean="0">
                <a:solidFill>
                  <a:schemeClr val="bg1"/>
                </a:solidFill>
              </a:rPr>
              <a:t>BigTable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的数据结构和功能特点，采用 </a:t>
            </a:r>
            <a:r>
              <a:rPr lang="en-US" dirty="0" err="1" smtClean="0">
                <a:solidFill>
                  <a:schemeClr val="bg1"/>
                </a:solidFill>
              </a:rPr>
              <a:t>Memtable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dirty="0" err="1" smtClean="0">
                <a:solidFill>
                  <a:schemeClr val="bg1"/>
                </a:solidFill>
              </a:rPr>
              <a:t>SSTable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的方式进行</a:t>
            </a:r>
            <a:r>
              <a:rPr lang="zh-CN" altLang="en-US" dirty="0" smtClean="0">
                <a:solidFill>
                  <a:schemeClr val="bg1"/>
                </a:solidFill>
              </a:rPr>
              <a:t>存储。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列存储数据库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-Cassandra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Memtable</a:t>
            </a:r>
            <a:r>
              <a:rPr lang="zh-CN" altLang="en-US" dirty="0" smtClean="0">
                <a:solidFill>
                  <a:schemeClr val="bg1"/>
                </a:solidFill>
              </a:rPr>
              <a:t>：用户写的数据在内存中的形式。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SSTable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sorted string table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被持久化到磁盘，这又分为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Index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</a:rPr>
              <a:t>Filter </a:t>
            </a:r>
            <a:r>
              <a:rPr lang="zh-CN" altLang="en-US" dirty="0" smtClean="0">
                <a:solidFill>
                  <a:schemeClr val="bg1"/>
                </a:solidFill>
              </a:rPr>
              <a:t>三种数据格式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内容简介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分类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举例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列存储数据库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-Cassandra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11" name="内容占位符 10"/>
          <p:cNvGraphicFramePr>
            <a:graphicFrameLocks noChangeAspect="1"/>
          </p:cNvGraphicFramePr>
          <p:nvPr>
            <p:ph idx="1"/>
          </p:nvPr>
        </p:nvGraphicFramePr>
        <p:xfrm>
          <a:off x="357158" y="1830388"/>
          <a:ext cx="8429684" cy="4064000"/>
        </p:xfrm>
        <a:graphic>
          <a:graphicData uri="http://schemas.openxmlformats.org/presentationml/2006/ole">
            <p:oleObj spid="_x0000_s1029" name="Visio" r:id="rId4" imgW="6124322" imgH="4092643" progId="Visio.Drawing.11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928662" y="1500174"/>
            <a:ext cx="264320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列存储数据库</a:t>
            </a:r>
            <a:r>
              <a:rPr lang="en-US" altLang="zh-CN" dirty="0" smtClean="0">
                <a:solidFill>
                  <a:srgbClr val="FFFF00"/>
                </a:solidFill>
              </a:rPr>
              <a:t>-Cassandra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持久</a:t>
            </a:r>
            <a:r>
              <a:rPr lang="zh-CN" altLang="en-US" dirty="0" smtClean="0">
                <a:solidFill>
                  <a:schemeClr val="bg1"/>
                </a:solidFill>
              </a:rPr>
              <a:t>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Cassandra</a:t>
            </a:r>
            <a:r>
              <a:rPr lang="zh-CN" altLang="en-US" dirty="0" smtClean="0">
                <a:solidFill>
                  <a:schemeClr val="bg1"/>
                </a:solidFill>
              </a:rPr>
              <a:t>的持久化是通过</a:t>
            </a:r>
            <a:r>
              <a:rPr lang="en-US" altLang="zh-CN" dirty="0" err="1" smtClean="0">
                <a:solidFill>
                  <a:schemeClr val="bg1"/>
                </a:solidFill>
              </a:rPr>
              <a:t>CommitLog</a:t>
            </a:r>
            <a:r>
              <a:rPr lang="zh-CN" altLang="en-US" dirty="0" smtClean="0">
                <a:solidFill>
                  <a:schemeClr val="bg1"/>
                </a:solidFill>
              </a:rPr>
              <a:t>来实现。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CommitLog</a:t>
            </a:r>
            <a:r>
              <a:rPr lang="zh-CN" altLang="en-US" dirty="0" smtClean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记录下客户端提交过来的数据以及操作。这个数据将被持久化到磁盘中，以便数据没有被持久化到磁盘时可以用来恢复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zh-CN" altLang="en-US" dirty="0" smtClean="0">
                <a:solidFill>
                  <a:srgbClr val="FFFF00"/>
                </a:solidFill>
              </a:rPr>
              <a:t>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参考资料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http://hadoopecosystemtable.github.io/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http://db-engines.com/en/ranking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http://nosql-database.org/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http://blog.jobbole.com/tag/nosql/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FFFF00"/>
                </a:solidFill>
              </a:rPr>
              <a:t>谢谢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zh-CN" altLang="en-US" dirty="0" smtClean="0">
                <a:solidFill>
                  <a:srgbClr val="FFFF00"/>
                </a:solidFill>
              </a:rPr>
              <a:t>简介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分类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举例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简介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是什么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en-US" altLang="zh-CN" dirty="0" smtClean="0">
                <a:solidFill>
                  <a:schemeClr val="bg1"/>
                </a:solidFill>
              </a:rPr>
              <a:t> = Not Only SQL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泛指各种非关系型数据库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为什么</a:t>
            </a:r>
            <a:r>
              <a:rPr lang="zh-CN" altLang="en-US" dirty="0" smtClean="0">
                <a:solidFill>
                  <a:schemeClr val="bg1"/>
                </a:solidFill>
              </a:rPr>
              <a:t>选择</a:t>
            </a: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应对海量数据的存储，需要不断对存储系统进行扩展，扩展可分为两类：纵向扩展和横向扩展。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简介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纵向扩展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实现方式：更好的机器、更大的内存、更多的磁盘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问题：开销太大，且性能有上限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横向扩展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实现方式：用更多的普通机器组建集群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问题：传统的关系型数据库不能很好的运行于集群中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可用于集群解决海量数据存储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简介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4100" dirty="0" err="1" smtClean="0">
                <a:solidFill>
                  <a:schemeClr val="bg1"/>
                </a:solidFill>
              </a:rPr>
              <a:t>NoSQL</a:t>
            </a:r>
            <a:r>
              <a:rPr lang="zh-CN" altLang="en-US" sz="4100" dirty="0" smtClean="0">
                <a:solidFill>
                  <a:schemeClr val="bg1"/>
                </a:solidFill>
              </a:rPr>
              <a:t>特性</a:t>
            </a:r>
            <a:endParaRPr lang="en-US" altLang="zh-CN" sz="41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不需预定义模式（相对</a:t>
            </a:r>
            <a:r>
              <a:rPr lang="en-US" altLang="zh-CN" dirty="0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而言。</a:t>
            </a:r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smtClean="0">
                <a:solidFill>
                  <a:schemeClr val="bg1"/>
                </a:solidFill>
              </a:rPr>
              <a:t>需预先定义列族）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无通用的查询语言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弹性可扩展：可在系统运行时动态增删节点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分区：数据存放在多个节点，并进行复制，提高并行性能和避免单点失效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异步复制：基于日志的异步复制，可以 尽快的写入一个节点，避免网络传输带来的延时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BASE</a:t>
            </a:r>
            <a:r>
              <a:rPr lang="zh-CN" altLang="en-US" dirty="0" smtClean="0">
                <a:solidFill>
                  <a:schemeClr val="bg1"/>
                </a:solidFill>
              </a:rPr>
              <a:t>特性：与</a:t>
            </a:r>
            <a:r>
              <a:rPr lang="en-US" altLang="zh-CN" dirty="0" smtClean="0">
                <a:solidFill>
                  <a:schemeClr val="bg1"/>
                </a:solidFill>
              </a:rPr>
              <a:t>ACID</a:t>
            </a:r>
            <a:r>
              <a:rPr lang="zh-CN" altLang="en-US" dirty="0" smtClean="0">
                <a:solidFill>
                  <a:schemeClr val="bg1"/>
                </a:solidFill>
              </a:rPr>
              <a:t>相对，即</a:t>
            </a:r>
            <a:r>
              <a:rPr lang="en-US" altLang="zh-CN" dirty="0" smtClean="0">
                <a:solidFill>
                  <a:schemeClr val="bg1"/>
                </a:solidFill>
              </a:rPr>
              <a:t>Basically Available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Soft-state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Eventually consistency</a:t>
            </a:r>
            <a:r>
              <a:rPr lang="zh-CN" altLang="en-US" dirty="0" smtClean="0">
                <a:solidFill>
                  <a:schemeClr val="bg1"/>
                </a:solidFill>
              </a:rPr>
              <a:t>，是对</a:t>
            </a:r>
            <a:r>
              <a:rPr lang="en-US" altLang="zh-CN" dirty="0" smtClean="0">
                <a:solidFill>
                  <a:schemeClr val="bg1"/>
                </a:solidFill>
              </a:rPr>
              <a:t>CAP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Consistency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Availability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Partition tolerance</a:t>
            </a:r>
            <a:r>
              <a:rPr lang="zh-CN" altLang="en-US" dirty="0" smtClean="0">
                <a:solidFill>
                  <a:schemeClr val="bg1"/>
                </a:solidFill>
              </a:rPr>
              <a:t>）理论的延伸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zh-CN" altLang="en-US" dirty="0" smtClean="0">
                <a:solidFill>
                  <a:srgbClr val="FFFF00"/>
                </a:solidFill>
              </a:rPr>
              <a:t>分类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举例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分类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根据数据存储方式，</a:t>
            </a: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可以分为：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Key-Value Store: </a:t>
            </a:r>
            <a:r>
              <a:rPr lang="zh-CN" altLang="en-US" dirty="0" smtClean="0">
                <a:solidFill>
                  <a:schemeClr val="bg1"/>
                </a:solidFill>
              </a:rPr>
              <a:t>键值存储数据库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Wide column Store: </a:t>
            </a:r>
            <a:r>
              <a:rPr lang="zh-CN" altLang="en-US" dirty="0" smtClean="0">
                <a:solidFill>
                  <a:schemeClr val="bg1"/>
                </a:solidFill>
              </a:rPr>
              <a:t>列存储数据库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Document Store: </a:t>
            </a:r>
            <a:r>
              <a:rPr lang="zh-CN" altLang="en-US" dirty="0" smtClean="0">
                <a:solidFill>
                  <a:schemeClr val="bg1"/>
                </a:solidFill>
              </a:rPr>
              <a:t>文档型数据库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Graph DB: </a:t>
            </a:r>
            <a:r>
              <a:rPr lang="zh-CN" altLang="en-US" dirty="0" smtClean="0">
                <a:solidFill>
                  <a:schemeClr val="bg1"/>
                </a:solidFill>
              </a:rPr>
              <a:t>图数据库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NoSQL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分类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smtClean="0">
                <a:solidFill>
                  <a:schemeClr val="bg1"/>
                </a:solidFill>
              </a:rPr>
              <a:t>分类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14554"/>
          <a:ext cx="8072496" cy="396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1214446"/>
                <a:gridCol w="1214446"/>
                <a:gridCol w="2214578"/>
                <a:gridCol w="1785950"/>
                <a:gridCol w="92869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分类</a:t>
                      </a: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举例</a:t>
                      </a:r>
                      <a:endParaRPr lang="zh-CN" altLang="en-US" b="1" dirty="0"/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适用场景</a:t>
                      </a:r>
                      <a:endParaRPr lang="zh-CN" altLang="en-US" b="1" dirty="0"/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数据模型</a:t>
                      </a: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优点</a:t>
                      </a: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缺点</a:t>
                      </a:r>
                    </a:p>
                  </a:txBody>
                  <a:tcPr marL="95250" marR="95250" marT="19050" marB="19050" anchor="ctr"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</a:t>
                      </a:r>
                      <a:r>
                        <a:rPr lang="zh-CN" altLang="en-US" b="1" dirty="0" smtClean="0"/>
                        <a:t>值存储数据库</a:t>
                      </a:r>
                      <a:endParaRPr 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r>
                        <a:rPr lang="en-US" dirty="0"/>
                        <a:t>, 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  <a:r>
                        <a:rPr lang="zh-CN" altLang="en-US" dirty="0" smtClean="0"/>
                        <a:t>缓存，日志系统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Key </a:t>
                      </a:r>
                      <a:r>
                        <a:rPr lang="zh-CN" altLang="en-US" dirty="0"/>
                        <a:t>指向 </a:t>
                      </a:r>
                      <a:r>
                        <a:rPr lang="en-US" dirty="0"/>
                        <a:t>Value </a:t>
                      </a:r>
                      <a:r>
                        <a:rPr lang="zh-CN" altLang="en-US" dirty="0"/>
                        <a:t>的键值对，通常用</a:t>
                      </a:r>
                      <a:r>
                        <a:rPr lang="en-US" dirty="0"/>
                        <a:t>hash table</a:t>
                      </a:r>
                      <a:r>
                        <a:rPr lang="zh-CN" altLang="en-US" dirty="0"/>
                        <a:t>来</a:t>
                      </a:r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查找速度快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数据无</a:t>
                      </a:r>
                      <a:r>
                        <a:rPr lang="zh-CN" altLang="en-US" dirty="0" smtClean="0"/>
                        <a:t>结构化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列存储</a:t>
                      </a:r>
                      <a:r>
                        <a:rPr lang="zh-CN" altLang="en-US" b="1" dirty="0" smtClean="0"/>
                        <a:t>数据库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Cassandra, </a:t>
                      </a:r>
                      <a:r>
                        <a:rPr lang="en-US" dirty="0" err="1" smtClean="0"/>
                        <a:t>HBase</a:t>
                      </a:r>
                      <a:endParaRPr 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分布式的文件系统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以列簇式存储，将同一列数据存在一起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减少磁盘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，查找</a:t>
                      </a:r>
                      <a:r>
                        <a:rPr lang="zh-CN" altLang="en-US" dirty="0"/>
                        <a:t>速度快，可扩展性</a:t>
                      </a:r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功能相对局限</a:t>
                      </a:r>
                    </a:p>
                  </a:txBody>
                  <a:tcPr marL="95250" marR="95250" marT="19050" marB="19050"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文档型</a:t>
                      </a:r>
                      <a:r>
                        <a:rPr lang="zh-CN" altLang="en-US" b="1" dirty="0" smtClean="0"/>
                        <a:t>数据库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MongoDb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Key-Value</a:t>
                      </a:r>
                      <a:r>
                        <a:rPr lang="zh-CN" altLang="en-US" dirty="0"/>
                        <a:t>对应的键值对，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为结构化数据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数据结构要求不严格，表结构</a:t>
                      </a:r>
                      <a:r>
                        <a:rPr lang="zh-CN" altLang="en-US" dirty="0" smtClean="0"/>
                        <a:t>可变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查询性能不</a:t>
                      </a:r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</a:tr>
              <a:tr h="678661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图数据库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社交网络，推荐</a:t>
                      </a:r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图结构</a:t>
                      </a:r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利用图结构相关</a:t>
                      </a:r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查询性能不高</a:t>
                      </a:r>
                      <a:endParaRPr lang="zh-CN" altLang="en-US" dirty="0"/>
                    </a:p>
                  </a:txBody>
                  <a:tcPr marL="95250" marR="95250" marT="19050" marB="190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942</Words>
  <PresentationFormat>全屏显示(4:3)</PresentationFormat>
  <Paragraphs>188</Paragraphs>
  <Slides>23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Microsoft Office Visio 绘图</vt:lpstr>
      <vt:lpstr>The Hadoop Ecosystem —NoSQL Databases</vt:lpstr>
      <vt:lpstr>内容简介</vt:lpstr>
      <vt:lpstr> </vt:lpstr>
      <vt:lpstr>NoSQL 简介</vt:lpstr>
      <vt:lpstr>NoSQL 简介</vt:lpstr>
      <vt:lpstr>NoSQL 简介</vt:lpstr>
      <vt:lpstr> </vt:lpstr>
      <vt:lpstr>NoSQL 分类</vt:lpstr>
      <vt:lpstr>NoSQL 分类</vt:lpstr>
      <vt:lpstr>NoSQL 分类</vt:lpstr>
      <vt:lpstr> </vt:lpstr>
      <vt:lpstr>键值存储数据库-Redis</vt:lpstr>
      <vt:lpstr>键值存储数据库-Redis</vt:lpstr>
      <vt:lpstr>键值存储数据库-Redis</vt:lpstr>
      <vt:lpstr>文档型数据库-MongoDB</vt:lpstr>
      <vt:lpstr>文档型数据库-MongoDB</vt:lpstr>
      <vt:lpstr>文档型数据库-MongoDB</vt:lpstr>
      <vt:lpstr>列存储数据库-Cassandra</vt:lpstr>
      <vt:lpstr>列存储数据库-Cassandra</vt:lpstr>
      <vt:lpstr>列存储数据库-Cassandra</vt:lpstr>
      <vt:lpstr>列存储数据库-Cassandra</vt:lpstr>
      <vt:lpstr>NoSQL资料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AIS工作介绍</dc:title>
  <dc:creator>EXTREME</dc:creator>
  <cp:lastModifiedBy>EXTREME</cp:lastModifiedBy>
  <cp:revision>222</cp:revision>
  <dcterms:created xsi:type="dcterms:W3CDTF">2016-04-19T02:02:07Z</dcterms:created>
  <dcterms:modified xsi:type="dcterms:W3CDTF">2016-06-03T05:12:07Z</dcterms:modified>
</cp:coreProperties>
</file>