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95" r:id="rId6"/>
    <p:sldId id="299" r:id="rId7"/>
    <p:sldId id="301" r:id="rId8"/>
    <p:sldId id="302" r:id="rId9"/>
    <p:sldId id="303" r:id="rId10"/>
    <p:sldId id="305" r:id="rId11"/>
    <p:sldId id="307" r:id="rId12"/>
    <p:sldId id="306" r:id="rId13"/>
    <p:sldId id="308" r:id="rId14"/>
    <p:sldId id="310" r:id="rId15"/>
    <p:sldId id="296" r:id="rId16"/>
    <p:sldId id="311" r:id="rId17"/>
    <p:sldId id="312" r:id="rId18"/>
    <p:sldId id="313" r:id="rId19"/>
    <p:sldId id="297" r:id="rId20"/>
    <p:sldId id="314" r:id="rId21"/>
    <p:sldId id="293" r:id="rId22"/>
    <p:sldId id="29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585" autoAdjust="0"/>
  </p:normalViewPr>
  <p:slideViewPr>
    <p:cSldViewPr snapToGrid="0">
      <p:cViewPr varScale="1">
        <p:scale>
          <a:sx n="50" d="100"/>
          <a:sy n="50" d="100"/>
        </p:scale>
        <p:origin x="20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6DEE-C4E0-4557-8317-A5B7575AF06A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62851-794B-4762-9AFF-B08374B93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7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大家好，欢迎大家来参加大数据技术讨论。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今天我们继续大数据技术的讨论。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今天主要有三部分内容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首先是由我，介绍一下我们这个讨论小组近期讨论和学习的内容，未来的计划等</a:t>
            </a:r>
            <a:endParaRPr lang="en-US" altLang="zh-CN" dirty="0" smtClean="0"/>
          </a:p>
          <a:p>
            <a:r>
              <a:rPr lang="zh-CN" altLang="en-US" dirty="0" smtClean="0"/>
              <a:t>希望徐老师给出指导意见。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第二部分是杜一凡，会带来一个</a:t>
            </a:r>
            <a:r>
              <a:rPr lang="en-US" altLang="zh-CN" dirty="0" smtClean="0"/>
              <a:t>Spark  </a:t>
            </a:r>
            <a:r>
              <a:rPr lang="en-US" altLang="zh-CN" dirty="0" err="1" smtClean="0"/>
              <a:t>Spark</a:t>
            </a:r>
            <a:r>
              <a:rPr lang="en-US" altLang="zh-CN" dirty="0" smtClean="0"/>
              <a:t> Streaming</a:t>
            </a:r>
            <a:r>
              <a:rPr lang="zh-CN" altLang="en-US" dirty="0" smtClean="0"/>
              <a:t>的学习分享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第三部分是我们的一个互动主题，本周由陈帅，胡文龙，鹿强，分别带来一个简单的开源项目调研分享。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生态系统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生态系统对于我们来说就是一个代码宝库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经过十年的发展，他在数据工程和数据科学的各个环节，都有了很高效的开源项目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我们要组建一个数据工程，数据科学团队。   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一个重要的工作，就是整理我们自己有关数据的需求，然后去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生态系统中找相应的项目原型。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进行学习和改进。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当然，这个过程，是智慧密集型的操作，希望大家都能一起贡献智慧，也能提升自我。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26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分布式理论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33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HDFS   </a:t>
            </a:r>
            <a:r>
              <a:rPr lang="zh-CN" altLang="en-US" dirty="0" smtClean="0"/>
              <a:t>我不知道大家讨论后有没有去实践一下。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自己部署虚拟机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或者去我们的机房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89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11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第一阶段主要就是这些内容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期间还将加上大家一起互动的内容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预计在七月中旬可以结束</a:t>
            </a:r>
            <a:endParaRPr lang="en-US" altLang="zh-CN" dirty="0" smtClean="0"/>
          </a:p>
          <a:p>
            <a:r>
              <a:rPr lang="zh-CN" altLang="en-US" dirty="0" smtClean="0"/>
              <a:t>整个第一阶段内容，预计在七月中旬结束。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经过第一阶段的讨论，希望大家都能对当先主流的大数据技术有一个统观的概念</a:t>
            </a:r>
            <a:endParaRPr lang="en-US" altLang="zh-CN" dirty="0" smtClean="0"/>
          </a:p>
          <a:p>
            <a:r>
              <a:rPr lang="zh-CN" altLang="en-US" dirty="0" smtClean="0"/>
              <a:t>并对某一个技术细节，由充分的理解和认识。</a:t>
            </a:r>
            <a:endParaRPr lang="en-US" altLang="zh-CN" dirty="0" smtClean="0"/>
          </a:p>
          <a:p>
            <a:r>
              <a:rPr lang="zh-CN" altLang="en-US" dirty="0" smtClean="0"/>
              <a:t>然后也能懂手写一些代码或者脚本。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10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第二阶段，算是实战内容，也是我们项目中面临的技术难点。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我主要想了三个主题。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大数据引擎  </a:t>
            </a:r>
            <a:r>
              <a:rPr lang="en-US" altLang="zh-CN" dirty="0" smtClean="0"/>
              <a:t>ESF 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等一系列，积累我们个人的实战经验。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MapReduce</a:t>
            </a:r>
            <a:r>
              <a:rPr lang="zh-CN" altLang="en-US" dirty="0" smtClean="0"/>
              <a:t>等  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6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15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84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3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4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第一部分，由我来讲一下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我们这个讨论小组，讨论的目的，讨论的内容，以及未来时间的一个规划。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67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大数据技术跟普通的编程技术不太一样，有一定的门槛，大家要想一起组建一个大数据工程团队。</a:t>
            </a:r>
            <a:endParaRPr lang="en-US" altLang="zh-CN" dirty="0" smtClean="0"/>
          </a:p>
          <a:p>
            <a:r>
              <a:rPr lang="zh-CN" altLang="en-US" dirty="0" smtClean="0"/>
              <a:t>一起学习一些大数据基础知识是必要的，所以讨论组的第一个目的就是我们一起学习基于一门大数据课程，掌握大数据的基础知识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第二个目的，就是项目需求攻关。</a:t>
            </a:r>
            <a:r>
              <a:rPr lang="zh-CN" altLang="en-US" baseline="0" dirty="0" smtClean="0"/>
              <a:t>  之前一直围绕海洋</a:t>
            </a:r>
            <a:r>
              <a:rPr lang="en-US" altLang="zh-CN" baseline="0" dirty="0" smtClean="0"/>
              <a:t>AIS</a:t>
            </a:r>
            <a:r>
              <a:rPr lang="zh-CN" altLang="en-US" baseline="0" dirty="0" smtClean="0"/>
              <a:t>数据开展我们的数据平台开发。  现在一些新的项目，包括信工所，</a:t>
            </a:r>
            <a:r>
              <a:rPr lang="en-US" altLang="zh-CN" baseline="0" dirty="0" smtClean="0"/>
              <a:t>33</a:t>
            </a:r>
            <a:r>
              <a:rPr lang="zh-CN" altLang="en-US" baseline="0" dirty="0" smtClean="0"/>
              <a:t>基地项目等</a:t>
            </a:r>
            <a:endParaRPr lang="en-US" altLang="zh-CN" baseline="0" dirty="0" smtClean="0"/>
          </a:p>
          <a:p>
            <a:r>
              <a:rPr lang="zh-CN" altLang="en-US" dirty="0" smtClean="0"/>
              <a:t>都和我们现有的架构有很大区别。  </a:t>
            </a:r>
            <a:endParaRPr lang="en-US" altLang="zh-CN" dirty="0" smtClean="0"/>
          </a:p>
          <a:p>
            <a:r>
              <a:rPr lang="zh-CN" altLang="en-US" dirty="0" smtClean="0"/>
              <a:t>例如信工所，为满足大批量点迹数据的实时上显，需要用到性能更好的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数据库，如何满足高效的数据提取，将是我们讨论的主题。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又例如</a:t>
            </a:r>
            <a:r>
              <a:rPr lang="en-US" altLang="zh-CN" dirty="0" smtClean="0"/>
              <a:t>33</a:t>
            </a:r>
            <a:r>
              <a:rPr lang="zh-CN" altLang="en-US" dirty="0" smtClean="0"/>
              <a:t>的项目，对数据要进行非常复杂的计算，而且算法不确定，需要适时添加。安师兄在写方案的时候提出了基于算法服务器的松耦合解决方案。</a:t>
            </a:r>
            <a:endParaRPr lang="en-US" altLang="zh-CN" dirty="0" smtClean="0"/>
          </a:p>
          <a:p>
            <a:r>
              <a:rPr lang="zh-CN" altLang="en-US" dirty="0" smtClean="0"/>
              <a:t>那么基于这个思路，如何进行算法流程的描述和配置等，或者说是一个通用的算法引擎，也将是我们讨论的主题。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因此需要我们就新的项目需求，开展一些专题攻关的项目讨论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第三个目的，就是研究方向的凝练，从陈昭，杜一凡开始，包括孙涛，都会基于数据平台展开硕士，或者博士的论文工作。</a:t>
            </a:r>
            <a:endParaRPr lang="en-US" altLang="zh-CN" dirty="0" smtClean="0"/>
          </a:p>
          <a:p>
            <a:r>
              <a:rPr lang="zh-CN" altLang="en-US" dirty="0" smtClean="0"/>
              <a:t>对于你们在讨论中的要求，就会更高，需要从实际问题中凝练出研究方向，并提出更好的解决方法。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这就是我们讨论的三个目的。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3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基于这三个目的，围绕大数据技术，要讨论的内容会非常多。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我想了几天，我按照由易到难，由浅到深，可以将讨论分为三个阶段。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第一个阶段，我们主要关注的是，当下主流大数据平台技术，这个阶段以学习为主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第二个阶段，我们将面向项目需求，进行专题技术讨论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第三个阶段，基于论文的深入讨论</a:t>
            </a:r>
            <a:r>
              <a:rPr lang="zh-CN" altLang="en-US" baseline="0" dirty="0" smtClean="0"/>
              <a:t> 和 项目开发实践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下面我们来详细的看一下这三个阶段更具体的讨论内容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第一阶段，我们已经做了相对详细的规划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主线，就是</a:t>
            </a:r>
            <a:r>
              <a:rPr lang="en-US" altLang="zh-CN" dirty="0" smtClean="0"/>
              <a:t>Big Data infrastructure</a:t>
            </a:r>
            <a:r>
              <a:rPr lang="zh-CN" altLang="en-US" dirty="0" smtClean="0"/>
              <a:t>的课程，主要通过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我们一起学习大数据系统的基础知识，设计思想，开发模式等。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但大数据不等于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，为了让大家摆脱这种误区。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主线之外，还有两条辅线，一个是由杜一凡担纲的，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主题，和陈昭担纲的</a:t>
            </a:r>
            <a:r>
              <a:rPr lang="en-US" altLang="zh-CN" dirty="0" smtClean="0"/>
              <a:t>SQL on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主题</a:t>
            </a:r>
            <a:endParaRPr lang="en-US" altLang="zh-CN" dirty="0" smtClean="0"/>
          </a:p>
          <a:p>
            <a:r>
              <a:rPr lang="zh-CN" altLang="en-US" dirty="0" smtClean="0"/>
              <a:t>这两部分是他们两个一直关注的领域，他们将分享他们的一些经验，跟大家一起讨论学习。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此外，还有一个互动环节。上周已经布置给大家。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7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本周有陈帅，胡文龙，鹿强，分别就他们各自感兴趣的领域，对</a:t>
            </a:r>
            <a:r>
              <a:rPr lang="en-US" altLang="zh-CN" dirty="0" smtClean="0"/>
              <a:t>Pig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xx</a:t>
            </a:r>
            <a:r>
              <a:rPr lang="zh-CN" altLang="en-US" baseline="0" dirty="0" smtClean="0"/>
              <a:t>  准备了一个</a:t>
            </a:r>
            <a:r>
              <a:rPr lang="en-US" altLang="zh-CN" baseline="0" dirty="0" err="1" smtClean="0"/>
              <a:t>ppt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分享他们初步学习的成果。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在第一阶段，大家都请准备一个，进行分享。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1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欧洲大型强子对撞机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LHC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大型综合巡天望远镜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超大天文望远镜网络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2014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年已经是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级别的数据库服务级别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大数据平台技术的起源就是数据的爆发，是被数据逼出来的一个学术方向。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我们讨论了数据库主要工作负载  </a:t>
            </a:r>
            <a:r>
              <a:rPr lang="en-US" altLang="zh-CN" dirty="0" smtClean="0"/>
              <a:t>OLTP 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OLAP</a:t>
            </a:r>
          </a:p>
          <a:p>
            <a:r>
              <a:rPr lang="zh-CN" altLang="en-US" dirty="0" smtClean="0"/>
              <a:t>以及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为代表的大数据技术，在数据工作流程中的位置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03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三部分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62851-794B-4762-9AFF-B08374B936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2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8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5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448" y="73153"/>
            <a:ext cx="10515600" cy="959802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448" y="1362456"/>
            <a:ext cx="10515600" cy="450786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4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4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6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3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0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B7AF-26D8-47F2-BDA9-A68451E758B7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AD83-364A-400B-9817-E337DAD01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062" y="1311965"/>
            <a:ext cx="12384119" cy="1191419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大数据技术讨论</a:t>
            </a:r>
            <a:endParaRPr lang="en-US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8" y="444109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刁博宇</a:t>
            </a:r>
            <a:endParaRPr lang="en-US" altLang="zh-CN" sz="3600" dirty="0" smtClean="0"/>
          </a:p>
          <a:p>
            <a:r>
              <a:rPr lang="en-US" altLang="zh-CN" sz="3600" dirty="0" smtClean="0"/>
              <a:t>2016. 06. 03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22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40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</a:t>
            </a:r>
            <a:r>
              <a:rPr lang="zh-CN" altLang="en-US" sz="3600" b="1" dirty="0" smtClean="0"/>
              <a:t>术      （回顾）</a:t>
            </a:r>
            <a:endParaRPr lang="en-US" altLang="zh-CN" sz="3600" b="1" dirty="0"/>
          </a:p>
          <a:p>
            <a:pPr lvl="1"/>
            <a:r>
              <a:rPr lang="en-US" altLang="zh-CN" sz="3600" b="1" dirty="0" smtClean="0"/>
              <a:t>Hadoop </a:t>
            </a:r>
            <a:r>
              <a:rPr lang="zh-CN" altLang="en-US" sz="3600" b="1" dirty="0" smtClean="0"/>
              <a:t>生态系统</a:t>
            </a:r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endParaRPr lang="zh-CN" altLang="en-US" sz="36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94910"/>
              </p:ext>
            </p:extLst>
          </p:nvPr>
        </p:nvGraphicFramePr>
        <p:xfrm>
          <a:off x="1117687" y="1765111"/>
          <a:ext cx="9634890" cy="47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45"/>
                <a:gridCol w="4817445"/>
              </a:tblGrid>
              <a:tr h="5920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Categories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Examples</a:t>
                      </a:r>
                      <a:endParaRPr lang="zh-CN" altLang="en-US" sz="240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Distributed </a:t>
                      </a:r>
                      <a:r>
                        <a:rPr lang="en-US" altLang="zh-CN" sz="2400" b="1" dirty="0" err="1" smtClean="0"/>
                        <a:t>Filesystem</a:t>
                      </a:r>
                      <a:r>
                        <a:rPr lang="en-US" altLang="zh-CN" sz="2400" b="1" dirty="0" smtClean="0"/>
                        <a:t> 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HDFS,</a:t>
                      </a:r>
                      <a:r>
                        <a:rPr lang="en-US" altLang="zh-CN" sz="2400" b="0" baseline="0" dirty="0" smtClean="0"/>
                        <a:t> </a:t>
                      </a: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GlusterFS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Distributed Programming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MapReduce</a:t>
                      </a:r>
                      <a:r>
                        <a:rPr lang="en-US" altLang="zh-CN" sz="2400" dirty="0" smtClean="0"/>
                        <a:t> /</a:t>
                      </a:r>
                      <a:r>
                        <a:rPr lang="en-US" altLang="zh-CN" sz="2400" baseline="0" dirty="0" smtClean="0"/>
                        <a:t> Spark /Storm</a:t>
                      </a:r>
                      <a:endParaRPr lang="zh-CN" altLang="en-US" sz="240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SQL-On-Hadoop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 / Drill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/>
                        <a:t>NoSQL</a:t>
                      </a:r>
                      <a:r>
                        <a:rPr lang="en-US" altLang="zh-CN" sz="2400" b="0" baseline="0" dirty="0" smtClean="0"/>
                        <a:t>  </a:t>
                      </a:r>
                      <a:r>
                        <a:rPr lang="en-US" altLang="zh-CN" sz="2400" b="0" dirty="0" smtClean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Cassandra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Data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Sqoop</a:t>
                      </a:r>
                      <a:r>
                        <a:rPr lang="en-US" altLang="zh-CN" sz="2400" dirty="0" smtClean="0"/>
                        <a:t> / Flume</a:t>
                      </a:r>
                      <a:endParaRPr lang="zh-CN" altLang="en-US" sz="240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/>
                        <a:t>Service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Thrift / </a:t>
                      </a: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Avor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Zookeeper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Mahout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2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40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</a:t>
            </a:r>
            <a:r>
              <a:rPr lang="zh-CN" altLang="en-US" sz="3600" b="1" dirty="0" smtClean="0"/>
              <a:t>术      （回顾）</a:t>
            </a:r>
            <a:endParaRPr lang="en-US" altLang="zh-CN" sz="3600" b="1" dirty="0"/>
          </a:p>
          <a:p>
            <a:pPr lvl="1"/>
            <a:r>
              <a:rPr lang="en-US" altLang="zh-CN" sz="3600" b="1" dirty="0"/>
              <a:t>Some Concepts in Distributed </a:t>
            </a:r>
            <a:r>
              <a:rPr lang="en-US" altLang="zh-CN" sz="3600" b="1" dirty="0" smtClean="0"/>
              <a:t>System</a:t>
            </a:r>
          </a:p>
          <a:p>
            <a:pPr lvl="2"/>
            <a:r>
              <a:rPr lang="zh-CN" altLang="en-US" sz="3600" b="1" dirty="0" smtClean="0"/>
              <a:t>副本</a:t>
            </a:r>
            <a:endParaRPr lang="en-US" altLang="zh-CN" sz="3600" b="1" dirty="0" smtClean="0"/>
          </a:p>
          <a:p>
            <a:pPr lvl="2"/>
            <a:endParaRPr lang="en-US" altLang="zh-CN" sz="3600" b="1" dirty="0" smtClean="0"/>
          </a:p>
          <a:p>
            <a:pPr lvl="2"/>
            <a:r>
              <a:rPr lang="zh-CN" altLang="en-US" sz="3600" b="1" dirty="0" smtClean="0"/>
              <a:t>一致性</a:t>
            </a:r>
            <a:endParaRPr lang="en-US" altLang="zh-CN" sz="3600" b="1" dirty="0" smtClean="0"/>
          </a:p>
          <a:p>
            <a:pPr lvl="2"/>
            <a:endParaRPr lang="en-US" altLang="zh-CN" sz="3600" b="1" dirty="0" smtClean="0"/>
          </a:p>
          <a:p>
            <a:pPr lvl="2"/>
            <a:r>
              <a:rPr lang="zh-CN" altLang="en-US" sz="3600" b="1" dirty="0" smtClean="0"/>
              <a:t>数据分布方式</a:t>
            </a:r>
            <a:endParaRPr lang="en-US" altLang="zh-CN" sz="3600" b="1" dirty="0" smtClean="0"/>
          </a:p>
          <a:p>
            <a:pPr lvl="2"/>
            <a:endParaRPr lang="en-US" altLang="zh-CN" sz="3600" b="1" dirty="0" smtClean="0"/>
          </a:p>
          <a:p>
            <a:pPr lvl="2"/>
            <a:r>
              <a:rPr lang="zh-CN" altLang="en-US" sz="3600" b="1" dirty="0" smtClean="0"/>
              <a:t>副本控制协议</a:t>
            </a:r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60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40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</a:t>
            </a:r>
            <a:r>
              <a:rPr lang="zh-CN" altLang="en-US" sz="3600" b="1" dirty="0" smtClean="0"/>
              <a:t>术      （回顾）</a:t>
            </a:r>
            <a:endParaRPr lang="en-US" altLang="zh-CN" sz="3600" b="1" dirty="0"/>
          </a:p>
          <a:p>
            <a:pPr lvl="1"/>
            <a:r>
              <a:rPr lang="en-US" altLang="zh-CN" sz="3600" b="1" dirty="0" smtClean="0"/>
              <a:t>Hadoop Distributed File System </a:t>
            </a:r>
          </a:p>
          <a:p>
            <a:pPr lvl="2"/>
            <a:r>
              <a:rPr lang="en-US" altLang="zh-CN" sz="3600" b="1" dirty="0" smtClean="0"/>
              <a:t>HDFS</a:t>
            </a:r>
            <a:r>
              <a:rPr lang="zh-CN" altLang="en-US" sz="3600" b="1" dirty="0" smtClean="0"/>
              <a:t>框架分析</a:t>
            </a:r>
            <a:endParaRPr lang="en-US" altLang="zh-CN" sz="3600" b="1" dirty="0" smtClean="0"/>
          </a:p>
          <a:p>
            <a:pPr lvl="2"/>
            <a:endParaRPr lang="en-US" altLang="zh-CN" sz="3600" b="1" dirty="0" smtClean="0"/>
          </a:p>
          <a:p>
            <a:pPr lvl="2"/>
            <a:r>
              <a:rPr lang="en-US" altLang="zh-CN" sz="3600" b="1" dirty="0" smtClean="0"/>
              <a:t>HDFS </a:t>
            </a:r>
            <a:r>
              <a:rPr lang="zh-CN" altLang="en-US" sz="3600" b="1" dirty="0" smtClean="0"/>
              <a:t>读写策略分析</a:t>
            </a:r>
            <a:endParaRPr lang="en-US" altLang="zh-CN" sz="3600" b="1" dirty="0" smtClean="0"/>
          </a:p>
          <a:p>
            <a:pPr lvl="2"/>
            <a:endParaRPr lang="en-US" altLang="zh-CN" sz="3600" b="1" dirty="0" smtClean="0"/>
          </a:p>
          <a:p>
            <a:pPr lvl="2"/>
            <a:r>
              <a:rPr lang="en-US" altLang="zh-CN" sz="3600" b="1" dirty="0" smtClean="0"/>
              <a:t>HDFS Shell</a:t>
            </a:r>
            <a:r>
              <a:rPr lang="zh-CN" altLang="en-US" sz="3600" b="1" dirty="0" smtClean="0"/>
              <a:t>与</a:t>
            </a:r>
            <a:r>
              <a:rPr lang="en-US" altLang="zh-CN" sz="3600" b="1" dirty="0" smtClean="0"/>
              <a:t>API</a:t>
            </a:r>
            <a:endParaRPr lang="en-US" altLang="zh-CN" sz="3600" b="1" dirty="0"/>
          </a:p>
          <a:p>
            <a:pPr lvl="2"/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049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40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</a:t>
            </a:r>
            <a:r>
              <a:rPr lang="zh-CN" altLang="en-US" sz="3600" b="1" dirty="0" smtClean="0"/>
              <a:t>术      （回顾）</a:t>
            </a:r>
            <a:endParaRPr lang="en-US" altLang="zh-CN" sz="3600" b="1" dirty="0"/>
          </a:p>
          <a:p>
            <a:pPr lvl="2"/>
            <a:endParaRPr lang="en-US" altLang="zh-CN" sz="3600" b="1" dirty="0" smtClean="0"/>
          </a:p>
          <a:p>
            <a:pPr lvl="1"/>
            <a:r>
              <a:rPr lang="en-US" altLang="zh-CN" sz="3600" b="1" dirty="0" smtClean="0"/>
              <a:t>Spark </a:t>
            </a:r>
            <a:r>
              <a:rPr lang="zh-CN" altLang="en-US" sz="3600" b="1" dirty="0" smtClean="0"/>
              <a:t>中国峰会</a:t>
            </a:r>
            <a:r>
              <a:rPr lang="en-US" altLang="zh-CN" sz="3600" b="1" dirty="0" smtClean="0"/>
              <a:t>2016 </a:t>
            </a:r>
            <a:r>
              <a:rPr lang="zh-CN" altLang="en-US" sz="3600" b="1" dirty="0" smtClean="0"/>
              <a:t>技术分享   杜一凡</a:t>
            </a:r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pPr lvl="1"/>
            <a:r>
              <a:rPr lang="en-US" altLang="zh-CN" sz="3600" b="1" dirty="0" smtClean="0"/>
              <a:t>SQL on Hadoop I			     </a:t>
            </a:r>
            <a:r>
              <a:rPr lang="zh-CN" altLang="en-US" sz="3600" b="1" dirty="0" smtClean="0"/>
              <a:t>陈    昭</a:t>
            </a:r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22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40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</a:t>
            </a:r>
            <a:r>
              <a:rPr lang="zh-CN" altLang="en-US" sz="3600" b="1" dirty="0" smtClean="0"/>
              <a:t>术      （计划）</a:t>
            </a:r>
            <a:endParaRPr lang="en-US" altLang="zh-CN" sz="3600" b="1" dirty="0"/>
          </a:p>
          <a:p>
            <a:pPr lvl="2"/>
            <a:endParaRPr lang="en-US" altLang="zh-CN" sz="3600" b="1" dirty="0" smtClean="0"/>
          </a:p>
          <a:p>
            <a:endParaRPr lang="zh-CN" altLang="en-US" sz="36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46327"/>
              </p:ext>
            </p:extLst>
          </p:nvPr>
        </p:nvGraphicFramePr>
        <p:xfrm>
          <a:off x="753444" y="2057399"/>
          <a:ext cx="10600356" cy="4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3"/>
                <a:gridCol w="5029290"/>
                <a:gridCol w="3623733"/>
              </a:tblGrid>
              <a:tr h="69850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时间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主题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主题</a:t>
                      </a:r>
                      <a:r>
                        <a:rPr lang="en-US" altLang="zh-C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2016.06.17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2.0 and YARN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陈昭开题</a:t>
                      </a: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2016.06.24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Advanced Distributed Algorithm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Design  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Massive Streaming Data Analysis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2016.07.01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Advanced Distributed Algorithm Design 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on Hadoop</a:t>
                      </a:r>
                      <a:r>
                        <a:rPr lang="en-US" altLang="zh-CN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II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2016.07.08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Databases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Ingestion and 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Sqoop</a:t>
                      </a:r>
                      <a:endParaRPr lang="zh-CN" alt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9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30"/>
          </a:xfrm>
        </p:spPr>
        <p:txBody>
          <a:bodyPr>
            <a:noAutofit/>
          </a:bodyPr>
          <a:lstStyle/>
          <a:p>
            <a:r>
              <a:rPr lang="zh-CN" altLang="en-US" sz="4000" b="1" dirty="0"/>
              <a:t>第二阶段：面向项目需求的专题技术</a:t>
            </a:r>
            <a:r>
              <a:rPr lang="zh-CN" altLang="en-US" sz="4000" b="1" dirty="0" smtClean="0"/>
              <a:t>讨论</a:t>
            </a:r>
            <a:endParaRPr lang="en-US" altLang="zh-CN" sz="4000" b="1" dirty="0" smtClean="0"/>
          </a:p>
          <a:p>
            <a:pPr lvl="1"/>
            <a:endParaRPr lang="en-US" altLang="zh-CN" sz="3600" b="1" dirty="0" smtClean="0"/>
          </a:p>
          <a:p>
            <a:pPr lvl="1"/>
            <a:r>
              <a:rPr lang="zh-CN" altLang="en-US" sz="3600" b="1" dirty="0" smtClean="0"/>
              <a:t>通用数据导入方案</a:t>
            </a:r>
            <a:r>
              <a:rPr lang="en-US" altLang="zh-CN" sz="3600" b="1" dirty="0" smtClean="0"/>
              <a:t>		    </a:t>
            </a:r>
          </a:p>
          <a:p>
            <a:pPr lvl="1"/>
            <a:endParaRPr lang="en-US" altLang="zh-CN" sz="3600" b="1" dirty="0"/>
          </a:p>
          <a:p>
            <a:pPr lvl="1"/>
            <a:r>
              <a:rPr lang="zh-CN" altLang="en-US" sz="3600" b="1" dirty="0"/>
              <a:t>高效大数据检索解决</a:t>
            </a:r>
            <a:r>
              <a:rPr lang="zh-CN" altLang="en-US" sz="3600" b="1" dirty="0" smtClean="0"/>
              <a:t>方案</a:t>
            </a:r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pPr lvl="1"/>
            <a:r>
              <a:rPr lang="zh-CN" altLang="en-US" sz="3600" b="1" dirty="0" smtClean="0"/>
              <a:t>通用算法引擎方案</a:t>
            </a:r>
            <a:endParaRPr lang="en-US" altLang="zh-CN" sz="3600" b="1" dirty="0" smtClean="0"/>
          </a:p>
          <a:p>
            <a:pPr lvl="1"/>
            <a:endParaRPr lang="en-US" altLang="zh-CN" sz="3600" b="1" dirty="0"/>
          </a:p>
          <a:p>
            <a:pPr lvl="1"/>
            <a:endParaRPr lang="en-US" altLang="zh-CN" sz="3600" b="1" dirty="0" smtClean="0"/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710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30"/>
          </a:xfrm>
        </p:spPr>
        <p:txBody>
          <a:bodyPr>
            <a:noAutofit/>
          </a:bodyPr>
          <a:lstStyle/>
          <a:p>
            <a:r>
              <a:rPr lang="zh-CN" altLang="en-US" sz="4000" b="1" dirty="0"/>
              <a:t>第二阶段：面向项目需求的专题技术</a:t>
            </a:r>
            <a:r>
              <a:rPr lang="zh-CN" altLang="en-US" sz="4000" b="1" dirty="0" smtClean="0"/>
              <a:t>讨论</a:t>
            </a:r>
            <a:endParaRPr lang="en-US" altLang="zh-CN" sz="4000" b="1" dirty="0" smtClean="0"/>
          </a:p>
          <a:p>
            <a:pPr lvl="1"/>
            <a:endParaRPr lang="en-US" altLang="zh-CN" sz="3600" b="1" dirty="0" smtClean="0"/>
          </a:p>
          <a:p>
            <a:pPr lvl="1"/>
            <a:r>
              <a:rPr lang="zh-CN" altLang="en-US" sz="3600" b="1" dirty="0" smtClean="0"/>
              <a:t>通用数据导入方案</a:t>
            </a:r>
            <a:r>
              <a:rPr lang="en-US" altLang="zh-CN" sz="3600" b="1" dirty="0" smtClean="0"/>
              <a:t>  </a:t>
            </a:r>
          </a:p>
          <a:p>
            <a:pPr lvl="1"/>
            <a:endParaRPr lang="en-US" altLang="zh-CN" sz="3600" b="1" dirty="0"/>
          </a:p>
          <a:p>
            <a:pPr lvl="2"/>
            <a:r>
              <a:rPr lang="en-US" altLang="zh-CN" sz="3200" b="1" dirty="0" err="1" smtClean="0"/>
              <a:t>Sqoop</a:t>
            </a:r>
            <a:endParaRPr lang="en-US" altLang="zh-CN" sz="3200" b="1" dirty="0" smtClean="0"/>
          </a:p>
          <a:p>
            <a:pPr lvl="2"/>
            <a:endParaRPr lang="en-US" altLang="zh-CN" sz="3200" b="1" dirty="0" smtClean="0"/>
          </a:p>
          <a:p>
            <a:pPr lvl="2"/>
            <a:r>
              <a:rPr lang="en-US" altLang="zh-CN" sz="3200" b="1" dirty="0" smtClean="0"/>
              <a:t>ETL  tools</a:t>
            </a:r>
            <a:endParaRPr lang="en-US" altLang="zh-CN" sz="3200" b="1" dirty="0"/>
          </a:p>
          <a:p>
            <a:pPr lvl="2"/>
            <a:endParaRPr lang="en-US" altLang="zh-CN" sz="3200" b="1" dirty="0"/>
          </a:p>
          <a:p>
            <a:pPr lvl="2"/>
            <a:r>
              <a:rPr lang="en-US" altLang="zh-CN" sz="3200" b="1" dirty="0"/>
              <a:t>ESF Database Migration</a:t>
            </a:r>
          </a:p>
          <a:p>
            <a:pPr lvl="2"/>
            <a:endParaRPr lang="en-US" altLang="zh-CN" sz="3200" b="1" dirty="0" smtClean="0"/>
          </a:p>
          <a:p>
            <a:pPr lvl="2"/>
            <a:endParaRPr lang="en-US" altLang="zh-CN" sz="3200" b="1" dirty="0"/>
          </a:p>
          <a:p>
            <a:pPr lvl="2"/>
            <a:endParaRPr lang="en-US" altLang="zh-CN" sz="3200" b="1" dirty="0" smtClean="0"/>
          </a:p>
          <a:p>
            <a:pPr lvl="2"/>
            <a:endParaRPr lang="en-US" altLang="zh-CN" sz="3200" b="1" dirty="0" smtClean="0"/>
          </a:p>
          <a:p>
            <a:pPr lvl="1"/>
            <a:endParaRPr lang="en-US" altLang="zh-CN" sz="3600" b="1" dirty="0"/>
          </a:p>
          <a:p>
            <a:pPr lvl="1"/>
            <a:endParaRPr lang="en-US" altLang="zh-CN" sz="3600" b="1" dirty="0" smtClean="0"/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077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415491"/>
          </a:xfrm>
        </p:spPr>
        <p:txBody>
          <a:bodyPr>
            <a:noAutofit/>
          </a:bodyPr>
          <a:lstStyle/>
          <a:p>
            <a:r>
              <a:rPr lang="zh-CN" altLang="en-US" sz="4000" b="1" dirty="0"/>
              <a:t>第二阶段：面向项目需求的专题技术</a:t>
            </a:r>
            <a:r>
              <a:rPr lang="zh-CN" altLang="en-US" sz="4000" b="1" dirty="0" smtClean="0"/>
              <a:t>讨论</a:t>
            </a:r>
            <a:endParaRPr lang="en-US" altLang="zh-CN" sz="4000" b="1" dirty="0" smtClean="0"/>
          </a:p>
          <a:p>
            <a:pPr lvl="1"/>
            <a:endParaRPr lang="en-US" altLang="zh-CN" sz="3600" b="1" dirty="0" smtClean="0"/>
          </a:p>
          <a:p>
            <a:pPr lvl="1"/>
            <a:r>
              <a:rPr lang="zh-CN" altLang="en-US" sz="3600" b="1" dirty="0"/>
              <a:t>高效大数据检索解决方案</a:t>
            </a:r>
            <a:endParaRPr lang="en-US" altLang="zh-CN" sz="3600" b="1" dirty="0"/>
          </a:p>
          <a:p>
            <a:pPr lvl="1"/>
            <a:endParaRPr lang="en-US" altLang="zh-CN" sz="3600" b="1" dirty="0"/>
          </a:p>
          <a:p>
            <a:pPr lvl="2"/>
            <a:r>
              <a:rPr lang="en-US" altLang="zh-CN" sz="3200" b="1" dirty="0" err="1" smtClean="0"/>
              <a:t>Redis</a:t>
            </a:r>
            <a:r>
              <a:rPr lang="en-US" altLang="zh-CN" sz="3200" b="1" dirty="0" smtClean="0"/>
              <a:t> / </a:t>
            </a:r>
            <a:r>
              <a:rPr lang="en-US" altLang="zh-CN" sz="3200" b="1" dirty="0" err="1" smtClean="0"/>
              <a:t>HBase</a:t>
            </a:r>
            <a:endParaRPr lang="en-US" altLang="zh-CN" sz="3200" b="1" dirty="0" smtClean="0"/>
          </a:p>
          <a:p>
            <a:pPr lvl="2"/>
            <a:endParaRPr lang="en-US" altLang="zh-CN" sz="3200" b="1" dirty="0" smtClean="0"/>
          </a:p>
          <a:p>
            <a:pPr lvl="2"/>
            <a:r>
              <a:rPr lang="zh-CN" altLang="en-US" sz="3200" b="1" dirty="0" smtClean="0"/>
              <a:t>查询调度优化（</a:t>
            </a:r>
            <a:r>
              <a:rPr lang="en-US" altLang="zh-CN" sz="3200" b="1" dirty="0" smtClean="0"/>
              <a:t>DAG</a:t>
            </a:r>
            <a:r>
              <a:rPr lang="zh-CN" altLang="en-US" sz="3200" b="1" dirty="0" smtClean="0"/>
              <a:t>）</a:t>
            </a:r>
            <a:endParaRPr lang="en-US" altLang="zh-CN" sz="3200" b="1" dirty="0"/>
          </a:p>
          <a:p>
            <a:pPr lvl="2"/>
            <a:endParaRPr lang="en-US" altLang="zh-CN" sz="3200" b="1" dirty="0"/>
          </a:p>
          <a:p>
            <a:pPr lvl="2"/>
            <a:r>
              <a:rPr lang="zh-CN" altLang="en-US" sz="3200" b="1" dirty="0" smtClean="0"/>
              <a:t>存储优化</a:t>
            </a:r>
            <a:endParaRPr lang="en-US" altLang="zh-CN" sz="3200" b="1" dirty="0"/>
          </a:p>
          <a:p>
            <a:pPr lvl="2"/>
            <a:endParaRPr lang="en-US" altLang="zh-CN" sz="3200" b="1" dirty="0" smtClean="0"/>
          </a:p>
          <a:p>
            <a:pPr lvl="2"/>
            <a:endParaRPr lang="en-US" altLang="zh-CN" sz="3200" b="1" dirty="0"/>
          </a:p>
          <a:p>
            <a:pPr lvl="2"/>
            <a:endParaRPr lang="en-US" altLang="zh-CN" sz="3200" b="1" dirty="0" smtClean="0"/>
          </a:p>
          <a:p>
            <a:pPr lvl="2"/>
            <a:endParaRPr lang="en-US" altLang="zh-CN" sz="3200" b="1" dirty="0" smtClean="0"/>
          </a:p>
          <a:p>
            <a:pPr lvl="1"/>
            <a:endParaRPr lang="en-US" altLang="zh-CN" sz="3600" b="1" dirty="0"/>
          </a:p>
          <a:p>
            <a:pPr lvl="1"/>
            <a:endParaRPr lang="en-US" altLang="zh-CN" sz="3600" b="1" dirty="0" smtClean="0"/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308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30"/>
          </a:xfrm>
        </p:spPr>
        <p:txBody>
          <a:bodyPr>
            <a:noAutofit/>
          </a:bodyPr>
          <a:lstStyle/>
          <a:p>
            <a:r>
              <a:rPr lang="zh-CN" altLang="en-US" sz="4000" b="1" dirty="0"/>
              <a:t>第二阶段：面向项目需求的专题技术</a:t>
            </a:r>
            <a:r>
              <a:rPr lang="zh-CN" altLang="en-US" sz="4000" b="1" dirty="0" smtClean="0"/>
              <a:t>讨论</a:t>
            </a:r>
            <a:endParaRPr lang="en-US" altLang="zh-CN" sz="4000" b="1" dirty="0" smtClean="0"/>
          </a:p>
          <a:p>
            <a:pPr lvl="1"/>
            <a:endParaRPr lang="en-US" altLang="zh-CN" sz="3600" b="1" dirty="0" smtClean="0"/>
          </a:p>
          <a:p>
            <a:pPr lvl="1"/>
            <a:r>
              <a:rPr lang="zh-CN" altLang="en-US" sz="3600" b="1" dirty="0"/>
              <a:t>通用算法引擎方案</a:t>
            </a:r>
            <a:endParaRPr lang="en-US" altLang="zh-CN" sz="3600" b="1" dirty="0"/>
          </a:p>
          <a:p>
            <a:pPr lvl="1"/>
            <a:endParaRPr lang="en-US" altLang="zh-CN" sz="3600" b="1" dirty="0"/>
          </a:p>
          <a:p>
            <a:pPr lvl="2"/>
            <a:r>
              <a:rPr lang="en-US" altLang="zh-CN" sz="3200" b="1" dirty="0"/>
              <a:t>XML and </a:t>
            </a:r>
            <a:r>
              <a:rPr lang="en-US" altLang="zh-CN" sz="3200" b="1" dirty="0" smtClean="0"/>
              <a:t>IO</a:t>
            </a:r>
            <a:endParaRPr lang="en-US" altLang="zh-CN" sz="3200" b="1" dirty="0"/>
          </a:p>
          <a:p>
            <a:pPr lvl="2"/>
            <a:endParaRPr lang="en-US" altLang="zh-CN" sz="3200" b="1" dirty="0"/>
          </a:p>
          <a:p>
            <a:pPr lvl="2"/>
            <a:r>
              <a:rPr lang="en-US" altLang="zh-CN" sz="3200" b="1" dirty="0"/>
              <a:t>Spark ML </a:t>
            </a:r>
            <a:r>
              <a:rPr lang="en-US" altLang="zh-CN" sz="3200" b="1" dirty="0" smtClean="0"/>
              <a:t>Pipeline</a:t>
            </a:r>
          </a:p>
          <a:p>
            <a:pPr lvl="2"/>
            <a:endParaRPr lang="en-US" altLang="zh-CN" sz="3200" b="1" dirty="0"/>
          </a:p>
          <a:p>
            <a:pPr lvl="2"/>
            <a:r>
              <a:rPr lang="en-US" altLang="zh-CN" sz="3200" b="1" dirty="0" err="1"/>
              <a:t>MapReduce</a:t>
            </a:r>
            <a:r>
              <a:rPr lang="en-US" altLang="zh-CN" sz="3200" b="1" dirty="0"/>
              <a:t> Scheduling</a:t>
            </a:r>
          </a:p>
          <a:p>
            <a:pPr lvl="2"/>
            <a:endParaRPr lang="en-US" altLang="zh-CN" sz="3200" b="1" dirty="0"/>
          </a:p>
          <a:p>
            <a:pPr lvl="2"/>
            <a:endParaRPr lang="en-US" altLang="zh-CN" sz="3200" b="1" dirty="0" smtClean="0"/>
          </a:p>
          <a:p>
            <a:pPr lvl="2"/>
            <a:endParaRPr lang="en-US" altLang="zh-CN" sz="3200" b="1" dirty="0"/>
          </a:p>
          <a:p>
            <a:pPr lvl="2"/>
            <a:endParaRPr lang="en-US" altLang="zh-CN" sz="3200" b="1" dirty="0" smtClean="0"/>
          </a:p>
          <a:p>
            <a:pPr lvl="2"/>
            <a:endParaRPr lang="en-US" altLang="zh-CN" sz="3200" b="1" dirty="0" smtClean="0"/>
          </a:p>
          <a:p>
            <a:pPr lvl="1"/>
            <a:endParaRPr lang="en-US" altLang="zh-CN" sz="3600" b="1" dirty="0"/>
          </a:p>
          <a:p>
            <a:pPr lvl="1"/>
            <a:endParaRPr lang="en-US" altLang="zh-CN" sz="3600" b="1" dirty="0" smtClean="0"/>
          </a:p>
          <a:p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036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218" y="1240930"/>
            <a:ext cx="10515600" cy="483905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第三阶段：基于论文的深入讨论 和 项目开发实</a:t>
            </a:r>
            <a:r>
              <a:rPr lang="zh-CN" altLang="en-US" sz="4000" b="1" dirty="0" smtClean="0"/>
              <a:t>践</a:t>
            </a:r>
            <a:endParaRPr lang="en-US" altLang="zh-CN" sz="4000" b="1" dirty="0"/>
          </a:p>
          <a:p>
            <a:pPr lvl="1"/>
            <a:r>
              <a:rPr lang="zh-CN" altLang="en-US" sz="3600" b="1" dirty="0"/>
              <a:t>大数据生产环境的快速部</a:t>
            </a:r>
            <a:r>
              <a:rPr lang="zh-CN" altLang="en-US" sz="3600" b="1" dirty="0" smtClean="0"/>
              <a:t>署</a:t>
            </a:r>
            <a:endParaRPr lang="en-US" altLang="zh-CN" sz="3600" b="1" dirty="0"/>
          </a:p>
          <a:p>
            <a:pPr lvl="1"/>
            <a:endParaRPr lang="en-US" altLang="zh-CN" sz="3600" b="1" dirty="0" smtClean="0"/>
          </a:p>
          <a:p>
            <a:pPr lvl="1"/>
            <a:r>
              <a:rPr lang="zh-CN" altLang="en-US" sz="3600" b="1" dirty="0" smtClean="0"/>
              <a:t>数据导入和查询模块</a:t>
            </a:r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pPr lvl="1"/>
            <a:r>
              <a:rPr lang="zh-CN" altLang="en-US" sz="3600" b="1" dirty="0" smtClean="0"/>
              <a:t>算法引擎模块</a:t>
            </a:r>
            <a:endParaRPr lang="en-US" altLang="zh-CN" sz="3600" b="1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08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50"/>
            <a:ext cx="10515600" cy="974240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讨论的目的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endParaRPr lang="en-US" altLang="zh-CN" sz="3600" b="1" dirty="0"/>
          </a:p>
          <a:p>
            <a:r>
              <a:rPr lang="zh-CN" altLang="en-US" sz="3600" b="1" dirty="0" smtClean="0"/>
              <a:t>讨论的内容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endParaRPr lang="en-US" altLang="zh-CN" sz="3600" b="1" dirty="0"/>
          </a:p>
          <a:p>
            <a:r>
              <a:rPr lang="zh-CN" altLang="en-US" sz="3600" b="1" dirty="0" smtClean="0"/>
              <a:t>时间规划</a:t>
            </a:r>
            <a:endParaRPr lang="en-US" altLang="zh-CN" sz="3600" b="1" dirty="0" smtClean="0"/>
          </a:p>
          <a:p>
            <a:endParaRPr lang="en-US" altLang="zh-CN" sz="3600" b="1" dirty="0"/>
          </a:p>
          <a:p>
            <a:endParaRPr lang="en-US" altLang="zh-CN" sz="3600" b="1" dirty="0" smtClean="0"/>
          </a:p>
          <a:p>
            <a:pPr marL="0" indent="0">
              <a:buNone/>
            </a:pPr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991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218" y="1240930"/>
            <a:ext cx="10515600" cy="4839051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第三阶段：基于论文的深入讨论 和 项目开发实践</a:t>
            </a:r>
            <a:endParaRPr lang="en-US" altLang="zh-CN" sz="4000" b="1" dirty="0"/>
          </a:p>
          <a:p>
            <a:endParaRPr lang="en-US" altLang="zh-CN" dirty="0"/>
          </a:p>
          <a:p>
            <a:pPr lvl="1"/>
            <a:r>
              <a:rPr lang="zh-CN" altLang="en-US" sz="3600" b="1" dirty="0"/>
              <a:t>论文研讨</a:t>
            </a:r>
            <a:endParaRPr lang="en-US" altLang="zh-CN" sz="3600" b="1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472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时间规划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06110"/>
              </p:ext>
            </p:extLst>
          </p:nvPr>
        </p:nvGraphicFramePr>
        <p:xfrm>
          <a:off x="760412" y="2057400"/>
          <a:ext cx="10541000" cy="392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288"/>
                <a:gridCol w="6843712"/>
              </a:tblGrid>
              <a:tr h="903316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阶段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时间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0858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第一阶段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月中旬结束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0858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第二阶段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8~10</a:t>
                      </a:r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08583"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第三阶段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与第二阶段内容交替进行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4400" b="1" dirty="0" smtClean="0"/>
          </a:p>
          <a:p>
            <a:endParaRPr lang="en-US" altLang="zh-CN" sz="4400" b="1" dirty="0"/>
          </a:p>
          <a:p>
            <a:pPr algn="ctr"/>
            <a:r>
              <a:rPr lang="zh-CN" altLang="en-US" sz="4400" b="1" dirty="0" smtClean="0"/>
              <a:t>谢谢大家！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16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919" y="1258399"/>
            <a:ext cx="10515600" cy="537285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掌握大数据技术基础知识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zh-CN" altLang="en-US" sz="3600" b="1" dirty="0" smtClean="0"/>
              <a:t>项目需求攻关</a:t>
            </a:r>
            <a:endParaRPr lang="en-US" altLang="zh-CN" sz="3600" b="1" dirty="0" smtClean="0"/>
          </a:p>
          <a:p>
            <a:pPr marL="457200" lvl="1" indent="0">
              <a:buNone/>
            </a:pPr>
            <a:endParaRPr lang="en-US" altLang="zh-CN" sz="3200" b="1" dirty="0" smtClean="0"/>
          </a:p>
          <a:p>
            <a:pPr marL="0" indent="0">
              <a:buNone/>
            </a:pPr>
            <a:endParaRPr lang="en-US" altLang="zh-CN" sz="3600" b="1" dirty="0"/>
          </a:p>
          <a:p>
            <a:r>
              <a:rPr lang="zh-CN" altLang="en-US" sz="3600" b="1" dirty="0" smtClean="0"/>
              <a:t>研究方向的凝练</a:t>
            </a:r>
            <a:endParaRPr lang="en-US" altLang="zh-CN" sz="3600" b="1" dirty="0" smtClean="0"/>
          </a:p>
          <a:p>
            <a:pPr lvl="1"/>
            <a:endParaRPr lang="en-US" altLang="zh-CN" sz="3200" b="1" dirty="0" smtClean="0"/>
          </a:p>
          <a:p>
            <a:endParaRPr lang="en-US" altLang="zh-CN" sz="3600" b="1" dirty="0"/>
          </a:p>
          <a:p>
            <a:endParaRPr lang="en-US" altLang="zh-CN" sz="3600" b="1" dirty="0" smtClean="0"/>
          </a:p>
          <a:p>
            <a:pPr marL="0" indent="0">
              <a:buNone/>
            </a:pPr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521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12"/>
            <a:ext cx="10515600" cy="4839051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第一阶段：当下主流大数据平台技术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endParaRPr lang="en-US" altLang="zh-CN" sz="3600" b="1" dirty="0"/>
          </a:p>
          <a:p>
            <a:r>
              <a:rPr lang="zh-CN" altLang="en-US" sz="3600" b="1" dirty="0" smtClean="0"/>
              <a:t>第二阶段：面向项目需求的专题技术讨论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endParaRPr lang="en-US" altLang="zh-CN" sz="3600" b="1" dirty="0"/>
          </a:p>
          <a:p>
            <a:r>
              <a:rPr lang="zh-CN" altLang="en-US" sz="3600" b="1" dirty="0" smtClean="0"/>
              <a:t>第三阶段：基于论文的深入讨论 和 项目开发实践</a:t>
            </a:r>
            <a:endParaRPr lang="en-US" altLang="zh-CN" sz="3600" b="1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endParaRPr lang="en-US" altLang="zh-CN" sz="3600" dirty="0" smtClean="0"/>
          </a:p>
          <a:p>
            <a:pPr lvl="1"/>
            <a:endParaRPr lang="en-US" altLang="zh-CN" sz="3200" dirty="0" smtClean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40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第一阶段：当下主流大数据平台技术</a:t>
            </a:r>
            <a:endParaRPr lang="en-US" altLang="zh-CN" sz="3600" b="1" dirty="0"/>
          </a:p>
          <a:p>
            <a:pPr lvl="1"/>
            <a:r>
              <a:rPr lang="zh-CN" altLang="en-US" sz="3600" b="1" dirty="0" smtClean="0"/>
              <a:t>主线：</a:t>
            </a:r>
            <a:endParaRPr lang="en-US" altLang="zh-CN" sz="3600" b="1" dirty="0" smtClean="0"/>
          </a:p>
          <a:p>
            <a:pPr marL="457200" lvl="1" indent="0">
              <a:buNone/>
            </a:pPr>
            <a:r>
              <a:rPr lang="en-US" altLang="zh-CN" sz="3600" b="1" dirty="0" smtClean="0"/>
              <a:t>	Big Data Infrastructure &amp;Hadoop (Spring 2015)</a:t>
            </a:r>
          </a:p>
          <a:p>
            <a:pPr marL="457200" lvl="1" indent="0">
              <a:buNone/>
            </a:pPr>
            <a:endParaRPr lang="en-US" altLang="zh-CN" sz="3600" b="1" dirty="0" smtClean="0"/>
          </a:p>
          <a:p>
            <a:pPr lvl="1"/>
            <a:r>
              <a:rPr lang="zh-CN" altLang="en-US" sz="3600" b="1" dirty="0" smtClean="0"/>
              <a:t>辅线：</a:t>
            </a:r>
            <a:endParaRPr lang="en-US" altLang="zh-CN" sz="3600" b="1" dirty="0" smtClean="0"/>
          </a:p>
          <a:p>
            <a:pPr lvl="2"/>
            <a:r>
              <a:rPr lang="en-US" altLang="zh-CN" sz="3200" b="1" dirty="0" smtClean="0"/>
              <a:t>Spark and Spark Streaming        </a:t>
            </a:r>
            <a:r>
              <a:rPr lang="zh-CN" altLang="en-US" sz="3200" b="1" dirty="0" smtClean="0"/>
              <a:t>杜一凡</a:t>
            </a:r>
            <a:endParaRPr lang="en-US" altLang="zh-CN" sz="3200" b="1" dirty="0" smtClean="0"/>
          </a:p>
          <a:p>
            <a:pPr lvl="2"/>
            <a:r>
              <a:rPr lang="en-US" altLang="zh-CN" sz="3000" b="1" dirty="0" smtClean="0"/>
              <a:t>SQL on Hadoop                                  </a:t>
            </a:r>
            <a:r>
              <a:rPr lang="zh-CN" altLang="en-US" sz="3000" b="1" dirty="0" smtClean="0"/>
              <a:t>陈    昭</a:t>
            </a:r>
            <a:endParaRPr lang="en-US" altLang="zh-CN" sz="3000" b="1" dirty="0" smtClean="0"/>
          </a:p>
          <a:p>
            <a:pPr lvl="1"/>
            <a:endParaRPr lang="en-US" altLang="zh-CN" sz="3600" b="1" dirty="0" smtClean="0"/>
          </a:p>
          <a:p>
            <a:pPr lvl="1"/>
            <a:r>
              <a:rPr lang="zh-CN" altLang="en-US" sz="3600" b="1" dirty="0" smtClean="0"/>
              <a:t>互动</a:t>
            </a:r>
            <a:endParaRPr lang="en-US" altLang="zh-CN" sz="3600" b="1" dirty="0" smtClean="0"/>
          </a:p>
          <a:p>
            <a:pPr lvl="2"/>
            <a:r>
              <a:rPr lang="en-US" altLang="zh-CN" sz="3200" b="1" dirty="0" smtClean="0"/>
              <a:t>Open Source Projects in Hadoop Ecosystem</a:t>
            </a:r>
            <a:endParaRPr lang="en-US" altLang="zh-CN" sz="3200" b="1" dirty="0"/>
          </a:p>
          <a:p>
            <a:pPr lvl="1"/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021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8359" y="825982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</a:t>
            </a:r>
            <a:r>
              <a:rPr lang="zh-CN" altLang="en-US" sz="3600" b="1" dirty="0" smtClean="0"/>
              <a:t>术</a:t>
            </a:r>
            <a:endParaRPr lang="en-US" altLang="zh-CN" sz="3600" b="1" dirty="0" smtClean="0"/>
          </a:p>
          <a:p>
            <a:pPr lvl="2"/>
            <a:r>
              <a:rPr lang="en-US" altLang="zh-CN" sz="3200" b="1" dirty="0" smtClean="0"/>
              <a:t>Open Source Projects in Hadoop Ecosystem</a:t>
            </a:r>
            <a:endParaRPr lang="en-US" altLang="zh-CN" sz="3200" b="1" dirty="0"/>
          </a:p>
          <a:p>
            <a:pPr lvl="1"/>
            <a:endParaRPr lang="en-US" altLang="zh-CN" sz="3600" b="1" dirty="0" smtClean="0"/>
          </a:p>
          <a:p>
            <a:endParaRPr lang="zh-CN" altLang="en-US" sz="36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75555"/>
              </p:ext>
            </p:extLst>
          </p:nvPr>
        </p:nvGraphicFramePr>
        <p:xfrm>
          <a:off x="1247272" y="1953238"/>
          <a:ext cx="9634890" cy="47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445"/>
                <a:gridCol w="4817445"/>
              </a:tblGrid>
              <a:tr h="5920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Categories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Examples</a:t>
                      </a:r>
                      <a:endParaRPr lang="zh-CN" altLang="en-US" sz="240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Distributed </a:t>
                      </a:r>
                      <a:r>
                        <a:rPr lang="en-US" altLang="zh-CN" sz="2400" b="1" dirty="0" err="1" smtClean="0"/>
                        <a:t>Filesystem</a:t>
                      </a:r>
                      <a:r>
                        <a:rPr lang="en-US" altLang="zh-CN" sz="2400" b="1" dirty="0" smtClean="0"/>
                        <a:t> 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HDFS,</a:t>
                      </a:r>
                      <a:r>
                        <a:rPr lang="en-US" altLang="zh-CN" sz="2400" b="0" baseline="0" dirty="0" smtClean="0"/>
                        <a:t> </a:t>
                      </a: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GlusterFS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Distributed Programming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MapReduce</a:t>
                      </a:r>
                      <a:r>
                        <a:rPr lang="en-US" altLang="zh-CN" sz="2400" dirty="0" smtClean="0"/>
                        <a:t> /</a:t>
                      </a:r>
                      <a:r>
                        <a:rPr lang="en-US" altLang="zh-CN" sz="2400" baseline="0" dirty="0" smtClean="0"/>
                        <a:t> Spark /Storm</a:t>
                      </a:r>
                      <a:endParaRPr lang="zh-CN" altLang="en-US" sz="240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SQL-On-Hadoop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 / Drill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 smtClean="0"/>
                        <a:t>NoSQL</a:t>
                      </a:r>
                      <a:r>
                        <a:rPr lang="en-US" altLang="zh-CN" sz="2400" b="0" baseline="0" dirty="0" smtClean="0"/>
                        <a:t>  </a:t>
                      </a:r>
                      <a:r>
                        <a:rPr lang="en-US" altLang="zh-CN" sz="2400" b="0" dirty="0" smtClean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Cassandra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Data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Sqoop</a:t>
                      </a:r>
                      <a:r>
                        <a:rPr lang="en-US" altLang="zh-CN" sz="2400" dirty="0" smtClean="0"/>
                        <a:t> / Flume</a:t>
                      </a:r>
                      <a:endParaRPr lang="zh-CN" altLang="en-US" sz="240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/>
                        <a:t>Service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Thrift / </a:t>
                      </a:r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Avor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Zookeeper</a:t>
                      </a:r>
                      <a:endParaRPr lang="zh-CN" altLang="en-US" sz="2400" b="0" dirty="0"/>
                    </a:p>
                  </a:txBody>
                  <a:tcPr/>
                </a:tc>
              </a:tr>
              <a:tr h="592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Mahout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1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40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</a:t>
            </a:r>
            <a:r>
              <a:rPr lang="zh-CN" altLang="en-US" sz="3600" b="1" dirty="0" smtClean="0"/>
              <a:t>术      （回顾）</a:t>
            </a:r>
            <a:endParaRPr lang="en-US" altLang="zh-CN" sz="3600" b="1" dirty="0"/>
          </a:p>
          <a:p>
            <a:pPr lvl="1"/>
            <a:r>
              <a:rPr lang="zh-CN" altLang="en-US" sz="3600" b="1" dirty="0" smtClean="0"/>
              <a:t>大数据技术起源</a:t>
            </a:r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6304"/>
            <a:ext cx="10401300" cy="3933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46304"/>
            <a:ext cx="4695825" cy="300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025" y="2546304"/>
            <a:ext cx="5705475" cy="21563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900" y="5060904"/>
            <a:ext cx="7467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8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40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</a:t>
            </a:r>
            <a:r>
              <a:rPr lang="zh-CN" altLang="en-US" sz="3600" b="1" dirty="0" smtClean="0"/>
              <a:t>术      （回顾）</a:t>
            </a:r>
            <a:endParaRPr lang="en-US" altLang="zh-CN" sz="3600" b="1" dirty="0"/>
          </a:p>
          <a:p>
            <a:pPr lvl="1"/>
            <a:r>
              <a:rPr lang="zh-CN" altLang="en-US" sz="3600" b="1" dirty="0" smtClean="0"/>
              <a:t>数据库工作负载</a:t>
            </a:r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endParaRPr lang="zh-CN" altLang="en-US" sz="36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69" y="2613554"/>
            <a:ext cx="8286750" cy="3324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2613554"/>
            <a:ext cx="99822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44" y="2387"/>
            <a:ext cx="10515600" cy="992037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r>
              <a:rPr lang="zh-CN" altLang="en-US" dirty="0"/>
              <a:t>的内容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3740"/>
            <a:ext cx="10515600" cy="55571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第一阶段：当下主流大数据平台技</a:t>
            </a:r>
            <a:r>
              <a:rPr lang="zh-CN" altLang="en-US" sz="3600" b="1" dirty="0" smtClean="0"/>
              <a:t>术      （回顾）</a:t>
            </a:r>
            <a:endParaRPr lang="en-US" altLang="zh-CN" sz="3600" b="1" dirty="0"/>
          </a:p>
          <a:p>
            <a:pPr lvl="1"/>
            <a:r>
              <a:rPr lang="en-US" altLang="zh-CN" sz="3600" b="1" dirty="0" smtClean="0"/>
              <a:t>Hadoop </a:t>
            </a:r>
            <a:r>
              <a:rPr lang="zh-CN" altLang="en-US" sz="3600" b="1" dirty="0" smtClean="0"/>
              <a:t>内核</a:t>
            </a:r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pPr lvl="1"/>
            <a:endParaRPr lang="en-US" altLang="zh-CN" sz="3600" b="1" dirty="0" smtClean="0"/>
          </a:p>
          <a:p>
            <a:endParaRPr lang="zh-CN" altLang="en-US" sz="36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20930"/>
              </p:ext>
            </p:extLst>
          </p:nvPr>
        </p:nvGraphicFramePr>
        <p:xfrm>
          <a:off x="1531667" y="2334436"/>
          <a:ext cx="8641880" cy="444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160"/>
                <a:gridCol w="6522720"/>
              </a:tblGrid>
              <a:tr h="3959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Components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Introduction</a:t>
                      </a:r>
                      <a:endParaRPr lang="zh-CN" altLang="en-US" sz="2400" dirty="0"/>
                    </a:p>
                  </a:txBody>
                  <a:tcPr/>
                </a:tc>
              </a:tr>
              <a:tr h="692826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HDFS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to reliably store very large files across machines in a large cluster.</a:t>
                      </a:r>
                      <a:endParaRPr lang="zh-CN" altLang="en-US" sz="2400" dirty="0"/>
                    </a:p>
                  </a:txBody>
                  <a:tcPr/>
                </a:tc>
              </a:tr>
              <a:tr h="1583602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YARN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fundamental idea of YARN is to split up the functionalities of resource management and job scheduling/monitoring into separate daemons.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83602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/>
                        <a:t>MapReduce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 programming model</a:t>
                      </a:r>
                      <a:r>
                        <a:rPr lang="en-US" altLang="zh-CN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an associated implementation for processing and generating large data sets with a parallel, distributed algorithm on a cluster.</a:t>
                      </a:r>
                      <a:endParaRPr lang="zh-CN" alt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</TotalTime>
  <Words>1682</Words>
  <Application>Microsoft Office PowerPoint</Application>
  <PresentationFormat>宽屏</PresentationFormat>
  <Paragraphs>363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Times New Roman</vt:lpstr>
      <vt:lpstr>Office 主题</vt:lpstr>
      <vt:lpstr>大数据技术讨论</vt:lpstr>
      <vt:lpstr>提纲</vt:lpstr>
      <vt:lpstr>讨论的目的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讨论的内容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</dc:title>
  <dc:creator>Boyu Diao</dc:creator>
  <cp:lastModifiedBy>diaoboyu</cp:lastModifiedBy>
  <cp:revision>422</cp:revision>
  <dcterms:created xsi:type="dcterms:W3CDTF">2016-05-24T01:24:51Z</dcterms:created>
  <dcterms:modified xsi:type="dcterms:W3CDTF">2016-06-03T05:22:16Z</dcterms:modified>
</cp:coreProperties>
</file>