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4" r:id="rId10"/>
    <p:sldId id="263" r:id="rId11"/>
    <p:sldId id="268" r:id="rId12"/>
    <p:sldId id="265" r:id="rId13"/>
    <p:sldId id="275" r:id="rId14"/>
    <p:sldId id="266" r:id="rId15"/>
    <p:sldId id="284" r:id="rId16"/>
    <p:sldId id="272" r:id="rId17"/>
    <p:sldId id="277" r:id="rId18"/>
    <p:sldId id="279" r:id="rId19"/>
    <p:sldId id="280" r:id="rId20"/>
    <p:sldId id="293" r:id="rId21"/>
    <p:sldId id="276" r:id="rId22"/>
    <p:sldId id="294" r:id="rId23"/>
    <p:sldId id="283" r:id="rId24"/>
    <p:sldId id="278" r:id="rId25"/>
    <p:sldId id="281" r:id="rId26"/>
    <p:sldId id="282" r:id="rId27"/>
    <p:sldId id="27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714"/>
  </p:normalViewPr>
  <p:slideViewPr>
    <p:cSldViewPr snapToGrid="0" snapToObjects="1">
      <p:cViewPr varScale="1">
        <p:scale>
          <a:sx n="76" d="100"/>
          <a:sy n="76" d="100"/>
        </p:scale>
        <p:origin x="2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D7BD5-8867-2144-99F1-E717540C2CE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20698A3-23F0-F245-A248-637CA1E308E1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en-US" altLang="zh-CN" dirty="0" smtClean="0"/>
        </a:p>
      </dgm:t>
    </dgm:pt>
    <dgm:pt modelId="{4E7E36EC-E138-9547-82A8-6E2B4B36D2C7}" type="par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013EA643-ECAA-1344-977A-60432E0E13E2}" type="sib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DC9904DF-1BFF-9849-A3C9-52885BC37D50}">
      <dgm:prSet phldrT="[文本]"/>
      <dgm:spPr/>
      <dgm:t>
        <a:bodyPr/>
        <a:lstStyle/>
        <a:p>
          <a:r>
            <a:rPr lang="zh-CN" altLang="en-US" dirty="0" smtClean="0"/>
            <a:t>确定性操作</a:t>
          </a:r>
          <a:endParaRPr lang="zh-CN" altLang="en-US" dirty="0"/>
        </a:p>
      </dgm:t>
    </dgm:pt>
    <dgm:pt modelId="{19DA6DEA-18DC-984F-8E08-6A5B8DA9D21E}" type="par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C933D097-6F50-554F-9396-2ADF4228F049}" type="sib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E4502F81-C656-DE4E-9479-E9346DB20BEA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zh-CN" altLang="en-US" dirty="0"/>
        </a:p>
      </dgm:t>
    </dgm:pt>
    <dgm:pt modelId="{ACA2D8B1-9820-034B-91DB-746668D9EFFD}" type="par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BBB902E0-21BF-6D4C-8946-2E46C97E2FCE}" type="sib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C5FA467F-5E70-E845-8513-47D8FE94AE3B}">
      <dgm:prSet/>
      <dgm:spPr/>
      <dgm:t>
        <a:bodyPr/>
        <a:lstStyle/>
        <a:p>
          <a:r>
            <a:rPr lang="zh-CN" altLang="en-US" dirty="0" smtClean="0"/>
            <a:t>如</a:t>
          </a:r>
          <a:r>
            <a:rPr lang="en-US" altLang="zh-CN" dirty="0" smtClean="0"/>
            <a:t>HDFS</a:t>
          </a:r>
          <a:endParaRPr lang="zh-CN" altLang="en-US" dirty="0"/>
        </a:p>
      </dgm:t>
    </dgm:pt>
    <dgm:pt modelId="{46AEF404-7E0B-7743-9DB1-855E2DF294C0}" type="parTrans" cxnId="{465E1CEE-9311-9443-BC80-FF15B5DDAE65}">
      <dgm:prSet/>
      <dgm:spPr/>
      <dgm:t>
        <a:bodyPr/>
        <a:lstStyle/>
        <a:p>
          <a:endParaRPr lang="zh-CN" altLang="en-US"/>
        </a:p>
      </dgm:t>
    </dgm:pt>
    <dgm:pt modelId="{6E2A137F-17BB-9D4B-BCE0-A9645F00E8D6}" type="sibTrans" cxnId="{465E1CEE-9311-9443-BC80-FF15B5DDAE65}">
      <dgm:prSet/>
      <dgm:spPr/>
      <dgm:t>
        <a:bodyPr/>
        <a:lstStyle/>
        <a:p>
          <a:endParaRPr lang="zh-CN" altLang="en-US"/>
        </a:p>
      </dgm:t>
    </dgm:pt>
    <dgm:pt modelId="{90C12F6B-780D-164E-9E37-6C2CA425BE4B}">
      <dgm:prSet phldrT="[文本]"/>
      <dgm:spPr/>
      <dgm:t>
        <a:bodyPr/>
        <a:lstStyle/>
        <a:p>
          <a:r>
            <a:rPr lang="zh-CN" altLang="en-US" dirty="0" smtClean="0"/>
            <a:t>如</a:t>
          </a:r>
          <a:r>
            <a:rPr lang="en-US" altLang="zh-CN" dirty="0" err="1" smtClean="0"/>
            <a:t>MapReduce</a:t>
          </a:r>
          <a:endParaRPr lang="zh-CN" altLang="en-US" dirty="0"/>
        </a:p>
      </dgm:t>
    </dgm:pt>
    <dgm:pt modelId="{564DE01E-738D-124C-9F1E-7C2D2CA942EC}" type="parTrans" cxnId="{89AF389B-4B8F-8A4E-BFA2-09B918147AC2}">
      <dgm:prSet/>
      <dgm:spPr/>
      <dgm:t>
        <a:bodyPr/>
        <a:lstStyle/>
        <a:p>
          <a:endParaRPr lang="zh-CN" altLang="en-US"/>
        </a:p>
      </dgm:t>
    </dgm:pt>
    <dgm:pt modelId="{0CBB9E99-334C-934C-B206-5918E6F9014D}" type="sibTrans" cxnId="{89AF389B-4B8F-8A4E-BFA2-09B918147AC2}">
      <dgm:prSet/>
      <dgm:spPr/>
      <dgm:t>
        <a:bodyPr/>
        <a:lstStyle/>
        <a:p>
          <a:endParaRPr lang="zh-CN" altLang="en-US"/>
        </a:p>
      </dgm:t>
    </dgm:pt>
    <dgm:pt modelId="{14D2F181-8D75-CD4C-AAE1-F7BBFBD0CACA}" type="pres">
      <dgm:prSet presAssocID="{323D7BD5-8867-2144-99F1-E717540C2CEF}" presName="Name0" presStyleCnt="0">
        <dgm:presLayoutVars>
          <dgm:dir/>
          <dgm:resizeHandles val="exact"/>
        </dgm:presLayoutVars>
      </dgm:prSet>
      <dgm:spPr/>
    </dgm:pt>
    <dgm:pt modelId="{D70AF2C8-D4C3-DA4D-B394-87FEA4A78FC9}" type="pres">
      <dgm:prSet presAssocID="{B20698A3-23F0-F245-A248-637CA1E308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84BA8-790E-F245-B4F8-BD91B5DC4A0C}" type="pres">
      <dgm:prSet presAssocID="{013EA643-ECAA-1344-977A-60432E0E13E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E2AF487-897C-9D4A-B7C9-08F7067ECBA3}" type="pres">
      <dgm:prSet presAssocID="{013EA643-ECAA-1344-977A-60432E0E13E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4CE3259C-1D54-0F4F-9680-C73585C5DEC8}" type="pres">
      <dgm:prSet presAssocID="{DC9904DF-1BFF-9849-A3C9-52885BC37D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9EEEF-2404-6241-B77B-844A4E762B21}" type="pres">
      <dgm:prSet presAssocID="{C933D097-6F50-554F-9396-2ADF4228F04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E31A41F2-58B7-674B-8FEE-54F8E849ADBA}" type="pres">
      <dgm:prSet presAssocID="{C933D097-6F50-554F-9396-2ADF4228F04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F0CEC3E-F52F-B049-B391-EDBA3C65CAA6}" type="pres">
      <dgm:prSet presAssocID="{E4502F81-C656-DE4E-9479-E9346DB20B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A4B31A-D2F8-2D41-8476-31C4E97A0677}" type="presOf" srcId="{C933D097-6F50-554F-9396-2ADF4228F049}" destId="{E31A41F2-58B7-674B-8FEE-54F8E849ADBA}" srcOrd="1" destOrd="0" presId="urn:microsoft.com/office/officeart/2005/8/layout/process1"/>
    <dgm:cxn modelId="{89AF389B-4B8F-8A4E-BFA2-09B918147AC2}" srcId="{DC9904DF-1BFF-9849-A3C9-52885BC37D50}" destId="{90C12F6B-780D-164E-9E37-6C2CA425BE4B}" srcOrd="0" destOrd="0" parTransId="{564DE01E-738D-124C-9F1E-7C2D2CA942EC}" sibTransId="{0CBB9E99-334C-934C-B206-5918E6F9014D}"/>
    <dgm:cxn modelId="{ED92EF3A-00EB-304D-86A6-DC8F5DCCE68D}" type="presOf" srcId="{E4502F81-C656-DE4E-9479-E9346DB20BEA}" destId="{5F0CEC3E-F52F-B049-B391-EDBA3C65CAA6}" srcOrd="0" destOrd="0" presId="urn:microsoft.com/office/officeart/2005/8/layout/process1"/>
    <dgm:cxn modelId="{3995970B-DFAC-8042-BF7B-B02E66097D65}" srcId="{323D7BD5-8867-2144-99F1-E717540C2CEF}" destId="{B20698A3-23F0-F245-A248-637CA1E308E1}" srcOrd="0" destOrd="0" parTransId="{4E7E36EC-E138-9547-82A8-6E2B4B36D2C7}" sibTransId="{013EA643-ECAA-1344-977A-60432E0E13E2}"/>
    <dgm:cxn modelId="{0316E515-38BA-FA44-9496-1712009D0806}" type="presOf" srcId="{C5FA467F-5E70-E845-8513-47D8FE94AE3B}" destId="{D70AF2C8-D4C3-DA4D-B394-87FEA4A78FC9}" srcOrd="0" destOrd="1" presId="urn:microsoft.com/office/officeart/2005/8/layout/process1"/>
    <dgm:cxn modelId="{F1A703DF-3BA3-8846-8886-12ED379E25CE}" type="presOf" srcId="{B20698A3-23F0-F245-A248-637CA1E308E1}" destId="{D70AF2C8-D4C3-DA4D-B394-87FEA4A78FC9}" srcOrd="0" destOrd="0" presId="urn:microsoft.com/office/officeart/2005/8/layout/process1"/>
    <dgm:cxn modelId="{7371FA4F-4856-3C45-B13E-4C19D8596B84}" type="presOf" srcId="{323D7BD5-8867-2144-99F1-E717540C2CEF}" destId="{14D2F181-8D75-CD4C-AAE1-F7BBFBD0CACA}" srcOrd="0" destOrd="0" presId="urn:microsoft.com/office/officeart/2005/8/layout/process1"/>
    <dgm:cxn modelId="{E742CDA3-1541-0B46-A608-BD8BD06FF464}" type="presOf" srcId="{90C12F6B-780D-164E-9E37-6C2CA425BE4B}" destId="{4CE3259C-1D54-0F4F-9680-C73585C5DEC8}" srcOrd="0" destOrd="1" presId="urn:microsoft.com/office/officeart/2005/8/layout/process1"/>
    <dgm:cxn modelId="{159F1F5F-738D-F346-AEB0-8CE09E348638}" type="presOf" srcId="{DC9904DF-1BFF-9849-A3C9-52885BC37D50}" destId="{4CE3259C-1D54-0F4F-9680-C73585C5DEC8}" srcOrd="0" destOrd="0" presId="urn:microsoft.com/office/officeart/2005/8/layout/process1"/>
    <dgm:cxn modelId="{3950D9A6-C741-C344-B614-830A4B7C05E4}" srcId="{323D7BD5-8867-2144-99F1-E717540C2CEF}" destId="{DC9904DF-1BFF-9849-A3C9-52885BC37D50}" srcOrd="1" destOrd="0" parTransId="{19DA6DEA-18DC-984F-8E08-6A5B8DA9D21E}" sibTransId="{C933D097-6F50-554F-9396-2ADF4228F049}"/>
    <dgm:cxn modelId="{465E1CEE-9311-9443-BC80-FF15B5DDAE65}" srcId="{B20698A3-23F0-F245-A248-637CA1E308E1}" destId="{C5FA467F-5E70-E845-8513-47D8FE94AE3B}" srcOrd="0" destOrd="0" parTransId="{46AEF404-7E0B-7743-9DB1-855E2DF294C0}" sibTransId="{6E2A137F-17BB-9D4B-BCE0-A9645F00E8D6}"/>
    <dgm:cxn modelId="{B84B5365-069C-2D47-AEF5-9E4031B2CC56}" srcId="{323D7BD5-8867-2144-99F1-E717540C2CEF}" destId="{E4502F81-C656-DE4E-9479-E9346DB20BEA}" srcOrd="2" destOrd="0" parTransId="{ACA2D8B1-9820-034B-91DB-746668D9EFFD}" sibTransId="{BBB902E0-21BF-6D4C-8946-2E46C97E2FCE}"/>
    <dgm:cxn modelId="{0FF80321-C381-FD48-8F8B-05155AB6E6DD}" type="presOf" srcId="{013EA643-ECAA-1344-977A-60432E0E13E2}" destId="{5E884BA8-790E-F245-B4F8-BD91B5DC4A0C}" srcOrd="0" destOrd="0" presId="urn:microsoft.com/office/officeart/2005/8/layout/process1"/>
    <dgm:cxn modelId="{E5845D5C-BF13-BF45-8461-0D1C079B5791}" type="presOf" srcId="{C933D097-6F50-554F-9396-2ADF4228F049}" destId="{98B9EEEF-2404-6241-B77B-844A4E762B21}" srcOrd="0" destOrd="0" presId="urn:microsoft.com/office/officeart/2005/8/layout/process1"/>
    <dgm:cxn modelId="{CFAE8490-E799-2C4F-875D-6DAB8E769C4A}" type="presOf" srcId="{013EA643-ECAA-1344-977A-60432E0E13E2}" destId="{FE2AF487-897C-9D4A-B7C9-08F7067ECBA3}" srcOrd="1" destOrd="0" presId="urn:microsoft.com/office/officeart/2005/8/layout/process1"/>
    <dgm:cxn modelId="{845FE43F-3A9C-AB40-B97B-464A844E1516}" type="presParOf" srcId="{14D2F181-8D75-CD4C-AAE1-F7BBFBD0CACA}" destId="{D70AF2C8-D4C3-DA4D-B394-87FEA4A78FC9}" srcOrd="0" destOrd="0" presId="urn:microsoft.com/office/officeart/2005/8/layout/process1"/>
    <dgm:cxn modelId="{DDD507E3-3570-9C41-9914-890F3271AAB5}" type="presParOf" srcId="{14D2F181-8D75-CD4C-AAE1-F7BBFBD0CACA}" destId="{5E884BA8-790E-F245-B4F8-BD91B5DC4A0C}" srcOrd="1" destOrd="0" presId="urn:microsoft.com/office/officeart/2005/8/layout/process1"/>
    <dgm:cxn modelId="{2B829A15-1EF9-CA45-8DBF-38D439BA1233}" type="presParOf" srcId="{5E884BA8-790E-F245-B4F8-BD91B5DC4A0C}" destId="{FE2AF487-897C-9D4A-B7C9-08F7067ECBA3}" srcOrd="0" destOrd="0" presId="urn:microsoft.com/office/officeart/2005/8/layout/process1"/>
    <dgm:cxn modelId="{7CBA0C31-F5EA-0248-BDAB-00C4D79C2212}" type="presParOf" srcId="{14D2F181-8D75-CD4C-AAE1-F7BBFBD0CACA}" destId="{4CE3259C-1D54-0F4F-9680-C73585C5DEC8}" srcOrd="2" destOrd="0" presId="urn:microsoft.com/office/officeart/2005/8/layout/process1"/>
    <dgm:cxn modelId="{A0F356B6-50FF-604F-8200-A373276B4BBF}" type="presParOf" srcId="{14D2F181-8D75-CD4C-AAE1-F7BBFBD0CACA}" destId="{98B9EEEF-2404-6241-B77B-844A4E762B21}" srcOrd="3" destOrd="0" presId="urn:microsoft.com/office/officeart/2005/8/layout/process1"/>
    <dgm:cxn modelId="{68AB5434-46DF-2544-A2AA-5D1C218931A0}" type="presParOf" srcId="{98B9EEEF-2404-6241-B77B-844A4E762B21}" destId="{E31A41F2-58B7-674B-8FEE-54F8E849ADBA}" srcOrd="0" destOrd="0" presId="urn:microsoft.com/office/officeart/2005/8/layout/process1"/>
    <dgm:cxn modelId="{ADA49B77-EC3A-1140-88FD-F567BA75A020}" type="presParOf" srcId="{14D2F181-8D75-CD4C-AAE1-F7BBFBD0CACA}" destId="{5F0CEC3E-F52F-B049-B391-EDBA3C65CA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D7BD5-8867-2144-99F1-E717540C2CEF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</dgm:pt>
    <dgm:pt modelId="{B20698A3-23F0-F245-A248-637CA1E308E1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en-US" altLang="zh-CN" dirty="0" smtClean="0"/>
        </a:p>
      </dgm:t>
    </dgm:pt>
    <dgm:pt modelId="{4E7E36EC-E138-9547-82A8-6E2B4B36D2C7}" type="par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013EA643-ECAA-1344-977A-60432E0E13E2}" type="sibTrans" cxnId="{3995970B-DFAC-8042-BF7B-B02E66097D65}">
      <dgm:prSet/>
      <dgm:spPr/>
      <dgm:t>
        <a:bodyPr/>
        <a:lstStyle/>
        <a:p>
          <a:endParaRPr lang="zh-CN" altLang="en-US"/>
        </a:p>
      </dgm:t>
    </dgm:pt>
    <dgm:pt modelId="{DC9904DF-1BFF-9849-A3C9-52885BC37D50}">
      <dgm:prSet phldrT="[文本]"/>
      <dgm:spPr/>
      <dgm:t>
        <a:bodyPr/>
        <a:lstStyle/>
        <a:p>
          <a:r>
            <a:rPr lang="zh-CN" altLang="en-US" dirty="0" smtClean="0"/>
            <a:t>确定性操作</a:t>
          </a:r>
          <a:endParaRPr lang="zh-CN" altLang="en-US" dirty="0"/>
        </a:p>
      </dgm:t>
    </dgm:pt>
    <dgm:pt modelId="{19DA6DEA-18DC-984F-8E08-6A5B8DA9D21E}" type="par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C933D097-6F50-554F-9396-2ADF4228F049}" type="sibTrans" cxnId="{3950D9A6-C741-C344-B614-830A4B7C05E4}">
      <dgm:prSet/>
      <dgm:spPr/>
      <dgm:t>
        <a:bodyPr/>
        <a:lstStyle/>
        <a:p>
          <a:endParaRPr lang="zh-CN" altLang="en-US"/>
        </a:p>
      </dgm:t>
    </dgm:pt>
    <dgm:pt modelId="{E4502F81-C656-DE4E-9479-E9346DB20BEA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zh-CN" altLang="en-US" dirty="0"/>
        </a:p>
      </dgm:t>
    </dgm:pt>
    <dgm:pt modelId="{ACA2D8B1-9820-034B-91DB-746668D9EFFD}" type="par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BBB902E0-21BF-6D4C-8946-2E46C97E2FCE}" type="sibTrans" cxnId="{B84B5365-069C-2D47-AEF5-9E4031B2CC56}">
      <dgm:prSet/>
      <dgm:spPr/>
      <dgm:t>
        <a:bodyPr/>
        <a:lstStyle/>
        <a:p>
          <a:endParaRPr lang="zh-CN" altLang="en-US"/>
        </a:p>
      </dgm:t>
    </dgm:pt>
    <dgm:pt modelId="{C4603EC7-CE1F-6949-9260-08003F8AA687}">
      <dgm:prSet phldrT="[文本]"/>
      <dgm:spPr/>
      <dgm:t>
        <a:bodyPr/>
        <a:lstStyle/>
        <a:p>
          <a:r>
            <a:rPr lang="zh-CN" altLang="en-US" dirty="0" smtClean="0"/>
            <a:t>确定性操作</a:t>
          </a:r>
          <a:endParaRPr lang="zh-CN" altLang="en-US" dirty="0"/>
        </a:p>
      </dgm:t>
    </dgm:pt>
    <dgm:pt modelId="{E7855BFB-68D6-A542-A730-56932DB82FD6}" type="parTrans" cxnId="{F26DB2D8-2321-CE4D-ABB5-13EF3D61E058}">
      <dgm:prSet/>
      <dgm:spPr/>
      <dgm:t>
        <a:bodyPr/>
        <a:lstStyle/>
        <a:p>
          <a:endParaRPr lang="zh-CN" altLang="en-US"/>
        </a:p>
      </dgm:t>
    </dgm:pt>
    <dgm:pt modelId="{DFEA3E0F-EF53-AA42-BD5F-25D9E263E069}" type="sibTrans" cxnId="{F26DB2D8-2321-CE4D-ABB5-13EF3D61E058}">
      <dgm:prSet/>
      <dgm:spPr/>
      <dgm:t>
        <a:bodyPr/>
        <a:lstStyle/>
        <a:p>
          <a:endParaRPr lang="zh-CN" altLang="en-US"/>
        </a:p>
      </dgm:t>
    </dgm:pt>
    <dgm:pt modelId="{4F8092E5-4BA6-4746-9C24-DFF6FD0EB6D2}">
      <dgm:prSet phldrT="[文本]"/>
      <dgm:spPr/>
      <dgm:t>
        <a:bodyPr/>
        <a:lstStyle/>
        <a:p>
          <a:r>
            <a:rPr lang="zh-CN" altLang="en-US" dirty="0" smtClean="0"/>
            <a:t>非易失存储</a:t>
          </a:r>
          <a:endParaRPr lang="zh-CN" altLang="en-US" dirty="0"/>
        </a:p>
      </dgm:t>
    </dgm:pt>
    <dgm:pt modelId="{BB0119B3-3478-8A46-9E65-D1F5DBBE36F7}" type="parTrans" cxnId="{D22277B6-F67B-B840-B17B-2662464465F2}">
      <dgm:prSet/>
      <dgm:spPr/>
      <dgm:t>
        <a:bodyPr/>
        <a:lstStyle/>
        <a:p>
          <a:endParaRPr lang="zh-CN" altLang="en-US"/>
        </a:p>
      </dgm:t>
    </dgm:pt>
    <dgm:pt modelId="{86EFE0E5-86FB-0547-A30F-9D65492202B0}" type="sibTrans" cxnId="{D22277B6-F67B-B840-B17B-2662464465F2}">
      <dgm:prSet/>
      <dgm:spPr/>
      <dgm:t>
        <a:bodyPr/>
        <a:lstStyle/>
        <a:p>
          <a:endParaRPr lang="zh-CN" altLang="en-US"/>
        </a:p>
      </dgm:t>
    </dgm:pt>
    <dgm:pt modelId="{776EA8A1-56A8-3A4E-AC9C-9A108281C314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5D653FF4-40D1-6F4D-8E58-DD903ADEDBB4}" type="parTrans" cxnId="{CCCA5213-C02B-2E43-AACF-AD4FA7D25604}">
      <dgm:prSet/>
      <dgm:spPr/>
      <dgm:t>
        <a:bodyPr/>
        <a:lstStyle/>
        <a:p>
          <a:endParaRPr lang="zh-CN" altLang="en-US"/>
        </a:p>
      </dgm:t>
    </dgm:pt>
    <dgm:pt modelId="{0B6CF677-A59E-EE4B-A9EF-DD3601FA4A2B}" type="sibTrans" cxnId="{CCCA5213-C02B-2E43-AACF-AD4FA7D25604}">
      <dgm:prSet/>
      <dgm:spPr/>
      <dgm:t>
        <a:bodyPr/>
        <a:lstStyle/>
        <a:p>
          <a:endParaRPr lang="zh-CN" altLang="en-US"/>
        </a:p>
      </dgm:t>
    </dgm:pt>
    <dgm:pt modelId="{BF3EEF11-184C-3E45-9366-7A9AF025179C}" type="pres">
      <dgm:prSet presAssocID="{323D7BD5-8867-2144-99F1-E717540C2CEF}" presName="Name0" presStyleCnt="0">
        <dgm:presLayoutVars>
          <dgm:dir/>
          <dgm:animLvl val="lvl"/>
          <dgm:resizeHandles val="exact"/>
        </dgm:presLayoutVars>
      </dgm:prSet>
      <dgm:spPr/>
    </dgm:pt>
    <dgm:pt modelId="{A34D4A90-D7DA-4B40-ADF5-73737A74B419}" type="pres">
      <dgm:prSet presAssocID="{776EA8A1-56A8-3A4E-AC9C-9A108281C314}" presName="boxAndChildren" presStyleCnt="0"/>
      <dgm:spPr/>
    </dgm:pt>
    <dgm:pt modelId="{79496690-0886-7741-9D67-B8FF9C7DB306}" type="pres">
      <dgm:prSet presAssocID="{776EA8A1-56A8-3A4E-AC9C-9A108281C314}" presName="parentTextBox" presStyleLbl="node1" presStyleIdx="0" presStyleCnt="6"/>
      <dgm:spPr/>
      <dgm:t>
        <a:bodyPr/>
        <a:lstStyle/>
        <a:p>
          <a:endParaRPr lang="zh-CN" altLang="en-US"/>
        </a:p>
      </dgm:t>
    </dgm:pt>
    <dgm:pt modelId="{C0748FF5-FDE9-C140-BA8B-26DE18811EA8}" type="pres">
      <dgm:prSet presAssocID="{86EFE0E5-86FB-0547-A30F-9D65492202B0}" presName="sp" presStyleCnt="0"/>
      <dgm:spPr/>
    </dgm:pt>
    <dgm:pt modelId="{62ED048E-F4B8-DD4D-BFFD-F636148402F7}" type="pres">
      <dgm:prSet presAssocID="{4F8092E5-4BA6-4746-9C24-DFF6FD0EB6D2}" presName="arrowAndChildren" presStyleCnt="0"/>
      <dgm:spPr/>
    </dgm:pt>
    <dgm:pt modelId="{CDCAE2B9-E9DC-CB41-8DF9-01F6BA9BAE41}" type="pres">
      <dgm:prSet presAssocID="{4F8092E5-4BA6-4746-9C24-DFF6FD0EB6D2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CEA6D9BF-3B1C-D746-84FD-139164E4A8EA}" type="pres">
      <dgm:prSet presAssocID="{DFEA3E0F-EF53-AA42-BD5F-25D9E263E069}" presName="sp" presStyleCnt="0"/>
      <dgm:spPr/>
    </dgm:pt>
    <dgm:pt modelId="{C041101C-5435-E845-A9A7-97BA748A3D37}" type="pres">
      <dgm:prSet presAssocID="{C4603EC7-CE1F-6949-9260-08003F8AA687}" presName="arrowAndChildren" presStyleCnt="0"/>
      <dgm:spPr/>
    </dgm:pt>
    <dgm:pt modelId="{CA58722A-4073-534C-B4FA-C4AF4FF7BD24}" type="pres">
      <dgm:prSet presAssocID="{C4603EC7-CE1F-6949-9260-08003F8AA687}" presName="parentTextArrow" presStyleLbl="node1" presStyleIdx="2" presStyleCnt="6"/>
      <dgm:spPr/>
      <dgm:t>
        <a:bodyPr/>
        <a:lstStyle/>
        <a:p>
          <a:endParaRPr lang="zh-CN" altLang="en-US"/>
        </a:p>
      </dgm:t>
    </dgm:pt>
    <dgm:pt modelId="{10475B08-09A3-774A-BD77-16D17C610FD5}" type="pres">
      <dgm:prSet presAssocID="{BBB902E0-21BF-6D4C-8946-2E46C97E2FCE}" presName="sp" presStyleCnt="0"/>
      <dgm:spPr/>
    </dgm:pt>
    <dgm:pt modelId="{5B18CEDB-DD3C-0A42-BD60-CA40AE3B893C}" type="pres">
      <dgm:prSet presAssocID="{E4502F81-C656-DE4E-9479-E9346DB20BEA}" presName="arrowAndChildren" presStyleCnt="0"/>
      <dgm:spPr/>
    </dgm:pt>
    <dgm:pt modelId="{7F6847A2-7678-B84C-B2E4-38145CFC23DD}" type="pres">
      <dgm:prSet presAssocID="{E4502F81-C656-DE4E-9479-E9346DB20BEA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63C2591D-B240-6E47-A2C5-65CF66D193DB}" type="pres">
      <dgm:prSet presAssocID="{C933D097-6F50-554F-9396-2ADF4228F049}" presName="sp" presStyleCnt="0"/>
      <dgm:spPr/>
    </dgm:pt>
    <dgm:pt modelId="{0AA351C0-E0AF-C549-BE18-EDF053751E6E}" type="pres">
      <dgm:prSet presAssocID="{DC9904DF-1BFF-9849-A3C9-52885BC37D50}" presName="arrowAndChildren" presStyleCnt="0"/>
      <dgm:spPr/>
    </dgm:pt>
    <dgm:pt modelId="{DA054A69-779A-A641-BB6E-161D874F4924}" type="pres">
      <dgm:prSet presAssocID="{DC9904DF-1BFF-9849-A3C9-52885BC37D50}" presName="parentTextArrow" presStyleLbl="node1" presStyleIdx="4" presStyleCnt="6"/>
      <dgm:spPr/>
      <dgm:t>
        <a:bodyPr/>
        <a:lstStyle/>
        <a:p>
          <a:endParaRPr lang="zh-CN" altLang="en-US"/>
        </a:p>
      </dgm:t>
    </dgm:pt>
    <dgm:pt modelId="{6EE40A45-B572-7D48-AE09-75432A1EF4DF}" type="pres">
      <dgm:prSet presAssocID="{013EA643-ECAA-1344-977A-60432E0E13E2}" presName="sp" presStyleCnt="0"/>
      <dgm:spPr/>
    </dgm:pt>
    <dgm:pt modelId="{E6625C0D-12CA-6346-8ABE-8DA32633ADFD}" type="pres">
      <dgm:prSet presAssocID="{B20698A3-23F0-F245-A248-637CA1E308E1}" presName="arrowAndChildren" presStyleCnt="0"/>
      <dgm:spPr/>
    </dgm:pt>
    <dgm:pt modelId="{1635D6EE-196C-E742-93DD-758F4D495EB4}" type="pres">
      <dgm:prSet presAssocID="{B20698A3-23F0-F245-A248-637CA1E308E1}" presName="parentTextArrow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C6D5B0C-8145-9A4E-BD4F-DCD0E4415BCD}" type="presOf" srcId="{C4603EC7-CE1F-6949-9260-08003F8AA687}" destId="{CA58722A-4073-534C-B4FA-C4AF4FF7BD24}" srcOrd="0" destOrd="0" presId="urn:microsoft.com/office/officeart/2005/8/layout/process4"/>
    <dgm:cxn modelId="{2AEA180C-26A2-5F4A-9BD5-695610FCB2AA}" type="presOf" srcId="{E4502F81-C656-DE4E-9479-E9346DB20BEA}" destId="{7F6847A2-7678-B84C-B2E4-38145CFC23DD}" srcOrd="0" destOrd="0" presId="urn:microsoft.com/office/officeart/2005/8/layout/process4"/>
    <dgm:cxn modelId="{B84B5365-069C-2D47-AEF5-9E4031B2CC56}" srcId="{323D7BD5-8867-2144-99F1-E717540C2CEF}" destId="{E4502F81-C656-DE4E-9479-E9346DB20BEA}" srcOrd="2" destOrd="0" parTransId="{ACA2D8B1-9820-034B-91DB-746668D9EFFD}" sibTransId="{BBB902E0-21BF-6D4C-8946-2E46C97E2FCE}"/>
    <dgm:cxn modelId="{32117CA1-0472-204E-A367-DE89F5D174A2}" type="presOf" srcId="{323D7BD5-8867-2144-99F1-E717540C2CEF}" destId="{BF3EEF11-184C-3E45-9366-7A9AF025179C}" srcOrd="0" destOrd="0" presId="urn:microsoft.com/office/officeart/2005/8/layout/process4"/>
    <dgm:cxn modelId="{CCCA5213-C02B-2E43-AACF-AD4FA7D25604}" srcId="{323D7BD5-8867-2144-99F1-E717540C2CEF}" destId="{776EA8A1-56A8-3A4E-AC9C-9A108281C314}" srcOrd="5" destOrd="0" parTransId="{5D653FF4-40D1-6F4D-8E58-DD903ADEDBB4}" sibTransId="{0B6CF677-A59E-EE4B-A9EF-DD3601FA4A2B}"/>
    <dgm:cxn modelId="{3995970B-DFAC-8042-BF7B-B02E66097D65}" srcId="{323D7BD5-8867-2144-99F1-E717540C2CEF}" destId="{B20698A3-23F0-F245-A248-637CA1E308E1}" srcOrd="0" destOrd="0" parTransId="{4E7E36EC-E138-9547-82A8-6E2B4B36D2C7}" sibTransId="{013EA643-ECAA-1344-977A-60432E0E13E2}"/>
    <dgm:cxn modelId="{3950D9A6-C741-C344-B614-830A4B7C05E4}" srcId="{323D7BD5-8867-2144-99F1-E717540C2CEF}" destId="{DC9904DF-1BFF-9849-A3C9-52885BC37D50}" srcOrd="1" destOrd="0" parTransId="{19DA6DEA-18DC-984F-8E08-6A5B8DA9D21E}" sibTransId="{C933D097-6F50-554F-9396-2ADF4228F049}"/>
    <dgm:cxn modelId="{27F9BB95-7513-9045-A4E0-98C0C96EB82D}" type="presOf" srcId="{776EA8A1-56A8-3A4E-AC9C-9A108281C314}" destId="{79496690-0886-7741-9D67-B8FF9C7DB306}" srcOrd="0" destOrd="0" presId="urn:microsoft.com/office/officeart/2005/8/layout/process4"/>
    <dgm:cxn modelId="{D22277B6-F67B-B840-B17B-2662464465F2}" srcId="{323D7BD5-8867-2144-99F1-E717540C2CEF}" destId="{4F8092E5-4BA6-4746-9C24-DFF6FD0EB6D2}" srcOrd="4" destOrd="0" parTransId="{BB0119B3-3478-8A46-9E65-D1F5DBBE36F7}" sibTransId="{86EFE0E5-86FB-0547-A30F-9D65492202B0}"/>
    <dgm:cxn modelId="{C87253E3-0457-8945-A41D-07478CBA58E4}" type="presOf" srcId="{DC9904DF-1BFF-9849-A3C9-52885BC37D50}" destId="{DA054A69-779A-A641-BB6E-161D874F4924}" srcOrd="0" destOrd="0" presId="urn:microsoft.com/office/officeart/2005/8/layout/process4"/>
    <dgm:cxn modelId="{F26DB2D8-2321-CE4D-ABB5-13EF3D61E058}" srcId="{323D7BD5-8867-2144-99F1-E717540C2CEF}" destId="{C4603EC7-CE1F-6949-9260-08003F8AA687}" srcOrd="3" destOrd="0" parTransId="{E7855BFB-68D6-A542-A730-56932DB82FD6}" sibTransId="{DFEA3E0F-EF53-AA42-BD5F-25D9E263E069}"/>
    <dgm:cxn modelId="{ACC9830B-CB4E-944E-81EB-92CA19C5B75D}" type="presOf" srcId="{B20698A3-23F0-F245-A248-637CA1E308E1}" destId="{1635D6EE-196C-E742-93DD-758F4D495EB4}" srcOrd="0" destOrd="0" presId="urn:microsoft.com/office/officeart/2005/8/layout/process4"/>
    <dgm:cxn modelId="{772F6611-D438-3140-AD8B-A07AA26C26AF}" type="presOf" srcId="{4F8092E5-4BA6-4746-9C24-DFF6FD0EB6D2}" destId="{CDCAE2B9-E9DC-CB41-8DF9-01F6BA9BAE41}" srcOrd="0" destOrd="0" presId="urn:microsoft.com/office/officeart/2005/8/layout/process4"/>
    <dgm:cxn modelId="{D9E8D1D9-1793-AE49-8123-2E2DDFCB6B31}" type="presParOf" srcId="{BF3EEF11-184C-3E45-9366-7A9AF025179C}" destId="{A34D4A90-D7DA-4B40-ADF5-73737A74B419}" srcOrd="0" destOrd="0" presId="urn:microsoft.com/office/officeart/2005/8/layout/process4"/>
    <dgm:cxn modelId="{25AB284A-C9D5-2C49-8C19-AA947E9603EF}" type="presParOf" srcId="{A34D4A90-D7DA-4B40-ADF5-73737A74B419}" destId="{79496690-0886-7741-9D67-B8FF9C7DB306}" srcOrd="0" destOrd="0" presId="urn:microsoft.com/office/officeart/2005/8/layout/process4"/>
    <dgm:cxn modelId="{D42693B7-876D-4E47-9CD0-4DB781FA56C6}" type="presParOf" srcId="{BF3EEF11-184C-3E45-9366-7A9AF025179C}" destId="{C0748FF5-FDE9-C140-BA8B-26DE18811EA8}" srcOrd="1" destOrd="0" presId="urn:microsoft.com/office/officeart/2005/8/layout/process4"/>
    <dgm:cxn modelId="{9E2E59D1-CC87-CD48-B58E-F4131EF11666}" type="presParOf" srcId="{BF3EEF11-184C-3E45-9366-7A9AF025179C}" destId="{62ED048E-F4B8-DD4D-BFFD-F636148402F7}" srcOrd="2" destOrd="0" presId="urn:microsoft.com/office/officeart/2005/8/layout/process4"/>
    <dgm:cxn modelId="{E79262B7-210A-E449-B46F-C1B067DEEE65}" type="presParOf" srcId="{62ED048E-F4B8-DD4D-BFFD-F636148402F7}" destId="{CDCAE2B9-E9DC-CB41-8DF9-01F6BA9BAE41}" srcOrd="0" destOrd="0" presId="urn:microsoft.com/office/officeart/2005/8/layout/process4"/>
    <dgm:cxn modelId="{14DB0930-8B57-AC40-B40B-BB47619843B5}" type="presParOf" srcId="{BF3EEF11-184C-3E45-9366-7A9AF025179C}" destId="{CEA6D9BF-3B1C-D746-84FD-139164E4A8EA}" srcOrd="3" destOrd="0" presId="urn:microsoft.com/office/officeart/2005/8/layout/process4"/>
    <dgm:cxn modelId="{219A5B7F-90E6-424D-9309-7456541A1F57}" type="presParOf" srcId="{BF3EEF11-184C-3E45-9366-7A9AF025179C}" destId="{C041101C-5435-E845-A9A7-97BA748A3D37}" srcOrd="4" destOrd="0" presId="urn:microsoft.com/office/officeart/2005/8/layout/process4"/>
    <dgm:cxn modelId="{008D2060-C07B-F146-B6B2-A6FA67219E6E}" type="presParOf" srcId="{C041101C-5435-E845-A9A7-97BA748A3D37}" destId="{CA58722A-4073-534C-B4FA-C4AF4FF7BD24}" srcOrd="0" destOrd="0" presId="urn:microsoft.com/office/officeart/2005/8/layout/process4"/>
    <dgm:cxn modelId="{FD55BC44-F96E-A94A-949B-657458A4CADB}" type="presParOf" srcId="{BF3EEF11-184C-3E45-9366-7A9AF025179C}" destId="{10475B08-09A3-774A-BD77-16D17C610FD5}" srcOrd="5" destOrd="0" presId="urn:microsoft.com/office/officeart/2005/8/layout/process4"/>
    <dgm:cxn modelId="{983F9A6F-469D-7F4F-A9C8-31701150CDE4}" type="presParOf" srcId="{BF3EEF11-184C-3E45-9366-7A9AF025179C}" destId="{5B18CEDB-DD3C-0A42-BD60-CA40AE3B893C}" srcOrd="6" destOrd="0" presId="urn:microsoft.com/office/officeart/2005/8/layout/process4"/>
    <dgm:cxn modelId="{89CED473-F356-5648-97DE-7CAACF3857DA}" type="presParOf" srcId="{5B18CEDB-DD3C-0A42-BD60-CA40AE3B893C}" destId="{7F6847A2-7678-B84C-B2E4-38145CFC23DD}" srcOrd="0" destOrd="0" presId="urn:microsoft.com/office/officeart/2005/8/layout/process4"/>
    <dgm:cxn modelId="{398034E6-BC2E-8B44-81CF-41A30B870AFF}" type="presParOf" srcId="{BF3EEF11-184C-3E45-9366-7A9AF025179C}" destId="{63C2591D-B240-6E47-A2C5-65CF66D193DB}" srcOrd="7" destOrd="0" presId="urn:microsoft.com/office/officeart/2005/8/layout/process4"/>
    <dgm:cxn modelId="{88B516E3-5169-2445-93DF-C5EDF89B4976}" type="presParOf" srcId="{BF3EEF11-184C-3E45-9366-7A9AF025179C}" destId="{0AA351C0-E0AF-C549-BE18-EDF053751E6E}" srcOrd="8" destOrd="0" presId="urn:microsoft.com/office/officeart/2005/8/layout/process4"/>
    <dgm:cxn modelId="{62E24886-5816-CF45-923A-F0FB25C9027B}" type="presParOf" srcId="{0AA351C0-E0AF-C549-BE18-EDF053751E6E}" destId="{DA054A69-779A-A641-BB6E-161D874F4924}" srcOrd="0" destOrd="0" presId="urn:microsoft.com/office/officeart/2005/8/layout/process4"/>
    <dgm:cxn modelId="{38784D31-666B-A941-A0F9-D83DDB9B0F48}" type="presParOf" srcId="{BF3EEF11-184C-3E45-9366-7A9AF025179C}" destId="{6EE40A45-B572-7D48-AE09-75432A1EF4DF}" srcOrd="9" destOrd="0" presId="urn:microsoft.com/office/officeart/2005/8/layout/process4"/>
    <dgm:cxn modelId="{40F6AC3C-1DAF-D545-9D0F-2A47284F4D59}" type="presParOf" srcId="{BF3EEF11-184C-3E45-9366-7A9AF025179C}" destId="{E6625C0D-12CA-6346-8ABE-8DA32633ADFD}" srcOrd="10" destOrd="0" presId="urn:microsoft.com/office/officeart/2005/8/layout/process4"/>
    <dgm:cxn modelId="{64A67526-6A6B-144E-8C37-E3BD42685599}" type="presParOf" srcId="{E6625C0D-12CA-6346-8ABE-8DA32633ADFD}" destId="{1635D6EE-196C-E742-93DD-758F4D495E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F2C8-D4C3-DA4D-B394-87FEA4A78FC9}">
      <dsp:nvSpPr>
        <dsp:cNvPr id="0" name=""/>
        <dsp:cNvSpPr/>
      </dsp:nvSpPr>
      <dsp:spPr>
        <a:xfrm>
          <a:off x="7173" y="1782474"/>
          <a:ext cx="2144084" cy="1286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非易失存储</a:t>
          </a:r>
          <a:endParaRPr lang="en-US" altLang="zh-CN" sz="27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如</a:t>
          </a:r>
          <a:r>
            <a:rPr lang="en-US" altLang="zh-CN" sz="2100" kern="1200" dirty="0" smtClean="0"/>
            <a:t>HDFS</a:t>
          </a:r>
          <a:endParaRPr lang="zh-CN" altLang="en-US" sz="2100" kern="1200" dirty="0"/>
        </a:p>
      </dsp:txBody>
      <dsp:txXfrm>
        <a:off x="44852" y="1820153"/>
        <a:ext cx="2068726" cy="1211092"/>
      </dsp:txXfrm>
    </dsp:sp>
    <dsp:sp modelId="{5E884BA8-790E-F245-B4F8-BD91B5DC4A0C}">
      <dsp:nvSpPr>
        <dsp:cNvPr id="0" name=""/>
        <dsp:cNvSpPr/>
      </dsp:nvSpPr>
      <dsp:spPr>
        <a:xfrm>
          <a:off x="2365666" y="2159833"/>
          <a:ext cx="454545" cy="531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365666" y="2266179"/>
        <a:ext cx="318182" cy="319040"/>
      </dsp:txXfrm>
    </dsp:sp>
    <dsp:sp modelId="{4CE3259C-1D54-0F4F-9680-C73585C5DEC8}">
      <dsp:nvSpPr>
        <dsp:cNvPr id="0" name=""/>
        <dsp:cNvSpPr/>
      </dsp:nvSpPr>
      <dsp:spPr>
        <a:xfrm>
          <a:off x="3008891" y="1782474"/>
          <a:ext cx="2144084" cy="1286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确定性操作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如</a:t>
          </a:r>
          <a:r>
            <a:rPr lang="en-US" altLang="zh-CN" sz="2100" kern="1200" dirty="0" err="1" smtClean="0"/>
            <a:t>MapReduce</a:t>
          </a:r>
          <a:endParaRPr lang="zh-CN" altLang="en-US" sz="2100" kern="1200" dirty="0"/>
        </a:p>
      </dsp:txBody>
      <dsp:txXfrm>
        <a:off x="3046570" y="1820153"/>
        <a:ext cx="2068726" cy="1211092"/>
      </dsp:txXfrm>
    </dsp:sp>
    <dsp:sp modelId="{98B9EEEF-2404-6241-B77B-844A4E762B21}">
      <dsp:nvSpPr>
        <dsp:cNvPr id="0" name=""/>
        <dsp:cNvSpPr/>
      </dsp:nvSpPr>
      <dsp:spPr>
        <a:xfrm>
          <a:off x="5367384" y="2159833"/>
          <a:ext cx="454545" cy="5317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67384" y="2266179"/>
        <a:ext cx="318182" cy="319040"/>
      </dsp:txXfrm>
    </dsp:sp>
    <dsp:sp modelId="{5F0CEC3E-F52F-B049-B391-EDBA3C65CAA6}">
      <dsp:nvSpPr>
        <dsp:cNvPr id="0" name=""/>
        <dsp:cNvSpPr/>
      </dsp:nvSpPr>
      <dsp:spPr>
        <a:xfrm>
          <a:off x="6010609" y="1782474"/>
          <a:ext cx="2144084" cy="1286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非易失存储</a:t>
          </a:r>
          <a:endParaRPr lang="zh-CN" altLang="en-US" sz="2700" kern="1200" dirty="0"/>
        </a:p>
      </dsp:txBody>
      <dsp:txXfrm>
        <a:off x="6048288" y="1820153"/>
        <a:ext cx="2068726" cy="1211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96690-0886-7741-9D67-B8FF9C7DB306}">
      <dsp:nvSpPr>
        <dsp:cNvPr id="0" name=""/>
        <dsp:cNvSpPr/>
      </dsp:nvSpPr>
      <dsp:spPr>
        <a:xfrm>
          <a:off x="0" y="4214958"/>
          <a:ext cx="2252133" cy="5532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0" y="4214958"/>
        <a:ext cx="2252133" cy="553211"/>
      </dsp:txXfrm>
    </dsp:sp>
    <dsp:sp modelId="{CDCAE2B9-E9DC-CB41-8DF9-01F6BA9BAE41}">
      <dsp:nvSpPr>
        <dsp:cNvPr id="0" name=""/>
        <dsp:cNvSpPr/>
      </dsp:nvSpPr>
      <dsp:spPr>
        <a:xfrm rot="10800000">
          <a:off x="0" y="3372418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非易失存储</a:t>
          </a:r>
          <a:endParaRPr lang="zh-CN" altLang="en-US" sz="1900" kern="1200" dirty="0"/>
        </a:p>
      </dsp:txBody>
      <dsp:txXfrm rot="10800000">
        <a:off x="0" y="3372418"/>
        <a:ext cx="2252133" cy="552849"/>
      </dsp:txXfrm>
    </dsp:sp>
    <dsp:sp modelId="{CA58722A-4073-534C-B4FA-C4AF4FF7BD24}">
      <dsp:nvSpPr>
        <dsp:cNvPr id="0" name=""/>
        <dsp:cNvSpPr/>
      </dsp:nvSpPr>
      <dsp:spPr>
        <a:xfrm rot="10800000">
          <a:off x="0" y="2529877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确定性操作</a:t>
          </a:r>
          <a:endParaRPr lang="zh-CN" altLang="en-US" sz="1900" kern="1200" dirty="0"/>
        </a:p>
      </dsp:txBody>
      <dsp:txXfrm rot="10800000">
        <a:off x="0" y="2529877"/>
        <a:ext cx="2252133" cy="552849"/>
      </dsp:txXfrm>
    </dsp:sp>
    <dsp:sp modelId="{7F6847A2-7678-B84C-B2E4-38145CFC23DD}">
      <dsp:nvSpPr>
        <dsp:cNvPr id="0" name=""/>
        <dsp:cNvSpPr/>
      </dsp:nvSpPr>
      <dsp:spPr>
        <a:xfrm rot="10800000">
          <a:off x="0" y="1687337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非易失存储</a:t>
          </a:r>
          <a:endParaRPr lang="zh-CN" altLang="en-US" sz="1900" kern="1200" dirty="0"/>
        </a:p>
      </dsp:txBody>
      <dsp:txXfrm rot="10800000">
        <a:off x="0" y="1687337"/>
        <a:ext cx="2252133" cy="552849"/>
      </dsp:txXfrm>
    </dsp:sp>
    <dsp:sp modelId="{DA054A69-779A-A641-BB6E-161D874F4924}">
      <dsp:nvSpPr>
        <dsp:cNvPr id="0" name=""/>
        <dsp:cNvSpPr/>
      </dsp:nvSpPr>
      <dsp:spPr>
        <a:xfrm rot="10800000">
          <a:off x="0" y="844796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确定性操作</a:t>
          </a:r>
          <a:endParaRPr lang="zh-CN" altLang="en-US" sz="1900" kern="1200" dirty="0"/>
        </a:p>
      </dsp:txBody>
      <dsp:txXfrm rot="10800000">
        <a:off x="0" y="844796"/>
        <a:ext cx="2252133" cy="552849"/>
      </dsp:txXfrm>
    </dsp:sp>
    <dsp:sp modelId="{1635D6EE-196C-E742-93DD-758F4D495EB4}">
      <dsp:nvSpPr>
        <dsp:cNvPr id="0" name=""/>
        <dsp:cNvSpPr/>
      </dsp:nvSpPr>
      <dsp:spPr>
        <a:xfrm rot="10800000">
          <a:off x="0" y="2256"/>
          <a:ext cx="2252133" cy="85083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非易失存储</a:t>
          </a:r>
          <a:endParaRPr lang="en-US" altLang="zh-CN" sz="1900" kern="1200" dirty="0" smtClean="0"/>
        </a:p>
      </dsp:txBody>
      <dsp:txXfrm rot="10800000">
        <a:off x="0" y="2256"/>
        <a:ext cx="2252133" cy="552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2EED5-93DF-E54F-95FC-ECA178E1B303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C199F-BC3A-4142-AADE-4EADCFB64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920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95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数据流的形式，不断增加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93E0-E486-4AE5-BC42-09E5198652A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9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1.4 Direct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93E0-E486-4AE5-BC42-09E5198652A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23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许多复杂流处理流水线程序必须将状态保持一段时间，例如，如果你想实时了解网站用户行为，你需要将网站上各“用户会话（</a:t>
            </a:r>
            <a:r>
              <a:rPr lang="en-US" altLang="zh-CN" dirty="0" smtClean="0"/>
              <a:t>user session</a:t>
            </a:r>
            <a:r>
              <a:rPr lang="zh-CN" altLang="en-US" dirty="0" smtClean="0"/>
              <a:t>）”信息保存为持久状态并根据用户的行为对这一状态进行持续更新。</a:t>
            </a:r>
            <a:r>
              <a:rPr lang="en-US" altLang="zh-CN" dirty="0" smtClean="0"/>
              <a:t>http://geek.csdn.net/news/detail/55082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93E0-E486-4AE5-BC42-09E5198652A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7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工作集应用即多个并行操作重用中间结果的这类应用。在内存中组织数据的方式。首先是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一种理论，实现了这个理论的系统叫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，其中的内存数据结构叫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/>
              <a:t>非循环的数据流模型，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从稳定的物理存储（如分布式文件系统）中加载记录，一组确定性操作构成一个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，记录被传入这个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，然后写回稳定存储。通过这个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数据流图，运行时自动完成调度工作及故障恢复。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106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/>
              <a:t>RDD</a:t>
            </a:r>
            <a:r>
              <a:rPr lang="zh-CN" altLang="en-US" sz="3200" dirty="0" smtClean="0"/>
              <a:t>含有如何从其他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衍生（即计算）出本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的相关信息（即</a:t>
            </a:r>
            <a:r>
              <a:rPr lang="en-US" altLang="zh-CN" sz="3200" dirty="0" smtClean="0"/>
              <a:t>lineage</a:t>
            </a:r>
            <a:r>
              <a:rPr lang="zh-CN" altLang="en-US" sz="3200" dirty="0" smtClean="0"/>
              <a:t>），据此可以从物理存储的数据计算出相应的</a:t>
            </a:r>
            <a:r>
              <a:rPr lang="en-US" altLang="zh-CN" sz="3200" dirty="0" smtClean="0"/>
              <a:t>RDD</a:t>
            </a:r>
            <a:r>
              <a:rPr lang="zh-CN" altLang="en-US" sz="3200" dirty="0" smtClean="0"/>
              <a:t>分区（</a:t>
            </a:r>
            <a:r>
              <a:rPr lang="en-US" altLang="zh-CN" sz="3200" dirty="0" smtClean="0"/>
              <a:t>partition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91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9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不合适的，应该是基于</a:t>
            </a: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的计算框架与</a:t>
            </a:r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MapReduce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90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924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）窄依赖（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 dependencies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的每个分区依赖于常数个父分区（即与数据规模无关）；（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）宽依赖（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dependencies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的每个分区依赖于所有父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97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实线方框表示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，实心矩形表示分区（黑色表示该分区被缓存）。要在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 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上执行一个行为（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），调度器根据宽依赖创建一组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，并在每个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内部将具有窄依赖的转换流水线化（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）。本例不用再执行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 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已经存在于缓存中了，所以只需要运行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C199F-BC3A-4142-AADE-4EADCFB647E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4730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5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840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7876"/>
            <a:ext cx="7543800" cy="8398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596885"/>
          </a:xfrm>
        </p:spPr>
        <p:txBody>
          <a:bodyPr/>
          <a:lstStyle>
            <a:lvl2pPr marL="384048" indent="-182880">
              <a:buFont typeface="Wingdings" charset="2"/>
              <a:buChar char="l"/>
              <a:defRPr/>
            </a:lvl2pPr>
            <a:lvl3pPr marL="566928" indent="-182880">
              <a:buFont typeface="Wingdings" charset="2"/>
              <a:buChar char="l"/>
              <a:defRPr/>
            </a:lvl3pPr>
            <a:lvl4pPr marL="749808" indent="-182880">
              <a:buFont typeface="Wingdings" charset="2"/>
              <a:buChar char="l"/>
              <a:defRPr/>
            </a:lvl4pPr>
            <a:lvl5pPr marL="932688" indent="-182880">
              <a:buFont typeface="Wingdings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734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8373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11088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97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681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2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33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8DC86-0F8B-7040-979A-147D0D281B0C}" type="datetimeFigureOut">
              <a:rPr kumimoji="1" lang="zh-CN" altLang="en-US" smtClean="0"/>
              <a:t>16/6/5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D75440-63B4-5C4B-9767-6A9D10FB23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8125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972" y="889461"/>
            <a:ext cx="8719931" cy="3566160"/>
          </a:xfrm>
        </p:spPr>
        <p:txBody>
          <a:bodyPr>
            <a:normAutofit/>
          </a:bodyPr>
          <a:lstStyle/>
          <a:p>
            <a:r>
              <a:rPr kumimoji="1" lang="en-US" altLang="zh-CN" err="1" smtClean="0"/>
              <a:t>Spark</a:t>
            </a:r>
            <a:r>
              <a:rPr kumimoji="1" lang="en-US" altLang="zh-CN" smtClean="0"/>
              <a:t>&amp;</a:t>
            </a:r>
            <a:br>
              <a:rPr kumimoji="1" lang="en-US" altLang="zh-CN" smtClean="0"/>
            </a:br>
            <a:r>
              <a:rPr kumimoji="1" lang="en-US" altLang="zh-CN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杜一凡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为什么我们需要</a:t>
            </a:r>
            <a:r>
              <a:rPr kumimoji="1" lang="en-US" altLang="zh-CN" dirty="0" smtClean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7" y="1661162"/>
            <a:ext cx="7543801" cy="459688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zh-CN" altLang="en-US" sz="2800" dirty="0"/>
              <a:t>大多数现有的集群计算系统都是基于非</a:t>
            </a:r>
            <a:r>
              <a:rPr kumimoji="1" lang="zh-CN" altLang="en-US" sz="2800" dirty="0" smtClean="0"/>
              <a:t>循环数据流模型</a:t>
            </a:r>
            <a:r>
              <a:rPr kumimoji="1" lang="en-US" altLang="zh-CN" sz="2800" dirty="0" smtClean="0"/>
              <a:t>(acyclic </a:t>
            </a:r>
            <a:r>
              <a:rPr kumimoji="1" lang="en-US" altLang="zh-CN" sz="2800" dirty="0"/>
              <a:t>data flow </a:t>
            </a:r>
            <a:r>
              <a:rPr kumimoji="1" lang="en-US" altLang="zh-CN" sz="2800" dirty="0" smtClean="0"/>
              <a:t>model)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1858507"/>
              </p:ext>
            </p:extLst>
          </p:nvPr>
        </p:nvGraphicFramePr>
        <p:xfrm>
          <a:off x="513925" y="1661162"/>
          <a:ext cx="8161867" cy="485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833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为什么我们需要</a:t>
            </a:r>
            <a:r>
              <a:rPr kumimoji="1" lang="en-US" altLang="zh-CN" dirty="0"/>
              <a:t>RDD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976191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800" dirty="0"/>
              <a:t>基于数据流的架构并不明确支持工作集，所以需要将数据输出到磁盘然后在每次查询时重新加载，从而带来较大的</a:t>
            </a:r>
            <a:r>
              <a:rPr kumimoji="1" lang="zh-CN" altLang="en-US" sz="2800" dirty="0" smtClean="0"/>
              <a:t>开销</a:t>
            </a:r>
            <a:endParaRPr kumimoji="1" lang="en-US" altLang="zh-CN" sz="2800" dirty="0"/>
          </a:p>
          <a:p>
            <a:pPr>
              <a:buFont typeface="Wingdings" charset="2"/>
              <a:buChar char="l"/>
            </a:pPr>
            <a:r>
              <a:rPr kumimoji="1" lang="zh-CN" altLang="en-US" sz="2800" dirty="0"/>
              <a:t>不适合现有集群计算系统的应用</a:t>
            </a:r>
            <a:endParaRPr kumimoji="1" lang="en-US" altLang="zh-CN" sz="2800" dirty="0"/>
          </a:p>
          <a:p>
            <a:pPr lvl="1"/>
            <a:r>
              <a:rPr kumimoji="1" lang="zh-CN" altLang="en-US" sz="2600" dirty="0"/>
              <a:t>机器学习和图应用中常用的迭代算法（每一步对数据执行相似的函数）</a:t>
            </a:r>
            <a:endParaRPr kumimoji="1" lang="en-US" altLang="zh-CN" sz="2600" dirty="0"/>
          </a:p>
          <a:p>
            <a:pPr lvl="1"/>
            <a:r>
              <a:rPr kumimoji="1" lang="zh-CN" altLang="en-US" sz="2600" dirty="0"/>
              <a:t>交互式数据挖掘工具（用户反复查询一个数据子集）</a:t>
            </a:r>
            <a:endParaRPr kumimoji="1" lang="en-US" altLang="zh-CN" sz="2600" dirty="0"/>
          </a:p>
          <a:p>
            <a:pPr>
              <a:buFont typeface="Wingdings" charset="2"/>
              <a:buChar char="l"/>
            </a:pPr>
            <a:r>
              <a:rPr kumimoji="1" lang="en-US" altLang="zh-CN" sz="2800" dirty="0"/>
              <a:t>RDD</a:t>
            </a:r>
            <a:r>
              <a:rPr kumimoji="1" lang="zh-CN" altLang="en-US" sz="2800" dirty="0"/>
              <a:t>通过构建一个分布式的内存抽象来解决基于工作集的应用。</a:t>
            </a:r>
          </a:p>
        </p:txBody>
      </p:sp>
    </p:spTree>
    <p:extLst>
      <p:ext uri="{BB962C8B-B14F-4D97-AF65-F5344CB8AC3E}">
        <p14:creationId xmlns:p14="http://schemas.microsoft.com/office/powerpoint/2010/main" val="42838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/>
              <a:t>RDD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只读</a:t>
            </a:r>
            <a:r>
              <a:rPr lang="zh-CN" altLang="en-US" sz="2800" dirty="0"/>
              <a:t>的记录分区的</a:t>
            </a:r>
            <a:r>
              <a:rPr lang="zh-CN" altLang="en-US" sz="2800" dirty="0" smtClean="0"/>
              <a:t>集合，只能通过下述方法得到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从非易失存储中取得的数据集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自其他已有的</a:t>
            </a:r>
            <a:r>
              <a:rPr lang="en-US" altLang="zh-CN" sz="2800" dirty="0" smtClean="0"/>
              <a:t>RDD</a:t>
            </a:r>
            <a:r>
              <a:rPr lang="zh-CN" altLang="en-US" sz="2800" dirty="0" smtClean="0"/>
              <a:t>经过转换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transformation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操作获得。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3" y="2965475"/>
            <a:ext cx="5317067" cy="3141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59" y="3403317"/>
            <a:ext cx="3410374" cy="25845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zh-CN" dirty="0"/>
              <a:t>RDD</a:t>
            </a:r>
            <a:r>
              <a:rPr lang="zh-CN" altLang="en-US" dirty="0"/>
              <a:t>不需要</a:t>
            </a:r>
            <a:r>
              <a:rPr lang="zh-CN" altLang="en-US" dirty="0">
                <a:solidFill>
                  <a:srgbClr val="FF0000"/>
                </a:solidFill>
              </a:rPr>
              <a:t>全程物化</a:t>
            </a:r>
            <a:r>
              <a:rPr lang="en-US" altLang="zh-CN" dirty="0"/>
              <a:t>(be </a:t>
            </a:r>
            <a:r>
              <a:rPr lang="en-US" altLang="zh-CN" dirty="0" smtClean="0"/>
              <a:t>materialized)</a:t>
            </a:r>
            <a:r>
              <a:rPr lang="zh-CN" altLang="en-US" dirty="0" smtClean="0"/>
              <a:t>，但必要时可以手动缓存在内存中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血统</a:t>
            </a:r>
            <a:r>
              <a:rPr lang="en-US" altLang="zh-CN" dirty="0" smtClean="0"/>
              <a:t>(lineage)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5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10"/>
            <a:ext cx="7543801" cy="2605524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每个</a:t>
            </a:r>
            <a:r>
              <a:rPr lang="en-US" altLang="zh-CN" sz="2800" dirty="0"/>
              <a:t>RDD</a:t>
            </a:r>
            <a:r>
              <a:rPr lang="zh-CN" altLang="en-US" sz="2800" dirty="0"/>
              <a:t>都包含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一</a:t>
            </a:r>
            <a:r>
              <a:rPr lang="zh-CN" altLang="en-US" sz="2600" dirty="0"/>
              <a:t>组</a:t>
            </a:r>
            <a:r>
              <a:rPr lang="en-US" altLang="zh-CN" sz="2600" dirty="0"/>
              <a:t>RDD</a:t>
            </a:r>
            <a:r>
              <a:rPr lang="zh-CN" altLang="en-US" sz="2600" dirty="0" smtClean="0"/>
              <a:t>分区</a:t>
            </a:r>
            <a:r>
              <a:rPr lang="en-US" altLang="zh-CN" sz="2600" dirty="0" smtClean="0"/>
              <a:t>(partition)</a:t>
            </a:r>
            <a:r>
              <a:rPr lang="zh-CN" altLang="en-US" sz="2600" dirty="0" smtClean="0"/>
              <a:t>，这是数据</a:t>
            </a:r>
            <a:r>
              <a:rPr lang="zh-CN" altLang="en-US" sz="2600" dirty="0"/>
              <a:t>集</a:t>
            </a:r>
            <a:r>
              <a:rPr lang="zh-CN" altLang="en-US" sz="2600" dirty="0" smtClean="0"/>
              <a:t>的最小组成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描述了</a:t>
            </a:r>
            <a:r>
              <a:rPr lang="en-US" altLang="zh-CN" sz="2600" dirty="0"/>
              <a:t>RDD</a:t>
            </a:r>
            <a:r>
              <a:rPr lang="zh-CN" altLang="en-US" sz="2600" dirty="0"/>
              <a:t>的血统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lineage)</a:t>
            </a:r>
            <a:r>
              <a:rPr lang="zh-CN" altLang="en-US" sz="2600" dirty="0" smtClean="0"/>
              <a:t>的一</a:t>
            </a:r>
            <a:r>
              <a:rPr lang="zh-CN" altLang="en-US" sz="2600" dirty="0"/>
              <a:t>组</a:t>
            </a:r>
            <a:r>
              <a:rPr lang="zh-CN" altLang="en-US" sz="2600" dirty="0" smtClean="0"/>
              <a:t>依赖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自父</a:t>
            </a:r>
            <a:r>
              <a:rPr lang="en-US" altLang="zh-CN" sz="2600" dirty="0" smtClean="0"/>
              <a:t>RDD</a:t>
            </a:r>
            <a:r>
              <a:rPr lang="zh-CN" altLang="en-US" sz="2600" dirty="0" smtClean="0"/>
              <a:t>变换所需的函数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如</a:t>
            </a:r>
            <a:r>
              <a:rPr lang="en-US" altLang="zh-CN" sz="2600" dirty="0" smtClean="0"/>
              <a:t>map)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描述分区模式和数据存放的</a:t>
            </a:r>
            <a:r>
              <a:rPr lang="zh-CN" altLang="en-US" sz="2800" dirty="0" smtClean="0"/>
              <a:t>位置的元数据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22959" y="3877733"/>
            <a:ext cx="7406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example, an RDD representing an HDFS file has </a:t>
            </a:r>
            <a:r>
              <a:rPr lang="en-US" altLang="zh-CN" sz="2400"/>
              <a:t>a </a:t>
            </a:r>
            <a:r>
              <a:rPr lang="en-US" altLang="zh-CN" sz="2400" smtClean="0"/>
              <a:t>partition </a:t>
            </a:r>
            <a:r>
              <a:rPr lang="en-US" altLang="zh-CN" sz="2400" dirty="0"/>
              <a:t>for each block of the file and knows which nodes each block is on from HDFS. Meanwhile, the result of a </a:t>
            </a:r>
            <a:r>
              <a:rPr lang="en-US" altLang="zh-CN" sz="2400" i="1" dirty="0"/>
              <a:t>map </a:t>
            </a:r>
            <a:r>
              <a:rPr lang="en-US" altLang="zh-CN" sz="2400" dirty="0"/>
              <a:t>on this RDD has the same partitions, but applies the map function to the parent’s data when computing its elements. </a:t>
            </a:r>
          </a:p>
        </p:txBody>
      </p:sp>
    </p:spTree>
    <p:extLst>
      <p:ext uri="{BB962C8B-B14F-4D97-AF65-F5344CB8AC3E}">
        <p14:creationId xmlns:p14="http://schemas.microsoft.com/office/powerpoint/2010/main" val="181029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 smtClean="0"/>
              <a:t>自动容错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automatic fault </a:t>
            </a:r>
            <a:r>
              <a:rPr lang="en-US" altLang="zh-CN" sz="2800" dirty="0" smtClean="0"/>
              <a:t>tolerance)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RDD</a:t>
            </a:r>
            <a:r>
              <a:rPr lang="zh-CN" altLang="en-US" sz="2600" dirty="0" smtClean="0"/>
              <a:t>只支持粗粒度转换</a:t>
            </a:r>
            <a:r>
              <a:rPr lang="en-US" altLang="zh-CN" sz="2600" dirty="0" smtClean="0"/>
              <a:t>(</a:t>
            </a:r>
            <a:r>
              <a:rPr lang="zh-CN" altLang="en-US" sz="2800" dirty="0"/>
              <a:t>即在大量记录上执行的单个操作</a:t>
            </a:r>
            <a:r>
              <a:rPr lang="en-US" altLang="zh-CN" sz="2600" dirty="0" smtClean="0"/>
              <a:t>),</a:t>
            </a:r>
            <a:r>
              <a:rPr lang="zh-CN" altLang="en-US" sz="2600" dirty="0" smtClean="0"/>
              <a:t>所以可以通过血统</a:t>
            </a:r>
            <a:r>
              <a:rPr lang="en-US" altLang="zh-CN" sz="2600" dirty="0" smtClean="0"/>
              <a:t>(lineage)</a:t>
            </a:r>
            <a:r>
              <a:rPr lang="zh-CN" altLang="en-US" sz="2600" dirty="0" smtClean="0"/>
              <a:t>方便地重新计算丢失的分区。</a:t>
            </a:r>
            <a:endParaRPr lang="en-US" altLang="zh-CN" sz="26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 smtClean="0"/>
              <a:t>位置感知的</a:t>
            </a:r>
            <a:r>
              <a:rPr lang="zh-CN" altLang="en-US" sz="2800" dirty="0"/>
              <a:t>调度</a:t>
            </a:r>
            <a:r>
              <a:rPr lang="en-US" altLang="zh-CN" sz="2800" dirty="0"/>
              <a:t>(locality-aware scheduling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600" dirty="0" smtClean="0"/>
              <a:t>RDD</a:t>
            </a:r>
            <a:r>
              <a:rPr lang="zh-CN" altLang="en-US" sz="2600" dirty="0" smtClean="0"/>
              <a:t>包含数据存放位置的元数据，所以可以将程序分发到数据所在地，减少网络通讯。</a:t>
            </a:r>
            <a:endParaRPr lang="en-US" altLang="zh-CN" sz="26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可扩展性</a:t>
            </a:r>
            <a:r>
              <a:rPr lang="en-US" altLang="zh-CN" sz="2800" dirty="0"/>
              <a:t>(scalability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增大集群规模可以显著提高</a:t>
            </a:r>
            <a:r>
              <a:rPr lang="en-US" altLang="zh-CN" sz="2600" dirty="0" smtClean="0"/>
              <a:t>RDD</a:t>
            </a:r>
            <a:r>
              <a:rPr lang="zh-CN" altLang="en-US" sz="2600" dirty="0" smtClean="0"/>
              <a:t>性能。</a:t>
            </a:r>
            <a:endParaRPr lang="en-US" altLang="zh-CN" sz="26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2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的局限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10000"/>
              </a:lnSpc>
              <a:buFont typeface="Wingdings" charset="2"/>
              <a:buChar char="l"/>
            </a:pPr>
            <a:r>
              <a:rPr lang="en-US" altLang="zh-CN" sz="2800" dirty="0"/>
              <a:t>RDD</a:t>
            </a:r>
            <a:r>
              <a:rPr lang="zh-CN" altLang="en-US" sz="2800" dirty="0"/>
              <a:t>适用于具有批量转换需求的应用，并且相同的操作作用于数据集的每一个元素上。在这种情况下，</a:t>
            </a:r>
            <a:r>
              <a:rPr lang="en-US" altLang="zh-CN" sz="2800" dirty="0"/>
              <a:t>RDD</a:t>
            </a:r>
            <a:r>
              <a:rPr lang="zh-CN" altLang="en-US" sz="2800" dirty="0"/>
              <a:t>能够记住每个转换操作，对应于</a:t>
            </a:r>
            <a:r>
              <a:rPr lang="en-US" altLang="zh-CN" sz="2800" dirty="0"/>
              <a:t>Lineage</a:t>
            </a:r>
            <a:r>
              <a:rPr lang="zh-CN" altLang="en-US" sz="2800" dirty="0"/>
              <a:t>图中的一个步骤，恢复丢失分区数据时不需要写日志记录大量数据。</a:t>
            </a:r>
            <a:endParaRPr lang="en-US" altLang="zh-CN" sz="28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en-US" altLang="zh-CN" sz="2800" dirty="0"/>
              <a:t>RDD</a:t>
            </a:r>
            <a:r>
              <a:rPr lang="zh-CN" altLang="en-US" sz="2800" dirty="0"/>
              <a:t>不适合那些通过异步细粒度地更新来共享状态的应用，例如</a:t>
            </a:r>
            <a:r>
              <a:rPr lang="en-US" altLang="zh-CN" sz="2800" dirty="0"/>
              <a:t>Web</a:t>
            </a:r>
            <a:r>
              <a:rPr lang="zh-CN" altLang="en-US" sz="2800" dirty="0"/>
              <a:t>应用中的存储系统，或者增量抓取和索引</a:t>
            </a:r>
            <a:r>
              <a:rPr lang="en-US" altLang="zh-CN" sz="2800" dirty="0"/>
              <a:t>Web</a:t>
            </a:r>
            <a:r>
              <a:rPr lang="zh-CN" altLang="en-US" sz="2800" dirty="0"/>
              <a:t>数据的系统，这样的应用更适合使用一些传统的方法，例如数据库</a:t>
            </a:r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525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DAG:</a:t>
            </a:r>
            <a:r>
              <a:rPr kumimoji="1" lang="zh-CN" altLang="en-US" sz="5400" dirty="0" smtClean="0"/>
              <a:t>有向无环图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DAG:</a:t>
            </a:r>
            <a:r>
              <a:rPr lang="en-US" altLang="zh-CN" dirty="0" err="1"/>
              <a:t>Directed</a:t>
            </a:r>
            <a:r>
              <a:rPr lang="en-US" altLang="zh-CN" dirty="0"/>
              <a:t> Acyclic Graph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1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35"/>
          <a:stretch/>
        </p:blipFill>
        <p:spPr>
          <a:xfrm>
            <a:off x="1888066" y="2168730"/>
            <a:ext cx="5664200" cy="38062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有向无环图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227" y="1337733"/>
            <a:ext cx="7144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如果一个有向图无法从某个顶点出发经过若干条边回到该点，则这个图是一个有向无环图（</a:t>
            </a:r>
            <a:r>
              <a:rPr kumimoji="1" lang="en-US" altLang="zh-CN" sz="2400" dirty="0"/>
              <a:t>DAG</a:t>
            </a:r>
            <a:r>
              <a:rPr kumimoji="1" lang="zh-CN" altLang="en-US" sz="2400" dirty="0"/>
              <a:t>图）。</a:t>
            </a:r>
          </a:p>
        </p:txBody>
      </p:sp>
    </p:spTree>
    <p:extLst>
      <p:ext uri="{BB962C8B-B14F-4D97-AF65-F5344CB8AC3E}">
        <p14:creationId xmlns:p14="http://schemas.microsoft.com/office/powerpoint/2010/main" val="37828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MapReduce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85705287"/>
              </p:ext>
            </p:extLst>
          </p:nvPr>
        </p:nvGraphicFramePr>
        <p:xfrm>
          <a:off x="1100667" y="1321339"/>
          <a:ext cx="2252133" cy="477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9660" y="1278465"/>
            <a:ext cx="47371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2123441" cy="4197257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 smtClean="0"/>
              <a:t>掌握了全局特性，方便优化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57372"/>
            <a:ext cx="5302881" cy="48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回顾下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10"/>
            <a:ext cx="7543801" cy="2605524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每个</a:t>
            </a:r>
            <a:r>
              <a:rPr lang="en-US" altLang="zh-CN" sz="2800" dirty="0"/>
              <a:t>RDD</a:t>
            </a:r>
            <a:r>
              <a:rPr lang="zh-CN" altLang="en-US" sz="2800" dirty="0"/>
              <a:t>都包含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一</a:t>
            </a:r>
            <a:r>
              <a:rPr lang="zh-CN" altLang="en-US" sz="2600" dirty="0"/>
              <a:t>组</a:t>
            </a:r>
            <a:r>
              <a:rPr lang="en-US" altLang="zh-CN" sz="2600" dirty="0"/>
              <a:t>RDD</a:t>
            </a:r>
            <a:r>
              <a:rPr lang="zh-CN" altLang="en-US" sz="2600" dirty="0" smtClean="0"/>
              <a:t>分区</a:t>
            </a:r>
            <a:r>
              <a:rPr lang="en-US" altLang="zh-CN" sz="2600" dirty="0" smtClean="0"/>
              <a:t>(partition)</a:t>
            </a:r>
            <a:r>
              <a:rPr lang="zh-CN" altLang="en-US" sz="2600" dirty="0" smtClean="0"/>
              <a:t>，这是数据</a:t>
            </a:r>
            <a:r>
              <a:rPr lang="zh-CN" altLang="en-US" sz="2600" dirty="0"/>
              <a:t>集</a:t>
            </a:r>
            <a:r>
              <a:rPr lang="zh-CN" altLang="en-US" sz="2600" dirty="0" smtClean="0"/>
              <a:t>的最小组成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描述了</a:t>
            </a:r>
            <a:r>
              <a:rPr lang="en-US" altLang="zh-CN" sz="2600" dirty="0"/>
              <a:t>RDD</a:t>
            </a:r>
            <a:r>
              <a:rPr lang="zh-CN" altLang="en-US" sz="2600" dirty="0"/>
              <a:t>的血统</a:t>
            </a:r>
            <a:r>
              <a:rPr lang="en-US" altLang="zh-CN" sz="2600" dirty="0"/>
              <a:t>(</a:t>
            </a:r>
            <a:r>
              <a:rPr lang="en-US" altLang="zh-CN" sz="2600" dirty="0" smtClean="0"/>
              <a:t>lineage)</a:t>
            </a:r>
            <a:r>
              <a:rPr lang="zh-CN" altLang="en-US" sz="2600" dirty="0" smtClean="0"/>
              <a:t>的一</a:t>
            </a:r>
            <a:r>
              <a:rPr lang="zh-CN" altLang="en-US" sz="2600" dirty="0"/>
              <a:t>组</a:t>
            </a:r>
            <a:r>
              <a:rPr lang="zh-CN" altLang="en-US" sz="2600" dirty="0" smtClean="0">
                <a:solidFill>
                  <a:srgbClr val="FF0000"/>
                </a:solidFill>
              </a:rPr>
              <a:t>依赖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/>
              <a:t>自父</a:t>
            </a:r>
            <a:r>
              <a:rPr lang="en-US" altLang="zh-CN" sz="2600" dirty="0" smtClean="0"/>
              <a:t>RDD</a:t>
            </a:r>
            <a:r>
              <a:rPr lang="zh-CN" altLang="en-US" sz="2600" dirty="0" smtClean="0"/>
              <a:t>变换所需的函数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如</a:t>
            </a:r>
            <a:r>
              <a:rPr lang="en-US" altLang="zh-CN" sz="2600" dirty="0" smtClean="0"/>
              <a:t>map)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描述分区模式和数据存放的</a:t>
            </a:r>
            <a:r>
              <a:rPr lang="zh-CN" altLang="en-US" sz="2800" dirty="0" smtClean="0"/>
              <a:t>位置的元数据</a:t>
            </a: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800" dirty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 lvl="1">
              <a:lnSpc>
                <a:spcPct val="100000"/>
              </a:lnSpc>
            </a:pPr>
            <a:endParaRPr lang="en-US" altLang="zh-CN" sz="2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22959" y="3877733"/>
            <a:ext cx="7406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example, an RDD representing an HDFS file has </a:t>
            </a:r>
            <a:r>
              <a:rPr lang="en-US" altLang="zh-CN" sz="2400"/>
              <a:t>a </a:t>
            </a:r>
            <a:r>
              <a:rPr lang="en-US" altLang="zh-CN" sz="2400" smtClean="0"/>
              <a:t>partition </a:t>
            </a:r>
            <a:r>
              <a:rPr lang="en-US" altLang="zh-CN" sz="2400" dirty="0"/>
              <a:t>for each block of the file and knows which nodes each block is on from HDFS. Meanwhile, the result of a </a:t>
            </a:r>
            <a:r>
              <a:rPr lang="en-US" altLang="zh-CN" sz="2400" i="1" dirty="0"/>
              <a:t>map </a:t>
            </a:r>
            <a:r>
              <a:rPr lang="en-US" altLang="zh-CN" sz="2400" dirty="0"/>
              <a:t>on this RDD has the same partitions, but applies the map function to the parent’s data when computing its elements. </a:t>
            </a:r>
          </a:p>
        </p:txBody>
      </p:sp>
    </p:spTree>
    <p:extLst>
      <p:ext uri="{BB962C8B-B14F-4D97-AF65-F5344CB8AC3E}">
        <p14:creationId xmlns:p14="http://schemas.microsoft.com/office/powerpoint/2010/main" val="127002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宽依赖与窄依赖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60" y="1288521"/>
            <a:ext cx="7400456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1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窄依赖的好处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660" y="1069012"/>
            <a:ext cx="8788400" cy="4596885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800" dirty="0" smtClean="0"/>
              <a:t>能够更快地计算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窄</a:t>
            </a:r>
            <a:r>
              <a:rPr lang="zh-CN" altLang="zh-CN" sz="2600" dirty="0"/>
              <a:t>依赖允许在一个集群节点上</a:t>
            </a:r>
            <a:r>
              <a:rPr lang="zh-CN" altLang="zh-CN" sz="2600" dirty="0" smtClean="0"/>
              <a:t>以</a:t>
            </a:r>
            <a:r>
              <a:rPr lang="zh-CN" altLang="en-US" sz="2600" dirty="0" smtClean="0"/>
              <a:t>管道</a:t>
            </a:r>
            <a:r>
              <a:rPr lang="zh-CN" altLang="zh-CN" sz="2600" dirty="0" smtClean="0"/>
              <a:t>式</a:t>
            </a:r>
            <a:r>
              <a:rPr lang="en-US" altLang="zh-CN" sz="2600" dirty="0" smtClean="0"/>
              <a:t>(pipeline</a:t>
            </a:r>
            <a:r>
              <a:rPr lang="en-US" altLang="zh-CN" sz="2600" dirty="0"/>
              <a:t>)</a:t>
            </a:r>
            <a:r>
              <a:rPr lang="zh-CN" altLang="zh-CN" sz="2600" dirty="0" smtClean="0"/>
              <a:t>计算</a:t>
            </a:r>
            <a:r>
              <a:rPr lang="zh-CN" altLang="zh-CN" sz="2600" dirty="0"/>
              <a:t>所有父分区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宽</a:t>
            </a:r>
            <a:r>
              <a:rPr lang="zh-CN" altLang="zh-CN" sz="2600" dirty="0"/>
              <a:t>依赖则需要首先计算好所有父分区数据，然后在节点之间进行</a:t>
            </a:r>
            <a:r>
              <a:rPr lang="en-US" altLang="zh-CN" sz="2600" dirty="0"/>
              <a:t>Shuffle</a:t>
            </a:r>
            <a:r>
              <a:rPr lang="zh-CN" altLang="zh-CN" sz="2600" dirty="0"/>
              <a:t>，这与</a:t>
            </a:r>
            <a:r>
              <a:rPr lang="en-US" altLang="zh-CN" sz="2600" dirty="0" err="1"/>
              <a:t>MapReduce</a:t>
            </a:r>
            <a:r>
              <a:rPr lang="zh-CN" altLang="zh-CN" sz="2600" dirty="0"/>
              <a:t>类似。</a:t>
            </a:r>
            <a:endParaRPr lang="en-US" altLang="zh-CN" sz="26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zh-CN" sz="2800" dirty="0" smtClean="0"/>
              <a:t>能够</a:t>
            </a:r>
            <a:r>
              <a:rPr lang="zh-CN" altLang="zh-CN" sz="2800" dirty="0"/>
              <a:t>更有效地进行失效节点的</a:t>
            </a:r>
            <a:r>
              <a:rPr lang="zh-CN" altLang="zh-CN" sz="2800" dirty="0" smtClean="0"/>
              <a:t>恢复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600" dirty="0" smtClean="0"/>
              <a:t>窄依赖</a:t>
            </a:r>
            <a:r>
              <a:rPr lang="zh-CN" altLang="zh-CN" sz="2600" dirty="0" smtClean="0"/>
              <a:t>只</a:t>
            </a:r>
            <a:r>
              <a:rPr lang="zh-CN" altLang="zh-CN" sz="2600" dirty="0"/>
              <a:t>需重新计算丢失</a:t>
            </a:r>
            <a:r>
              <a:rPr lang="en-US" altLang="zh-CN" sz="2600" dirty="0"/>
              <a:t>RDD</a:t>
            </a:r>
            <a:r>
              <a:rPr lang="zh-CN" altLang="zh-CN" sz="2600" dirty="0"/>
              <a:t>分区的</a:t>
            </a:r>
            <a:r>
              <a:rPr lang="zh-CN" altLang="zh-CN" sz="2600" dirty="0" smtClean="0"/>
              <a:t>父分区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zh-CN" altLang="zh-CN" sz="2600" dirty="0" smtClean="0"/>
              <a:t>宽</a:t>
            </a:r>
            <a:r>
              <a:rPr lang="zh-CN" altLang="zh-CN" sz="2600" dirty="0"/>
              <a:t>依赖关系</a:t>
            </a:r>
            <a:r>
              <a:rPr lang="zh-CN" altLang="zh-CN" sz="2600" dirty="0" smtClean="0"/>
              <a:t>的单个</a:t>
            </a:r>
            <a:r>
              <a:rPr lang="zh-CN" altLang="en-US" sz="2600" dirty="0" smtClean="0"/>
              <a:t>分区</a:t>
            </a:r>
            <a:r>
              <a:rPr lang="zh-CN" altLang="zh-CN" sz="2600" dirty="0" smtClean="0"/>
              <a:t>失效可能</a:t>
            </a:r>
            <a:r>
              <a:rPr lang="zh-CN" altLang="en-US" sz="2600" dirty="0" smtClean="0"/>
              <a:t>需要</a:t>
            </a:r>
            <a:r>
              <a:rPr lang="zh-CN" altLang="zh-CN" sz="2600" dirty="0" smtClean="0"/>
              <a:t>这个</a:t>
            </a:r>
            <a:r>
              <a:rPr lang="en-US" altLang="zh-CN" sz="2600" dirty="0"/>
              <a:t>RDD</a:t>
            </a:r>
            <a:r>
              <a:rPr lang="zh-CN" altLang="zh-CN" sz="2600" dirty="0"/>
              <a:t>的</a:t>
            </a:r>
            <a:r>
              <a:rPr lang="zh-CN" altLang="zh-CN" sz="2600" dirty="0" smtClean="0"/>
              <a:t>所有</a:t>
            </a:r>
            <a:r>
              <a:rPr lang="zh-CN" altLang="en-US" sz="2600" dirty="0" smtClean="0"/>
              <a:t>父</a:t>
            </a:r>
            <a:r>
              <a:rPr lang="zh-CN" altLang="zh-CN" sz="2600" dirty="0" smtClean="0"/>
              <a:t>分区</a:t>
            </a:r>
            <a:r>
              <a:rPr lang="zh-CN" altLang="zh-CN" sz="2600" dirty="0"/>
              <a:t>，因而需要整体重新计算。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728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的任务调度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800" dirty="0"/>
              <a:t>调度器根据目标</a:t>
            </a:r>
            <a:r>
              <a:rPr lang="en-US" altLang="zh-CN" sz="2800" dirty="0"/>
              <a:t>RDD</a:t>
            </a:r>
            <a:r>
              <a:rPr lang="zh-CN" altLang="en-US" sz="2800" dirty="0"/>
              <a:t>的血统关系</a:t>
            </a:r>
            <a:r>
              <a:rPr lang="zh-CN" altLang="en-US" sz="2800" dirty="0" smtClean="0"/>
              <a:t>图</a:t>
            </a:r>
            <a:r>
              <a:rPr lang="en-US" altLang="zh-CN" sz="2800" dirty="0" smtClean="0"/>
              <a:t>(lineage graph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创建</a:t>
            </a:r>
            <a:r>
              <a:rPr lang="zh-CN" altLang="en-US" sz="2800" dirty="0"/>
              <a:t>一个由</a:t>
            </a:r>
            <a:r>
              <a:rPr lang="en-US" altLang="zh-CN" sz="2800" dirty="0"/>
              <a:t>stage</a:t>
            </a:r>
            <a:r>
              <a:rPr lang="zh-CN" altLang="en-US" sz="2800" dirty="0"/>
              <a:t>构成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DAG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zh-CN" altLang="en-US" sz="2800" dirty="0" smtClean="0"/>
              <a:t>每个</a:t>
            </a:r>
            <a:r>
              <a:rPr lang="en-US" altLang="zh-CN" sz="2800" dirty="0"/>
              <a:t>stage</a:t>
            </a:r>
            <a:r>
              <a:rPr lang="zh-CN" altLang="en-US" sz="2800" dirty="0"/>
              <a:t>内部尽可能多地包含一组具有窄依赖关系的转换，并将</a:t>
            </a:r>
            <a:r>
              <a:rPr lang="zh-CN" altLang="en-US" sz="2800" dirty="0" smtClean="0"/>
              <a:t>它们管道化</a:t>
            </a:r>
            <a:r>
              <a:rPr lang="en-US" altLang="zh-CN" sz="2800" dirty="0" smtClean="0"/>
              <a:t>(pipeline)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lang="en-US" altLang="zh-CN" sz="2800" dirty="0" smtClean="0"/>
              <a:t>stage</a:t>
            </a:r>
            <a:r>
              <a:rPr lang="zh-CN" altLang="en-US" sz="2800" dirty="0"/>
              <a:t>的边界有两种情况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600" dirty="0" smtClean="0"/>
              <a:t>1.</a:t>
            </a:r>
            <a:r>
              <a:rPr lang="zh-CN" altLang="en-US" sz="2600" dirty="0" smtClean="0"/>
              <a:t> 宽依赖的</a:t>
            </a:r>
            <a:r>
              <a:rPr lang="en-US" altLang="zh-CN" sz="2600" dirty="0" smtClean="0"/>
              <a:t>shuffle</a:t>
            </a:r>
            <a:r>
              <a:rPr lang="zh-CN" altLang="en-US" sz="2600" dirty="0" smtClean="0"/>
              <a:t>操作；</a:t>
            </a:r>
            <a:endParaRPr lang="en-US" altLang="zh-CN" sz="2600" dirty="0" smtClean="0"/>
          </a:p>
          <a:p>
            <a:pPr lvl="1">
              <a:lnSpc>
                <a:spcPct val="120000"/>
              </a:lnSpc>
            </a:pPr>
            <a:r>
              <a:rPr lang="en-US" altLang="zh-CN" sz="2600" dirty="0" smtClean="0"/>
              <a:t>2.</a:t>
            </a:r>
            <a:r>
              <a:rPr lang="zh-CN" altLang="en-US" sz="2600" dirty="0" smtClean="0"/>
              <a:t> 已</a:t>
            </a:r>
            <a:r>
              <a:rPr lang="zh-CN" altLang="en-US" sz="2600" dirty="0"/>
              <a:t>缓存分区，它可以</a:t>
            </a:r>
            <a:r>
              <a:rPr lang="zh-CN" altLang="en-US" sz="2600" dirty="0" smtClean="0"/>
              <a:t>缩短计算</a:t>
            </a:r>
            <a:r>
              <a:rPr lang="zh-CN" altLang="en-US" sz="2600" dirty="0"/>
              <a:t>过程。</a:t>
            </a:r>
          </a:p>
        </p:txBody>
      </p:sp>
    </p:spTree>
    <p:extLst>
      <p:ext uri="{BB962C8B-B14F-4D97-AF65-F5344CB8AC3E}">
        <p14:creationId xmlns:p14="http://schemas.microsoft.com/office/powerpoint/2010/main" val="171499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的任务调度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1720" y="1237720"/>
            <a:ext cx="7305040" cy="50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800" dirty="0" smtClean="0"/>
              <a:t>在一个</a:t>
            </a:r>
            <a:r>
              <a:rPr lang="en-US" altLang="zh-CN" sz="2800" dirty="0" smtClean="0"/>
              <a:t>Stage</a:t>
            </a:r>
            <a:r>
              <a:rPr lang="zh-CN" altLang="en-US" sz="2800" dirty="0" smtClean="0"/>
              <a:t>内使用管道化</a:t>
            </a:r>
            <a:r>
              <a:rPr lang="en-US" altLang="zh-CN" sz="2800" dirty="0" smtClean="0"/>
              <a:t>(pipeline)</a:t>
            </a:r>
            <a:r>
              <a:rPr lang="zh-CN" altLang="en-US" sz="2800" dirty="0" smtClean="0"/>
              <a:t>操作</a:t>
            </a:r>
            <a:endParaRPr lang="en-US" altLang="zh-CN" sz="2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可以逐个元素依次执行</a:t>
            </a:r>
            <a:r>
              <a:rPr lang="en-US" altLang="zh-CN" sz="2600" dirty="0"/>
              <a:t>map</a:t>
            </a:r>
            <a:r>
              <a:rPr lang="zh-CN" altLang="en-US" sz="2600" dirty="0"/>
              <a:t>，</a:t>
            </a:r>
            <a:r>
              <a:rPr lang="en-US" altLang="zh-CN" sz="2600" dirty="0"/>
              <a:t>filter</a:t>
            </a:r>
            <a:r>
              <a:rPr lang="zh-CN" altLang="en-US" sz="2600" dirty="0"/>
              <a:t>等窄依赖</a:t>
            </a:r>
            <a:r>
              <a:rPr lang="zh-CN" altLang="en-US" sz="2600" dirty="0" smtClean="0"/>
              <a:t>操作</a:t>
            </a:r>
            <a:endParaRPr lang="en-US" altLang="zh-CN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6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charset="2"/>
              <a:buChar char="l"/>
            </a:pPr>
            <a:r>
              <a:rPr lang="zh-CN" altLang="en-US" sz="2800" dirty="0" smtClean="0"/>
              <a:t>并行的计算多个</a:t>
            </a:r>
            <a:r>
              <a:rPr lang="en-US" altLang="zh-CN" sz="2800" dirty="0" smtClean="0"/>
              <a:t>stage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 smtClean="0"/>
              <a:t>对于互相没有联系的</a:t>
            </a:r>
            <a:r>
              <a:rPr lang="en-US" altLang="zh-CN" sz="2600" dirty="0" smtClean="0"/>
              <a:t>stage</a:t>
            </a:r>
            <a:r>
              <a:rPr lang="zh-CN" altLang="en-US" sz="2600" dirty="0" smtClean="0"/>
              <a:t>，可以并行地进行计算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148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64055"/>
              </p:ext>
            </p:extLst>
          </p:nvPr>
        </p:nvGraphicFramePr>
        <p:xfrm>
          <a:off x="1803458" y="0"/>
          <a:ext cx="5681075" cy="633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12330000" imgH="13739400" progId="">
                  <p:embed/>
                </p:oleObj>
              </mc:Choice>
              <mc:Fallback>
                <p:oleObj r:id="rId4" imgW="12330000" imgH="13739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3458" y="0"/>
                        <a:ext cx="5681075" cy="633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98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Spark</a:t>
            </a:r>
            <a:r>
              <a:rPr kumimoji="1" lang="zh-CN" altLang="en-US" sz="5400" dirty="0" smtClean="0"/>
              <a:t> </a:t>
            </a:r>
            <a:r>
              <a:rPr kumimoji="1" lang="en-US" altLang="zh-CN" sz="5400" dirty="0" smtClean="0"/>
              <a:t>Streaming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3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运行在</a:t>
            </a:r>
            <a:r>
              <a:rPr lang="en-US" altLang="zh-CN" sz="2800" dirty="0"/>
              <a:t>Spark</a:t>
            </a:r>
            <a:r>
              <a:rPr lang="zh-CN" altLang="en-US" sz="2800" dirty="0"/>
              <a:t>上的流式计算框架</a:t>
            </a:r>
            <a:endParaRPr lang="en-US" altLang="zh-CN" sz="28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具有可扩展、高吞吐和自动容错的特性</a:t>
            </a:r>
            <a:endParaRPr lang="en-US" altLang="zh-CN" sz="28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endParaRPr lang="zh-CN" altLang="en-US" sz="2800" dirty="0"/>
          </a:p>
        </p:txBody>
      </p:sp>
      <p:pic>
        <p:nvPicPr>
          <p:cNvPr id="1026" name="Picture 2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7" y="2721126"/>
            <a:ext cx="8372475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18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pic>
        <p:nvPicPr>
          <p:cNvPr id="2050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137"/>
            <a:ext cx="9454568" cy="210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6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一张常见的结构图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94409" y="4740381"/>
            <a:ext cx="7156612" cy="7858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HDFS</a:t>
            </a:r>
            <a:endParaRPr kumimoji="1" lang="zh-CN" altLang="en-US" sz="3600" dirty="0"/>
          </a:p>
        </p:txBody>
      </p:sp>
      <p:sp>
        <p:nvSpPr>
          <p:cNvPr id="7" name="圆角矩形 6"/>
          <p:cNvSpPr/>
          <p:nvPr/>
        </p:nvSpPr>
        <p:spPr>
          <a:xfrm>
            <a:off x="994409" y="3837317"/>
            <a:ext cx="7156612" cy="7858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YARN</a:t>
            </a:r>
            <a:endParaRPr kumimoji="1" lang="zh-CN" altLang="en-US" sz="3600" dirty="0"/>
          </a:p>
        </p:txBody>
      </p:sp>
      <p:sp>
        <p:nvSpPr>
          <p:cNvPr id="8" name="圆角矩形 7"/>
          <p:cNvSpPr/>
          <p:nvPr/>
        </p:nvSpPr>
        <p:spPr>
          <a:xfrm>
            <a:off x="994409" y="2934253"/>
            <a:ext cx="3334704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Spark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(on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YARN)</a:t>
            </a:r>
            <a:endParaRPr kumimoji="1" lang="zh-CN" altLang="en-US" sz="3600" dirty="0"/>
          </a:p>
        </p:txBody>
      </p:sp>
      <p:sp>
        <p:nvSpPr>
          <p:cNvPr id="9" name="圆角矩形 8"/>
          <p:cNvSpPr/>
          <p:nvPr/>
        </p:nvSpPr>
        <p:spPr>
          <a:xfrm>
            <a:off x="4814887" y="2934252"/>
            <a:ext cx="3336133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 smtClean="0"/>
              <a:t>MapReduce</a:t>
            </a:r>
            <a:endParaRPr kumimoji="1" lang="zh-CN" altLang="en-US" sz="3600" dirty="0"/>
          </a:p>
        </p:txBody>
      </p:sp>
      <p:sp>
        <p:nvSpPr>
          <p:cNvPr id="10" name="圆角矩形 9"/>
          <p:cNvSpPr/>
          <p:nvPr/>
        </p:nvSpPr>
        <p:spPr>
          <a:xfrm>
            <a:off x="994409" y="1913938"/>
            <a:ext cx="233457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Spark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Streaming</a:t>
            </a:r>
            <a:endParaRPr kumimoji="1"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3449002" y="1913937"/>
            <a:ext cx="880111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……</a:t>
            </a:r>
            <a:endParaRPr kumimoji="1"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4814887" y="1918382"/>
            <a:ext cx="92868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Hive</a:t>
            </a:r>
            <a:endParaRPr kumimoji="1" lang="zh-CN" altLang="en-US" sz="2400" dirty="0"/>
          </a:p>
        </p:txBody>
      </p:sp>
      <p:sp>
        <p:nvSpPr>
          <p:cNvPr id="13" name="圆角矩形 12"/>
          <p:cNvSpPr/>
          <p:nvPr/>
        </p:nvSpPr>
        <p:spPr>
          <a:xfrm>
            <a:off x="5929313" y="1913937"/>
            <a:ext cx="1028700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Pig</a:t>
            </a:r>
            <a:endParaRPr kumimoji="1"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7050881" y="1913936"/>
            <a:ext cx="110013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……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94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DStream</a:t>
            </a:r>
            <a:endParaRPr lang="zh-CN" altLang="en-US" dirty="0"/>
          </a:p>
        </p:txBody>
      </p:sp>
      <p:pic>
        <p:nvPicPr>
          <p:cNvPr id="4098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72881"/>
            <a:ext cx="9384710" cy="20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22960" y="1466202"/>
            <a:ext cx="7886700" cy="32635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zh-CN" altLang="en-US" dirty="0"/>
              <a:t>是</a:t>
            </a:r>
            <a:r>
              <a:rPr lang="en-US" altLang="zh-CN" dirty="0"/>
              <a:t>Spark Streaming</a:t>
            </a:r>
            <a:r>
              <a:rPr lang="zh-CN" altLang="en-US" dirty="0"/>
              <a:t>的基础抽象</a:t>
            </a:r>
            <a:endParaRPr lang="en-US" altLang="zh-CN" dirty="0"/>
          </a:p>
          <a:p>
            <a:r>
              <a:rPr lang="zh-CN" altLang="en-US" dirty="0"/>
              <a:t>本质是一系列</a:t>
            </a:r>
            <a:r>
              <a:rPr lang="en-US" altLang="zh-CN" dirty="0"/>
              <a:t>RDD</a:t>
            </a:r>
            <a:r>
              <a:rPr lang="zh-CN" altLang="en-US" dirty="0"/>
              <a:t>的集合</a:t>
            </a:r>
            <a:endParaRPr lang="en-US" altLang="zh-CN" dirty="0"/>
          </a:p>
          <a:p>
            <a:r>
              <a:rPr lang="zh-CN" altLang="en-US" dirty="0"/>
              <a:t>可以由输入流或是其他</a:t>
            </a:r>
            <a:r>
              <a:rPr lang="en-US" altLang="zh-CN" dirty="0" err="1"/>
              <a:t>DStream</a:t>
            </a:r>
            <a:r>
              <a:rPr lang="zh-CN" altLang="en-US" dirty="0"/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557194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Word Count</a:t>
            </a:r>
            <a:endParaRPr lang="zh-CN" altLang="en-US" dirty="0"/>
          </a:p>
        </p:txBody>
      </p:sp>
      <p:pic>
        <p:nvPicPr>
          <p:cNvPr id="5122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1" y="2125266"/>
            <a:ext cx="8376047" cy="29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6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特性：</a:t>
            </a:r>
            <a:r>
              <a:rPr lang="en-US" altLang="zh-CN" dirty="0" smtClean="0"/>
              <a:t>Exactly-</a:t>
            </a:r>
            <a:r>
              <a:rPr lang="en-US" altLang="zh-CN" i="1" dirty="0" smtClean="0"/>
              <a:t>Once</a:t>
            </a:r>
            <a:endParaRPr lang="zh-CN" altLang="en-US" dirty="0"/>
          </a:p>
        </p:txBody>
      </p:sp>
      <p:pic>
        <p:nvPicPr>
          <p:cNvPr id="6146" name="Picture 2" descr="http://cms.csdnimg.cn/article/201401/27/52e5f1aaef7db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00" y="2328068"/>
            <a:ext cx="6262633" cy="37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822960" y="1466202"/>
            <a:ext cx="7886700" cy="32635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l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Streaming</a:t>
            </a:r>
            <a:r>
              <a:rPr lang="zh-CN" altLang="en-US" dirty="0" smtClean="0"/>
              <a:t>保证每个数据都能执行一次且只执行一次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23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20133"/>
            <a:ext cx="7543800" cy="8175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特性：</a:t>
            </a:r>
            <a:r>
              <a:rPr lang="zh-CN" altLang="en-US" sz="4000" smtClean="0"/>
              <a:t>状态流处理</a:t>
            </a:r>
            <a:r>
              <a:rPr lang="en-US" altLang="zh-CN" sz="4000" dirty="0" smtClean="0"/>
              <a:t>(</a:t>
            </a:r>
            <a:r>
              <a:rPr lang="en-US" altLang="zh-CN" sz="4000" dirty="0" err="1" smtClean="0"/>
              <a:t>mapWithState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对于</a:t>
            </a:r>
            <a:r>
              <a:rPr lang="en-US" altLang="zh-CN" sz="2800" dirty="0"/>
              <a:t>Key-Value</a:t>
            </a:r>
            <a:r>
              <a:rPr lang="zh-CN" altLang="en-US" sz="2800" dirty="0"/>
              <a:t>的数据流，可以为每一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Key</a:t>
            </a:r>
            <a:r>
              <a:rPr lang="zh-CN" altLang="en-US" sz="2800" dirty="0"/>
              <a:t>保留状态信息，方便进行持续一段时间的计算。</a:t>
            </a:r>
            <a:endParaRPr lang="en-US" altLang="zh-CN" sz="2800" dirty="0"/>
          </a:p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开发人员仅需要指定状态的结构和更新逻辑，</a:t>
            </a:r>
            <a:r>
              <a:rPr lang="en-US" altLang="zh-CN" sz="2800" dirty="0"/>
              <a:t>Spark Streaming</a:t>
            </a:r>
            <a:r>
              <a:rPr lang="zh-CN" altLang="en-US" sz="2800" dirty="0"/>
              <a:t>便能够接管集群中状态的分发、管理，在程序出错时自动进行恢复并提供端到端的容错保障。</a:t>
            </a:r>
          </a:p>
        </p:txBody>
      </p:sp>
    </p:spTree>
    <p:extLst>
      <p:ext uri="{BB962C8B-B14F-4D97-AF65-F5344CB8AC3E}">
        <p14:creationId xmlns:p14="http://schemas.microsoft.com/office/powerpoint/2010/main" val="416447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特性：窗口计算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计算每个窗口中的一系列的</a:t>
            </a:r>
            <a:r>
              <a:rPr lang="en-US" altLang="zh-CN" sz="2800" dirty="0" err="1"/>
              <a:t>rdd</a:t>
            </a:r>
            <a:r>
              <a:rPr lang="zh-CN" altLang="en-US" sz="2800" dirty="0"/>
              <a:t>，可以用于一段时间内的情况。</a:t>
            </a:r>
            <a:endParaRPr lang="en-US" altLang="zh-CN" sz="2800" dirty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800" dirty="0"/>
              <a:t>支持增量的方式</a:t>
            </a:r>
          </a:p>
        </p:txBody>
      </p:sp>
      <p:pic>
        <p:nvPicPr>
          <p:cNvPr id="7170" name="Picture 2" descr="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4" y="2815716"/>
            <a:ext cx="8956712" cy="3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5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</a:t>
            </a:r>
            <a:r>
              <a:rPr lang="zh-CN" altLang="en-US" dirty="0" smtClean="0"/>
              <a:t>的不足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Autofit/>
          </a:bodyPr>
          <a:lstStyle/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延迟较大：由于仍然是切片处理的方式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park 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treaming</a:t>
            </a:r>
            <a:r>
              <a:rPr lang="zh-CN" altLang="en-US" sz="2800" dirty="0"/>
              <a:t>的延迟在秒级，相比于</a:t>
            </a:r>
            <a:r>
              <a:rPr lang="en-US" altLang="zh-CN" sz="2800" dirty="0"/>
              <a:t>Strom</a:t>
            </a:r>
            <a:r>
              <a:rPr lang="zh-CN" altLang="en-US" sz="2800" dirty="0"/>
              <a:t>的毫秒级还有差距。</a:t>
            </a:r>
            <a:endParaRPr lang="en-US" altLang="zh-CN" sz="2800" dirty="0"/>
          </a:p>
          <a:p>
            <a:pPr>
              <a:lnSpc>
                <a:spcPct val="130000"/>
              </a:lnSpc>
              <a:buFont typeface="Wingdings" charset="2"/>
              <a:buChar char="l"/>
            </a:pPr>
            <a:r>
              <a:rPr lang="zh-CN" altLang="en-US" sz="2800" dirty="0"/>
              <a:t>编程模型与</a:t>
            </a:r>
            <a:r>
              <a:rPr lang="en-US" altLang="zh-CN" sz="2800" dirty="0"/>
              <a:t>Spark</a:t>
            </a:r>
            <a:r>
              <a:rPr lang="zh-CN" altLang="en-US" sz="2800" dirty="0"/>
              <a:t>不同：将批处理程序转变为流处理程序需要较大代价。这一点在将要推出的</a:t>
            </a:r>
            <a:r>
              <a:rPr lang="en-US" altLang="zh-CN" sz="2800" dirty="0"/>
              <a:t>Spark2.0</a:t>
            </a:r>
            <a:r>
              <a:rPr lang="zh-CN" altLang="en-US" sz="2800" dirty="0"/>
              <a:t>中有了较好的改进。</a:t>
            </a:r>
          </a:p>
        </p:txBody>
      </p:sp>
    </p:spTree>
    <p:extLst>
      <p:ext uri="{BB962C8B-B14F-4D97-AF65-F5344CB8AC3E}">
        <p14:creationId xmlns:p14="http://schemas.microsoft.com/office/powerpoint/2010/main" val="131940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但其实</a:t>
            </a:r>
            <a:r>
              <a:rPr kumimoji="1" lang="en-US" altLang="zh-CN" sz="2400" dirty="0" smtClean="0"/>
              <a:t>……Spark</a:t>
            </a:r>
            <a:r>
              <a:rPr kumimoji="1" lang="zh-CN" altLang="en-US" sz="2400" dirty="0" smtClean="0"/>
              <a:t>可以单独运行，不需要</a:t>
            </a:r>
            <a:r>
              <a:rPr kumimoji="1" lang="en-US" altLang="zh-CN" sz="2400" dirty="0" smtClean="0"/>
              <a:t>YARN</a:t>
            </a:r>
            <a:r>
              <a:rPr kumimoji="1" lang="zh-CN" altLang="en-US" sz="2400" dirty="0" smtClean="0"/>
              <a:t>调度资源</a:t>
            </a:r>
            <a:endParaRPr kumimoji="1"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994409" y="2934253"/>
            <a:ext cx="3334704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Spark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(Standalone)</a:t>
            </a:r>
            <a:endParaRPr kumimoji="1"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994409" y="1913938"/>
            <a:ext cx="233457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Spark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Streaming</a:t>
            </a:r>
            <a:endParaRPr kumimoji="1"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3449002" y="1913937"/>
            <a:ext cx="880111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……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7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97876"/>
            <a:ext cx="7492365" cy="839831"/>
          </a:xfrm>
        </p:spPr>
        <p:txBody>
          <a:bodyPr>
            <a:normAutofit/>
          </a:bodyPr>
          <a:lstStyle/>
          <a:p>
            <a:r>
              <a:rPr kumimoji="1" lang="zh-CN" altLang="en-US" sz="2400" smtClean="0"/>
              <a:t>也可以从普通的文件</a:t>
            </a:r>
            <a:r>
              <a:rPr kumimoji="1" lang="zh-CN" altLang="en-US" sz="2400" dirty="0" smtClean="0"/>
              <a:t>系统</a:t>
            </a:r>
            <a:r>
              <a:rPr kumimoji="1" lang="zh-CN" altLang="en-US" sz="2400" smtClean="0"/>
              <a:t>中读取数据，</a:t>
            </a:r>
            <a:r>
              <a:rPr kumimoji="1" lang="zh-CN" altLang="en-US" sz="2400" dirty="0" smtClean="0"/>
              <a:t>不一定是</a:t>
            </a:r>
            <a:r>
              <a:rPr kumimoji="1" lang="en-US" altLang="zh-CN" sz="2400" dirty="0" smtClean="0"/>
              <a:t>HDFS</a:t>
            </a:r>
            <a:endParaRPr kumimoji="1"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994409" y="2934253"/>
            <a:ext cx="3334704" cy="785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Spark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(Standalone)</a:t>
            </a:r>
            <a:endParaRPr kumimoji="1"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994409" y="1913938"/>
            <a:ext cx="2334579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Spark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Streaming</a:t>
            </a:r>
            <a:endParaRPr kumimoji="1"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3449002" y="1913937"/>
            <a:ext cx="880111" cy="785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……</a:t>
            </a:r>
            <a:endParaRPr kumimoji="1"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994409" y="4054581"/>
            <a:ext cx="3334704" cy="78581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NTFS/</a:t>
            </a:r>
            <a:r>
              <a:rPr lang="en-US" altLang="zh-CN" sz="3600" dirty="0"/>
              <a:t>ext3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64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 smtClean="0"/>
              <a:t>Spark</a:t>
            </a:r>
            <a:r>
              <a:rPr lang="zh-CN" altLang="en-US" sz="2800" dirty="0" smtClean="0"/>
              <a:t>是一个快速的、通用的分布式计算框架。</a:t>
            </a:r>
            <a:endParaRPr lang="en-US" altLang="zh-CN" sz="2800" dirty="0" smtClean="0"/>
          </a:p>
          <a:p>
            <a:pPr lvl="1"/>
            <a:r>
              <a:rPr kumimoji="1" lang="zh-CN" altLang="en-US" sz="2600" dirty="0" smtClean="0"/>
              <a:t>快速：一般比</a:t>
            </a:r>
            <a:r>
              <a:rPr kumimoji="1" lang="en-US" altLang="zh-CN" sz="2600" dirty="0" smtClean="0"/>
              <a:t>Hadoop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err="1" smtClean="0"/>
              <a:t>MapReduce</a:t>
            </a:r>
            <a:r>
              <a:rPr kumimoji="1" lang="zh-CN" altLang="en-US" sz="2600" dirty="0" smtClean="0"/>
              <a:t>快一个数量级</a:t>
            </a:r>
            <a:endParaRPr kumimoji="1" lang="en-US" altLang="zh-CN" sz="2600" dirty="0" smtClean="0"/>
          </a:p>
          <a:p>
            <a:pPr lvl="1">
              <a:lnSpc>
                <a:spcPct val="100000"/>
              </a:lnSpc>
            </a:pPr>
            <a:r>
              <a:rPr kumimoji="1" lang="zh-CN" altLang="en-US" sz="2600" dirty="0" smtClean="0"/>
              <a:t>通用：支持结构化数据</a:t>
            </a:r>
            <a:r>
              <a:rPr kumimoji="1" lang="en-US" altLang="zh-CN" sz="2600" dirty="0" smtClean="0"/>
              <a:t>(</a:t>
            </a:r>
            <a:r>
              <a:rPr kumimoji="1" lang="en-US" altLang="zh-CN" sz="2600" dirty="0" err="1" smtClean="0"/>
              <a:t>SQL&amp;DataSet</a:t>
            </a:r>
            <a:r>
              <a:rPr kumimoji="1" lang="en-US" altLang="zh-CN" sz="2600" dirty="0" smtClean="0"/>
              <a:t>)</a:t>
            </a:r>
            <a:r>
              <a:rPr kumimoji="1" lang="zh-CN" altLang="en-US" sz="2600" dirty="0" smtClean="0"/>
              <a:t>、流计算</a:t>
            </a:r>
            <a:r>
              <a:rPr kumimoji="1" lang="en-US" altLang="zh-CN" sz="2600" dirty="0" smtClean="0"/>
              <a:t>(Spark</a:t>
            </a:r>
            <a:r>
              <a:rPr kumimoji="1" lang="zh-CN" altLang="en-US" sz="2600" dirty="0" smtClean="0"/>
              <a:t> </a:t>
            </a:r>
            <a:r>
              <a:rPr kumimoji="1" lang="en-US" altLang="zh-CN" sz="2600" dirty="0" smtClean="0"/>
              <a:t>Streaming)</a:t>
            </a:r>
            <a:r>
              <a:rPr kumimoji="1" lang="zh-CN" altLang="en-US" sz="2600" dirty="0" smtClean="0"/>
              <a:t>、图计算</a:t>
            </a:r>
            <a:r>
              <a:rPr kumimoji="1" lang="en-US" altLang="zh-CN" sz="2600" dirty="0" smtClean="0"/>
              <a:t>(</a:t>
            </a:r>
            <a:r>
              <a:rPr kumimoji="1" lang="en-US" altLang="zh-CN" sz="2600" dirty="0" err="1" smtClean="0"/>
              <a:t>GraphX</a:t>
            </a:r>
            <a:r>
              <a:rPr kumimoji="1" lang="en-US" altLang="zh-CN" sz="2600" dirty="0" smtClean="0"/>
              <a:t>)</a:t>
            </a:r>
            <a:r>
              <a:rPr kumimoji="1" lang="zh-CN" altLang="en-US" sz="2600" dirty="0" smtClean="0"/>
              <a:t>、机器学习</a:t>
            </a:r>
            <a:r>
              <a:rPr kumimoji="1" lang="en-US" altLang="zh-CN" sz="2600" dirty="0"/>
              <a:t>(</a:t>
            </a:r>
            <a:r>
              <a:rPr kumimoji="1" lang="en-US" altLang="zh-CN" sz="2600" dirty="0" err="1"/>
              <a:t>MLlib</a:t>
            </a:r>
            <a:r>
              <a:rPr kumimoji="1" lang="en-US" altLang="zh-CN" sz="26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zh-CN" altLang="en-US" sz="2600" dirty="0" smtClean="0"/>
              <a:t>分布式：可以运行在多台机器组成的集群上</a:t>
            </a:r>
            <a:endParaRPr kumimoji="1" lang="en-US" altLang="zh-CN" sz="2600" dirty="0" smtClean="0"/>
          </a:p>
          <a:p>
            <a:pPr lvl="1">
              <a:lnSpc>
                <a:spcPct val="100000"/>
              </a:lnSpc>
            </a:pPr>
            <a:endParaRPr kumimoji="1" lang="en-US" altLang="zh-CN" sz="2600" dirty="0" smtClean="0"/>
          </a:p>
          <a:p>
            <a:pPr>
              <a:buFont typeface="Wingdings" charset="2"/>
              <a:buChar char="l"/>
            </a:pPr>
            <a:r>
              <a:rPr lang="zh-CN" altLang="en-US" sz="2800" dirty="0"/>
              <a:t>本质</a:t>
            </a:r>
            <a:r>
              <a:rPr lang="zh-CN" altLang="en-US" sz="2800" dirty="0" smtClean="0"/>
              <a:t>上就是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个“计算器”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kumimoji="1" lang="zh-CN" altLang="en-US" sz="2600" dirty="0" smtClean="0"/>
              <a:t>输入数据→计算→输出结果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3773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187739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zh-CN" sz="2800" dirty="0" smtClean="0"/>
              <a:t>RDD——Spark</a:t>
            </a:r>
            <a:r>
              <a:rPr lang="zh-CN" altLang="en-US" sz="2800" dirty="0" smtClean="0"/>
              <a:t>之所以是</a:t>
            </a:r>
            <a:r>
              <a:rPr lang="en-US" altLang="zh-CN" sz="2800" dirty="0" smtClean="0"/>
              <a:t>Spark</a:t>
            </a:r>
          </a:p>
          <a:p>
            <a:pPr>
              <a:buFont typeface="Wingdings" charset="2"/>
              <a:buChar char="l"/>
            </a:pPr>
            <a:r>
              <a:rPr lang="en-US" altLang="zh-CN" sz="2800" dirty="0" smtClean="0"/>
              <a:t>DAG——Spark</a:t>
            </a:r>
            <a:r>
              <a:rPr lang="zh-CN" altLang="en-US" sz="2800" dirty="0" smtClean="0"/>
              <a:t>的任务调度</a:t>
            </a:r>
            <a:endParaRPr lang="en-US" altLang="zh-CN" sz="2800" dirty="0" smtClean="0"/>
          </a:p>
          <a:p>
            <a:pPr>
              <a:buFont typeface="Wingdings" charset="2"/>
              <a:buChar char="l"/>
            </a:pPr>
            <a:r>
              <a:rPr lang="en-US" altLang="zh-CN" sz="2800" dirty="0" smtClean="0"/>
              <a:t>Spark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Streaming——Spark</a:t>
            </a:r>
            <a:r>
              <a:rPr lang="zh-CN" altLang="en-US" sz="2800" dirty="0" smtClean="0"/>
              <a:t>的流计算扩展</a:t>
            </a:r>
            <a:endParaRPr lang="zh-CN" alt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2958" y="4845143"/>
            <a:ext cx="7543801" cy="21991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charset="2"/>
              <a:buChar char="l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lang="zh-CN" altLang="en-US" sz="2800" dirty="0" smtClean="0"/>
              <a:t>主要介绍</a:t>
            </a:r>
            <a:r>
              <a:rPr lang="en-US" altLang="zh-CN" sz="2800" dirty="0" smtClean="0"/>
              <a:t>Spark</a:t>
            </a:r>
            <a:r>
              <a:rPr lang="zh-CN" altLang="en-US" sz="2800" dirty="0" smtClean="0"/>
              <a:t>的原理</a:t>
            </a:r>
            <a:endParaRPr lang="en-US" altLang="zh-CN" sz="2800" dirty="0" smtClean="0"/>
          </a:p>
          <a:p>
            <a:pPr>
              <a:buFont typeface="Wingdings" charset="2"/>
              <a:buChar char="l"/>
            </a:pPr>
            <a:r>
              <a:rPr lang="zh-CN" altLang="en-US" sz="2800" dirty="0" smtClean="0"/>
              <a:t>对于编程模型不多涉及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420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/>
              <a:t>RDD:</a:t>
            </a:r>
            <a:r>
              <a:rPr kumimoji="1" lang="zh-CN" altLang="en-US" sz="5400" dirty="0" smtClean="0"/>
              <a:t>弹性分布式数据集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RDD:Resilient</a:t>
            </a:r>
            <a:r>
              <a:rPr kumimoji="1" lang="en-US" altLang="zh-CN" dirty="0"/>
              <a:t> Distributed Datasets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的概要介绍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72209"/>
            <a:ext cx="7543801" cy="49761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弹性分布式数据集</a:t>
            </a:r>
            <a:r>
              <a:rPr kumimoji="1" lang="en-US" altLang="zh-CN" sz="2800" dirty="0"/>
              <a:t>(RDD</a:t>
            </a:r>
            <a:r>
              <a:rPr kumimoji="1" lang="zh-CN" altLang="en-US" sz="2800" dirty="0"/>
              <a:t>：</a:t>
            </a:r>
            <a:r>
              <a:rPr kumimoji="1" lang="en-US" altLang="zh-CN" sz="2800" dirty="0"/>
              <a:t>Resilient Distributed </a:t>
            </a:r>
            <a:r>
              <a:rPr kumimoji="1" lang="en-US" altLang="zh-CN" sz="2800" dirty="0" smtClean="0"/>
              <a:t>Datasets)</a:t>
            </a:r>
          </a:p>
          <a:p>
            <a:pPr>
              <a:lnSpc>
                <a:spcPct val="110000"/>
              </a:lnSpc>
              <a:buFont typeface="Wingdings" charset="2"/>
              <a:buChar char="l"/>
            </a:pPr>
            <a:r>
              <a:rPr kumimoji="1" lang="zh-CN" altLang="en-US" sz="2800" dirty="0" smtClean="0"/>
              <a:t>一种</a:t>
            </a:r>
            <a:r>
              <a:rPr lang="zh-CN" altLang="en-US" sz="2800" dirty="0" smtClean="0"/>
              <a:t>分布式</a:t>
            </a:r>
            <a:r>
              <a:rPr lang="zh-CN" altLang="en-US" sz="2800" dirty="0"/>
              <a:t>的内存抽象，支持基于工作集的应用，同时具有数据流模型的特点：即自动</a:t>
            </a:r>
            <a:r>
              <a:rPr lang="zh-CN" altLang="en-US" sz="2800" dirty="0" smtClean="0"/>
              <a:t>容错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automatic fault </a:t>
            </a:r>
            <a:r>
              <a:rPr lang="en-US" altLang="zh-CN" sz="2800" dirty="0" smtClean="0"/>
              <a:t>tolerance)</a:t>
            </a:r>
            <a:r>
              <a:rPr lang="zh-CN" altLang="en-US" sz="2800" dirty="0" smtClean="0"/>
              <a:t>、感知位置的调度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locality-aware </a:t>
            </a:r>
            <a:r>
              <a:rPr lang="en-US" altLang="zh-CN" sz="2800" dirty="0" smtClean="0"/>
              <a:t>scheduling)</a:t>
            </a:r>
            <a:r>
              <a:rPr lang="zh-CN" altLang="en-US" sz="2800" dirty="0" smtClean="0"/>
              <a:t>和可扩展性</a:t>
            </a:r>
            <a:r>
              <a:rPr lang="en-US" altLang="zh-CN" sz="2800" dirty="0" smtClean="0"/>
              <a:t>(scalability)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en-US" altLang="zh-CN" sz="2800" dirty="0" smtClean="0"/>
              <a:t>RDD(</a:t>
            </a:r>
            <a:r>
              <a:rPr kumimoji="1" lang="zh-CN" altLang="en-US" sz="2800" dirty="0" smtClean="0"/>
              <a:t>模块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是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的基础，</a:t>
            </a:r>
            <a:r>
              <a:rPr kumimoji="1" lang="en-US" altLang="zh-CN" sz="2800" dirty="0" smtClean="0"/>
              <a:t>Spark</a:t>
            </a:r>
            <a:r>
              <a:rPr kumimoji="1" lang="zh-CN" altLang="en-US" sz="2800" dirty="0" smtClean="0"/>
              <a:t>就是</a:t>
            </a:r>
            <a:r>
              <a:rPr kumimoji="1" lang="en-US" altLang="zh-CN" sz="2800" dirty="0" smtClean="0"/>
              <a:t>RDD(</a:t>
            </a:r>
            <a:r>
              <a:rPr kumimoji="1" lang="zh-CN" altLang="en-US" sz="2800" dirty="0" smtClean="0"/>
              <a:t>理论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的一个实现</a:t>
            </a:r>
            <a:endParaRPr kumimoji="1" lang="en-US" altLang="zh-CN" sz="2800" dirty="0" smtClean="0"/>
          </a:p>
          <a:p>
            <a:pPr>
              <a:lnSpc>
                <a:spcPct val="100000"/>
              </a:lnSpc>
              <a:buFont typeface="Wingdings" charset="2"/>
              <a:buChar char="l"/>
            </a:pPr>
            <a:r>
              <a:rPr kumimoji="1" lang="zh-CN" altLang="en-US" sz="2400" dirty="0" smtClean="0"/>
              <a:t>参考论文：</a:t>
            </a:r>
            <a:r>
              <a:rPr lang="en-US" altLang="zh-CN" sz="2400" dirty="0"/>
              <a:t>Resilient Distributed Datasets: A Fault-Tolerant Abstraction for In-Memory Cluster Computing </a:t>
            </a:r>
          </a:p>
        </p:txBody>
      </p:sp>
    </p:spTree>
    <p:extLst>
      <p:ext uri="{BB962C8B-B14F-4D97-AF65-F5344CB8AC3E}">
        <p14:creationId xmlns:p14="http://schemas.microsoft.com/office/powerpoint/2010/main" val="1780595791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6124</TotalTime>
  <Words>1796</Words>
  <Application>Microsoft Macintosh PowerPoint</Application>
  <PresentationFormat>全屏显示(4:3)</PresentationFormat>
  <Paragraphs>165</Paragraphs>
  <Slides>35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Calibri</vt:lpstr>
      <vt:lpstr>Calibri Light</vt:lpstr>
      <vt:lpstr>DengXian</vt:lpstr>
      <vt:lpstr>Wingdings</vt:lpstr>
      <vt:lpstr>宋体</vt:lpstr>
      <vt:lpstr>怀旧</vt:lpstr>
      <vt:lpstr>Spark&amp; Spark Streaming</vt:lpstr>
      <vt:lpstr>Spark是什么</vt:lpstr>
      <vt:lpstr>一张常见的结构图</vt:lpstr>
      <vt:lpstr>但其实……Spark可以单独运行，不需要YARN调度资源</vt:lpstr>
      <vt:lpstr>也可以从普通的文件系统中读取数据，不一定是HDFS</vt:lpstr>
      <vt:lpstr>Spark是什么</vt:lpstr>
      <vt:lpstr>主要内容</vt:lpstr>
      <vt:lpstr>RDD:弹性分布式数据集</vt:lpstr>
      <vt:lpstr>RDD的概要介绍</vt:lpstr>
      <vt:lpstr>为什么我们需要RDD</vt:lpstr>
      <vt:lpstr>为什么我们需要RDD</vt:lpstr>
      <vt:lpstr>RDD的抽象</vt:lpstr>
      <vt:lpstr>RDD的描述</vt:lpstr>
      <vt:lpstr>RDD的特性</vt:lpstr>
      <vt:lpstr>RDD的局限</vt:lpstr>
      <vt:lpstr>DAG:有向无环图</vt:lpstr>
      <vt:lpstr>有向无环图</vt:lpstr>
      <vt:lpstr>DAG与MapReduce</vt:lpstr>
      <vt:lpstr>DAG的优势</vt:lpstr>
      <vt:lpstr>回顾下RDD的描述</vt:lpstr>
      <vt:lpstr>宽依赖与窄依赖</vt:lpstr>
      <vt:lpstr>窄依赖的好处</vt:lpstr>
      <vt:lpstr>Spark的任务调度</vt:lpstr>
      <vt:lpstr>Spark的任务调度</vt:lpstr>
      <vt:lpstr>DAG的优化</vt:lpstr>
      <vt:lpstr>PowerPoint 演示文稿</vt:lpstr>
      <vt:lpstr>Spark Streaming</vt:lpstr>
      <vt:lpstr>Spark Streaming </vt:lpstr>
      <vt:lpstr>基本原理</vt:lpstr>
      <vt:lpstr>DStream</vt:lpstr>
      <vt:lpstr>举例：Word Count</vt:lpstr>
      <vt:lpstr>特性：Exactly-Once</vt:lpstr>
      <vt:lpstr>特性：状态流处理(mapWithState)</vt:lpstr>
      <vt:lpstr>特性：窗口计算</vt:lpstr>
      <vt:lpstr>Spark Streaming的不足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2016中国Spark峰会</dc:title>
  <dc:creator>Microsoft Office 用户</dc:creator>
  <cp:lastModifiedBy>Microsoft Office 用户</cp:lastModifiedBy>
  <cp:revision>95</cp:revision>
  <cp:lastPrinted>2016-05-20T02:26:24Z</cp:lastPrinted>
  <dcterms:created xsi:type="dcterms:W3CDTF">2016-05-19T12:05:13Z</dcterms:created>
  <dcterms:modified xsi:type="dcterms:W3CDTF">2016-06-05T05:14:32Z</dcterms:modified>
</cp:coreProperties>
</file>