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303" r:id="rId9"/>
    <p:sldId id="297" r:id="rId10"/>
    <p:sldId id="300" r:id="rId11"/>
    <p:sldId id="299" r:id="rId12"/>
    <p:sldId id="302" r:id="rId13"/>
    <p:sldId id="305" r:id="rId14"/>
    <p:sldId id="306" r:id="rId15"/>
    <p:sldId id="307" r:id="rId16"/>
    <p:sldId id="304" r:id="rId17"/>
    <p:sldId id="308" r:id="rId18"/>
    <p:sldId id="301" r:id="rId19"/>
    <p:sldId id="309" r:id="rId20"/>
    <p:sldId id="298" r:id="rId21"/>
    <p:sldId id="311" r:id="rId22"/>
    <p:sldId id="310" r:id="rId23"/>
    <p:sldId id="313" r:id="rId24"/>
    <p:sldId id="314" r:id="rId25"/>
    <p:sldId id="315" r:id="rId26"/>
    <p:sldId id="316" r:id="rId27"/>
    <p:sldId id="317" r:id="rId28"/>
    <p:sldId id="318" r:id="rId29"/>
    <p:sldId id="320" r:id="rId30"/>
    <p:sldId id="321" r:id="rId31"/>
    <p:sldId id="322" r:id="rId32"/>
    <p:sldId id="323" r:id="rId33"/>
    <p:sldId id="324" r:id="rId34"/>
    <p:sldId id="330" r:id="rId35"/>
    <p:sldId id="319" r:id="rId36"/>
    <p:sldId id="326" r:id="rId37"/>
    <p:sldId id="325" r:id="rId38"/>
    <p:sldId id="327" r:id="rId39"/>
    <p:sldId id="329" r:id="rId40"/>
    <p:sldId id="331" r:id="rId41"/>
    <p:sldId id="332" r:id="rId42"/>
    <p:sldId id="328" r:id="rId43"/>
    <p:sldId id="274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90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6DEE-C4E0-4557-8317-A5B7575AF06A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62851-794B-4762-9AFF-B08374B9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7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8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里的哪些术语，也就是他怎么定义各个组件的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428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65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8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62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r>
              <a:rPr lang="zh-CN" altLang="en-US" dirty="0" smtClean="0"/>
              <a:t>类似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25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56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573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48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57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1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这周上周讨论了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内核  </a:t>
            </a:r>
            <a:r>
              <a:rPr lang="en-US" altLang="zh-CN" dirty="0" err="1" smtClean="0"/>
              <a:t>hdfs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这周我们将讨论内核另外两个部分  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其实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的内核并不是在一开始就有这三个，而是从</a:t>
            </a:r>
            <a:r>
              <a:rPr lang="en-US" altLang="zh-CN" dirty="0" smtClean="0"/>
              <a:t>hadoop2.0</a:t>
            </a:r>
            <a:r>
              <a:rPr lang="zh-CN" altLang="en-US" dirty="0" smtClean="0"/>
              <a:t>开始才有的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我们首先来看一下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内核发展的历程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67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574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56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7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5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1.0</a:t>
            </a:r>
            <a:r>
              <a:rPr lang="zh-CN" altLang="en-US" dirty="0" smtClean="0"/>
              <a:t>版本</a:t>
            </a:r>
            <a:r>
              <a:rPr lang="zh-CN" altLang="en-US" baseline="0" dirty="0" smtClean="0"/>
              <a:t>   只有</a:t>
            </a:r>
            <a:r>
              <a:rPr lang="en-US" altLang="zh-CN" baseline="0" dirty="0" err="1" smtClean="0"/>
              <a:t>hdfs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mapreduce</a:t>
            </a:r>
            <a:endParaRPr lang="en-US" altLang="zh-CN" baseline="0" dirty="0" smtClean="0"/>
          </a:p>
          <a:p>
            <a:r>
              <a:rPr lang="zh-CN" altLang="en-US" dirty="0" smtClean="0"/>
              <a:t>到了</a:t>
            </a:r>
            <a:r>
              <a:rPr lang="en-US" altLang="zh-CN" dirty="0" smtClean="0"/>
              <a:t>2.0  </a:t>
            </a:r>
            <a:r>
              <a:rPr lang="zh-CN" altLang="en-US" dirty="0" smtClean="0"/>
              <a:t>加入了一个调度层</a:t>
            </a:r>
            <a:r>
              <a:rPr lang="en-US" altLang="zh-CN" dirty="0" smtClean="0"/>
              <a:t>yarn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Hadoop 2.0</a:t>
            </a:r>
            <a:r>
              <a:rPr lang="zh-CN" altLang="en-US" baseline="0" dirty="0" smtClean="0"/>
              <a:t> 还可以支持其他数据处理的框架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27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1.2.1  2013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日后  没有再更新过</a:t>
            </a:r>
            <a:endParaRPr lang="en-US" altLang="zh-CN" dirty="0" smtClean="0"/>
          </a:p>
          <a:p>
            <a:r>
              <a:rPr lang="en-US" altLang="zh-CN" dirty="0" smtClean="0"/>
              <a:t>0.23.11</a:t>
            </a:r>
            <a:r>
              <a:rPr lang="en-US" altLang="zh-CN" baseline="0" dirty="0" smtClean="0"/>
              <a:t>  2014</a:t>
            </a:r>
            <a:r>
              <a:rPr lang="zh-CN" altLang="en-US" baseline="0" dirty="0" smtClean="0"/>
              <a:t>年</a:t>
            </a:r>
            <a:r>
              <a:rPr lang="en-US" altLang="zh-CN" baseline="0" dirty="0" smtClean="0"/>
              <a:t>6</a:t>
            </a:r>
            <a:r>
              <a:rPr lang="zh-CN" altLang="en-US" baseline="0" dirty="0" smtClean="0"/>
              <a:t>月</a:t>
            </a:r>
            <a:r>
              <a:rPr lang="en-US" altLang="zh-CN" baseline="0" dirty="0" smtClean="0"/>
              <a:t>27</a:t>
            </a:r>
            <a:r>
              <a:rPr lang="zh-CN" altLang="en-US" baseline="0" dirty="0" smtClean="0"/>
              <a:t>日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2.X</a:t>
            </a:r>
            <a:r>
              <a:rPr lang="zh-CN" altLang="en-US" baseline="0" dirty="0" smtClean="0"/>
              <a:t>版本，比</a:t>
            </a:r>
            <a:r>
              <a:rPr lang="en-US" altLang="zh-CN" baseline="0" dirty="0" smtClean="0"/>
              <a:t>0.23</a:t>
            </a:r>
            <a:r>
              <a:rPr lang="zh-CN" altLang="en-US" baseline="0" dirty="0" smtClean="0"/>
              <a:t>版本多了</a:t>
            </a:r>
            <a:r>
              <a:rPr lang="en-US" altLang="zh-CN" baseline="0" dirty="0" err="1" smtClean="0"/>
              <a:t>hdfs</a:t>
            </a:r>
            <a:r>
              <a:rPr lang="en-US" altLang="zh-CN" baseline="0" dirty="0" smtClean="0"/>
              <a:t> HA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2.6.4</a:t>
            </a:r>
          </a:p>
          <a:p>
            <a:r>
              <a:rPr lang="en-US" altLang="zh-CN" baseline="0" dirty="0" smtClean="0"/>
              <a:t>2.7.2   2016</a:t>
            </a:r>
            <a:r>
              <a:rPr lang="zh-CN" altLang="en-US" baseline="0" dirty="0" smtClean="0"/>
              <a:t>年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月左右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从版本演化，我们可以看到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Hadoop2.0 </a:t>
            </a:r>
            <a:r>
              <a:rPr lang="zh-CN" altLang="en-US" dirty="0" smtClean="0"/>
              <a:t>相比</a:t>
            </a:r>
            <a:r>
              <a:rPr lang="en-US" altLang="zh-CN" dirty="0" smtClean="0"/>
              <a:t>hadoop1.0</a:t>
            </a:r>
            <a:r>
              <a:rPr lang="zh-CN" altLang="en-US" dirty="0" smtClean="0"/>
              <a:t>的优化在两方面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一个是</a:t>
            </a:r>
            <a:r>
              <a:rPr lang="en-US" altLang="zh-CN" dirty="0" smtClean="0"/>
              <a:t>Hadoop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 HA</a:t>
            </a:r>
          </a:p>
          <a:p>
            <a:r>
              <a:rPr lang="zh-CN" altLang="en-US" dirty="0" smtClean="0"/>
              <a:t>一个是添加</a:t>
            </a:r>
            <a:r>
              <a:rPr lang="en-US" altLang="zh-CN" dirty="0" smtClean="0"/>
              <a:t>yarn </a:t>
            </a:r>
            <a:r>
              <a:rPr lang="zh-CN" altLang="en-US" dirty="0" smtClean="0"/>
              <a:t>资源调度层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为什么要做这两个  和很好理解。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54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上周我们提到过一次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生态系统，这里我们重新详细说一下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上周我们也提过，大数据技术，核心是分布式系统的相关理论。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所以，在说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之前，我们先讨论一些分布式系统的概念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然后就是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的架构，读写过程，和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17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名字的由来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73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YARN </a:t>
            </a:r>
            <a:r>
              <a:rPr lang="zh-CN" altLang="en-US" dirty="0" smtClean="0"/>
              <a:t>是资源调度器</a:t>
            </a:r>
            <a:r>
              <a:rPr lang="zh-CN" altLang="en-US" dirty="0" smtClean="0"/>
              <a:t>， 两层调度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就好比说，送快递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以前顺丰在中国只有一个网店，上海，负责中国所有市区县镇的快递业务。那你想想，这个运配中心得多大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但更合理的肯定是   全国分几个大的枢纽，到市县还会有下级单位，一级一级的调度。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那你可能会问，这么简单的调度为什么在最开始的时候没想到，原因很简单，因为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的论文里没写。</a:t>
            </a:r>
            <a:endParaRPr lang="en-US" altLang="zh-CN" dirty="0" smtClean="0"/>
          </a:p>
          <a:p>
            <a:r>
              <a:rPr lang="zh-CN" altLang="en-US" dirty="0" smtClean="0"/>
              <a:t>其实</a:t>
            </a:r>
            <a:r>
              <a:rPr lang="en-US" altLang="zh-CN" dirty="0" err="1" smtClean="0"/>
              <a:t>gogle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6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8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5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48" y="73153"/>
            <a:ext cx="10515600" cy="95980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448" y="1362456"/>
            <a:ext cx="10515600" cy="450786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4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49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6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3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0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5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B7AF-26D8-47F2-BDA9-A68451E758B7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9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062" y="1208690"/>
            <a:ext cx="12384119" cy="2434381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YARN</a:t>
            </a:r>
            <a:br>
              <a:rPr lang="en-US" altLang="zh-CN" b="1" dirty="0" smtClean="0"/>
            </a:br>
            <a:r>
              <a:rPr lang="en-US" altLang="zh-CN" b="1" dirty="0"/>
              <a:t>&amp;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err="1" smtClean="0"/>
              <a:t>MapReduce</a:t>
            </a:r>
            <a:r>
              <a:rPr lang="en-US" altLang="zh-CN" b="1" dirty="0" smtClean="0"/>
              <a:t> 2.0</a:t>
            </a:r>
            <a:endParaRPr lang="en-US" alt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8" y="444109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Boyu Diao</a:t>
            </a:r>
          </a:p>
          <a:p>
            <a:r>
              <a:rPr lang="en-US" altLang="zh-CN" sz="3600" dirty="0" smtClean="0"/>
              <a:t>2016.06.17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422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 </a:t>
            </a:r>
            <a:r>
              <a:rPr lang="en-US" altLang="zh-CN" dirty="0" smtClean="0"/>
              <a:t>Architecture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448" y="1362456"/>
            <a:ext cx="10515600" cy="511006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Why  YARN</a:t>
            </a:r>
          </a:p>
          <a:p>
            <a:pPr lvl="1"/>
            <a:r>
              <a:rPr lang="en-US" altLang="zh-CN" sz="2800" dirty="0"/>
              <a:t>P</a:t>
            </a:r>
            <a:r>
              <a:rPr lang="en-US" altLang="zh-CN" sz="2800" dirty="0" smtClean="0"/>
              <a:t>erformance bottleneck   :   </a:t>
            </a:r>
            <a:r>
              <a:rPr lang="en-US" altLang="zh-CN" sz="2800" dirty="0" err="1" smtClean="0"/>
              <a:t>JobTracker</a:t>
            </a:r>
            <a:endParaRPr lang="en-US" altLang="zh-CN" sz="2800" dirty="0" smtClean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S</a:t>
            </a:r>
            <a:r>
              <a:rPr lang="en-US" altLang="zh-CN" sz="2800" dirty="0" smtClean="0"/>
              <a:t>ingle </a:t>
            </a:r>
            <a:r>
              <a:rPr lang="en-US" altLang="zh-CN" sz="2800" dirty="0"/>
              <a:t>point of </a:t>
            </a:r>
            <a:r>
              <a:rPr lang="en-US" altLang="zh-CN" sz="2800" dirty="0" smtClean="0"/>
              <a:t>failure </a:t>
            </a:r>
            <a:r>
              <a:rPr lang="en-US" altLang="zh-CN" sz="2800" dirty="0"/>
              <a:t>:   </a:t>
            </a:r>
            <a:r>
              <a:rPr lang="en-US" altLang="zh-CN" sz="2800" dirty="0" err="1" smtClean="0"/>
              <a:t>JobTracker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 smtClean="0"/>
              <a:t>Not flexible : </a:t>
            </a:r>
            <a:r>
              <a:rPr lang="en-US" altLang="zh-CN" sz="2800" dirty="0" err="1" smtClean="0"/>
              <a:t>MapReduce</a:t>
            </a:r>
            <a:r>
              <a:rPr lang="en-US" altLang="zh-CN" sz="2800" dirty="0" smtClean="0"/>
              <a:t> Only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/>
              <a:t>Cost of  Operation and </a:t>
            </a:r>
            <a:r>
              <a:rPr lang="en-US" altLang="zh-CN" sz="2800" dirty="0" smtClean="0"/>
              <a:t>maintenance 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 smtClean="0"/>
              <a:t>Data Sharing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854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/>
              <a:t>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448" y="1362456"/>
            <a:ext cx="10515600" cy="51100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YARN 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457" y="1032955"/>
            <a:ext cx="8457891" cy="55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YARN</a:t>
            </a:r>
            <a:r>
              <a:rPr lang="zh-CN" altLang="en-US" dirty="0"/>
              <a:t> </a:t>
            </a:r>
            <a:r>
              <a:rPr lang="en-US" altLang="zh-CN" dirty="0" smtClean="0"/>
              <a:t>Architecture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Terminologies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Resource Manager</a:t>
            </a:r>
          </a:p>
          <a:p>
            <a:pPr lvl="1"/>
            <a:r>
              <a:rPr lang="en-US" altLang="zh-CN" dirty="0" smtClean="0"/>
              <a:t>Application Manager</a:t>
            </a:r>
            <a:endParaRPr lang="zh-CN" altLang="en-US" dirty="0"/>
          </a:p>
          <a:p>
            <a:pPr lvl="1"/>
            <a:r>
              <a:rPr lang="en-US" altLang="zh-CN" dirty="0" smtClean="0"/>
              <a:t>Resource Scheduler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Node Manager</a:t>
            </a:r>
          </a:p>
          <a:p>
            <a:endParaRPr lang="en-US" altLang="zh-CN" dirty="0"/>
          </a:p>
          <a:p>
            <a:r>
              <a:rPr lang="en-US" altLang="zh-CN" dirty="0" smtClean="0"/>
              <a:t>Application Master</a:t>
            </a:r>
          </a:p>
          <a:p>
            <a:endParaRPr lang="en-US" altLang="zh-CN" dirty="0"/>
          </a:p>
          <a:p>
            <a:r>
              <a:rPr lang="en-US" altLang="zh-CN" dirty="0" smtClean="0"/>
              <a:t>Container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662" y="1362456"/>
            <a:ext cx="6746049" cy="44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YARN</a:t>
            </a:r>
            <a:r>
              <a:rPr lang="zh-CN" altLang="en-US" dirty="0"/>
              <a:t> </a:t>
            </a:r>
            <a:r>
              <a:rPr lang="en-US" altLang="zh-CN" dirty="0" smtClean="0"/>
              <a:t>Architecture </a:t>
            </a:r>
            <a:r>
              <a:rPr lang="zh-CN" altLang="en-US" dirty="0" smtClean="0"/>
              <a:t>：</a:t>
            </a:r>
            <a:r>
              <a:rPr lang="en-US" altLang="zh-CN" dirty="0"/>
              <a:t>Resource 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Resource Manager</a:t>
            </a:r>
          </a:p>
          <a:p>
            <a:pPr lvl="1"/>
            <a:r>
              <a:rPr lang="en-US" altLang="zh-CN" dirty="0" smtClean="0"/>
              <a:t>Application Manager</a:t>
            </a:r>
            <a:endParaRPr lang="zh-CN" altLang="en-US" dirty="0"/>
          </a:p>
          <a:p>
            <a:pPr lvl="1"/>
            <a:r>
              <a:rPr lang="en-US" altLang="zh-CN" dirty="0" smtClean="0"/>
              <a:t>Resource Scheduler</a:t>
            </a:r>
          </a:p>
          <a:p>
            <a:pPr lvl="1"/>
            <a:endParaRPr lang="en-US" altLang="zh-CN" dirty="0" smtClean="0"/>
          </a:p>
          <a:p>
            <a:r>
              <a:rPr lang="en-US" altLang="zh-CN" dirty="0"/>
              <a:t>Client Request</a:t>
            </a:r>
          </a:p>
          <a:p>
            <a:r>
              <a:rPr lang="en-US" altLang="zh-CN" dirty="0"/>
              <a:t>Start/ Monitor App Master</a:t>
            </a:r>
          </a:p>
          <a:p>
            <a:r>
              <a:rPr lang="en-US" altLang="zh-CN" dirty="0"/>
              <a:t>Monitor Node Manager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Resource Scheduler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662" y="1362456"/>
            <a:ext cx="6746049" cy="44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2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YARN</a:t>
            </a:r>
            <a:r>
              <a:rPr lang="zh-CN" altLang="en-US" dirty="0"/>
              <a:t> </a:t>
            </a:r>
            <a:r>
              <a:rPr lang="en-US" altLang="zh-CN" dirty="0" smtClean="0"/>
              <a:t>Architecture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Node 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 Manager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Task Managing</a:t>
            </a:r>
          </a:p>
          <a:p>
            <a:r>
              <a:rPr lang="en-US" altLang="zh-CN" dirty="0" smtClean="0"/>
              <a:t>Local Resource Scheduling</a:t>
            </a:r>
          </a:p>
          <a:p>
            <a:r>
              <a:rPr lang="en-US" altLang="zh-CN" dirty="0" smtClean="0"/>
              <a:t>App Mater Request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662" y="1362456"/>
            <a:ext cx="6746049" cy="44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YARN</a:t>
            </a:r>
            <a:r>
              <a:rPr lang="zh-CN" altLang="en-US" dirty="0"/>
              <a:t> </a:t>
            </a:r>
            <a:r>
              <a:rPr lang="en-US" altLang="zh-CN" dirty="0" smtClean="0"/>
              <a:t>Architecture </a:t>
            </a:r>
            <a:r>
              <a:rPr lang="zh-CN" altLang="en-US" dirty="0" smtClean="0"/>
              <a:t>：</a:t>
            </a:r>
            <a:r>
              <a:rPr lang="en-US" altLang="zh-CN" dirty="0"/>
              <a:t>Application Master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Application Master</a:t>
            </a:r>
          </a:p>
          <a:p>
            <a:endParaRPr lang="en-US" altLang="zh-CN" dirty="0"/>
          </a:p>
          <a:p>
            <a:r>
              <a:rPr lang="en-US" altLang="zh-CN" dirty="0" smtClean="0"/>
              <a:t>Start/Monitor App</a:t>
            </a:r>
          </a:p>
          <a:p>
            <a:r>
              <a:rPr lang="en-US" altLang="zh-CN" dirty="0" smtClean="0"/>
              <a:t>Apply  Resource for Tasks</a:t>
            </a:r>
          </a:p>
          <a:p>
            <a:r>
              <a:rPr lang="en-US" altLang="zh-CN" dirty="0" smtClean="0"/>
              <a:t>Allocate Resource for Tasks 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88" y="1462017"/>
            <a:ext cx="6050514" cy="396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YARN</a:t>
            </a:r>
            <a:r>
              <a:rPr lang="zh-CN" altLang="en-US" dirty="0"/>
              <a:t> </a:t>
            </a:r>
            <a:r>
              <a:rPr lang="en-US" altLang="zh-CN" dirty="0" smtClean="0"/>
              <a:t>Architecture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448" y="1362456"/>
            <a:ext cx="10515600" cy="495521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Container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Containing :</a:t>
            </a:r>
            <a:endParaRPr lang="en-US" altLang="zh-CN" dirty="0"/>
          </a:p>
          <a:p>
            <a:r>
              <a:rPr lang="en-US" altLang="zh-CN" dirty="0" smtClean="0"/>
              <a:t>Task Runtime Environment</a:t>
            </a:r>
          </a:p>
          <a:p>
            <a:pPr lvl="1"/>
            <a:r>
              <a:rPr lang="en-US" altLang="zh-CN" dirty="0" smtClean="0"/>
              <a:t>Jars 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Task </a:t>
            </a:r>
            <a:r>
              <a:rPr lang="en-US" altLang="zh-CN" sz="2800" dirty="0" smtClean="0"/>
              <a:t>Resources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CPU/Memory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Initial </a:t>
            </a:r>
            <a:r>
              <a:rPr lang="en-US" altLang="zh-CN" sz="2800" dirty="0" smtClean="0"/>
              <a:t>Information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Start Command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Parameters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662" y="1362456"/>
            <a:ext cx="6746049" cy="44210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359" y="1362456"/>
            <a:ext cx="3505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7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YARN</a:t>
            </a:r>
            <a:r>
              <a:rPr lang="zh-CN" altLang="en-US" dirty="0"/>
              <a:t> </a:t>
            </a:r>
            <a:r>
              <a:rPr lang="en-US" altLang="zh-CN" dirty="0" smtClean="0"/>
              <a:t>Architecture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Terminologies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Resource Manager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Node Manager</a:t>
            </a:r>
          </a:p>
          <a:p>
            <a:endParaRPr lang="en-US" altLang="zh-CN" dirty="0"/>
          </a:p>
          <a:p>
            <a:r>
              <a:rPr lang="en-US" altLang="zh-CN" dirty="0" smtClean="0"/>
              <a:t>Application Master</a:t>
            </a:r>
          </a:p>
          <a:p>
            <a:endParaRPr lang="en-US" altLang="zh-CN" dirty="0"/>
          </a:p>
          <a:p>
            <a:r>
              <a:rPr lang="en-US" altLang="zh-CN" dirty="0" smtClean="0"/>
              <a:t>Container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662" y="1362456"/>
            <a:ext cx="6746049" cy="44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 </a:t>
            </a:r>
            <a:r>
              <a:rPr lang="en-US" altLang="zh-CN" dirty="0"/>
              <a:t>Architecture  :  Anatomy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23" y="878576"/>
            <a:ext cx="8934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514861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Evolution </a:t>
            </a:r>
            <a:r>
              <a:rPr lang="en-US" altLang="zh-CN" sz="3600" dirty="0"/>
              <a:t>of Hadoop </a:t>
            </a:r>
            <a:r>
              <a:rPr lang="en-US" altLang="zh-CN" sz="3600" dirty="0" smtClean="0"/>
              <a:t>Core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YARN: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lvl="1"/>
            <a:r>
              <a:rPr lang="en-US" altLang="zh-CN" sz="3200" dirty="0" smtClean="0"/>
              <a:t>Why  YARN  </a:t>
            </a:r>
            <a:endParaRPr lang="en-US" altLang="zh-CN" sz="3200" dirty="0"/>
          </a:p>
          <a:p>
            <a:pPr lvl="1"/>
            <a:r>
              <a:rPr lang="en-US" altLang="zh-CN" sz="3200" dirty="0" smtClean="0"/>
              <a:t>YARN Architecture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O</a:t>
            </a:r>
            <a:r>
              <a:rPr lang="en-US" altLang="zh-CN" sz="3200" dirty="0" smtClean="0">
                <a:solidFill>
                  <a:srgbClr val="FF0000"/>
                </a:solidFill>
              </a:rPr>
              <a:t>ther </a:t>
            </a:r>
            <a:r>
              <a:rPr lang="en-US" altLang="zh-CN" sz="3200" dirty="0">
                <a:solidFill>
                  <a:srgbClr val="FF0000"/>
                </a:solidFill>
              </a:rPr>
              <a:t>T</a:t>
            </a:r>
            <a:r>
              <a:rPr lang="en-US" altLang="zh-CN" sz="3200" dirty="0" smtClean="0">
                <a:solidFill>
                  <a:srgbClr val="FF0000"/>
                </a:solidFill>
              </a:rPr>
              <a:t>opics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sz="3600" dirty="0" err="1" smtClean="0"/>
              <a:t>MapReduce</a:t>
            </a:r>
            <a:endParaRPr lang="en-US" altLang="zh-CN" sz="3600" dirty="0" smtClean="0"/>
          </a:p>
          <a:p>
            <a:pPr lvl="1"/>
            <a:r>
              <a:rPr lang="en-US" altLang="zh-CN" sz="3200" dirty="0" smtClean="0"/>
              <a:t>Why </a:t>
            </a:r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 </a:t>
            </a:r>
          </a:p>
          <a:p>
            <a:pPr lvl="1"/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 Architecture</a:t>
            </a:r>
          </a:p>
          <a:p>
            <a:pPr lvl="1"/>
            <a:r>
              <a:rPr lang="en-US" altLang="zh-CN" sz="3200" dirty="0"/>
              <a:t>Other Topics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3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514861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Evolution </a:t>
            </a:r>
            <a:r>
              <a:rPr lang="en-US" altLang="zh-CN" sz="3600" dirty="0"/>
              <a:t>of Hadoop </a:t>
            </a:r>
            <a:r>
              <a:rPr lang="en-US" altLang="zh-CN" sz="3600" dirty="0" smtClean="0"/>
              <a:t>Core</a:t>
            </a:r>
          </a:p>
          <a:p>
            <a:r>
              <a:rPr lang="en-US" altLang="zh-CN" sz="3600" dirty="0" smtClean="0"/>
              <a:t>YARN:</a:t>
            </a:r>
            <a:endParaRPr lang="en-US" altLang="zh-CN" sz="3600" dirty="0"/>
          </a:p>
          <a:p>
            <a:pPr lvl="1"/>
            <a:r>
              <a:rPr lang="en-US" altLang="zh-CN" sz="3200" dirty="0" smtClean="0"/>
              <a:t>Why  YARN  </a:t>
            </a:r>
            <a:endParaRPr lang="en-US" altLang="zh-CN" sz="3200" dirty="0"/>
          </a:p>
          <a:p>
            <a:pPr lvl="1"/>
            <a:r>
              <a:rPr lang="en-US" altLang="zh-CN" sz="3200" dirty="0" smtClean="0"/>
              <a:t>YARN Architecture</a:t>
            </a:r>
          </a:p>
          <a:p>
            <a:pPr lvl="1"/>
            <a:r>
              <a:rPr lang="en-US" altLang="zh-CN" sz="3200" dirty="0"/>
              <a:t>O</a:t>
            </a:r>
            <a:r>
              <a:rPr lang="en-US" altLang="zh-CN" sz="3200" dirty="0" smtClean="0"/>
              <a:t>ther </a:t>
            </a:r>
            <a:r>
              <a:rPr lang="en-US" altLang="zh-CN" sz="3200" dirty="0"/>
              <a:t>T</a:t>
            </a:r>
            <a:r>
              <a:rPr lang="en-US" altLang="zh-CN" sz="3200" dirty="0" smtClean="0"/>
              <a:t>opics</a:t>
            </a:r>
            <a:endParaRPr lang="en-US" altLang="zh-CN" sz="3200" dirty="0"/>
          </a:p>
          <a:p>
            <a:r>
              <a:rPr lang="en-US" altLang="zh-CN" sz="3600" dirty="0" err="1" smtClean="0"/>
              <a:t>MapReduce</a:t>
            </a:r>
            <a:endParaRPr lang="en-US" altLang="zh-CN" sz="3600" dirty="0" smtClean="0"/>
          </a:p>
          <a:p>
            <a:pPr lvl="1"/>
            <a:r>
              <a:rPr lang="en-US" altLang="zh-CN" sz="3200" dirty="0" smtClean="0"/>
              <a:t>Why </a:t>
            </a:r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 </a:t>
            </a:r>
          </a:p>
          <a:p>
            <a:pPr lvl="1"/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 Architecture</a:t>
            </a:r>
          </a:p>
          <a:p>
            <a:pPr lvl="1"/>
            <a:r>
              <a:rPr lang="en-US" altLang="zh-CN" sz="3200" dirty="0"/>
              <a:t>Examples</a:t>
            </a:r>
            <a:endParaRPr lang="en-US" altLang="zh-CN" sz="3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9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YARN:   </a:t>
            </a:r>
            <a:r>
              <a:rPr lang="en-US" altLang="zh-CN" dirty="0" smtClean="0"/>
              <a:t>Fault-Tolerance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448" y="1362456"/>
            <a:ext cx="10515600" cy="4872089"/>
          </a:xfrm>
        </p:spPr>
        <p:txBody>
          <a:bodyPr/>
          <a:lstStyle/>
          <a:p>
            <a:r>
              <a:rPr lang="en-US" altLang="zh-CN" dirty="0" smtClean="0"/>
              <a:t>Resource Manager</a:t>
            </a:r>
          </a:p>
          <a:p>
            <a:pPr lvl="1"/>
            <a:r>
              <a:rPr lang="en-US" altLang="zh-CN" dirty="0" smtClean="0"/>
              <a:t>Zookeeper HA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Node </a:t>
            </a:r>
            <a:r>
              <a:rPr lang="en-US" altLang="zh-CN" sz="2800" dirty="0" smtClean="0"/>
              <a:t>Manager</a:t>
            </a:r>
          </a:p>
          <a:p>
            <a:pPr lvl="1"/>
            <a:r>
              <a:rPr lang="en-US" altLang="zh-CN" dirty="0"/>
              <a:t>All tasks on this machine fail</a:t>
            </a:r>
          </a:p>
          <a:p>
            <a:pPr lvl="1"/>
            <a:r>
              <a:rPr lang="en-US" altLang="zh-CN" dirty="0"/>
              <a:t>Resource Manager </a:t>
            </a:r>
            <a:r>
              <a:rPr lang="en-US" altLang="zh-CN" dirty="0" smtClean="0"/>
              <a:t>inform App Master to restart failure tasks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Application </a:t>
            </a:r>
            <a:r>
              <a:rPr lang="en-US" altLang="zh-CN" sz="2800" dirty="0" smtClean="0"/>
              <a:t>Master</a:t>
            </a:r>
          </a:p>
          <a:p>
            <a:pPr lvl="1"/>
            <a:r>
              <a:rPr lang="en-US" altLang="zh-CN" dirty="0"/>
              <a:t>Resource Manager Restart </a:t>
            </a:r>
            <a:r>
              <a:rPr lang="en-US" altLang="zh-CN" dirty="0" smtClean="0"/>
              <a:t>AM</a:t>
            </a:r>
          </a:p>
          <a:p>
            <a:pPr lvl="1"/>
            <a:r>
              <a:rPr lang="en-US" altLang="zh-CN" dirty="0" smtClean="0"/>
              <a:t>Resource Manager keep the context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058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YARN:   </a:t>
            </a:r>
            <a:r>
              <a:rPr lang="en-US" altLang="zh-CN" dirty="0" smtClean="0"/>
              <a:t>Resources 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448" y="1362456"/>
            <a:ext cx="10515600" cy="4872089"/>
          </a:xfrm>
        </p:spPr>
        <p:txBody>
          <a:bodyPr/>
          <a:lstStyle/>
          <a:p>
            <a:r>
              <a:rPr lang="en-US" altLang="zh-CN" dirty="0" smtClean="0"/>
              <a:t>FIFO Scheduling</a:t>
            </a:r>
          </a:p>
          <a:p>
            <a:endParaRPr lang="en-US" altLang="zh-CN" dirty="0"/>
          </a:p>
          <a:p>
            <a:r>
              <a:rPr lang="en-US" altLang="zh-CN" dirty="0" smtClean="0"/>
              <a:t>Capacity Scheduling</a:t>
            </a:r>
          </a:p>
          <a:p>
            <a:endParaRPr lang="en-US" altLang="zh-CN" dirty="0"/>
          </a:p>
          <a:p>
            <a:r>
              <a:rPr lang="en-US" altLang="zh-CN" dirty="0" smtClean="0"/>
              <a:t>Fair Scheduling</a:t>
            </a:r>
          </a:p>
          <a:p>
            <a:pPr lvl="1"/>
            <a:r>
              <a:rPr lang="en-US" altLang="zh-CN" b="1" i="1" dirty="0"/>
              <a:t>Dominant Resource Fairness: Fair Allocation of Multiple Resource Types</a:t>
            </a:r>
          </a:p>
        </p:txBody>
      </p:sp>
    </p:spTree>
    <p:extLst>
      <p:ext uri="{BB962C8B-B14F-4D97-AF65-F5344CB8AC3E}">
        <p14:creationId xmlns:p14="http://schemas.microsoft.com/office/powerpoint/2010/main" val="5941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en-US" altLang="zh-CN" dirty="0" smtClean="0"/>
              <a:t>: X on YARN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24" y="1362456"/>
            <a:ext cx="11481051" cy="47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YARN: </a:t>
            </a:r>
            <a:r>
              <a:rPr lang="en-US" altLang="zh-CN" dirty="0" err="1" smtClean="0"/>
              <a:t>Tez</a:t>
            </a:r>
            <a:r>
              <a:rPr lang="en-US" altLang="zh-CN" dirty="0" smtClean="0"/>
              <a:t> </a:t>
            </a:r>
            <a:r>
              <a:rPr lang="en-US" altLang="zh-CN" dirty="0"/>
              <a:t>on YARN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19" y="923465"/>
            <a:ext cx="8310749" cy="538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514861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Evolution </a:t>
            </a:r>
            <a:r>
              <a:rPr lang="en-US" altLang="zh-CN" sz="3600" dirty="0"/>
              <a:t>of Hadoop </a:t>
            </a:r>
            <a:r>
              <a:rPr lang="en-US" altLang="zh-CN" sz="3600" dirty="0" smtClean="0"/>
              <a:t>Core</a:t>
            </a:r>
          </a:p>
          <a:p>
            <a:r>
              <a:rPr lang="en-US" altLang="zh-CN" sz="3600" dirty="0" smtClean="0"/>
              <a:t>YARN:</a:t>
            </a:r>
            <a:endParaRPr lang="en-US" altLang="zh-CN" sz="3600" dirty="0"/>
          </a:p>
          <a:p>
            <a:pPr lvl="1"/>
            <a:r>
              <a:rPr lang="en-US" altLang="zh-CN" sz="3200" dirty="0" smtClean="0"/>
              <a:t>Why  YARN  </a:t>
            </a:r>
            <a:endParaRPr lang="en-US" altLang="zh-CN" sz="3200" dirty="0"/>
          </a:p>
          <a:p>
            <a:pPr lvl="1"/>
            <a:r>
              <a:rPr lang="en-US" altLang="zh-CN" sz="3200" dirty="0" smtClean="0"/>
              <a:t>YARN Architecture</a:t>
            </a:r>
          </a:p>
          <a:p>
            <a:pPr lvl="1"/>
            <a:r>
              <a:rPr lang="en-US" altLang="zh-CN" sz="3200" dirty="0"/>
              <a:t>O</a:t>
            </a:r>
            <a:r>
              <a:rPr lang="en-US" altLang="zh-CN" sz="3200" dirty="0" smtClean="0"/>
              <a:t>ther </a:t>
            </a:r>
            <a:r>
              <a:rPr lang="en-US" altLang="zh-CN" sz="3200" dirty="0"/>
              <a:t>T</a:t>
            </a:r>
            <a:r>
              <a:rPr lang="en-US" altLang="zh-CN" sz="3200" dirty="0" smtClean="0"/>
              <a:t>opics</a:t>
            </a:r>
            <a:endParaRPr lang="en-US" altLang="zh-CN" sz="3200" dirty="0"/>
          </a:p>
          <a:p>
            <a:r>
              <a:rPr lang="en-US" altLang="zh-CN" sz="3600" dirty="0" err="1" smtClean="0">
                <a:solidFill>
                  <a:srgbClr val="FF0000"/>
                </a:solidFill>
              </a:rPr>
              <a:t>MapReduce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3200" dirty="0" smtClean="0"/>
              <a:t>Why </a:t>
            </a:r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 </a:t>
            </a:r>
          </a:p>
          <a:p>
            <a:pPr lvl="1"/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 Architecture</a:t>
            </a:r>
          </a:p>
          <a:p>
            <a:pPr lvl="1"/>
            <a:r>
              <a:rPr lang="en-US" altLang="zh-CN" sz="3200" dirty="0"/>
              <a:t>Other Topics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4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5148613"/>
          </a:xfrm>
        </p:spPr>
        <p:txBody>
          <a:bodyPr>
            <a:normAutofit/>
          </a:bodyPr>
          <a:lstStyle/>
          <a:p>
            <a:r>
              <a:rPr lang="en-US" altLang="zh-CN" b="1" i="1" dirty="0" err="1" smtClean="0"/>
              <a:t>MapReduce</a:t>
            </a:r>
            <a:r>
              <a:rPr lang="en-US" altLang="zh-CN" b="1" i="1" dirty="0" smtClean="0"/>
              <a:t> : </a:t>
            </a:r>
            <a:r>
              <a:rPr lang="en-US" altLang="zh-CN" b="1" i="1" dirty="0"/>
              <a:t>Simplified Data Processing on Large Clusters</a:t>
            </a:r>
            <a:r>
              <a:rPr lang="en-US" altLang="zh-CN" dirty="0"/>
              <a:t>, </a:t>
            </a:r>
            <a:r>
              <a:rPr lang="en-US" altLang="zh-CN" i="1" dirty="0"/>
              <a:t>OSDI </a:t>
            </a:r>
            <a:r>
              <a:rPr lang="en-US" altLang="zh-CN" i="1" dirty="0" smtClean="0"/>
              <a:t>2004</a:t>
            </a:r>
          </a:p>
          <a:p>
            <a:endParaRPr lang="en-US" altLang="zh-CN" i="1" dirty="0"/>
          </a:p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sz="2800" dirty="0"/>
              <a:t>The theory or </a:t>
            </a:r>
            <a:r>
              <a:rPr lang="en-US" altLang="zh-CN" sz="2800" dirty="0" smtClean="0"/>
              <a:t>framework</a:t>
            </a:r>
          </a:p>
          <a:p>
            <a:pPr lvl="1"/>
            <a:r>
              <a:rPr lang="en-US" altLang="zh-CN" sz="2800" dirty="0" smtClean="0"/>
              <a:t>A paradigm in functional language 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A Software in Google</a:t>
            </a:r>
          </a:p>
          <a:p>
            <a:pPr lvl="1"/>
            <a:r>
              <a:rPr lang="en-US" altLang="zh-CN" sz="2800" dirty="0" smtClean="0"/>
              <a:t>Core of Hadoop 1.0</a:t>
            </a:r>
          </a:p>
          <a:p>
            <a:pPr lvl="1"/>
            <a:r>
              <a:rPr lang="en-US" altLang="zh-CN" sz="2800" dirty="0" smtClean="0"/>
              <a:t>Core of Hadoop 2.0 (</a:t>
            </a:r>
            <a:r>
              <a:rPr lang="en-US" altLang="zh-CN" sz="2800" dirty="0" err="1" smtClean="0"/>
              <a:t>MapReduce</a:t>
            </a:r>
            <a:r>
              <a:rPr lang="en-US" altLang="zh-CN" sz="2800" dirty="0" smtClean="0"/>
              <a:t> on YARN)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80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: Why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Functional </a:t>
            </a:r>
            <a:r>
              <a:rPr lang="en-US" altLang="zh-CN" dirty="0" smtClean="0"/>
              <a:t>Programming</a:t>
            </a:r>
          </a:p>
          <a:p>
            <a:endParaRPr lang="en-US" altLang="zh-CN" dirty="0"/>
          </a:p>
          <a:p>
            <a:r>
              <a:rPr lang="en-US" altLang="zh-CN" dirty="0" smtClean="0"/>
              <a:t>Lisp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842" y="92830"/>
            <a:ext cx="4951825" cy="6765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18" y="3045682"/>
            <a:ext cx="6386866" cy="33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8" y="1681657"/>
            <a:ext cx="6312020" cy="15721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891" y="1128084"/>
            <a:ext cx="8394767" cy="51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9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 Architecture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1.0 Terminologies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Job Tracker</a:t>
            </a:r>
          </a:p>
          <a:p>
            <a:endParaRPr lang="en-US" altLang="zh-CN" dirty="0"/>
          </a:p>
          <a:p>
            <a:r>
              <a:rPr lang="en-US" altLang="zh-CN" dirty="0" smtClean="0"/>
              <a:t>Task Trackers</a:t>
            </a:r>
          </a:p>
          <a:p>
            <a:endParaRPr lang="en-US" altLang="zh-CN" dirty="0"/>
          </a:p>
          <a:p>
            <a:r>
              <a:rPr lang="en-US" altLang="zh-CN" dirty="0" smtClean="0"/>
              <a:t>Map Task</a:t>
            </a:r>
          </a:p>
          <a:p>
            <a:endParaRPr lang="en-US" altLang="zh-CN" dirty="0"/>
          </a:p>
          <a:p>
            <a:r>
              <a:rPr lang="en-US" altLang="zh-CN" dirty="0" smtClean="0"/>
              <a:t>Reduce Task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012" y="1138024"/>
            <a:ext cx="8394767" cy="51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MapReduce</a:t>
            </a:r>
            <a:r>
              <a:rPr lang="en-US" altLang="zh-CN" sz="4000" dirty="0"/>
              <a:t>  Architecture</a:t>
            </a:r>
            <a:r>
              <a:rPr lang="zh-CN" altLang="en-US" sz="4000" dirty="0"/>
              <a:t>：</a:t>
            </a:r>
            <a:r>
              <a:rPr lang="en-US" altLang="zh-CN" sz="4000" dirty="0"/>
              <a:t> Job Tracker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Job Tracker</a:t>
            </a:r>
          </a:p>
          <a:p>
            <a:endParaRPr lang="en-US" altLang="zh-CN" dirty="0"/>
          </a:p>
          <a:p>
            <a:r>
              <a:rPr lang="en-US" altLang="zh-CN" dirty="0" smtClean="0"/>
              <a:t>Master</a:t>
            </a:r>
          </a:p>
          <a:p>
            <a:r>
              <a:rPr lang="en-US" altLang="zh-CN" dirty="0" smtClean="0"/>
              <a:t>Manage Jobs</a:t>
            </a:r>
          </a:p>
          <a:p>
            <a:r>
              <a:rPr lang="en-US" altLang="zh-CN" dirty="0" smtClean="0"/>
              <a:t>Schedule jobs to </a:t>
            </a:r>
          </a:p>
          <a:p>
            <a:pPr marL="0" indent="0">
              <a:buNone/>
            </a:pPr>
            <a:r>
              <a:rPr lang="en-US" altLang="zh-CN" dirty="0" smtClean="0"/>
              <a:t>Task Trackers</a:t>
            </a:r>
          </a:p>
          <a:p>
            <a:r>
              <a:rPr lang="en-US" altLang="zh-CN" dirty="0"/>
              <a:t>Resource Scheduling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07" y="1279356"/>
            <a:ext cx="8020393" cy="4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514861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Evolution </a:t>
            </a:r>
            <a:r>
              <a:rPr lang="en-US" altLang="zh-CN" sz="3600" dirty="0">
                <a:solidFill>
                  <a:srgbClr val="FF0000"/>
                </a:solidFill>
              </a:rPr>
              <a:t>of Hadoop </a:t>
            </a:r>
            <a:r>
              <a:rPr lang="en-US" altLang="zh-CN" sz="3600" dirty="0" smtClean="0">
                <a:solidFill>
                  <a:srgbClr val="FF0000"/>
                </a:solidFill>
              </a:rPr>
              <a:t>Core</a:t>
            </a:r>
          </a:p>
          <a:p>
            <a:r>
              <a:rPr lang="en-US" altLang="zh-CN" sz="3600" dirty="0" smtClean="0"/>
              <a:t>YARN:</a:t>
            </a:r>
            <a:endParaRPr lang="en-US" altLang="zh-CN" sz="3600" dirty="0"/>
          </a:p>
          <a:p>
            <a:pPr lvl="1"/>
            <a:r>
              <a:rPr lang="en-US" altLang="zh-CN" sz="3200" dirty="0" smtClean="0"/>
              <a:t>Why  YARN  </a:t>
            </a:r>
            <a:endParaRPr lang="en-US" altLang="zh-CN" sz="3200" dirty="0"/>
          </a:p>
          <a:p>
            <a:pPr lvl="1"/>
            <a:r>
              <a:rPr lang="en-US" altLang="zh-CN" sz="3200" dirty="0" smtClean="0"/>
              <a:t>YARN Architecture</a:t>
            </a:r>
          </a:p>
          <a:p>
            <a:pPr lvl="1"/>
            <a:r>
              <a:rPr lang="en-US" altLang="zh-CN" sz="3200" dirty="0"/>
              <a:t>O</a:t>
            </a:r>
            <a:r>
              <a:rPr lang="en-US" altLang="zh-CN" sz="3200" dirty="0" smtClean="0"/>
              <a:t>ther </a:t>
            </a:r>
            <a:r>
              <a:rPr lang="en-US" altLang="zh-CN" sz="3200" dirty="0"/>
              <a:t>T</a:t>
            </a:r>
            <a:r>
              <a:rPr lang="en-US" altLang="zh-CN" sz="3200" dirty="0" smtClean="0"/>
              <a:t>opics</a:t>
            </a:r>
            <a:endParaRPr lang="en-US" altLang="zh-CN" sz="3200" dirty="0"/>
          </a:p>
          <a:p>
            <a:r>
              <a:rPr lang="en-US" altLang="zh-CN" sz="3600" dirty="0" err="1" smtClean="0"/>
              <a:t>MapReduce</a:t>
            </a:r>
            <a:endParaRPr lang="en-US" altLang="zh-CN" sz="3600" dirty="0" smtClean="0"/>
          </a:p>
          <a:p>
            <a:pPr lvl="1"/>
            <a:r>
              <a:rPr lang="en-US" altLang="zh-CN" sz="3200" dirty="0" smtClean="0"/>
              <a:t>Why </a:t>
            </a:r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 </a:t>
            </a:r>
          </a:p>
          <a:p>
            <a:pPr lvl="1"/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 Architecture</a:t>
            </a:r>
          </a:p>
          <a:p>
            <a:pPr lvl="1"/>
            <a:r>
              <a:rPr lang="en-US" altLang="zh-CN" sz="3200" dirty="0" smtClean="0"/>
              <a:t>Examples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9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MapReduce</a:t>
            </a:r>
            <a:r>
              <a:rPr lang="en-US" altLang="zh-CN" sz="4000" dirty="0"/>
              <a:t>  Architecture</a:t>
            </a:r>
            <a:r>
              <a:rPr lang="zh-CN" altLang="en-US" sz="4000" dirty="0"/>
              <a:t>：</a:t>
            </a:r>
            <a:r>
              <a:rPr lang="en-US" altLang="zh-CN" sz="4000" dirty="0"/>
              <a:t> Task Trackers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 Trackers</a:t>
            </a:r>
          </a:p>
          <a:p>
            <a:endParaRPr lang="en-US" altLang="zh-CN" dirty="0"/>
          </a:p>
          <a:p>
            <a:r>
              <a:rPr lang="en-US" altLang="zh-CN" dirty="0" smtClean="0"/>
              <a:t>Slaves</a:t>
            </a:r>
          </a:p>
          <a:p>
            <a:r>
              <a:rPr lang="en-US" altLang="zh-CN" dirty="0" smtClean="0"/>
              <a:t>Map Tasks</a:t>
            </a:r>
          </a:p>
          <a:p>
            <a:r>
              <a:rPr lang="en-US" altLang="zh-CN" dirty="0" smtClean="0"/>
              <a:t>Reduce Tasks</a:t>
            </a:r>
          </a:p>
          <a:p>
            <a:r>
              <a:rPr lang="en-US" altLang="zh-CN" dirty="0" smtClean="0"/>
              <a:t>Communicate with</a:t>
            </a:r>
          </a:p>
          <a:p>
            <a:pPr marL="0" indent="0">
              <a:buNone/>
            </a:pPr>
            <a:r>
              <a:rPr lang="en-US" altLang="zh-CN" dirty="0" smtClean="0"/>
              <a:t>Job </a:t>
            </a:r>
            <a:r>
              <a:rPr lang="en-US" altLang="zh-CN" dirty="0" err="1" smtClean="0"/>
              <a:t>Tacker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233" y="1032955"/>
            <a:ext cx="8394767" cy="51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2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MapReduce</a:t>
            </a:r>
            <a:r>
              <a:rPr lang="en-US" altLang="zh-CN" sz="4000" dirty="0"/>
              <a:t>  Architecture</a:t>
            </a:r>
            <a:r>
              <a:rPr lang="zh-CN" altLang="en-US" sz="4000" dirty="0"/>
              <a:t>：</a:t>
            </a:r>
            <a:r>
              <a:rPr lang="en-US" altLang="zh-CN" sz="4000" dirty="0"/>
              <a:t> Map </a:t>
            </a:r>
            <a:r>
              <a:rPr lang="en-US" altLang="zh-CN" sz="4000" dirty="0" smtClean="0"/>
              <a:t>Task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 Task</a:t>
            </a:r>
          </a:p>
          <a:p>
            <a:endParaRPr lang="en-US" altLang="zh-CN" dirty="0"/>
          </a:p>
          <a:p>
            <a:r>
              <a:rPr lang="en-US" altLang="zh-CN" dirty="0" smtClean="0"/>
              <a:t>Map Engine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Input &lt;key1,v1&gt;</a:t>
            </a:r>
          </a:p>
          <a:p>
            <a:r>
              <a:rPr lang="en-US" altLang="zh-CN" dirty="0" smtClean="0"/>
              <a:t>Output &lt;key2,v2&gt;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07" y="1167841"/>
            <a:ext cx="8394767" cy="51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MapReduce</a:t>
            </a:r>
            <a:r>
              <a:rPr lang="en-US" altLang="zh-CN" sz="4000" dirty="0"/>
              <a:t>  Architecture</a:t>
            </a:r>
            <a:r>
              <a:rPr lang="zh-CN" altLang="en-US" sz="4000" dirty="0"/>
              <a:t>：</a:t>
            </a:r>
            <a:r>
              <a:rPr lang="en-US" altLang="zh-CN" sz="4000" dirty="0"/>
              <a:t> Reduce </a:t>
            </a:r>
            <a:r>
              <a:rPr lang="en-US" altLang="zh-CN" sz="4000" dirty="0" smtClean="0"/>
              <a:t>Task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Reduce Task</a:t>
            </a:r>
          </a:p>
          <a:p>
            <a:endParaRPr lang="en-US" altLang="zh-CN" dirty="0"/>
          </a:p>
          <a:p>
            <a:r>
              <a:rPr lang="en-US" altLang="zh-CN" dirty="0" smtClean="0"/>
              <a:t>Reduce engine</a:t>
            </a:r>
          </a:p>
          <a:p>
            <a:endParaRPr lang="en-US" altLang="zh-CN" dirty="0"/>
          </a:p>
          <a:p>
            <a:r>
              <a:rPr lang="en-US" altLang="zh-CN" dirty="0" smtClean="0"/>
              <a:t>Input  &lt;key1 list(value1)&gt;</a:t>
            </a:r>
          </a:p>
          <a:p>
            <a:r>
              <a:rPr lang="en-US" altLang="zh-CN" dirty="0" smtClean="0"/>
              <a:t>Output &lt;value2&gt;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074" y="1362456"/>
            <a:ext cx="7380006" cy="454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 Architecture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2.0 </a:t>
            </a:r>
            <a:r>
              <a:rPr lang="en-US" altLang="zh-CN" dirty="0"/>
              <a:t>Terminologies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MR App Master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Master</a:t>
            </a:r>
          </a:p>
          <a:p>
            <a:r>
              <a:rPr lang="en-US" altLang="zh-CN" dirty="0"/>
              <a:t>Manage Jobs</a:t>
            </a:r>
          </a:p>
          <a:p>
            <a:r>
              <a:rPr lang="en-US" altLang="zh-CN" dirty="0"/>
              <a:t>Schedule jobs to </a:t>
            </a:r>
          </a:p>
          <a:p>
            <a:pPr marL="0" indent="0">
              <a:buNone/>
            </a:pPr>
            <a:r>
              <a:rPr lang="en-US" altLang="zh-CN" dirty="0"/>
              <a:t>Task Trackers</a:t>
            </a:r>
          </a:p>
          <a:p>
            <a:r>
              <a:rPr lang="en-US" altLang="zh-CN" dirty="0" smtClean="0"/>
              <a:t>Ask Resource Manager</a:t>
            </a:r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or Resources.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746" y="1231646"/>
            <a:ext cx="71247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MapReduce</a:t>
            </a:r>
            <a:r>
              <a:rPr lang="en-US" altLang="zh-CN" sz="4000" dirty="0"/>
              <a:t>  Architecture</a:t>
            </a:r>
            <a:r>
              <a:rPr lang="zh-CN" altLang="en-US" sz="4000" dirty="0"/>
              <a:t>：</a:t>
            </a:r>
            <a:r>
              <a:rPr lang="en-US" altLang="zh-CN" sz="4000" dirty="0"/>
              <a:t> MR App </a:t>
            </a:r>
            <a:r>
              <a:rPr lang="en-US" altLang="zh-CN" sz="4000" dirty="0" smtClean="0"/>
              <a:t>Master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MR App Master</a:t>
            </a:r>
          </a:p>
          <a:p>
            <a:endParaRPr lang="en-US" altLang="zh-CN" dirty="0"/>
          </a:p>
          <a:p>
            <a:r>
              <a:rPr lang="en-US" altLang="zh-CN" dirty="0" smtClean="0"/>
              <a:t>Map Task</a:t>
            </a:r>
          </a:p>
          <a:p>
            <a:endParaRPr lang="en-US" altLang="zh-CN" dirty="0"/>
          </a:p>
          <a:p>
            <a:r>
              <a:rPr lang="en-US" altLang="zh-CN" dirty="0" smtClean="0"/>
              <a:t>Reduce Task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746" y="1231646"/>
            <a:ext cx="71247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Anatomy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855" y="1394999"/>
            <a:ext cx="8890560" cy="510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514861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Evolution </a:t>
            </a:r>
            <a:r>
              <a:rPr lang="en-US" altLang="zh-CN" sz="3600" dirty="0"/>
              <a:t>of Hadoop </a:t>
            </a:r>
            <a:r>
              <a:rPr lang="en-US" altLang="zh-CN" sz="3600" dirty="0" smtClean="0"/>
              <a:t>Core</a:t>
            </a:r>
          </a:p>
          <a:p>
            <a:r>
              <a:rPr lang="en-US" altLang="zh-CN" sz="3600" dirty="0" smtClean="0"/>
              <a:t>YARN:</a:t>
            </a:r>
            <a:endParaRPr lang="en-US" altLang="zh-CN" sz="3600" dirty="0"/>
          </a:p>
          <a:p>
            <a:pPr lvl="1"/>
            <a:r>
              <a:rPr lang="en-US" altLang="zh-CN" sz="3200" dirty="0" smtClean="0"/>
              <a:t>Why  YARN  </a:t>
            </a:r>
            <a:endParaRPr lang="en-US" altLang="zh-CN" sz="3200" dirty="0"/>
          </a:p>
          <a:p>
            <a:pPr lvl="1"/>
            <a:r>
              <a:rPr lang="en-US" altLang="zh-CN" sz="3200" dirty="0" smtClean="0"/>
              <a:t>YARN Architecture</a:t>
            </a:r>
          </a:p>
          <a:p>
            <a:pPr lvl="1"/>
            <a:r>
              <a:rPr lang="en-US" altLang="zh-CN" sz="3200" dirty="0"/>
              <a:t>O</a:t>
            </a:r>
            <a:r>
              <a:rPr lang="en-US" altLang="zh-CN" sz="3200" dirty="0" smtClean="0"/>
              <a:t>ther </a:t>
            </a:r>
            <a:r>
              <a:rPr lang="en-US" altLang="zh-CN" sz="3200" dirty="0"/>
              <a:t>T</a:t>
            </a:r>
            <a:r>
              <a:rPr lang="en-US" altLang="zh-CN" sz="3200" dirty="0" smtClean="0"/>
              <a:t>opics</a:t>
            </a:r>
            <a:endParaRPr lang="en-US" altLang="zh-CN" sz="3200" dirty="0"/>
          </a:p>
          <a:p>
            <a:r>
              <a:rPr lang="en-US" altLang="zh-CN" sz="3600" dirty="0" err="1" smtClean="0">
                <a:solidFill>
                  <a:srgbClr val="FF0000"/>
                </a:solidFill>
              </a:rPr>
              <a:t>MapReduce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3200" dirty="0" smtClean="0"/>
              <a:t>Why </a:t>
            </a:r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 </a:t>
            </a:r>
          </a:p>
          <a:p>
            <a:pPr lvl="1"/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 Architecture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Other Topics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7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Fault-Tolerance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MRAppMaster</a:t>
            </a:r>
            <a:r>
              <a:rPr lang="en-US" altLang="zh-CN" dirty="0" smtClean="0"/>
              <a:t>  Failure</a:t>
            </a:r>
          </a:p>
          <a:p>
            <a:pPr lvl="1"/>
            <a:r>
              <a:rPr lang="en-US" altLang="zh-CN" dirty="0" smtClean="0"/>
              <a:t>Resource Manager restart</a:t>
            </a:r>
          </a:p>
          <a:p>
            <a:pPr lvl="1"/>
            <a:r>
              <a:rPr lang="en-US" altLang="zh-CN" dirty="0" smtClean="0"/>
              <a:t>Default twice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Map / Reduce </a:t>
            </a:r>
            <a:r>
              <a:rPr lang="en-US" altLang="zh-CN" sz="2800" dirty="0" smtClean="0"/>
              <a:t>Task Failure</a:t>
            </a:r>
          </a:p>
          <a:p>
            <a:pPr lvl="1"/>
            <a:r>
              <a:rPr lang="en-US" altLang="zh-CN" dirty="0" err="1"/>
              <a:t>MRAppMaster</a:t>
            </a:r>
            <a:r>
              <a:rPr lang="en-US" altLang="zh-CN" dirty="0"/>
              <a:t> request Resource and restart</a:t>
            </a:r>
          </a:p>
          <a:p>
            <a:pPr lvl="1"/>
            <a:r>
              <a:rPr lang="en-US" altLang="zh-CN" dirty="0"/>
              <a:t>Default 4 times</a:t>
            </a:r>
          </a:p>
          <a:p>
            <a:pPr marL="685800" lvl="2">
              <a:spcBef>
                <a:spcPts val="10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8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Backup Tasks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777" y="1471405"/>
            <a:ext cx="5147568" cy="4508500"/>
          </a:xfrm>
          <a:prstGeom prst="rect">
            <a:avLst/>
          </a:prstGeom>
        </p:spPr>
      </p:pic>
      <p:sp>
        <p:nvSpPr>
          <p:cNvPr id="6" name="内容占位符 4"/>
          <p:cNvSpPr txBox="1">
            <a:spLocks/>
          </p:cNvSpPr>
          <p:nvPr/>
        </p:nvSpPr>
        <p:spPr>
          <a:xfrm>
            <a:off x="536448" y="1362456"/>
            <a:ext cx="10515600" cy="4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Unusual Straggler</a:t>
            </a:r>
          </a:p>
          <a:p>
            <a:endParaRPr lang="en-US" altLang="zh-CN" dirty="0"/>
          </a:p>
          <a:p>
            <a:r>
              <a:rPr lang="en-US" altLang="zh-CN" dirty="0" smtClean="0"/>
              <a:t>Restart a same Map/Reduce Task</a:t>
            </a:r>
          </a:p>
          <a:p>
            <a:pPr marL="0" indent="0">
              <a:buNone/>
            </a:pPr>
            <a:r>
              <a:rPr lang="en-US" altLang="zh-CN" dirty="0"/>
              <a:t>o</a:t>
            </a:r>
            <a:r>
              <a:rPr lang="en-US" altLang="zh-CN" dirty="0" smtClean="0"/>
              <a:t>n a different machine.</a:t>
            </a:r>
          </a:p>
          <a:p>
            <a:pPr marL="685800" lvl="2">
              <a:spcBef>
                <a:spcPts val="10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0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Distributed </a:t>
            </a:r>
            <a:r>
              <a:rPr lang="en-US" altLang="zh-CN" dirty="0" err="1" smtClean="0"/>
              <a:t>Grep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45" y="2143326"/>
            <a:ext cx="9162460" cy="207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Evolution of Hadoop </a:t>
            </a:r>
            <a:r>
              <a:rPr lang="en-US" altLang="zh-CN" dirty="0" smtClean="0"/>
              <a:t>Core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6225" y="1844674"/>
            <a:ext cx="2752725" cy="3228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973" y="1844674"/>
            <a:ext cx="47910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9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Count of URL Access Frequency: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84" y="2243809"/>
            <a:ext cx="8670442" cy="23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en-US" altLang="zh-CN" dirty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Inverted Index: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19" y="2285809"/>
            <a:ext cx="9651057" cy="36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514861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Evolution </a:t>
            </a:r>
            <a:r>
              <a:rPr lang="en-US" altLang="zh-CN" sz="3600" dirty="0"/>
              <a:t>of Hadoop </a:t>
            </a:r>
            <a:r>
              <a:rPr lang="en-US" altLang="zh-CN" sz="3600" dirty="0" smtClean="0"/>
              <a:t>Core</a:t>
            </a:r>
          </a:p>
          <a:p>
            <a:r>
              <a:rPr lang="en-US" altLang="zh-CN" sz="3600" dirty="0" smtClean="0"/>
              <a:t>YARN:</a:t>
            </a:r>
            <a:endParaRPr lang="en-US" altLang="zh-CN" sz="3600" dirty="0"/>
          </a:p>
          <a:p>
            <a:pPr lvl="1"/>
            <a:r>
              <a:rPr lang="en-US" altLang="zh-CN" sz="3200" dirty="0" smtClean="0"/>
              <a:t>Why  YARN  </a:t>
            </a:r>
            <a:endParaRPr lang="en-US" altLang="zh-CN" sz="3200" dirty="0"/>
          </a:p>
          <a:p>
            <a:pPr lvl="1"/>
            <a:r>
              <a:rPr lang="en-US" altLang="zh-CN" sz="3200" dirty="0" smtClean="0"/>
              <a:t>YARN Architecture</a:t>
            </a:r>
          </a:p>
          <a:p>
            <a:pPr lvl="1"/>
            <a:r>
              <a:rPr lang="en-US" altLang="zh-CN" sz="3200" dirty="0"/>
              <a:t>O</a:t>
            </a:r>
            <a:r>
              <a:rPr lang="en-US" altLang="zh-CN" sz="3200" dirty="0" smtClean="0"/>
              <a:t>ther </a:t>
            </a:r>
            <a:r>
              <a:rPr lang="en-US" altLang="zh-CN" sz="3200" dirty="0"/>
              <a:t>T</a:t>
            </a:r>
            <a:r>
              <a:rPr lang="en-US" altLang="zh-CN" sz="3200" dirty="0" smtClean="0"/>
              <a:t>opics</a:t>
            </a:r>
            <a:endParaRPr lang="en-US" altLang="zh-CN" sz="3200" dirty="0"/>
          </a:p>
          <a:p>
            <a:r>
              <a:rPr lang="en-US" altLang="zh-CN" sz="3600" dirty="0" err="1" smtClean="0"/>
              <a:t>MapReduce</a:t>
            </a:r>
            <a:endParaRPr lang="en-US" altLang="zh-CN" sz="3600" dirty="0" smtClean="0"/>
          </a:p>
          <a:p>
            <a:pPr lvl="1"/>
            <a:r>
              <a:rPr lang="en-US" altLang="zh-CN" sz="3200" dirty="0" smtClean="0"/>
              <a:t>Why </a:t>
            </a:r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 </a:t>
            </a:r>
          </a:p>
          <a:p>
            <a:pPr lvl="1"/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 Architecture</a:t>
            </a:r>
          </a:p>
          <a:p>
            <a:pPr lvl="1"/>
            <a:r>
              <a:rPr lang="en-US" altLang="zh-CN" sz="3200" dirty="0"/>
              <a:t>Other Topics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5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51" y="0"/>
            <a:ext cx="90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Evolution of Hadoop </a:t>
            </a:r>
            <a:r>
              <a:rPr lang="en-US" altLang="zh-CN" dirty="0" smtClean="0"/>
              <a:t>Core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69" y="1362456"/>
            <a:ext cx="11591509" cy="49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Evolution of Hadoop Core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448" y="1362456"/>
            <a:ext cx="10515600" cy="5110062"/>
          </a:xfrm>
        </p:spPr>
        <p:txBody>
          <a:bodyPr/>
          <a:lstStyle/>
          <a:p>
            <a:r>
              <a:rPr lang="en-US" altLang="zh-CN" dirty="0" smtClean="0"/>
              <a:t>Why  Hadoop 2.0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99" y="1227773"/>
            <a:ext cx="7878683" cy="5073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5" y="1071596"/>
            <a:ext cx="85629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7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Evolution of Hadoop Core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448" y="1362456"/>
            <a:ext cx="10515600" cy="511006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Why  Hadoop 2.0</a:t>
            </a:r>
            <a:r>
              <a:rPr lang="zh-CN" altLang="en-US" sz="3200" dirty="0"/>
              <a:t> 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pPr lvl="1"/>
            <a:r>
              <a:rPr lang="en-US" altLang="zh-CN" sz="2800" dirty="0"/>
              <a:t>P</a:t>
            </a:r>
            <a:r>
              <a:rPr lang="en-US" altLang="zh-CN" sz="2800" dirty="0" smtClean="0"/>
              <a:t>erformance bottleneck   :   </a:t>
            </a:r>
            <a:r>
              <a:rPr lang="en-US" altLang="zh-CN" sz="2800" dirty="0" err="1" smtClean="0"/>
              <a:t>JobTracker</a:t>
            </a:r>
            <a:r>
              <a:rPr lang="en-US" altLang="zh-CN" sz="2800" dirty="0" smtClean="0"/>
              <a:t> / </a:t>
            </a:r>
            <a:r>
              <a:rPr lang="en-US" altLang="zh-CN" sz="2800" dirty="0" err="1" smtClean="0"/>
              <a:t>NameNode</a:t>
            </a:r>
            <a:endParaRPr lang="en-US" altLang="zh-CN" sz="2800" dirty="0" smtClean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S</a:t>
            </a:r>
            <a:r>
              <a:rPr lang="en-US" altLang="zh-CN" sz="2800" dirty="0" smtClean="0"/>
              <a:t>ingle </a:t>
            </a:r>
            <a:r>
              <a:rPr lang="en-US" altLang="zh-CN" sz="2800" dirty="0"/>
              <a:t>point of </a:t>
            </a:r>
            <a:r>
              <a:rPr lang="en-US" altLang="zh-CN" sz="2800" dirty="0" smtClean="0"/>
              <a:t>failure </a:t>
            </a:r>
            <a:r>
              <a:rPr lang="en-US" altLang="zh-CN" sz="2800" dirty="0"/>
              <a:t>:   </a:t>
            </a:r>
            <a:r>
              <a:rPr lang="en-US" altLang="zh-CN" sz="2800" dirty="0" err="1" smtClean="0"/>
              <a:t>JobTracker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/ </a:t>
            </a:r>
            <a:r>
              <a:rPr lang="en-US" altLang="zh-CN" sz="2800" dirty="0" err="1" smtClean="0"/>
              <a:t>NameNode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 smtClean="0"/>
              <a:t>Not flexible : </a:t>
            </a:r>
            <a:r>
              <a:rPr lang="en-US" altLang="zh-CN" sz="2800" dirty="0" err="1" smtClean="0"/>
              <a:t>MapReduce</a:t>
            </a:r>
            <a:r>
              <a:rPr lang="en-US" altLang="zh-CN" sz="2800" dirty="0" smtClean="0"/>
              <a:t> Only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/>
              <a:t>Cost of  Operation and </a:t>
            </a:r>
            <a:r>
              <a:rPr lang="en-US" altLang="zh-CN" sz="2800" dirty="0" smtClean="0"/>
              <a:t>maintenance 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 smtClean="0"/>
              <a:t>Data Sharing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0262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514861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Evolution </a:t>
            </a:r>
            <a:r>
              <a:rPr lang="en-US" altLang="zh-CN" sz="3600" dirty="0"/>
              <a:t>of Hadoop </a:t>
            </a:r>
            <a:r>
              <a:rPr lang="en-US" altLang="zh-CN" sz="3600" dirty="0" smtClean="0"/>
              <a:t>Core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</a:rPr>
              <a:t>YARN: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lvl="1"/>
            <a:r>
              <a:rPr lang="en-US" altLang="zh-CN" sz="3200" dirty="0" smtClean="0"/>
              <a:t>Why  YARN  </a:t>
            </a:r>
            <a:endParaRPr lang="en-US" altLang="zh-CN" sz="3200" dirty="0"/>
          </a:p>
          <a:p>
            <a:pPr lvl="1"/>
            <a:r>
              <a:rPr lang="en-US" altLang="zh-CN" sz="3200" dirty="0" smtClean="0"/>
              <a:t>YARN Architecture</a:t>
            </a:r>
          </a:p>
          <a:p>
            <a:pPr lvl="1"/>
            <a:r>
              <a:rPr lang="en-US" altLang="zh-CN" sz="3200" dirty="0"/>
              <a:t>O</a:t>
            </a:r>
            <a:r>
              <a:rPr lang="en-US" altLang="zh-CN" sz="3200" dirty="0" smtClean="0"/>
              <a:t>ther </a:t>
            </a:r>
            <a:r>
              <a:rPr lang="en-US" altLang="zh-CN" sz="3200" dirty="0"/>
              <a:t>T</a:t>
            </a:r>
            <a:r>
              <a:rPr lang="en-US" altLang="zh-CN" sz="3200" dirty="0" smtClean="0"/>
              <a:t>opics</a:t>
            </a:r>
            <a:endParaRPr lang="en-US" altLang="zh-CN" sz="3200" dirty="0"/>
          </a:p>
          <a:p>
            <a:r>
              <a:rPr lang="en-US" altLang="zh-CN" sz="3600" dirty="0" err="1" smtClean="0"/>
              <a:t>MapReduce</a:t>
            </a:r>
            <a:endParaRPr lang="en-US" altLang="zh-CN" sz="3600" dirty="0" smtClean="0"/>
          </a:p>
          <a:p>
            <a:pPr lvl="1"/>
            <a:r>
              <a:rPr lang="en-US" altLang="zh-CN" sz="3200" dirty="0" smtClean="0"/>
              <a:t>Why </a:t>
            </a:r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 </a:t>
            </a:r>
          </a:p>
          <a:p>
            <a:pPr lvl="1"/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 Architecture</a:t>
            </a:r>
          </a:p>
          <a:p>
            <a:pPr lvl="1"/>
            <a:r>
              <a:rPr lang="en-US" altLang="zh-CN" sz="3200" dirty="0"/>
              <a:t>Other Topics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2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Yet Another</a:t>
            </a:r>
            <a:r>
              <a:rPr lang="en-US" altLang="zh-CN" dirty="0"/>
              <a:t> Resource Negotiator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448" y="1362456"/>
            <a:ext cx="10515600" cy="51100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YARN </a:t>
            </a:r>
            <a:endParaRPr lang="en-US" altLang="zh-CN" sz="2800" dirty="0"/>
          </a:p>
        </p:txBody>
      </p:sp>
      <p:pic>
        <p:nvPicPr>
          <p:cNvPr id="1026" name="Picture 2" descr="http://oimagec7.ydstatic.com/image?url=http://en.wikipedia.org/wiki/File:Spool_of_white_thread.jpg&amp;product=PICDICT_EDIT&amp;w=1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246" y="3325796"/>
            <a:ext cx="4588004" cy="308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54" y="1929495"/>
            <a:ext cx="96869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0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1107</Words>
  <Application>Microsoft Office PowerPoint</Application>
  <PresentationFormat>宽屏</PresentationFormat>
  <Paragraphs>340</Paragraphs>
  <Slides>43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宋体</vt:lpstr>
      <vt:lpstr>Arial</vt:lpstr>
      <vt:lpstr>Calibri</vt:lpstr>
      <vt:lpstr>Calibri Light</vt:lpstr>
      <vt:lpstr>Office 主题</vt:lpstr>
      <vt:lpstr>YARN &amp; MapReduce 2.0</vt:lpstr>
      <vt:lpstr>Outlines</vt:lpstr>
      <vt:lpstr>Outlines</vt:lpstr>
      <vt:lpstr>Evolution of Hadoop Core</vt:lpstr>
      <vt:lpstr>Evolution of Hadoop Core</vt:lpstr>
      <vt:lpstr>Evolution of Hadoop Core</vt:lpstr>
      <vt:lpstr>Evolution of Hadoop Core</vt:lpstr>
      <vt:lpstr>Outlines</vt:lpstr>
      <vt:lpstr>YARN： Yet Another Resource Negotiator</vt:lpstr>
      <vt:lpstr>YARN Architecture </vt:lpstr>
      <vt:lpstr>YARN Architecture</vt:lpstr>
      <vt:lpstr>YARN Architecture ：Terminologies</vt:lpstr>
      <vt:lpstr>YARN Architecture ：Resource Manager</vt:lpstr>
      <vt:lpstr>YARN Architecture ：Node Manager</vt:lpstr>
      <vt:lpstr>YARN Architecture ：Application Master</vt:lpstr>
      <vt:lpstr>YARN Architecture ：Container</vt:lpstr>
      <vt:lpstr>YARN Architecture ：Terminologies</vt:lpstr>
      <vt:lpstr>YARN Architecture  :  Anatomy</vt:lpstr>
      <vt:lpstr>Outlines</vt:lpstr>
      <vt:lpstr>YARN:   Fault-Tolerance</vt:lpstr>
      <vt:lpstr>YARN:   Resources Scheduling</vt:lpstr>
      <vt:lpstr>YARN: X on YARN </vt:lpstr>
      <vt:lpstr>YARN: Tez on YARN </vt:lpstr>
      <vt:lpstr>Outlines</vt:lpstr>
      <vt:lpstr>MapReduce </vt:lpstr>
      <vt:lpstr>MapReduce: Why </vt:lpstr>
      <vt:lpstr>MapReduce Architecture</vt:lpstr>
      <vt:lpstr>MapReduce  Architecture： 1.0 Terminologies</vt:lpstr>
      <vt:lpstr>MapReduce  Architecture： Job Tracker</vt:lpstr>
      <vt:lpstr>MapReduce  Architecture： Task Trackers</vt:lpstr>
      <vt:lpstr>MapReduce  Architecture： Map Task</vt:lpstr>
      <vt:lpstr>MapReduce  Architecture： Reduce Task</vt:lpstr>
      <vt:lpstr>MapReduce  Architecture： 2.0 Terminologies</vt:lpstr>
      <vt:lpstr>MapReduce  Architecture： MR App Master</vt:lpstr>
      <vt:lpstr>MapReduce ： Anatomy</vt:lpstr>
      <vt:lpstr>Outlines</vt:lpstr>
      <vt:lpstr>MapReduce ： Fault-Tolerance</vt:lpstr>
      <vt:lpstr>MapReduce ：Backup Tasks</vt:lpstr>
      <vt:lpstr>MapReduce ：Applications</vt:lpstr>
      <vt:lpstr>MapReduce ：Applications</vt:lpstr>
      <vt:lpstr>MapReduce ：Applications</vt:lpstr>
      <vt:lpstr>Outlines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A</dc:title>
  <dc:creator>Boyu Diao</dc:creator>
  <cp:lastModifiedBy>Boyu Diao</cp:lastModifiedBy>
  <cp:revision>273</cp:revision>
  <dcterms:created xsi:type="dcterms:W3CDTF">2016-05-24T01:24:51Z</dcterms:created>
  <dcterms:modified xsi:type="dcterms:W3CDTF">2016-06-17T02:55:10Z</dcterms:modified>
</cp:coreProperties>
</file>