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266" r:id="rId1"/>
    <p:sldMasterId id="2147484506" r:id="rId2"/>
    <p:sldMasterId id="2147484920" r:id="rId3"/>
  </p:sldMasterIdLst>
  <p:notesMasterIdLst>
    <p:notesMasterId r:id="rId37"/>
  </p:notesMasterIdLst>
  <p:sldIdLst>
    <p:sldId id="256" r:id="rId4"/>
    <p:sldId id="257" r:id="rId5"/>
    <p:sldId id="265" r:id="rId6"/>
    <p:sldId id="266" r:id="rId7"/>
    <p:sldId id="273" r:id="rId8"/>
    <p:sldId id="272" r:id="rId9"/>
    <p:sldId id="287" r:id="rId10"/>
    <p:sldId id="288" r:id="rId11"/>
    <p:sldId id="289" r:id="rId12"/>
    <p:sldId id="271" r:id="rId13"/>
    <p:sldId id="267" r:id="rId14"/>
    <p:sldId id="268" r:id="rId15"/>
    <p:sldId id="269" r:id="rId16"/>
    <p:sldId id="259" r:id="rId17"/>
    <p:sldId id="290" r:id="rId18"/>
    <p:sldId id="294" r:id="rId19"/>
    <p:sldId id="296" r:id="rId20"/>
    <p:sldId id="293" r:id="rId21"/>
    <p:sldId id="300" r:id="rId22"/>
    <p:sldId id="302" r:id="rId23"/>
    <p:sldId id="303" r:id="rId24"/>
    <p:sldId id="260" r:id="rId25"/>
    <p:sldId id="274" r:id="rId26"/>
    <p:sldId id="275" r:id="rId27"/>
    <p:sldId id="276" r:id="rId28"/>
    <p:sldId id="279" r:id="rId29"/>
    <p:sldId id="261" r:id="rId30"/>
    <p:sldId id="278" r:id="rId31"/>
    <p:sldId id="280" r:id="rId32"/>
    <p:sldId id="282" r:id="rId33"/>
    <p:sldId id="283" r:id="rId34"/>
    <p:sldId id="284" r:id="rId35"/>
    <p:sldId id="28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7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75" autoAdjust="0"/>
  </p:normalViewPr>
  <p:slideViewPr>
    <p:cSldViewPr snapToGrid="0">
      <p:cViewPr varScale="1">
        <p:scale>
          <a:sx n="62" d="100"/>
          <a:sy n="62" d="100"/>
        </p:scale>
        <p:origin x="13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r>
              <a:rPr lang="en-US" dirty="0"/>
              <a:t>AIS</a:t>
            </a:r>
            <a:r>
              <a:rPr lang="zh-CN" dirty="0"/>
              <a:t>动态数据记录条数统计</a:t>
            </a:r>
          </a:p>
        </c:rich>
      </c:tx>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记录条数</c:v>
                </c:pt>
              </c:strCache>
            </c:strRef>
          </c:tx>
          <c:spPr>
            <a:solidFill>
              <a:schemeClr val="accent1">
                <a:alpha val="70000"/>
              </a:schemeClr>
            </a:solidFill>
            <a:ln>
              <a:noFill/>
            </a:ln>
            <a:effectLst/>
          </c:spPr>
          <c:invertIfNegative val="0"/>
          <c:cat>
            <c:strRef>
              <c:f>Sheet1!$A$2:$A$6</c:f>
              <c:strCache>
                <c:ptCount val="5"/>
                <c:pt idx="0">
                  <c:v>2012</c:v>
                </c:pt>
                <c:pt idx="1">
                  <c:v>2013</c:v>
                </c:pt>
                <c:pt idx="2">
                  <c:v>2014</c:v>
                </c:pt>
                <c:pt idx="3">
                  <c:v>2015</c:v>
                </c:pt>
                <c:pt idx="4">
                  <c:v>2016(至3月)</c:v>
                </c:pt>
              </c:strCache>
            </c:strRef>
          </c:cat>
          <c:val>
            <c:numRef>
              <c:f>Sheet1!$B$2:$B$6</c:f>
              <c:numCache>
                <c:formatCode>General</c:formatCode>
                <c:ptCount val="5"/>
                <c:pt idx="0">
                  <c:v>1770042065</c:v>
                </c:pt>
                <c:pt idx="1">
                  <c:v>10333215323</c:v>
                </c:pt>
                <c:pt idx="2">
                  <c:v>4235083641</c:v>
                </c:pt>
                <c:pt idx="3">
                  <c:v>18621601695</c:v>
                </c:pt>
                <c:pt idx="4">
                  <c:v>4957681817</c:v>
                </c:pt>
              </c:numCache>
            </c:numRef>
          </c:val>
          <c:extLst>
            <c:ext xmlns:c16="http://schemas.microsoft.com/office/drawing/2014/chart" uri="{C3380CC4-5D6E-409C-BE32-E72D297353CC}">
              <c16:uniqueId val="{00000000-8F44-48BF-8CB1-924C4F727EA9}"/>
            </c:ext>
          </c:extLst>
        </c:ser>
        <c:dLbls>
          <c:showLegendKey val="0"/>
          <c:showVal val="0"/>
          <c:showCatName val="0"/>
          <c:showSerName val="0"/>
          <c:showPercent val="0"/>
          <c:showBubbleSize val="0"/>
        </c:dLbls>
        <c:gapWidth val="150"/>
        <c:axId val="1753526560"/>
        <c:axId val="1753531968"/>
      </c:barChart>
      <c:catAx>
        <c:axId val="175352656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753531968"/>
        <c:crosses val="autoZero"/>
        <c:auto val="1"/>
        <c:lblAlgn val="ctr"/>
        <c:lblOffset val="100"/>
        <c:noMultiLvlLbl val="0"/>
      </c:catAx>
      <c:valAx>
        <c:axId val="175353196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753526560"/>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b="1"/>
              <a:t>AIS</a:t>
            </a:r>
            <a:r>
              <a:rPr lang="zh-CN" b="1"/>
              <a:t>动态数据按年月数据条数统计</a:t>
            </a: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cat>
            <c:numRef>
              <c:f>Sheet1!$A$2:$A$5</c:f>
              <c:numCache>
                <c:formatCode>General</c:formatCode>
                <c:ptCount val="4"/>
                <c:pt idx="0">
                  <c:v>2013</c:v>
                </c:pt>
                <c:pt idx="1">
                  <c:v>2014</c:v>
                </c:pt>
                <c:pt idx="2">
                  <c:v>2015</c:v>
                </c:pt>
                <c:pt idx="3">
                  <c:v>2016</c:v>
                </c:pt>
              </c:numCache>
            </c:numRef>
          </c:cat>
          <c:val>
            <c:numRef>
              <c:f>Sheet1!$B$2:$B$5</c:f>
              <c:numCache>
                <c:formatCode>General</c:formatCode>
                <c:ptCount val="4"/>
                <c:pt idx="0">
                  <c:v>796596266</c:v>
                </c:pt>
                <c:pt idx="1">
                  <c:v>79776445</c:v>
                </c:pt>
                <c:pt idx="2">
                  <c:v>971731966</c:v>
                </c:pt>
                <c:pt idx="3">
                  <c:v>2497225203</c:v>
                </c:pt>
              </c:numCache>
            </c:numRef>
          </c:val>
          <c:extLst>
            <c:ext xmlns:c16="http://schemas.microsoft.com/office/drawing/2014/chart" uri="{C3380CC4-5D6E-409C-BE32-E72D297353CC}">
              <c16:uniqueId val="{00000000-1C70-4471-A420-DF337985AA2E}"/>
            </c:ext>
          </c:extLst>
        </c:ser>
        <c:ser>
          <c:idx val="1"/>
          <c:order val="1"/>
          <c:tx>
            <c:strRef>
              <c:f>Sheet1!$C$1</c:f>
              <c:strCache>
                <c:ptCount val="1"/>
                <c:pt idx="0">
                  <c:v>2</c:v>
                </c:pt>
              </c:strCache>
            </c:strRef>
          </c:tx>
          <c:spPr>
            <a:solidFill>
              <a:schemeClr val="accent2"/>
            </a:solidFill>
            <a:ln>
              <a:noFill/>
            </a:ln>
            <a:effectLst/>
          </c:spPr>
          <c:invertIfNegative val="0"/>
          <c:cat>
            <c:numRef>
              <c:f>Sheet1!$A$2:$A$5</c:f>
              <c:numCache>
                <c:formatCode>General</c:formatCode>
                <c:ptCount val="4"/>
                <c:pt idx="0">
                  <c:v>2013</c:v>
                </c:pt>
                <c:pt idx="1">
                  <c:v>2014</c:v>
                </c:pt>
                <c:pt idx="2">
                  <c:v>2015</c:v>
                </c:pt>
                <c:pt idx="3">
                  <c:v>2016</c:v>
                </c:pt>
              </c:numCache>
            </c:numRef>
          </c:cat>
          <c:val>
            <c:numRef>
              <c:f>Sheet1!$C$2:$C$5</c:f>
              <c:numCache>
                <c:formatCode>General</c:formatCode>
                <c:ptCount val="4"/>
                <c:pt idx="0">
                  <c:v>798196113</c:v>
                </c:pt>
                <c:pt idx="1">
                  <c:v>232179977</c:v>
                </c:pt>
                <c:pt idx="2">
                  <c:v>806112165</c:v>
                </c:pt>
                <c:pt idx="3">
                  <c:v>2339495955</c:v>
                </c:pt>
              </c:numCache>
            </c:numRef>
          </c:val>
          <c:extLst>
            <c:ext xmlns:c16="http://schemas.microsoft.com/office/drawing/2014/chart" uri="{C3380CC4-5D6E-409C-BE32-E72D297353CC}">
              <c16:uniqueId val="{00000001-1C70-4471-A420-DF337985AA2E}"/>
            </c:ext>
          </c:extLst>
        </c:ser>
        <c:ser>
          <c:idx val="2"/>
          <c:order val="2"/>
          <c:tx>
            <c:strRef>
              <c:f>Sheet1!$D$1</c:f>
              <c:strCache>
                <c:ptCount val="1"/>
                <c:pt idx="0">
                  <c:v>3</c:v>
                </c:pt>
              </c:strCache>
            </c:strRef>
          </c:tx>
          <c:spPr>
            <a:solidFill>
              <a:schemeClr val="accent3"/>
            </a:solidFill>
            <a:ln>
              <a:noFill/>
            </a:ln>
            <a:effectLst/>
          </c:spPr>
          <c:invertIfNegative val="0"/>
          <c:cat>
            <c:numRef>
              <c:f>Sheet1!$A$2:$A$5</c:f>
              <c:numCache>
                <c:formatCode>General</c:formatCode>
                <c:ptCount val="4"/>
                <c:pt idx="0">
                  <c:v>2013</c:v>
                </c:pt>
                <c:pt idx="1">
                  <c:v>2014</c:v>
                </c:pt>
                <c:pt idx="2">
                  <c:v>2015</c:v>
                </c:pt>
                <c:pt idx="3">
                  <c:v>2016</c:v>
                </c:pt>
              </c:numCache>
            </c:numRef>
          </c:cat>
          <c:val>
            <c:numRef>
              <c:f>Sheet1!$D$2:$D$5</c:f>
              <c:numCache>
                <c:formatCode>General</c:formatCode>
                <c:ptCount val="4"/>
                <c:pt idx="0">
                  <c:v>981395042</c:v>
                </c:pt>
                <c:pt idx="1">
                  <c:v>114037525</c:v>
                </c:pt>
                <c:pt idx="2">
                  <c:v>944680184</c:v>
                </c:pt>
                <c:pt idx="3">
                  <c:v>120960659</c:v>
                </c:pt>
              </c:numCache>
            </c:numRef>
          </c:val>
          <c:extLst>
            <c:ext xmlns:c16="http://schemas.microsoft.com/office/drawing/2014/chart" uri="{C3380CC4-5D6E-409C-BE32-E72D297353CC}">
              <c16:uniqueId val="{00000002-1C70-4471-A420-DF337985AA2E}"/>
            </c:ext>
          </c:extLst>
        </c:ser>
        <c:ser>
          <c:idx val="3"/>
          <c:order val="3"/>
          <c:tx>
            <c:strRef>
              <c:f>Sheet1!$E$1</c:f>
              <c:strCache>
                <c:ptCount val="1"/>
                <c:pt idx="0">
                  <c:v>4</c:v>
                </c:pt>
              </c:strCache>
            </c:strRef>
          </c:tx>
          <c:spPr>
            <a:solidFill>
              <a:schemeClr val="accent4"/>
            </a:solidFill>
            <a:ln>
              <a:noFill/>
            </a:ln>
            <a:effectLst/>
          </c:spPr>
          <c:invertIfNegative val="0"/>
          <c:cat>
            <c:numRef>
              <c:f>Sheet1!$A$2:$A$5</c:f>
              <c:numCache>
                <c:formatCode>General</c:formatCode>
                <c:ptCount val="4"/>
                <c:pt idx="0">
                  <c:v>2013</c:v>
                </c:pt>
                <c:pt idx="1">
                  <c:v>2014</c:v>
                </c:pt>
                <c:pt idx="2">
                  <c:v>2015</c:v>
                </c:pt>
                <c:pt idx="3">
                  <c:v>2016</c:v>
                </c:pt>
              </c:numCache>
            </c:numRef>
          </c:cat>
          <c:val>
            <c:numRef>
              <c:f>Sheet1!$E$2:$E$5</c:f>
              <c:numCache>
                <c:formatCode>General</c:formatCode>
                <c:ptCount val="4"/>
                <c:pt idx="0">
                  <c:v>841586100</c:v>
                </c:pt>
                <c:pt idx="1">
                  <c:v>71477269</c:v>
                </c:pt>
                <c:pt idx="2">
                  <c:v>1043553754</c:v>
                </c:pt>
              </c:numCache>
            </c:numRef>
          </c:val>
          <c:extLst>
            <c:ext xmlns:c16="http://schemas.microsoft.com/office/drawing/2014/chart" uri="{C3380CC4-5D6E-409C-BE32-E72D297353CC}">
              <c16:uniqueId val="{00000003-1C70-4471-A420-DF337985AA2E}"/>
            </c:ext>
          </c:extLst>
        </c:ser>
        <c:ser>
          <c:idx val="4"/>
          <c:order val="4"/>
          <c:tx>
            <c:strRef>
              <c:f>Sheet1!$F$1</c:f>
              <c:strCache>
                <c:ptCount val="1"/>
                <c:pt idx="0">
                  <c:v>5</c:v>
                </c:pt>
              </c:strCache>
            </c:strRef>
          </c:tx>
          <c:spPr>
            <a:solidFill>
              <a:schemeClr val="accent5"/>
            </a:solidFill>
            <a:ln>
              <a:noFill/>
            </a:ln>
            <a:effectLst/>
          </c:spPr>
          <c:invertIfNegative val="0"/>
          <c:cat>
            <c:numRef>
              <c:f>Sheet1!$A$2:$A$5</c:f>
              <c:numCache>
                <c:formatCode>General</c:formatCode>
                <c:ptCount val="4"/>
                <c:pt idx="0">
                  <c:v>2013</c:v>
                </c:pt>
                <c:pt idx="1">
                  <c:v>2014</c:v>
                </c:pt>
                <c:pt idx="2">
                  <c:v>2015</c:v>
                </c:pt>
                <c:pt idx="3">
                  <c:v>2016</c:v>
                </c:pt>
              </c:numCache>
            </c:numRef>
          </c:cat>
          <c:val>
            <c:numRef>
              <c:f>Sheet1!$F$2:$F$5</c:f>
              <c:numCache>
                <c:formatCode>General</c:formatCode>
                <c:ptCount val="4"/>
                <c:pt idx="0">
                  <c:v>856540936</c:v>
                </c:pt>
                <c:pt idx="1">
                  <c:v>82227066</c:v>
                </c:pt>
                <c:pt idx="2">
                  <c:v>1050402519</c:v>
                </c:pt>
              </c:numCache>
            </c:numRef>
          </c:val>
          <c:extLst>
            <c:ext xmlns:c16="http://schemas.microsoft.com/office/drawing/2014/chart" uri="{C3380CC4-5D6E-409C-BE32-E72D297353CC}">
              <c16:uniqueId val="{00000007-1C70-4471-A420-DF337985AA2E}"/>
            </c:ext>
          </c:extLst>
        </c:ser>
        <c:ser>
          <c:idx val="5"/>
          <c:order val="5"/>
          <c:tx>
            <c:strRef>
              <c:f>Sheet1!$G$1</c:f>
              <c:strCache>
                <c:ptCount val="1"/>
                <c:pt idx="0">
                  <c:v>6</c:v>
                </c:pt>
              </c:strCache>
            </c:strRef>
          </c:tx>
          <c:spPr>
            <a:solidFill>
              <a:schemeClr val="accent6"/>
            </a:solidFill>
            <a:ln>
              <a:noFill/>
            </a:ln>
            <a:effectLst/>
          </c:spPr>
          <c:invertIfNegative val="0"/>
          <c:cat>
            <c:numRef>
              <c:f>Sheet1!$A$2:$A$5</c:f>
              <c:numCache>
                <c:formatCode>General</c:formatCode>
                <c:ptCount val="4"/>
                <c:pt idx="0">
                  <c:v>2013</c:v>
                </c:pt>
                <c:pt idx="1">
                  <c:v>2014</c:v>
                </c:pt>
                <c:pt idx="2">
                  <c:v>2015</c:v>
                </c:pt>
                <c:pt idx="3">
                  <c:v>2016</c:v>
                </c:pt>
              </c:numCache>
            </c:numRef>
          </c:cat>
          <c:val>
            <c:numRef>
              <c:f>Sheet1!$G$2:$G$5</c:f>
              <c:numCache>
                <c:formatCode>General</c:formatCode>
                <c:ptCount val="4"/>
                <c:pt idx="0">
                  <c:v>893438094</c:v>
                </c:pt>
                <c:pt idx="1">
                  <c:v>91548909</c:v>
                </c:pt>
                <c:pt idx="2">
                  <c:v>993599240</c:v>
                </c:pt>
              </c:numCache>
            </c:numRef>
          </c:val>
          <c:extLst>
            <c:ext xmlns:c16="http://schemas.microsoft.com/office/drawing/2014/chart" uri="{C3380CC4-5D6E-409C-BE32-E72D297353CC}">
              <c16:uniqueId val="{00000008-1C70-4471-A420-DF337985AA2E}"/>
            </c:ext>
          </c:extLst>
        </c:ser>
        <c:ser>
          <c:idx val="6"/>
          <c:order val="6"/>
          <c:tx>
            <c:strRef>
              <c:f>Sheet1!$H$1</c:f>
              <c:strCache>
                <c:ptCount val="1"/>
                <c:pt idx="0">
                  <c:v>7</c:v>
                </c:pt>
              </c:strCache>
            </c:strRef>
          </c:tx>
          <c:spPr>
            <a:solidFill>
              <a:schemeClr val="accent1">
                <a:lumMod val="60000"/>
              </a:schemeClr>
            </a:solidFill>
            <a:ln>
              <a:noFill/>
            </a:ln>
            <a:effectLst/>
          </c:spPr>
          <c:invertIfNegative val="0"/>
          <c:cat>
            <c:numRef>
              <c:f>Sheet1!$A$2:$A$5</c:f>
              <c:numCache>
                <c:formatCode>General</c:formatCode>
                <c:ptCount val="4"/>
                <c:pt idx="0">
                  <c:v>2013</c:v>
                </c:pt>
                <c:pt idx="1">
                  <c:v>2014</c:v>
                </c:pt>
                <c:pt idx="2">
                  <c:v>2015</c:v>
                </c:pt>
                <c:pt idx="3">
                  <c:v>2016</c:v>
                </c:pt>
              </c:numCache>
            </c:numRef>
          </c:cat>
          <c:val>
            <c:numRef>
              <c:f>Sheet1!$H$2:$H$5</c:f>
              <c:numCache>
                <c:formatCode>General</c:formatCode>
                <c:ptCount val="4"/>
                <c:pt idx="0">
                  <c:v>1037764203</c:v>
                </c:pt>
                <c:pt idx="1">
                  <c:v>76088566</c:v>
                </c:pt>
                <c:pt idx="2">
                  <c:v>2518125957</c:v>
                </c:pt>
              </c:numCache>
            </c:numRef>
          </c:val>
          <c:extLst>
            <c:ext xmlns:c16="http://schemas.microsoft.com/office/drawing/2014/chart" uri="{C3380CC4-5D6E-409C-BE32-E72D297353CC}">
              <c16:uniqueId val="{00000009-1C70-4471-A420-DF337985AA2E}"/>
            </c:ext>
          </c:extLst>
        </c:ser>
        <c:ser>
          <c:idx val="7"/>
          <c:order val="7"/>
          <c:tx>
            <c:strRef>
              <c:f>Sheet1!$I$1</c:f>
              <c:strCache>
                <c:ptCount val="1"/>
                <c:pt idx="0">
                  <c:v>8</c:v>
                </c:pt>
              </c:strCache>
            </c:strRef>
          </c:tx>
          <c:spPr>
            <a:solidFill>
              <a:schemeClr val="accent2">
                <a:lumMod val="60000"/>
              </a:schemeClr>
            </a:solidFill>
            <a:ln>
              <a:noFill/>
            </a:ln>
            <a:effectLst/>
          </c:spPr>
          <c:invertIfNegative val="0"/>
          <c:cat>
            <c:numRef>
              <c:f>Sheet1!$A$2:$A$5</c:f>
              <c:numCache>
                <c:formatCode>General</c:formatCode>
                <c:ptCount val="4"/>
                <c:pt idx="0">
                  <c:v>2013</c:v>
                </c:pt>
                <c:pt idx="1">
                  <c:v>2014</c:v>
                </c:pt>
                <c:pt idx="2">
                  <c:v>2015</c:v>
                </c:pt>
                <c:pt idx="3">
                  <c:v>2016</c:v>
                </c:pt>
              </c:numCache>
            </c:numRef>
          </c:cat>
          <c:val>
            <c:numRef>
              <c:f>Sheet1!$I$2:$I$5</c:f>
              <c:numCache>
                <c:formatCode>General</c:formatCode>
                <c:ptCount val="4"/>
                <c:pt idx="0">
                  <c:v>864540478</c:v>
                </c:pt>
                <c:pt idx="1">
                  <c:v>88057528</c:v>
                </c:pt>
                <c:pt idx="2">
                  <c:v>2364995854</c:v>
                </c:pt>
              </c:numCache>
            </c:numRef>
          </c:val>
          <c:extLst>
            <c:ext xmlns:c16="http://schemas.microsoft.com/office/drawing/2014/chart" uri="{C3380CC4-5D6E-409C-BE32-E72D297353CC}">
              <c16:uniqueId val="{0000000A-1C70-4471-A420-DF337985AA2E}"/>
            </c:ext>
          </c:extLst>
        </c:ser>
        <c:ser>
          <c:idx val="8"/>
          <c:order val="8"/>
          <c:tx>
            <c:strRef>
              <c:f>Sheet1!$J$1</c:f>
              <c:strCache>
                <c:ptCount val="1"/>
                <c:pt idx="0">
                  <c:v>9</c:v>
                </c:pt>
              </c:strCache>
            </c:strRef>
          </c:tx>
          <c:spPr>
            <a:solidFill>
              <a:schemeClr val="accent3">
                <a:lumMod val="60000"/>
              </a:schemeClr>
            </a:solidFill>
            <a:ln>
              <a:noFill/>
            </a:ln>
            <a:effectLst/>
          </c:spPr>
          <c:invertIfNegative val="0"/>
          <c:cat>
            <c:numRef>
              <c:f>Sheet1!$A$2:$A$5</c:f>
              <c:numCache>
                <c:formatCode>General</c:formatCode>
                <c:ptCount val="4"/>
                <c:pt idx="0">
                  <c:v>2013</c:v>
                </c:pt>
                <c:pt idx="1">
                  <c:v>2014</c:v>
                </c:pt>
                <c:pt idx="2">
                  <c:v>2015</c:v>
                </c:pt>
                <c:pt idx="3">
                  <c:v>2016</c:v>
                </c:pt>
              </c:numCache>
            </c:numRef>
          </c:cat>
          <c:val>
            <c:numRef>
              <c:f>Sheet1!$J$2:$J$5</c:f>
              <c:numCache>
                <c:formatCode>General</c:formatCode>
                <c:ptCount val="4"/>
                <c:pt idx="0">
                  <c:v>699286229</c:v>
                </c:pt>
                <c:pt idx="1">
                  <c:v>85943942</c:v>
                </c:pt>
                <c:pt idx="2">
                  <c:v>1768487424</c:v>
                </c:pt>
              </c:numCache>
            </c:numRef>
          </c:val>
          <c:extLst>
            <c:ext xmlns:c16="http://schemas.microsoft.com/office/drawing/2014/chart" uri="{C3380CC4-5D6E-409C-BE32-E72D297353CC}">
              <c16:uniqueId val="{0000000B-1C70-4471-A420-DF337985AA2E}"/>
            </c:ext>
          </c:extLst>
        </c:ser>
        <c:ser>
          <c:idx val="9"/>
          <c:order val="9"/>
          <c:tx>
            <c:strRef>
              <c:f>Sheet1!$K$1</c:f>
              <c:strCache>
                <c:ptCount val="1"/>
                <c:pt idx="0">
                  <c:v>10</c:v>
                </c:pt>
              </c:strCache>
            </c:strRef>
          </c:tx>
          <c:spPr>
            <a:solidFill>
              <a:schemeClr val="accent4">
                <a:lumMod val="60000"/>
              </a:schemeClr>
            </a:solidFill>
            <a:ln>
              <a:noFill/>
            </a:ln>
            <a:effectLst/>
          </c:spPr>
          <c:invertIfNegative val="0"/>
          <c:cat>
            <c:numRef>
              <c:f>Sheet1!$A$2:$A$5</c:f>
              <c:numCache>
                <c:formatCode>General</c:formatCode>
                <c:ptCount val="4"/>
                <c:pt idx="0">
                  <c:v>2013</c:v>
                </c:pt>
                <c:pt idx="1">
                  <c:v>2014</c:v>
                </c:pt>
                <c:pt idx="2">
                  <c:v>2015</c:v>
                </c:pt>
                <c:pt idx="3">
                  <c:v>2016</c:v>
                </c:pt>
              </c:numCache>
            </c:numRef>
          </c:cat>
          <c:val>
            <c:numRef>
              <c:f>Sheet1!$K$2:$K$5</c:f>
              <c:numCache>
                <c:formatCode>General</c:formatCode>
                <c:ptCount val="4"/>
                <c:pt idx="0">
                  <c:v>519782894</c:v>
                </c:pt>
                <c:pt idx="1">
                  <c:v>976166462</c:v>
                </c:pt>
                <c:pt idx="2">
                  <c:v>1872169221</c:v>
                </c:pt>
              </c:numCache>
            </c:numRef>
          </c:val>
          <c:extLst>
            <c:ext xmlns:c16="http://schemas.microsoft.com/office/drawing/2014/chart" uri="{C3380CC4-5D6E-409C-BE32-E72D297353CC}">
              <c16:uniqueId val="{0000000C-1C70-4471-A420-DF337985AA2E}"/>
            </c:ext>
          </c:extLst>
        </c:ser>
        <c:ser>
          <c:idx val="10"/>
          <c:order val="10"/>
          <c:tx>
            <c:strRef>
              <c:f>Sheet1!$L$1</c:f>
              <c:strCache>
                <c:ptCount val="1"/>
                <c:pt idx="0">
                  <c:v>11</c:v>
                </c:pt>
              </c:strCache>
            </c:strRef>
          </c:tx>
          <c:spPr>
            <a:solidFill>
              <a:schemeClr val="accent5">
                <a:lumMod val="60000"/>
              </a:schemeClr>
            </a:solidFill>
            <a:ln>
              <a:noFill/>
            </a:ln>
            <a:effectLst/>
          </c:spPr>
          <c:invertIfNegative val="0"/>
          <c:cat>
            <c:numRef>
              <c:f>Sheet1!$A$2:$A$5</c:f>
              <c:numCache>
                <c:formatCode>General</c:formatCode>
                <c:ptCount val="4"/>
                <c:pt idx="0">
                  <c:v>2013</c:v>
                </c:pt>
                <c:pt idx="1">
                  <c:v>2014</c:v>
                </c:pt>
                <c:pt idx="2">
                  <c:v>2015</c:v>
                </c:pt>
                <c:pt idx="3">
                  <c:v>2016</c:v>
                </c:pt>
              </c:numCache>
            </c:numRef>
          </c:cat>
          <c:val>
            <c:numRef>
              <c:f>Sheet1!$L$2:$L$5</c:f>
              <c:numCache>
                <c:formatCode>General</c:formatCode>
                <c:ptCount val="4"/>
                <c:pt idx="0">
                  <c:v>829409209</c:v>
                </c:pt>
                <c:pt idx="1">
                  <c:v>1229049396</c:v>
                </c:pt>
                <c:pt idx="2">
                  <c:v>1701850337</c:v>
                </c:pt>
              </c:numCache>
            </c:numRef>
          </c:val>
          <c:extLst>
            <c:ext xmlns:c16="http://schemas.microsoft.com/office/drawing/2014/chart" uri="{C3380CC4-5D6E-409C-BE32-E72D297353CC}">
              <c16:uniqueId val="{0000000D-1C70-4471-A420-DF337985AA2E}"/>
            </c:ext>
          </c:extLst>
        </c:ser>
        <c:ser>
          <c:idx val="11"/>
          <c:order val="11"/>
          <c:tx>
            <c:strRef>
              <c:f>Sheet1!$M$1</c:f>
              <c:strCache>
                <c:ptCount val="1"/>
                <c:pt idx="0">
                  <c:v>12</c:v>
                </c:pt>
              </c:strCache>
            </c:strRef>
          </c:tx>
          <c:spPr>
            <a:solidFill>
              <a:schemeClr val="accent6">
                <a:lumMod val="60000"/>
              </a:schemeClr>
            </a:solidFill>
            <a:ln>
              <a:noFill/>
            </a:ln>
            <a:effectLst/>
          </c:spPr>
          <c:invertIfNegative val="0"/>
          <c:cat>
            <c:numRef>
              <c:f>Sheet1!$A$2:$A$5</c:f>
              <c:numCache>
                <c:formatCode>General</c:formatCode>
                <c:ptCount val="4"/>
                <c:pt idx="0">
                  <c:v>2013</c:v>
                </c:pt>
                <c:pt idx="1">
                  <c:v>2014</c:v>
                </c:pt>
                <c:pt idx="2">
                  <c:v>2015</c:v>
                </c:pt>
                <c:pt idx="3">
                  <c:v>2016</c:v>
                </c:pt>
              </c:numCache>
            </c:numRef>
          </c:cat>
          <c:val>
            <c:numRef>
              <c:f>Sheet1!$M$2:$M$5</c:f>
              <c:numCache>
                <c:formatCode>General</c:formatCode>
                <c:ptCount val="4"/>
                <c:pt idx="0">
                  <c:v>1214679759</c:v>
                </c:pt>
                <c:pt idx="1">
                  <c:v>1108530556</c:v>
                </c:pt>
                <c:pt idx="2">
                  <c:v>2585893074</c:v>
                </c:pt>
              </c:numCache>
            </c:numRef>
          </c:val>
          <c:extLst>
            <c:ext xmlns:c16="http://schemas.microsoft.com/office/drawing/2014/chart" uri="{C3380CC4-5D6E-409C-BE32-E72D297353CC}">
              <c16:uniqueId val="{0000000E-1C70-4471-A420-DF337985AA2E}"/>
            </c:ext>
          </c:extLst>
        </c:ser>
        <c:dLbls>
          <c:showLegendKey val="0"/>
          <c:showVal val="0"/>
          <c:showCatName val="0"/>
          <c:showSerName val="0"/>
          <c:showPercent val="0"/>
          <c:showBubbleSize val="0"/>
        </c:dLbls>
        <c:gapWidth val="150"/>
        <c:axId val="1488871216"/>
        <c:axId val="1488874128"/>
      </c:barChart>
      <c:catAx>
        <c:axId val="1488871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88874128"/>
        <c:crosses val="autoZero"/>
        <c:auto val="1"/>
        <c:lblAlgn val="ctr"/>
        <c:lblOffset val="100"/>
        <c:noMultiLvlLbl val="0"/>
      </c:catAx>
      <c:valAx>
        <c:axId val="148887412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4888712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9B035C-8349-48F6-A2BB-96DED9DE63BE}" type="doc">
      <dgm:prSet loTypeId="urn:microsoft.com/office/officeart/2005/8/layout/list1" loCatId="list" qsTypeId="urn:microsoft.com/office/officeart/2005/8/quickstyle/simple1" qsCatId="simple" csTypeId="urn:microsoft.com/office/officeart/2005/8/colors/accent1_3" csCatId="accent1" phldr="1"/>
      <dgm:spPr/>
      <dgm:t>
        <a:bodyPr/>
        <a:lstStyle/>
        <a:p>
          <a:endParaRPr lang="zh-CN" altLang="en-US"/>
        </a:p>
      </dgm:t>
    </dgm:pt>
    <dgm:pt modelId="{D89C330F-7C52-481E-B830-5108C0C81B7C}">
      <dgm:prSet phldrT="[文本]"/>
      <dgm:spPr/>
      <dgm:t>
        <a:bodyPr/>
        <a:lstStyle/>
        <a:p>
          <a:r>
            <a:rPr lang="zh-CN" altLang="en-US" dirty="0" smtClean="0"/>
            <a:t>空间位置点存储</a:t>
          </a:r>
          <a:endParaRPr lang="zh-CN" altLang="en-US" dirty="0"/>
        </a:p>
      </dgm:t>
    </dgm:pt>
    <dgm:pt modelId="{33C67F07-C110-4542-829A-5655DB91498A}" type="parTrans" cxnId="{6831EA8F-5408-4D50-B246-CD568E0A4359}">
      <dgm:prSet/>
      <dgm:spPr/>
      <dgm:t>
        <a:bodyPr/>
        <a:lstStyle/>
        <a:p>
          <a:endParaRPr lang="zh-CN" altLang="en-US"/>
        </a:p>
      </dgm:t>
    </dgm:pt>
    <dgm:pt modelId="{BC189471-CB78-416A-A4CF-AC17F04325B9}" type="sibTrans" cxnId="{6831EA8F-5408-4D50-B246-CD568E0A4359}">
      <dgm:prSet/>
      <dgm:spPr/>
      <dgm:t>
        <a:bodyPr/>
        <a:lstStyle/>
        <a:p>
          <a:endParaRPr lang="zh-CN" altLang="en-US"/>
        </a:p>
      </dgm:t>
    </dgm:pt>
    <dgm:pt modelId="{861E1331-26A0-45AD-A510-BD1C8A110AB9}">
      <dgm:prSet phldrT="[文本]"/>
      <dgm:spPr/>
      <dgm:t>
        <a:bodyPr/>
        <a:lstStyle/>
        <a:p>
          <a:r>
            <a:rPr lang="zh-CN" altLang="en-US" dirty="0" smtClean="0"/>
            <a:t>移动函数存储</a:t>
          </a:r>
          <a:endParaRPr lang="zh-CN" altLang="en-US" dirty="0"/>
        </a:p>
      </dgm:t>
    </dgm:pt>
    <dgm:pt modelId="{D43578DE-C057-4DC7-853B-2E46DBA98EDB}" type="parTrans" cxnId="{D6CDD44F-8304-4D2D-BF32-B121DBF2442B}">
      <dgm:prSet/>
      <dgm:spPr/>
      <dgm:t>
        <a:bodyPr/>
        <a:lstStyle/>
        <a:p>
          <a:endParaRPr lang="zh-CN" altLang="en-US"/>
        </a:p>
      </dgm:t>
    </dgm:pt>
    <dgm:pt modelId="{360A3484-E870-4FFE-8027-C2F9F530354D}" type="sibTrans" cxnId="{D6CDD44F-8304-4D2D-BF32-B121DBF2442B}">
      <dgm:prSet/>
      <dgm:spPr/>
      <dgm:t>
        <a:bodyPr/>
        <a:lstStyle/>
        <a:p>
          <a:endParaRPr lang="zh-CN" altLang="en-US"/>
        </a:p>
      </dgm:t>
    </dgm:pt>
    <dgm:pt modelId="{921266AF-4D5E-4456-9558-1C6C79ECBB4E}">
      <dgm:prSet phldrT="[文本]"/>
      <dgm:spPr/>
      <dgm:t>
        <a:bodyPr/>
        <a:lstStyle/>
        <a:p>
          <a:r>
            <a:rPr lang="zh-CN" altLang="en-US" dirty="0" smtClean="0"/>
            <a:t>移动轨迹存储</a:t>
          </a:r>
          <a:endParaRPr lang="zh-CN" altLang="en-US" dirty="0"/>
        </a:p>
      </dgm:t>
    </dgm:pt>
    <dgm:pt modelId="{F5D10101-D672-4991-B0B0-48E3A95B6AE7}" type="parTrans" cxnId="{A5E6DD8C-B108-458E-99FE-E9437D55C1CE}">
      <dgm:prSet/>
      <dgm:spPr/>
      <dgm:t>
        <a:bodyPr/>
        <a:lstStyle/>
        <a:p>
          <a:endParaRPr lang="zh-CN" altLang="en-US"/>
        </a:p>
      </dgm:t>
    </dgm:pt>
    <dgm:pt modelId="{3B0065A0-EFC1-4BC0-A78F-760C3C3468F7}" type="sibTrans" cxnId="{A5E6DD8C-B108-458E-99FE-E9437D55C1CE}">
      <dgm:prSet/>
      <dgm:spPr/>
      <dgm:t>
        <a:bodyPr/>
        <a:lstStyle/>
        <a:p>
          <a:endParaRPr lang="zh-CN" altLang="en-US"/>
        </a:p>
      </dgm:t>
    </dgm:pt>
    <dgm:pt modelId="{DBE62752-0014-4286-A6E0-065FED6BEB27}">
      <dgm:prSet phldrT="[文本]"/>
      <dgm:spPr/>
      <dgm:t>
        <a:bodyPr/>
        <a:lstStyle/>
        <a:p>
          <a:r>
            <a:rPr lang="zh-CN" altLang="en-US" dirty="0" smtClean="0"/>
            <a:t>存储移动对象的每个采样时刻的位置信息</a:t>
          </a:r>
          <a:endParaRPr lang="zh-CN" altLang="en-US" dirty="0"/>
        </a:p>
      </dgm:t>
    </dgm:pt>
    <dgm:pt modelId="{6A2D0209-D370-45BA-B7D4-C1FA8D2B7A4C}" type="parTrans" cxnId="{376031A5-2E80-43BD-8617-0E063E2980E7}">
      <dgm:prSet/>
      <dgm:spPr/>
      <dgm:t>
        <a:bodyPr/>
        <a:lstStyle/>
        <a:p>
          <a:endParaRPr lang="zh-CN" altLang="en-US"/>
        </a:p>
      </dgm:t>
    </dgm:pt>
    <dgm:pt modelId="{C1A6F2C0-8200-453A-B06D-5DBE28F45687}" type="sibTrans" cxnId="{376031A5-2E80-43BD-8617-0E063E2980E7}">
      <dgm:prSet/>
      <dgm:spPr/>
      <dgm:t>
        <a:bodyPr/>
        <a:lstStyle/>
        <a:p>
          <a:endParaRPr lang="zh-CN" altLang="en-US"/>
        </a:p>
      </dgm:t>
    </dgm:pt>
    <dgm:pt modelId="{0F1E7357-0650-40F4-8CE7-32D461F9FE68}">
      <dgm:prSet phldrT="[文本]"/>
      <dgm:spPr/>
      <dgm:t>
        <a:bodyPr/>
        <a:lstStyle/>
        <a:p>
          <a:r>
            <a:rPr lang="zh-CN" altLang="en-US" dirty="0" smtClean="0"/>
            <a:t>构造移动对象的运动函数表示运动轨迹</a:t>
          </a:r>
          <a:endParaRPr lang="zh-CN" altLang="en-US" dirty="0"/>
        </a:p>
      </dgm:t>
    </dgm:pt>
    <dgm:pt modelId="{BE4D574B-DEDA-4687-BD97-A680E0834D3B}" type="parTrans" cxnId="{4E19E243-6612-4E9D-8B35-AE6D9692F9E4}">
      <dgm:prSet/>
      <dgm:spPr/>
      <dgm:t>
        <a:bodyPr/>
        <a:lstStyle/>
        <a:p>
          <a:endParaRPr lang="zh-CN" altLang="en-US"/>
        </a:p>
      </dgm:t>
    </dgm:pt>
    <dgm:pt modelId="{9668A0F1-24CF-4F71-974B-09C98C92C449}" type="sibTrans" cxnId="{4E19E243-6612-4E9D-8B35-AE6D9692F9E4}">
      <dgm:prSet/>
      <dgm:spPr/>
      <dgm:t>
        <a:bodyPr/>
        <a:lstStyle/>
        <a:p>
          <a:endParaRPr lang="zh-CN" altLang="en-US"/>
        </a:p>
      </dgm:t>
    </dgm:pt>
    <dgm:pt modelId="{F9B0AE15-D9BA-4C6B-B12C-8B8009362982}">
      <dgm:prSet phldrT="[文本]"/>
      <dgm:spPr/>
      <dgm:t>
        <a:bodyPr/>
        <a:lstStyle/>
        <a:p>
          <a:r>
            <a:rPr lang="zh-CN" altLang="en-US" dirty="0" smtClean="0"/>
            <a:t>将位置点组成的移动轨迹分为多段进行存储</a:t>
          </a:r>
          <a:endParaRPr lang="zh-CN" altLang="en-US" dirty="0"/>
        </a:p>
      </dgm:t>
    </dgm:pt>
    <dgm:pt modelId="{8506D732-4914-4F3A-9902-6F39C3884DEC}" type="parTrans" cxnId="{46CAB26C-3D6D-4A0A-B77D-A27074E9F9A3}">
      <dgm:prSet/>
      <dgm:spPr/>
      <dgm:t>
        <a:bodyPr/>
        <a:lstStyle/>
        <a:p>
          <a:endParaRPr lang="zh-CN" altLang="en-US"/>
        </a:p>
      </dgm:t>
    </dgm:pt>
    <dgm:pt modelId="{45DBA520-F3F7-4D00-9EF0-96E7CFA790ED}" type="sibTrans" cxnId="{46CAB26C-3D6D-4A0A-B77D-A27074E9F9A3}">
      <dgm:prSet/>
      <dgm:spPr/>
      <dgm:t>
        <a:bodyPr/>
        <a:lstStyle/>
        <a:p>
          <a:endParaRPr lang="zh-CN" altLang="en-US"/>
        </a:p>
      </dgm:t>
    </dgm:pt>
    <dgm:pt modelId="{D2EA3DE4-E4D5-4F87-96C9-A86D2B9CAD06}">
      <dgm:prSet phldrT="[文本]"/>
      <dgm:spPr/>
      <dgm:t>
        <a:bodyPr/>
        <a:lstStyle/>
        <a:p>
          <a:r>
            <a:rPr lang="zh-CN" altLang="en-US" dirty="0" smtClean="0"/>
            <a:t>存储了原始数据。灵活性好，可满足多种需要</a:t>
          </a:r>
          <a:endParaRPr lang="zh-CN" altLang="en-US" dirty="0"/>
        </a:p>
      </dgm:t>
    </dgm:pt>
    <dgm:pt modelId="{81E537D3-AF24-4103-9FD0-D0783AA5F529}" type="parTrans" cxnId="{FC3ABCB9-36AA-46A8-9608-5354F73B2ABE}">
      <dgm:prSet/>
      <dgm:spPr/>
      <dgm:t>
        <a:bodyPr/>
        <a:lstStyle/>
        <a:p>
          <a:endParaRPr lang="zh-CN" altLang="en-US"/>
        </a:p>
      </dgm:t>
    </dgm:pt>
    <dgm:pt modelId="{3A639372-518E-4200-A8C1-7F82D09D64CD}" type="sibTrans" cxnId="{FC3ABCB9-36AA-46A8-9608-5354F73B2ABE}">
      <dgm:prSet/>
      <dgm:spPr/>
      <dgm:t>
        <a:bodyPr/>
        <a:lstStyle/>
        <a:p>
          <a:endParaRPr lang="zh-CN" altLang="en-US"/>
        </a:p>
      </dgm:t>
    </dgm:pt>
    <dgm:pt modelId="{903E9422-FC4A-4ACA-85F9-08D55A927FC1}">
      <dgm:prSet phldrT="[文本]"/>
      <dgm:spPr/>
      <dgm:t>
        <a:bodyPr/>
        <a:lstStyle/>
        <a:p>
          <a:r>
            <a:rPr lang="zh-CN" altLang="en-US" dirty="0" smtClean="0"/>
            <a:t>适用于运动比较规律的移动对象，只需存储较少参数即可满足需求</a:t>
          </a:r>
          <a:endParaRPr lang="zh-CN" altLang="en-US" dirty="0"/>
        </a:p>
      </dgm:t>
    </dgm:pt>
    <dgm:pt modelId="{00FED723-A3D7-45D0-858D-412C989B3379}" type="parTrans" cxnId="{BEEB41ED-03C9-4A2F-8842-565034C5E169}">
      <dgm:prSet/>
      <dgm:spPr/>
      <dgm:t>
        <a:bodyPr/>
        <a:lstStyle/>
        <a:p>
          <a:endParaRPr lang="zh-CN" altLang="en-US"/>
        </a:p>
      </dgm:t>
    </dgm:pt>
    <dgm:pt modelId="{C57B2B17-B2C8-4F97-8487-0F7B57C3624B}" type="sibTrans" cxnId="{BEEB41ED-03C9-4A2F-8842-565034C5E169}">
      <dgm:prSet/>
      <dgm:spPr/>
      <dgm:t>
        <a:bodyPr/>
        <a:lstStyle/>
        <a:p>
          <a:endParaRPr lang="zh-CN" altLang="en-US"/>
        </a:p>
      </dgm:t>
    </dgm:pt>
    <dgm:pt modelId="{4DFC279A-AA2C-41ED-BEC4-45D579F37051}">
      <dgm:prSet phldrT="[文本]"/>
      <dgm:spPr/>
      <dgm:t>
        <a:bodyPr/>
        <a:lstStyle/>
        <a:p>
          <a:r>
            <a:rPr lang="zh-CN" altLang="en-US" dirty="0" smtClean="0"/>
            <a:t>能较好的反映移动对象的运动规律，存储数据量较空间点位置少</a:t>
          </a:r>
          <a:endParaRPr lang="zh-CN" altLang="en-US" dirty="0"/>
        </a:p>
      </dgm:t>
    </dgm:pt>
    <dgm:pt modelId="{8774069F-03F1-4082-B742-B1CB5E24EEFE}" type="parTrans" cxnId="{6DE1F375-48C0-402A-9E34-044FE6E1E6F5}">
      <dgm:prSet/>
      <dgm:spPr/>
      <dgm:t>
        <a:bodyPr/>
        <a:lstStyle/>
        <a:p>
          <a:endParaRPr lang="zh-CN" altLang="en-US"/>
        </a:p>
      </dgm:t>
    </dgm:pt>
    <dgm:pt modelId="{C08AB449-6701-464F-9019-BEF1E7F906F7}" type="sibTrans" cxnId="{6DE1F375-48C0-402A-9E34-044FE6E1E6F5}">
      <dgm:prSet/>
      <dgm:spPr/>
      <dgm:t>
        <a:bodyPr/>
        <a:lstStyle/>
        <a:p>
          <a:endParaRPr lang="zh-CN" altLang="en-US"/>
        </a:p>
      </dgm:t>
    </dgm:pt>
    <dgm:pt modelId="{CB121643-5CA4-4F05-810E-3A020F82FE67}" type="pres">
      <dgm:prSet presAssocID="{A49B035C-8349-48F6-A2BB-96DED9DE63BE}" presName="linear" presStyleCnt="0">
        <dgm:presLayoutVars>
          <dgm:dir/>
          <dgm:animLvl val="lvl"/>
          <dgm:resizeHandles val="exact"/>
        </dgm:presLayoutVars>
      </dgm:prSet>
      <dgm:spPr/>
      <dgm:t>
        <a:bodyPr/>
        <a:lstStyle/>
        <a:p>
          <a:endParaRPr lang="zh-CN" altLang="en-US"/>
        </a:p>
      </dgm:t>
    </dgm:pt>
    <dgm:pt modelId="{A3C45995-FB5A-40F5-9B79-F08B461D8158}" type="pres">
      <dgm:prSet presAssocID="{D89C330F-7C52-481E-B830-5108C0C81B7C}" presName="parentLin" presStyleCnt="0"/>
      <dgm:spPr/>
    </dgm:pt>
    <dgm:pt modelId="{2C76E5E9-B1D1-40E1-9281-A4B989F25782}" type="pres">
      <dgm:prSet presAssocID="{D89C330F-7C52-481E-B830-5108C0C81B7C}" presName="parentLeftMargin" presStyleLbl="node1" presStyleIdx="0" presStyleCnt="3"/>
      <dgm:spPr/>
      <dgm:t>
        <a:bodyPr/>
        <a:lstStyle/>
        <a:p>
          <a:endParaRPr lang="zh-CN" altLang="en-US"/>
        </a:p>
      </dgm:t>
    </dgm:pt>
    <dgm:pt modelId="{E3738677-136A-4DAF-8241-5EEDA040C878}" type="pres">
      <dgm:prSet presAssocID="{D89C330F-7C52-481E-B830-5108C0C81B7C}" presName="parentText" presStyleLbl="node1" presStyleIdx="0" presStyleCnt="3">
        <dgm:presLayoutVars>
          <dgm:chMax val="0"/>
          <dgm:bulletEnabled val="1"/>
        </dgm:presLayoutVars>
      </dgm:prSet>
      <dgm:spPr/>
      <dgm:t>
        <a:bodyPr/>
        <a:lstStyle/>
        <a:p>
          <a:endParaRPr lang="zh-CN" altLang="en-US"/>
        </a:p>
      </dgm:t>
    </dgm:pt>
    <dgm:pt modelId="{8B49DB59-AD5F-44E9-A163-24F3E2A2C9AF}" type="pres">
      <dgm:prSet presAssocID="{D89C330F-7C52-481E-B830-5108C0C81B7C}" presName="negativeSpace" presStyleCnt="0"/>
      <dgm:spPr/>
    </dgm:pt>
    <dgm:pt modelId="{6870B9BE-4BE2-4FDF-B566-C2B285973251}" type="pres">
      <dgm:prSet presAssocID="{D89C330F-7C52-481E-B830-5108C0C81B7C}" presName="childText" presStyleLbl="conFgAcc1" presStyleIdx="0" presStyleCnt="3">
        <dgm:presLayoutVars>
          <dgm:bulletEnabled val="1"/>
        </dgm:presLayoutVars>
      </dgm:prSet>
      <dgm:spPr/>
      <dgm:t>
        <a:bodyPr/>
        <a:lstStyle/>
        <a:p>
          <a:endParaRPr lang="zh-CN" altLang="en-US"/>
        </a:p>
      </dgm:t>
    </dgm:pt>
    <dgm:pt modelId="{E2CF4AC9-D3D6-462B-A493-E71EDDFB3812}" type="pres">
      <dgm:prSet presAssocID="{BC189471-CB78-416A-A4CF-AC17F04325B9}" presName="spaceBetweenRectangles" presStyleCnt="0"/>
      <dgm:spPr/>
    </dgm:pt>
    <dgm:pt modelId="{177E4ABB-8786-4322-919C-035B323130B1}" type="pres">
      <dgm:prSet presAssocID="{861E1331-26A0-45AD-A510-BD1C8A110AB9}" presName="parentLin" presStyleCnt="0"/>
      <dgm:spPr/>
    </dgm:pt>
    <dgm:pt modelId="{7C175BDF-D902-495B-BFAD-3D841C786DF0}" type="pres">
      <dgm:prSet presAssocID="{861E1331-26A0-45AD-A510-BD1C8A110AB9}" presName="parentLeftMargin" presStyleLbl="node1" presStyleIdx="0" presStyleCnt="3"/>
      <dgm:spPr/>
      <dgm:t>
        <a:bodyPr/>
        <a:lstStyle/>
        <a:p>
          <a:endParaRPr lang="zh-CN" altLang="en-US"/>
        </a:p>
      </dgm:t>
    </dgm:pt>
    <dgm:pt modelId="{3EDD9928-295C-40B3-B6CA-8183ABF2655A}" type="pres">
      <dgm:prSet presAssocID="{861E1331-26A0-45AD-A510-BD1C8A110AB9}" presName="parentText" presStyleLbl="node1" presStyleIdx="1" presStyleCnt="3" custLinFactNeighborX="12605">
        <dgm:presLayoutVars>
          <dgm:chMax val="0"/>
          <dgm:bulletEnabled val="1"/>
        </dgm:presLayoutVars>
      </dgm:prSet>
      <dgm:spPr/>
      <dgm:t>
        <a:bodyPr/>
        <a:lstStyle/>
        <a:p>
          <a:endParaRPr lang="zh-CN" altLang="en-US"/>
        </a:p>
      </dgm:t>
    </dgm:pt>
    <dgm:pt modelId="{D4B5CDF9-6DA2-47C5-8472-0A97EA424A04}" type="pres">
      <dgm:prSet presAssocID="{861E1331-26A0-45AD-A510-BD1C8A110AB9}" presName="negativeSpace" presStyleCnt="0"/>
      <dgm:spPr/>
    </dgm:pt>
    <dgm:pt modelId="{D20B403A-F7D3-4AAB-9204-F884EC953F4A}" type="pres">
      <dgm:prSet presAssocID="{861E1331-26A0-45AD-A510-BD1C8A110AB9}" presName="childText" presStyleLbl="conFgAcc1" presStyleIdx="1" presStyleCnt="3">
        <dgm:presLayoutVars>
          <dgm:bulletEnabled val="1"/>
        </dgm:presLayoutVars>
      </dgm:prSet>
      <dgm:spPr/>
      <dgm:t>
        <a:bodyPr/>
        <a:lstStyle/>
        <a:p>
          <a:endParaRPr lang="zh-CN" altLang="en-US"/>
        </a:p>
      </dgm:t>
    </dgm:pt>
    <dgm:pt modelId="{69A1CEA8-5ECF-4CCC-827A-C1033A114343}" type="pres">
      <dgm:prSet presAssocID="{360A3484-E870-4FFE-8027-C2F9F530354D}" presName="spaceBetweenRectangles" presStyleCnt="0"/>
      <dgm:spPr/>
    </dgm:pt>
    <dgm:pt modelId="{B5A6AADB-FF50-4F6B-A163-5B85FF5D6D00}" type="pres">
      <dgm:prSet presAssocID="{921266AF-4D5E-4456-9558-1C6C79ECBB4E}" presName="parentLin" presStyleCnt="0"/>
      <dgm:spPr/>
    </dgm:pt>
    <dgm:pt modelId="{27069553-EF67-46AA-87AE-97F3264D21C6}" type="pres">
      <dgm:prSet presAssocID="{921266AF-4D5E-4456-9558-1C6C79ECBB4E}" presName="parentLeftMargin" presStyleLbl="node1" presStyleIdx="1" presStyleCnt="3"/>
      <dgm:spPr/>
      <dgm:t>
        <a:bodyPr/>
        <a:lstStyle/>
        <a:p>
          <a:endParaRPr lang="zh-CN" altLang="en-US"/>
        </a:p>
      </dgm:t>
    </dgm:pt>
    <dgm:pt modelId="{0C496A88-4A4A-45F0-9391-6212B979F164}" type="pres">
      <dgm:prSet presAssocID="{921266AF-4D5E-4456-9558-1C6C79ECBB4E}" presName="parentText" presStyleLbl="node1" presStyleIdx="2" presStyleCnt="3">
        <dgm:presLayoutVars>
          <dgm:chMax val="0"/>
          <dgm:bulletEnabled val="1"/>
        </dgm:presLayoutVars>
      </dgm:prSet>
      <dgm:spPr/>
      <dgm:t>
        <a:bodyPr/>
        <a:lstStyle/>
        <a:p>
          <a:endParaRPr lang="zh-CN" altLang="en-US"/>
        </a:p>
      </dgm:t>
    </dgm:pt>
    <dgm:pt modelId="{48C402CA-EC20-4653-B6C7-7503F6D5635D}" type="pres">
      <dgm:prSet presAssocID="{921266AF-4D5E-4456-9558-1C6C79ECBB4E}" presName="negativeSpace" presStyleCnt="0"/>
      <dgm:spPr/>
    </dgm:pt>
    <dgm:pt modelId="{44F91283-3DA7-40F9-BC8D-7E11B021B0B3}" type="pres">
      <dgm:prSet presAssocID="{921266AF-4D5E-4456-9558-1C6C79ECBB4E}" presName="childText" presStyleLbl="conFgAcc1" presStyleIdx="2" presStyleCnt="3">
        <dgm:presLayoutVars>
          <dgm:bulletEnabled val="1"/>
        </dgm:presLayoutVars>
      </dgm:prSet>
      <dgm:spPr/>
      <dgm:t>
        <a:bodyPr/>
        <a:lstStyle/>
        <a:p>
          <a:endParaRPr lang="zh-CN" altLang="en-US"/>
        </a:p>
      </dgm:t>
    </dgm:pt>
  </dgm:ptLst>
  <dgm:cxnLst>
    <dgm:cxn modelId="{27F7810C-7F1D-4F0C-A350-5B3F4271F31F}" type="presOf" srcId="{921266AF-4D5E-4456-9558-1C6C79ECBB4E}" destId="{0C496A88-4A4A-45F0-9391-6212B979F164}" srcOrd="1" destOrd="0" presId="urn:microsoft.com/office/officeart/2005/8/layout/list1"/>
    <dgm:cxn modelId="{BEEB41ED-03C9-4A2F-8842-565034C5E169}" srcId="{0F1E7357-0650-40F4-8CE7-32D461F9FE68}" destId="{903E9422-FC4A-4ACA-85F9-08D55A927FC1}" srcOrd="0" destOrd="0" parTransId="{00FED723-A3D7-45D0-858D-412C989B3379}" sibTransId="{C57B2B17-B2C8-4F97-8487-0F7B57C3624B}"/>
    <dgm:cxn modelId="{46CAB26C-3D6D-4A0A-B77D-A27074E9F9A3}" srcId="{921266AF-4D5E-4456-9558-1C6C79ECBB4E}" destId="{F9B0AE15-D9BA-4C6B-B12C-8B8009362982}" srcOrd="0" destOrd="0" parTransId="{8506D732-4914-4F3A-9902-6F39C3884DEC}" sibTransId="{45DBA520-F3F7-4D00-9EF0-96E7CFA790ED}"/>
    <dgm:cxn modelId="{D92C2B8F-6CBA-4959-AFFA-60CAB246CBAA}" type="presOf" srcId="{861E1331-26A0-45AD-A510-BD1C8A110AB9}" destId="{7C175BDF-D902-495B-BFAD-3D841C786DF0}" srcOrd="0" destOrd="0" presId="urn:microsoft.com/office/officeart/2005/8/layout/list1"/>
    <dgm:cxn modelId="{45F01645-FFD6-4AE1-8DF1-88FF6ADFF05A}" type="presOf" srcId="{4DFC279A-AA2C-41ED-BEC4-45D579F37051}" destId="{44F91283-3DA7-40F9-BC8D-7E11B021B0B3}" srcOrd="0" destOrd="1" presId="urn:microsoft.com/office/officeart/2005/8/layout/list1"/>
    <dgm:cxn modelId="{FC3ABCB9-36AA-46A8-9608-5354F73B2ABE}" srcId="{DBE62752-0014-4286-A6E0-065FED6BEB27}" destId="{D2EA3DE4-E4D5-4F87-96C9-A86D2B9CAD06}" srcOrd="0" destOrd="0" parTransId="{81E537D3-AF24-4103-9FD0-D0783AA5F529}" sibTransId="{3A639372-518E-4200-A8C1-7F82D09D64CD}"/>
    <dgm:cxn modelId="{C4FE02AC-8496-4F8F-B81A-5A8F976F27BA}" type="presOf" srcId="{F9B0AE15-D9BA-4C6B-B12C-8B8009362982}" destId="{44F91283-3DA7-40F9-BC8D-7E11B021B0B3}" srcOrd="0" destOrd="0" presId="urn:microsoft.com/office/officeart/2005/8/layout/list1"/>
    <dgm:cxn modelId="{6DE1F375-48C0-402A-9E34-044FE6E1E6F5}" srcId="{F9B0AE15-D9BA-4C6B-B12C-8B8009362982}" destId="{4DFC279A-AA2C-41ED-BEC4-45D579F37051}" srcOrd="0" destOrd="0" parTransId="{8774069F-03F1-4082-B742-B1CB5E24EEFE}" sibTransId="{C08AB449-6701-464F-9019-BEF1E7F906F7}"/>
    <dgm:cxn modelId="{9E7C8E17-4D04-49BA-9193-470FDB6EA3B3}" type="presOf" srcId="{DBE62752-0014-4286-A6E0-065FED6BEB27}" destId="{6870B9BE-4BE2-4FDF-B566-C2B285973251}" srcOrd="0" destOrd="0" presId="urn:microsoft.com/office/officeart/2005/8/layout/list1"/>
    <dgm:cxn modelId="{D5B6F70D-A379-406B-BD1C-1CC2BD30639F}" type="presOf" srcId="{0F1E7357-0650-40F4-8CE7-32D461F9FE68}" destId="{D20B403A-F7D3-4AAB-9204-F884EC953F4A}" srcOrd="0" destOrd="0" presId="urn:microsoft.com/office/officeart/2005/8/layout/list1"/>
    <dgm:cxn modelId="{88CC30A0-D8B4-4BC9-93E4-9422EF60041C}" type="presOf" srcId="{D2EA3DE4-E4D5-4F87-96C9-A86D2B9CAD06}" destId="{6870B9BE-4BE2-4FDF-B566-C2B285973251}" srcOrd="0" destOrd="1" presId="urn:microsoft.com/office/officeart/2005/8/layout/list1"/>
    <dgm:cxn modelId="{D6CDD44F-8304-4D2D-BF32-B121DBF2442B}" srcId="{A49B035C-8349-48F6-A2BB-96DED9DE63BE}" destId="{861E1331-26A0-45AD-A510-BD1C8A110AB9}" srcOrd="1" destOrd="0" parTransId="{D43578DE-C057-4DC7-853B-2E46DBA98EDB}" sibTransId="{360A3484-E870-4FFE-8027-C2F9F530354D}"/>
    <dgm:cxn modelId="{376031A5-2E80-43BD-8617-0E063E2980E7}" srcId="{D89C330F-7C52-481E-B830-5108C0C81B7C}" destId="{DBE62752-0014-4286-A6E0-065FED6BEB27}" srcOrd="0" destOrd="0" parTransId="{6A2D0209-D370-45BA-B7D4-C1FA8D2B7A4C}" sibTransId="{C1A6F2C0-8200-453A-B06D-5DBE28F45687}"/>
    <dgm:cxn modelId="{DD2A5E7E-FF7D-4C09-A63A-C45C7F7D0A80}" type="presOf" srcId="{861E1331-26A0-45AD-A510-BD1C8A110AB9}" destId="{3EDD9928-295C-40B3-B6CA-8183ABF2655A}" srcOrd="1" destOrd="0" presId="urn:microsoft.com/office/officeart/2005/8/layout/list1"/>
    <dgm:cxn modelId="{01B02937-DFF9-4BE5-B3CE-5E7742FBF489}" type="presOf" srcId="{903E9422-FC4A-4ACA-85F9-08D55A927FC1}" destId="{D20B403A-F7D3-4AAB-9204-F884EC953F4A}" srcOrd="0" destOrd="1" presId="urn:microsoft.com/office/officeart/2005/8/layout/list1"/>
    <dgm:cxn modelId="{2010ADB1-E060-4235-A0B2-8EC1DA0A65F8}" type="presOf" srcId="{A49B035C-8349-48F6-A2BB-96DED9DE63BE}" destId="{CB121643-5CA4-4F05-810E-3A020F82FE67}" srcOrd="0" destOrd="0" presId="urn:microsoft.com/office/officeart/2005/8/layout/list1"/>
    <dgm:cxn modelId="{6831EA8F-5408-4D50-B246-CD568E0A4359}" srcId="{A49B035C-8349-48F6-A2BB-96DED9DE63BE}" destId="{D89C330F-7C52-481E-B830-5108C0C81B7C}" srcOrd="0" destOrd="0" parTransId="{33C67F07-C110-4542-829A-5655DB91498A}" sibTransId="{BC189471-CB78-416A-A4CF-AC17F04325B9}"/>
    <dgm:cxn modelId="{A5E6DD8C-B108-458E-99FE-E9437D55C1CE}" srcId="{A49B035C-8349-48F6-A2BB-96DED9DE63BE}" destId="{921266AF-4D5E-4456-9558-1C6C79ECBB4E}" srcOrd="2" destOrd="0" parTransId="{F5D10101-D672-4991-B0B0-48E3A95B6AE7}" sibTransId="{3B0065A0-EFC1-4BC0-A78F-760C3C3468F7}"/>
    <dgm:cxn modelId="{842D6954-1CB8-4CAD-BA8B-EB6C8C2A53CC}" type="presOf" srcId="{D89C330F-7C52-481E-B830-5108C0C81B7C}" destId="{E3738677-136A-4DAF-8241-5EEDA040C878}" srcOrd="1" destOrd="0" presId="urn:microsoft.com/office/officeart/2005/8/layout/list1"/>
    <dgm:cxn modelId="{31E59B51-C9E1-497F-A6EE-F15F0A6FCE5F}" type="presOf" srcId="{921266AF-4D5E-4456-9558-1C6C79ECBB4E}" destId="{27069553-EF67-46AA-87AE-97F3264D21C6}" srcOrd="0" destOrd="0" presId="urn:microsoft.com/office/officeart/2005/8/layout/list1"/>
    <dgm:cxn modelId="{4E19E243-6612-4E9D-8B35-AE6D9692F9E4}" srcId="{861E1331-26A0-45AD-A510-BD1C8A110AB9}" destId="{0F1E7357-0650-40F4-8CE7-32D461F9FE68}" srcOrd="0" destOrd="0" parTransId="{BE4D574B-DEDA-4687-BD97-A680E0834D3B}" sibTransId="{9668A0F1-24CF-4F71-974B-09C98C92C449}"/>
    <dgm:cxn modelId="{8FD37710-5B05-4B60-936E-932FE309675F}" type="presOf" srcId="{D89C330F-7C52-481E-B830-5108C0C81B7C}" destId="{2C76E5E9-B1D1-40E1-9281-A4B989F25782}" srcOrd="0" destOrd="0" presId="urn:microsoft.com/office/officeart/2005/8/layout/list1"/>
    <dgm:cxn modelId="{4C23753B-90F5-455D-8978-98B6CA076C0B}" type="presParOf" srcId="{CB121643-5CA4-4F05-810E-3A020F82FE67}" destId="{A3C45995-FB5A-40F5-9B79-F08B461D8158}" srcOrd="0" destOrd="0" presId="urn:microsoft.com/office/officeart/2005/8/layout/list1"/>
    <dgm:cxn modelId="{E22D7DAA-485D-4592-854B-96635BE146EB}" type="presParOf" srcId="{A3C45995-FB5A-40F5-9B79-F08B461D8158}" destId="{2C76E5E9-B1D1-40E1-9281-A4B989F25782}" srcOrd="0" destOrd="0" presId="urn:microsoft.com/office/officeart/2005/8/layout/list1"/>
    <dgm:cxn modelId="{EA0A33DC-94F2-411F-801E-A76C5181B30E}" type="presParOf" srcId="{A3C45995-FB5A-40F5-9B79-F08B461D8158}" destId="{E3738677-136A-4DAF-8241-5EEDA040C878}" srcOrd="1" destOrd="0" presId="urn:microsoft.com/office/officeart/2005/8/layout/list1"/>
    <dgm:cxn modelId="{94E42E29-5C29-4877-98A7-B0DECB282DBA}" type="presParOf" srcId="{CB121643-5CA4-4F05-810E-3A020F82FE67}" destId="{8B49DB59-AD5F-44E9-A163-24F3E2A2C9AF}" srcOrd="1" destOrd="0" presId="urn:microsoft.com/office/officeart/2005/8/layout/list1"/>
    <dgm:cxn modelId="{0917E554-8382-48AB-9C80-45510772EE12}" type="presParOf" srcId="{CB121643-5CA4-4F05-810E-3A020F82FE67}" destId="{6870B9BE-4BE2-4FDF-B566-C2B285973251}" srcOrd="2" destOrd="0" presId="urn:microsoft.com/office/officeart/2005/8/layout/list1"/>
    <dgm:cxn modelId="{068EDD27-6BD8-4EE3-AE96-EEC5F9EBFD4F}" type="presParOf" srcId="{CB121643-5CA4-4F05-810E-3A020F82FE67}" destId="{E2CF4AC9-D3D6-462B-A493-E71EDDFB3812}" srcOrd="3" destOrd="0" presId="urn:microsoft.com/office/officeart/2005/8/layout/list1"/>
    <dgm:cxn modelId="{8A2FD9D5-D34D-490B-851A-1B938FBAA81A}" type="presParOf" srcId="{CB121643-5CA4-4F05-810E-3A020F82FE67}" destId="{177E4ABB-8786-4322-919C-035B323130B1}" srcOrd="4" destOrd="0" presId="urn:microsoft.com/office/officeart/2005/8/layout/list1"/>
    <dgm:cxn modelId="{9AB45958-3C76-4E54-8F24-FBC01CF850DD}" type="presParOf" srcId="{177E4ABB-8786-4322-919C-035B323130B1}" destId="{7C175BDF-D902-495B-BFAD-3D841C786DF0}" srcOrd="0" destOrd="0" presId="urn:microsoft.com/office/officeart/2005/8/layout/list1"/>
    <dgm:cxn modelId="{4CA46A08-DA2B-4289-B1FA-D176CF21AA9B}" type="presParOf" srcId="{177E4ABB-8786-4322-919C-035B323130B1}" destId="{3EDD9928-295C-40B3-B6CA-8183ABF2655A}" srcOrd="1" destOrd="0" presId="urn:microsoft.com/office/officeart/2005/8/layout/list1"/>
    <dgm:cxn modelId="{C6F46E59-2A17-4FF8-B04C-BFF4E31D3530}" type="presParOf" srcId="{CB121643-5CA4-4F05-810E-3A020F82FE67}" destId="{D4B5CDF9-6DA2-47C5-8472-0A97EA424A04}" srcOrd="5" destOrd="0" presId="urn:microsoft.com/office/officeart/2005/8/layout/list1"/>
    <dgm:cxn modelId="{743DB0E3-49C9-4FC0-A6A7-18E6C27FC454}" type="presParOf" srcId="{CB121643-5CA4-4F05-810E-3A020F82FE67}" destId="{D20B403A-F7D3-4AAB-9204-F884EC953F4A}" srcOrd="6" destOrd="0" presId="urn:microsoft.com/office/officeart/2005/8/layout/list1"/>
    <dgm:cxn modelId="{0A82696F-4527-4D2D-B53D-FC8CC43D6BA0}" type="presParOf" srcId="{CB121643-5CA4-4F05-810E-3A020F82FE67}" destId="{69A1CEA8-5ECF-4CCC-827A-C1033A114343}" srcOrd="7" destOrd="0" presId="urn:microsoft.com/office/officeart/2005/8/layout/list1"/>
    <dgm:cxn modelId="{62459E03-EE7F-4876-B439-942D2B24DD77}" type="presParOf" srcId="{CB121643-5CA4-4F05-810E-3A020F82FE67}" destId="{B5A6AADB-FF50-4F6B-A163-5B85FF5D6D00}" srcOrd="8" destOrd="0" presId="urn:microsoft.com/office/officeart/2005/8/layout/list1"/>
    <dgm:cxn modelId="{4F566605-6486-4C6F-91A1-2B80CC0A8749}" type="presParOf" srcId="{B5A6AADB-FF50-4F6B-A163-5B85FF5D6D00}" destId="{27069553-EF67-46AA-87AE-97F3264D21C6}" srcOrd="0" destOrd="0" presId="urn:microsoft.com/office/officeart/2005/8/layout/list1"/>
    <dgm:cxn modelId="{C6D0929E-A20A-45D5-BA55-CCA504EE4926}" type="presParOf" srcId="{B5A6AADB-FF50-4F6B-A163-5B85FF5D6D00}" destId="{0C496A88-4A4A-45F0-9391-6212B979F164}" srcOrd="1" destOrd="0" presId="urn:microsoft.com/office/officeart/2005/8/layout/list1"/>
    <dgm:cxn modelId="{7214F936-C1A7-43F1-AAA4-428C09A02E10}" type="presParOf" srcId="{CB121643-5CA4-4F05-810E-3A020F82FE67}" destId="{48C402CA-EC20-4653-B6C7-7503F6D5635D}" srcOrd="9" destOrd="0" presId="urn:microsoft.com/office/officeart/2005/8/layout/list1"/>
    <dgm:cxn modelId="{D055F12A-5A5A-40B5-BDED-315790851738}" type="presParOf" srcId="{CB121643-5CA4-4F05-810E-3A020F82FE67}" destId="{44F91283-3DA7-40F9-BC8D-7E11B021B0B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ADF0A4-4D52-4FAD-9EBB-469056DCD98E}" type="doc">
      <dgm:prSet loTypeId="urn:microsoft.com/office/officeart/2005/8/layout/hChevron3" loCatId="process" qsTypeId="urn:microsoft.com/office/officeart/2005/8/quickstyle/simple2" qsCatId="simple" csTypeId="urn:microsoft.com/office/officeart/2005/8/colors/colorful5" csCatId="colorful" phldr="1"/>
      <dgm:spPr/>
    </dgm:pt>
    <dgm:pt modelId="{DE849146-9ED6-4D3B-B38A-6A67A78CE84A}">
      <dgm:prSet phldrT="[文本]" custT="1"/>
      <dgm:spPr/>
      <dgm:t>
        <a:bodyPr/>
        <a:lstStyle/>
        <a:p>
          <a:r>
            <a:rPr lang="en-US" altLang="zh-CN" sz="1050" dirty="0" smtClean="0"/>
            <a:t>AST Tree</a:t>
          </a:r>
          <a:endParaRPr lang="zh-CN" altLang="en-US" sz="1050" dirty="0"/>
        </a:p>
      </dgm:t>
    </dgm:pt>
    <dgm:pt modelId="{04EC1425-46CC-4BD9-8B2F-425D9133DE81}" type="parTrans" cxnId="{07530E61-4ACE-4E72-A0FC-A037100D455B}">
      <dgm:prSet/>
      <dgm:spPr/>
      <dgm:t>
        <a:bodyPr/>
        <a:lstStyle/>
        <a:p>
          <a:endParaRPr lang="zh-CN" altLang="en-US" sz="4000"/>
        </a:p>
      </dgm:t>
    </dgm:pt>
    <dgm:pt modelId="{DE3406A4-852E-4156-BC9E-E4AD36A3145B}" type="sibTrans" cxnId="{07530E61-4ACE-4E72-A0FC-A037100D455B}">
      <dgm:prSet/>
      <dgm:spPr/>
      <dgm:t>
        <a:bodyPr/>
        <a:lstStyle/>
        <a:p>
          <a:endParaRPr lang="zh-CN" altLang="en-US" sz="4000"/>
        </a:p>
      </dgm:t>
    </dgm:pt>
    <dgm:pt modelId="{27B87250-1EBF-449D-B37F-8BE957D5998F}">
      <dgm:prSet phldrT="[文本]" custT="1"/>
      <dgm:spPr/>
      <dgm:t>
        <a:bodyPr/>
        <a:lstStyle/>
        <a:p>
          <a:r>
            <a:rPr lang="en-US" altLang="zh-CN" sz="1050" dirty="0" err="1" smtClean="0"/>
            <a:t>QueryBlock</a:t>
          </a:r>
          <a:endParaRPr lang="zh-CN" altLang="en-US" sz="1050" dirty="0"/>
        </a:p>
      </dgm:t>
    </dgm:pt>
    <dgm:pt modelId="{382C228A-6435-41D3-8F41-93D52A7756AA}" type="parTrans" cxnId="{E4092529-5AB6-4BE3-8E7C-ED21D30A0639}">
      <dgm:prSet/>
      <dgm:spPr/>
      <dgm:t>
        <a:bodyPr/>
        <a:lstStyle/>
        <a:p>
          <a:endParaRPr lang="zh-CN" altLang="en-US" sz="4000"/>
        </a:p>
      </dgm:t>
    </dgm:pt>
    <dgm:pt modelId="{DC0C83FD-D7B5-4C05-9A62-8689871DD1A5}" type="sibTrans" cxnId="{E4092529-5AB6-4BE3-8E7C-ED21D30A0639}">
      <dgm:prSet/>
      <dgm:spPr/>
      <dgm:t>
        <a:bodyPr/>
        <a:lstStyle/>
        <a:p>
          <a:endParaRPr lang="zh-CN" altLang="en-US" sz="4000"/>
        </a:p>
      </dgm:t>
    </dgm:pt>
    <dgm:pt modelId="{F8238BE2-FB81-464A-A45E-96EC53BCA045}">
      <dgm:prSet phldrT="[文本]" custT="1"/>
      <dgm:spPr/>
      <dgm:t>
        <a:bodyPr/>
        <a:lstStyle/>
        <a:p>
          <a:r>
            <a:rPr lang="en-US" altLang="zh-CN" sz="1050" dirty="0" err="1" smtClean="0"/>
            <a:t>OperatorTree</a:t>
          </a:r>
          <a:endParaRPr lang="zh-CN" altLang="en-US" sz="1050" dirty="0"/>
        </a:p>
      </dgm:t>
    </dgm:pt>
    <dgm:pt modelId="{A690EDB7-2194-4005-A8DE-F03825777D00}" type="parTrans" cxnId="{C5F7546D-CFE4-4CAF-B01E-7D487A36920F}">
      <dgm:prSet/>
      <dgm:spPr/>
      <dgm:t>
        <a:bodyPr/>
        <a:lstStyle/>
        <a:p>
          <a:endParaRPr lang="zh-CN" altLang="en-US" sz="4000"/>
        </a:p>
      </dgm:t>
    </dgm:pt>
    <dgm:pt modelId="{C9F16E9D-8202-4157-BB1E-04146135F6E1}" type="sibTrans" cxnId="{C5F7546D-CFE4-4CAF-B01E-7D487A36920F}">
      <dgm:prSet/>
      <dgm:spPr/>
      <dgm:t>
        <a:bodyPr/>
        <a:lstStyle/>
        <a:p>
          <a:endParaRPr lang="zh-CN" altLang="en-US" sz="4000"/>
        </a:p>
      </dgm:t>
    </dgm:pt>
    <dgm:pt modelId="{80AD4E3E-A3D1-4A3E-AF66-D0EAABABCAFB}">
      <dgm:prSet phldrT="[文本]" custT="1"/>
      <dgm:spPr/>
      <dgm:t>
        <a:bodyPr/>
        <a:lstStyle/>
        <a:p>
          <a:r>
            <a:rPr lang="zh-CN" altLang="en-US" sz="1050" dirty="0" smtClean="0"/>
            <a:t>优化后</a:t>
          </a:r>
          <a:r>
            <a:rPr lang="en-US" altLang="zh-CN" sz="1050" dirty="0" err="1" smtClean="0"/>
            <a:t>OperatorTree</a:t>
          </a:r>
          <a:endParaRPr lang="zh-CN" altLang="en-US" sz="1050" dirty="0"/>
        </a:p>
      </dgm:t>
    </dgm:pt>
    <dgm:pt modelId="{086D25E5-4064-4F1B-A25A-7C5FD65417EB}" type="parTrans" cxnId="{38C1B6A2-9765-4F7D-BFC9-F1B84D4D4BC8}">
      <dgm:prSet/>
      <dgm:spPr/>
      <dgm:t>
        <a:bodyPr/>
        <a:lstStyle/>
        <a:p>
          <a:endParaRPr lang="zh-CN" altLang="en-US" sz="4000"/>
        </a:p>
      </dgm:t>
    </dgm:pt>
    <dgm:pt modelId="{C7160772-A468-4209-82AF-AC043BE22CC0}" type="sibTrans" cxnId="{38C1B6A2-9765-4F7D-BFC9-F1B84D4D4BC8}">
      <dgm:prSet/>
      <dgm:spPr/>
      <dgm:t>
        <a:bodyPr/>
        <a:lstStyle/>
        <a:p>
          <a:endParaRPr lang="zh-CN" altLang="en-US" sz="4000"/>
        </a:p>
      </dgm:t>
    </dgm:pt>
    <dgm:pt modelId="{8B98BD37-9E3D-4CED-AB80-7EA6047D94F6}">
      <dgm:prSet phldrT="[文本]" custT="1"/>
      <dgm:spPr/>
      <dgm:t>
        <a:bodyPr/>
        <a:lstStyle/>
        <a:p>
          <a:r>
            <a:rPr lang="en-US" altLang="zh-CN" sz="1050" dirty="0" err="1" smtClean="0"/>
            <a:t>MapReduce</a:t>
          </a:r>
          <a:r>
            <a:rPr lang="zh-CN" altLang="en-US" sz="1050" dirty="0" smtClean="0"/>
            <a:t>任务</a:t>
          </a:r>
          <a:endParaRPr lang="zh-CN" altLang="en-US" sz="1050" dirty="0"/>
        </a:p>
      </dgm:t>
    </dgm:pt>
    <dgm:pt modelId="{DCD1CB79-50EC-4B8E-9E85-6F0227DDDFE2}" type="parTrans" cxnId="{AE080C49-754C-4D3C-81FA-CAD56DB377B8}">
      <dgm:prSet/>
      <dgm:spPr/>
      <dgm:t>
        <a:bodyPr/>
        <a:lstStyle/>
        <a:p>
          <a:endParaRPr lang="zh-CN" altLang="en-US" sz="4000"/>
        </a:p>
      </dgm:t>
    </dgm:pt>
    <dgm:pt modelId="{3F974406-A811-47EE-9E79-A984D36339C2}" type="sibTrans" cxnId="{AE080C49-754C-4D3C-81FA-CAD56DB377B8}">
      <dgm:prSet/>
      <dgm:spPr/>
      <dgm:t>
        <a:bodyPr/>
        <a:lstStyle/>
        <a:p>
          <a:endParaRPr lang="zh-CN" altLang="en-US" sz="4000"/>
        </a:p>
      </dgm:t>
    </dgm:pt>
    <dgm:pt modelId="{CFC27728-0FAE-4D70-899A-1AF241BD22F5}">
      <dgm:prSet phldrT="[文本]" custT="1"/>
      <dgm:spPr/>
      <dgm:t>
        <a:bodyPr/>
        <a:lstStyle/>
        <a:p>
          <a:r>
            <a:rPr lang="zh-CN" altLang="en-US" sz="1050" dirty="0" smtClean="0"/>
            <a:t>最终执行</a:t>
          </a:r>
          <a:r>
            <a:rPr lang="en-US" altLang="zh-CN" sz="1050" dirty="0" smtClean="0"/>
            <a:t/>
          </a:r>
          <a:br>
            <a:rPr lang="en-US" altLang="zh-CN" sz="1050" dirty="0" smtClean="0"/>
          </a:br>
          <a:r>
            <a:rPr lang="zh-CN" altLang="en-US" sz="1050" dirty="0" smtClean="0"/>
            <a:t>计划</a:t>
          </a:r>
          <a:endParaRPr lang="zh-CN" altLang="en-US" sz="1050" dirty="0"/>
        </a:p>
      </dgm:t>
    </dgm:pt>
    <dgm:pt modelId="{44780893-2EDF-4AC8-AF6D-9BE1A8FB7CCA}" type="parTrans" cxnId="{B676F08C-C93B-4D4D-88AB-375129D40D1F}">
      <dgm:prSet/>
      <dgm:spPr/>
      <dgm:t>
        <a:bodyPr/>
        <a:lstStyle/>
        <a:p>
          <a:endParaRPr lang="zh-CN" altLang="en-US" sz="4000"/>
        </a:p>
      </dgm:t>
    </dgm:pt>
    <dgm:pt modelId="{B193D5C5-22C8-4972-A048-0496DD445259}" type="sibTrans" cxnId="{B676F08C-C93B-4D4D-88AB-375129D40D1F}">
      <dgm:prSet/>
      <dgm:spPr/>
      <dgm:t>
        <a:bodyPr/>
        <a:lstStyle/>
        <a:p>
          <a:endParaRPr lang="zh-CN" altLang="en-US" sz="4000"/>
        </a:p>
      </dgm:t>
    </dgm:pt>
    <dgm:pt modelId="{B1BB3E1D-DF4C-4420-AB30-F110F4E951D0}">
      <dgm:prSet phldrT="[文本]" custT="1"/>
      <dgm:spPr/>
      <dgm:t>
        <a:bodyPr/>
        <a:lstStyle/>
        <a:p>
          <a:r>
            <a:rPr lang="en-US" altLang="zh-CN" sz="1050" dirty="0" smtClean="0"/>
            <a:t>SQL</a:t>
          </a:r>
          <a:r>
            <a:rPr lang="zh-CN" altLang="en-US" sz="1050" dirty="0" smtClean="0"/>
            <a:t>语句</a:t>
          </a:r>
          <a:endParaRPr lang="zh-CN" altLang="en-US" sz="1050" dirty="0"/>
        </a:p>
      </dgm:t>
    </dgm:pt>
    <dgm:pt modelId="{45EF1011-9FE8-4181-B03B-179F8D99ECB4}" type="parTrans" cxnId="{7CCFE0DF-0114-44E0-B638-AF293E060FE3}">
      <dgm:prSet/>
      <dgm:spPr/>
      <dgm:t>
        <a:bodyPr/>
        <a:lstStyle/>
        <a:p>
          <a:endParaRPr lang="zh-CN" altLang="en-US" sz="1400"/>
        </a:p>
      </dgm:t>
    </dgm:pt>
    <dgm:pt modelId="{141A5AFF-E45B-46F5-B732-D5F8219FF397}" type="sibTrans" cxnId="{7CCFE0DF-0114-44E0-B638-AF293E060FE3}">
      <dgm:prSet/>
      <dgm:spPr/>
      <dgm:t>
        <a:bodyPr/>
        <a:lstStyle/>
        <a:p>
          <a:endParaRPr lang="zh-CN" altLang="en-US" sz="1400"/>
        </a:p>
      </dgm:t>
    </dgm:pt>
    <dgm:pt modelId="{75BCED00-2840-405A-B3E3-3CDCFAD67162}" type="pres">
      <dgm:prSet presAssocID="{64ADF0A4-4D52-4FAD-9EBB-469056DCD98E}" presName="Name0" presStyleCnt="0">
        <dgm:presLayoutVars>
          <dgm:dir/>
          <dgm:resizeHandles val="exact"/>
        </dgm:presLayoutVars>
      </dgm:prSet>
      <dgm:spPr/>
    </dgm:pt>
    <dgm:pt modelId="{CE527EBB-3800-479E-A960-6547612B50F2}" type="pres">
      <dgm:prSet presAssocID="{B1BB3E1D-DF4C-4420-AB30-F110F4E951D0}" presName="parTxOnly" presStyleLbl="node1" presStyleIdx="0" presStyleCnt="7" custScaleX="65137">
        <dgm:presLayoutVars>
          <dgm:bulletEnabled val="1"/>
        </dgm:presLayoutVars>
      </dgm:prSet>
      <dgm:spPr/>
      <dgm:t>
        <a:bodyPr/>
        <a:lstStyle/>
        <a:p>
          <a:endParaRPr lang="zh-CN" altLang="en-US"/>
        </a:p>
      </dgm:t>
    </dgm:pt>
    <dgm:pt modelId="{C33C47AF-0C5F-4694-8B15-B57BF926B1D3}" type="pres">
      <dgm:prSet presAssocID="{141A5AFF-E45B-46F5-B732-D5F8219FF397}" presName="parSpace" presStyleCnt="0"/>
      <dgm:spPr/>
    </dgm:pt>
    <dgm:pt modelId="{9145A5AC-319F-43D1-85CF-B4928F83B238}" type="pres">
      <dgm:prSet presAssocID="{DE849146-9ED6-4D3B-B38A-6A67A78CE84A}" presName="parTxOnly" presStyleLbl="node1" presStyleIdx="1" presStyleCnt="7" custScaleX="82550">
        <dgm:presLayoutVars>
          <dgm:bulletEnabled val="1"/>
        </dgm:presLayoutVars>
      </dgm:prSet>
      <dgm:spPr/>
      <dgm:t>
        <a:bodyPr/>
        <a:lstStyle/>
        <a:p>
          <a:endParaRPr lang="zh-CN" altLang="en-US"/>
        </a:p>
      </dgm:t>
    </dgm:pt>
    <dgm:pt modelId="{B5460082-1EEA-47FA-8AEB-9D71E18B1FC8}" type="pres">
      <dgm:prSet presAssocID="{DE3406A4-852E-4156-BC9E-E4AD36A3145B}" presName="parSpace" presStyleCnt="0"/>
      <dgm:spPr/>
    </dgm:pt>
    <dgm:pt modelId="{93DE1628-406A-450A-A8D6-3AA4D12D9C6E}" type="pres">
      <dgm:prSet presAssocID="{27B87250-1EBF-449D-B37F-8BE957D5998F}" presName="parTxOnly" presStyleLbl="node1" presStyleIdx="2" presStyleCnt="7" custScaleX="98791">
        <dgm:presLayoutVars>
          <dgm:bulletEnabled val="1"/>
        </dgm:presLayoutVars>
      </dgm:prSet>
      <dgm:spPr/>
      <dgm:t>
        <a:bodyPr/>
        <a:lstStyle/>
        <a:p>
          <a:endParaRPr lang="zh-CN" altLang="en-US"/>
        </a:p>
      </dgm:t>
    </dgm:pt>
    <dgm:pt modelId="{3A4E20FF-D22B-4603-A930-392BE4FF99A1}" type="pres">
      <dgm:prSet presAssocID="{DC0C83FD-D7B5-4C05-9A62-8689871DD1A5}" presName="parSpace" presStyleCnt="0"/>
      <dgm:spPr/>
    </dgm:pt>
    <dgm:pt modelId="{4D8BDC30-D551-4D1F-A072-9C265CFC601E}" type="pres">
      <dgm:prSet presAssocID="{F8238BE2-FB81-464A-A45E-96EC53BCA045}" presName="parTxOnly" presStyleLbl="node1" presStyleIdx="3" presStyleCnt="7" custScaleX="115451">
        <dgm:presLayoutVars>
          <dgm:bulletEnabled val="1"/>
        </dgm:presLayoutVars>
      </dgm:prSet>
      <dgm:spPr/>
      <dgm:t>
        <a:bodyPr/>
        <a:lstStyle/>
        <a:p>
          <a:endParaRPr lang="zh-CN" altLang="en-US"/>
        </a:p>
      </dgm:t>
    </dgm:pt>
    <dgm:pt modelId="{F56187E3-B778-4555-9CBE-3F7B7C129FB9}" type="pres">
      <dgm:prSet presAssocID="{C9F16E9D-8202-4157-BB1E-04146135F6E1}" presName="parSpace" presStyleCnt="0"/>
      <dgm:spPr/>
    </dgm:pt>
    <dgm:pt modelId="{F3DC3B42-29C0-4AD7-986D-FC011A80581A}" type="pres">
      <dgm:prSet presAssocID="{80AD4E3E-A3D1-4A3E-AF66-D0EAABABCAFB}" presName="parTxOnly" presStyleLbl="node1" presStyleIdx="4" presStyleCnt="7" custScaleX="122545">
        <dgm:presLayoutVars>
          <dgm:bulletEnabled val="1"/>
        </dgm:presLayoutVars>
      </dgm:prSet>
      <dgm:spPr/>
      <dgm:t>
        <a:bodyPr/>
        <a:lstStyle/>
        <a:p>
          <a:endParaRPr lang="zh-CN" altLang="en-US"/>
        </a:p>
      </dgm:t>
    </dgm:pt>
    <dgm:pt modelId="{72C75549-587F-41C1-9D63-121A842E0C31}" type="pres">
      <dgm:prSet presAssocID="{C7160772-A468-4209-82AF-AC043BE22CC0}" presName="parSpace" presStyleCnt="0"/>
      <dgm:spPr/>
    </dgm:pt>
    <dgm:pt modelId="{ABB538D4-BD2C-4BF4-8A90-9F35280BFEAE}" type="pres">
      <dgm:prSet presAssocID="{8B98BD37-9E3D-4CED-AB80-7EA6047D94F6}" presName="parTxOnly" presStyleLbl="node1" presStyleIdx="5" presStyleCnt="7">
        <dgm:presLayoutVars>
          <dgm:bulletEnabled val="1"/>
        </dgm:presLayoutVars>
      </dgm:prSet>
      <dgm:spPr/>
      <dgm:t>
        <a:bodyPr/>
        <a:lstStyle/>
        <a:p>
          <a:endParaRPr lang="zh-CN" altLang="en-US"/>
        </a:p>
      </dgm:t>
    </dgm:pt>
    <dgm:pt modelId="{4DCBFB9E-7ED6-4230-9B06-C6488C8DCD94}" type="pres">
      <dgm:prSet presAssocID="{3F974406-A811-47EE-9E79-A984D36339C2}" presName="parSpace" presStyleCnt="0"/>
      <dgm:spPr/>
    </dgm:pt>
    <dgm:pt modelId="{EF968A5F-A92D-4CB9-A426-97B00E9DA8AB}" type="pres">
      <dgm:prSet presAssocID="{CFC27728-0FAE-4D70-899A-1AF241BD22F5}" presName="parTxOnly" presStyleLbl="node1" presStyleIdx="6" presStyleCnt="7" custScaleX="98325">
        <dgm:presLayoutVars>
          <dgm:bulletEnabled val="1"/>
        </dgm:presLayoutVars>
      </dgm:prSet>
      <dgm:spPr/>
      <dgm:t>
        <a:bodyPr/>
        <a:lstStyle/>
        <a:p>
          <a:endParaRPr lang="zh-CN" altLang="en-US"/>
        </a:p>
      </dgm:t>
    </dgm:pt>
  </dgm:ptLst>
  <dgm:cxnLst>
    <dgm:cxn modelId="{68CCFE89-68CD-4396-9967-DB1D94B4C1A6}" type="presOf" srcId="{CFC27728-0FAE-4D70-899A-1AF241BD22F5}" destId="{EF968A5F-A92D-4CB9-A426-97B00E9DA8AB}" srcOrd="0" destOrd="0" presId="urn:microsoft.com/office/officeart/2005/8/layout/hChevron3"/>
    <dgm:cxn modelId="{07530E61-4ACE-4E72-A0FC-A037100D455B}" srcId="{64ADF0A4-4D52-4FAD-9EBB-469056DCD98E}" destId="{DE849146-9ED6-4D3B-B38A-6A67A78CE84A}" srcOrd="1" destOrd="0" parTransId="{04EC1425-46CC-4BD9-8B2F-425D9133DE81}" sibTransId="{DE3406A4-852E-4156-BC9E-E4AD36A3145B}"/>
    <dgm:cxn modelId="{E005459B-2B08-4BAF-927B-D4BB97768E40}" type="presOf" srcId="{27B87250-1EBF-449D-B37F-8BE957D5998F}" destId="{93DE1628-406A-450A-A8D6-3AA4D12D9C6E}" srcOrd="0" destOrd="0" presId="urn:microsoft.com/office/officeart/2005/8/layout/hChevron3"/>
    <dgm:cxn modelId="{AFB7F383-8F0D-47F9-A3FD-2C5DD2EF5DE1}" type="presOf" srcId="{B1BB3E1D-DF4C-4420-AB30-F110F4E951D0}" destId="{CE527EBB-3800-479E-A960-6547612B50F2}" srcOrd="0" destOrd="0" presId="urn:microsoft.com/office/officeart/2005/8/layout/hChevron3"/>
    <dgm:cxn modelId="{B676F08C-C93B-4D4D-88AB-375129D40D1F}" srcId="{64ADF0A4-4D52-4FAD-9EBB-469056DCD98E}" destId="{CFC27728-0FAE-4D70-899A-1AF241BD22F5}" srcOrd="6" destOrd="0" parTransId="{44780893-2EDF-4AC8-AF6D-9BE1A8FB7CCA}" sibTransId="{B193D5C5-22C8-4972-A048-0496DD445259}"/>
    <dgm:cxn modelId="{01C0EB97-70E6-496C-8AA1-7EBB0C30D465}" type="presOf" srcId="{8B98BD37-9E3D-4CED-AB80-7EA6047D94F6}" destId="{ABB538D4-BD2C-4BF4-8A90-9F35280BFEAE}" srcOrd="0" destOrd="0" presId="urn:microsoft.com/office/officeart/2005/8/layout/hChevron3"/>
    <dgm:cxn modelId="{AE080C49-754C-4D3C-81FA-CAD56DB377B8}" srcId="{64ADF0A4-4D52-4FAD-9EBB-469056DCD98E}" destId="{8B98BD37-9E3D-4CED-AB80-7EA6047D94F6}" srcOrd="5" destOrd="0" parTransId="{DCD1CB79-50EC-4B8E-9E85-6F0227DDDFE2}" sibTransId="{3F974406-A811-47EE-9E79-A984D36339C2}"/>
    <dgm:cxn modelId="{C56DF43B-FDFF-45C6-8CE8-76BEBC8ADBD7}" type="presOf" srcId="{DE849146-9ED6-4D3B-B38A-6A67A78CE84A}" destId="{9145A5AC-319F-43D1-85CF-B4928F83B238}" srcOrd="0" destOrd="0" presId="urn:microsoft.com/office/officeart/2005/8/layout/hChevron3"/>
    <dgm:cxn modelId="{12936C60-D8E4-40E7-AFC6-351C1AF8B4E4}" type="presOf" srcId="{F8238BE2-FB81-464A-A45E-96EC53BCA045}" destId="{4D8BDC30-D551-4D1F-A072-9C265CFC601E}" srcOrd="0" destOrd="0" presId="urn:microsoft.com/office/officeart/2005/8/layout/hChevron3"/>
    <dgm:cxn modelId="{E4092529-5AB6-4BE3-8E7C-ED21D30A0639}" srcId="{64ADF0A4-4D52-4FAD-9EBB-469056DCD98E}" destId="{27B87250-1EBF-449D-B37F-8BE957D5998F}" srcOrd="2" destOrd="0" parTransId="{382C228A-6435-41D3-8F41-93D52A7756AA}" sibTransId="{DC0C83FD-D7B5-4C05-9A62-8689871DD1A5}"/>
    <dgm:cxn modelId="{A18E169A-50E1-4B68-B056-204F76B7C3EC}" type="presOf" srcId="{64ADF0A4-4D52-4FAD-9EBB-469056DCD98E}" destId="{75BCED00-2840-405A-B3E3-3CDCFAD67162}" srcOrd="0" destOrd="0" presId="urn:microsoft.com/office/officeart/2005/8/layout/hChevron3"/>
    <dgm:cxn modelId="{38C1B6A2-9765-4F7D-BFC9-F1B84D4D4BC8}" srcId="{64ADF0A4-4D52-4FAD-9EBB-469056DCD98E}" destId="{80AD4E3E-A3D1-4A3E-AF66-D0EAABABCAFB}" srcOrd="4" destOrd="0" parTransId="{086D25E5-4064-4F1B-A25A-7C5FD65417EB}" sibTransId="{C7160772-A468-4209-82AF-AC043BE22CC0}"/>
    <dgm:cxn modelId="{7CCFE0DF-0114-44E0-B638-AF293E060FE3}" srcId="{64ADF0A4-4D52-4FAD-9EBB-469056DCD98E}" destId="{B1BB3E1D-DF4C-4420-AB30-F110F4E951D0}" srcOrd="0" destOrd="0" parTransId="{45EF1011-9FE8-4181-B03B-179F8D99ECB4}" sibTransId="{141A5AFF-E45B-46F5-B732-D5F8219FF397}"/>
    <dgm:cxn modelId="{94D145E2-9D31-4288-8079-D91292CAAB21}" type="presOf" srcId="{80AD4E3E-A3D1-4A3E-AF66-D0EAABABCAFB}" destId="{F3DC3B42-29C0-4AD7-986D-FC011A80581A}" srcOrd="0" destOrd="0" presId="urn:microsoft.com/office/officeart/2005/8/layout/hChevron3"/>
    <dgm:cxn modelId="{C5F7546D-CFE4-4CAF-B01E-7D487A36920F}" srcId="{64ADF0A4-4D52-4FAD-9EBB-469056DCD98E}" destId="{F8238BE2-FB81-464A-A45E-96EC53BCA045}" srcOrd="3" destOrd="0" parTransId="{A690EDB7-2194-4005-A8DE-F03825777D00}" sibTransId="{C9F16E9D-8202-4157-BB1E-04146135F6E1}"/>
    <dgm:cxn modelId="{32E27089-F242-427C-977E-7C3BB54A93C2}" type="presParOf" srcId="{75BCED00-2840-405A-B3E3-3CDCFAD67162}" destId="{CE527EBB-3800-479E-A960-6547612B50F2}" srcOrd="0" destOrd="0" presId="urn:microsoft.com/office/officeart/2005/8/layout/hChevron3"/>
    <dgm:cxn modelId="{4D6BA732-37DE-444C-9790-6B5CA5ED5236}" type="presParOf" srcId="{75BCED00-2840-405A-B3E3-3CDCFAD67162}" destId="{C33C47AF-0C5F-4694-8B15-B57BF926B1D3}" srcOrd="1" destOrd="0" presId="urn:microsoft.com/office/officeart/2005/8/layout/hChevron3"/>
    <dgm:cxn modelId="{95D43CB3-8389-462D-8F3D-089C6FE0B819}" type="presParOf" srcId="{75BCED00-2840-405A-B3E3-3CDCFAD67162}" destId="{9145A5AC-319F-43D1-85CF-B4928F83B238}" srcOrd="2" destOrd="0" presId="urn:microsoft.com/office/officeart/2005/8/layout/hChevron3"/>
    <dgm:cxn modelId="{9689C065-38BC-4923-AD2C-E47787CC3CF5}" type="presParOf" srcId="{75BCED00-2840-405A-B3E3-3CDCFAD67162}" destId="{B5460082-1EEA-47FA-8AEB-9D71E18B1FC8}" srcOrd="3" destOrd="0" presId="urn:microsoft.com/office/officeart/2005/8/layout/hChevron3"/>
    <dgm:cxn modelId="{C0E8E290-09EC-4B2A-9CC6-9DC8DF996885}" type="presParOf" srcId="{75BCED00-2840-405A-B3E3-3CDCFAD67162}" destId="{93DE1628-406A-450A-A8D6-3AA4D12D9C6E}" srcOrd="4" destOrd="0" presId="urn:microsoft.com/office/officeart/2005/8/layout/hChevron3"/>
    <dgm:cxn modelId="{C97B3A7F-AFF2-4267-8C9B-9F0BA3C72AFE}" type="presParOf" srcId="{75BCED00-2840-405A-B3E3-3CDCFAD67162}" destId="{3A4E20FF-D22B-4603-A930-392BE4FF99A1}" srcOrd="5" destOrd="0" presId="urn:microsoft.com/office/officeart/2005/8/layout/hChevron3"/>
    <dgm:cxn modelId="{8E74A89E-0353-4434-981E-34DEFB73F2BD}" type="presParOf" srcId="{75BCED00-2840-405A-B3E3-3CDCFAD67162}" destId="{4D8BDC30-D551-4D1F-A072-9C265CFC601E}" srcOrd="6" destOrd="0" presId="urn:microsoft.com/office/officeart/2005/8/layout/hChevron3"/>
    <dgm:cxn modelId="{2BEDE598-A875-4EAF-89D2-8B77E4FDFBD2}" type="presParOf" srcId="{75BCED00-2840-405A-B3E3-3CDCFAD67162}" destId="{F56187E3-B778-4555-9CBE-3F7B7C129FB9}" srcOrd="7" destOrd="0" presId="urn:microsoft.com/office/officeart/2005/8/layout/hChevron3"/>
    <dgm:cxn modelId="{AF487A8B-5ED1-4D83-AA5B-EF2E399A09E9}" type="presParOf" srcId="{75BCED00-2840-405A-B3E3-3CDCFAD67162}" destId="{F3DC3B42-29C0-4AD7-986D-FC011A80581A}" srcOrd="8" destOrd="0" presId="urn:microsoft.com/office/officeart/2005/8/layout/hChevron3"/>
    <dgm:cxn modelId="{94BDC422-C654-4F4A-854B-2B501DA474ED}" type="presParOf" srcId="{75BCED00-2840-405A-B3E3-3CDCFAD67162}" destId="{72C75549-587F-41C1-9D63-121A842E0C31}" srcOrd="9" destOrd="0" presId="urn:microsoft.com/office/officeart/2005/8/layout/hChevron3"/>
    <dgm:cxn modelId="{130D30CA-B4A3-4979-A06E-1B10833BAB9C}" type="presParOf" srcId="{75BCED00-2840-405A-B3E3-3CDCFAD67162}" destId="{ABB538D4-BD2C-4BF4-8A90-9F35280BFEAE}" srcOrd="10" destOrd="0" presId="urn:microsoft.com/office/officeart/2005/8/layout/hChevron3"/>
    <dgm:cxn modelId="{6D868AE0-318D-40F0-ADA6-402947BB805C}" type="presParOf" srcId="{75BCED00-2840-405A-B3E3-3CDCFAD67162}" destId="{4DCBFB9E-7ED6-4230-9B06-C6488C8DCD94}" srcOrd="11" destOrd="0" presId="urn:microsoft.com/office/officeart/2005/8/layout/hChevron3"/>
    <dgm:cxn modelId="{53154B80-B7B5-4ED6-BCC4-E5F527B53165}" type="presParOf" srcId="{75BCED00-2840-405A-B3E3-3CDCFAD67162}" destId="{EF968A5F-A92D-4CB9-A426-97B00E9DA8AB}"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0B9BE-4BE2-4FDF-B566-C2B285973251}">
      <dsp:nvSpPr>
        <dsp:cNvPr id="0" name=""/>
        <dsp:cNvSpPr/>
      </dsp:nvSpPr>
      <dsp:spPr>
        <a:xfrm>
          <a:off x="0" y="230440"/>
          <a:ext cx="5415280" cy="904049"/>
        </a:xfrm>
        <a:prstGeom prst="rect">
          <a:avLst/>
        </a:prstGeom>
        <a:solidFill>
          <a:schemeClr val="lt1">
            <a:alpha val="90000"/>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0286" tIns="291592" rIns="420286"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t>存储移动对象的每个采样时刻的位置信息</a:t>
          </a:r>
          <a:endParaRPr lang="zh-CN" altLang="en-US" sz="1400" kern="1200" dirty="0"/>
        </a:p>
        <a:p>
          <a:pPr marL="228600" lvl="2" indent="-114300" algn="l" defTabSz="622300">
            <a:lnSpc>
              <a:spcPct val="90000"/>
            </a:lnSpc>
            <a:spcBef>
              <a:spcPct val="0"/>
            </a:spcBef>
            <a:spcAft>
              <a:spcPct val="15000"/>
            </a:spcAft>
            <a:buChar char="••"/>
          </a:pPr>
          <a:r>
            <a:rPr lang="zh-CN" altLang="en-US" sz="1400" kern="1200" dirty="0" smtClean="0"/>
            <a:t>存储了原始数据。灵活性好，可满足多种需要</a:t>
          </a:r>
          <a:endParaRPr lang="zh-CN" altLang="en-US" sz="1400" kern="1200" dirty="0"/>
        </a:p>
      </dsp:txBody>
      <dsp:txXfrm>
        <a:off x="0" y="230440"/>
        <a:ext cx="5415280" cy="904049"/>
      </dsp:txXfrm>
    </dsp:sp>
    <dsp:sp modelId="{E3738677-136A-4DAF-8241-5EEDA040C878}">
      <dsp:nvSpPr>
        <dsp:cNvPr id="0" name=""/>
        <dsp:cNvSpPr/>
      </dsp:nvSpPr>
      <dsp:spPr>
        <a:xfrm>
          <a:off x="270764" y="23800"/>
          <a:ext cx="3790696" cy="413280"/>
        </a:xfrm>
        <a:prstGeom prst="roundRect">
          <a:avLst/>
        </a:prstGeom>
        <a:solidFill>
          <a:schemeClr val="accent1">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279" tIns="0" rIns="143279" bIns="0" numCol="1" spcCol="1270" anchor="ctr" anchorCtr="0">
          <a:noAutofit/>
        </a:bodyPr>
        <a:lstStyle/>
        <a:p>
          <a:pPr lvl="0" algn="l" defTabSz="622300">
            <a:lnSpc>
              <a:spcPct val="90000"/>
            </a:lnSpc>
            <a:spcBef>
              <a:spcPct val="0"/>
            </a:spcBef>
            <a:spcAft>
              <a:spcPct val="35000"/>
            </a:spcAft>
          </a:pPr>
          <a:r>
            <a:rPr lang="zh-CN" altLang="en-US" sz="1400" kern="1200" dirty="0" smtClean="0"/>
            <a:t>空间位置点存储</a:t>
          </a:r>
          <a:endParaRPr lang="zh-CN" altLang="en-US" sz="1400" kern="1200" dirty="0"/>
        </a:p>
      </dsp:txBody>
      <dsp:txXfrm>
        <a:off x="290939" y="43975"/>
        <a:ext cx="3750346" cy="372930"/>
      </dsp:txXfrm>
    </dsp:sp>
    <dsp:sp modelId="{D20B403A-F7D3-4AAB-9204-F884EC953F4A}">
      <dsp:nvSpPr>
        <dsp:cNvPr id="0" name=""/>
        <dsp:cNvSpPr/>
      </dsp:nvSpPr>
      <dsp:spPr>
        <a:xfrm>
          <a:off x="0" y="1416730"/>
          <a:ext cx="5415280" cy="1146600"/>
        </a:xfrm>
        <a:prstGeom prst="rect">
          <a:avLst/>
        </a:prstGeom>
        <a:solidFill>
          <a:schemeClr val="lt1">
            <a:alpha val="90000"/>
            <a:hueOff val="0"/>
            <a:satOff val="0"/>
            <a:lumOff val="0"/>
            <a:alphaOff val="0"/>
          </a:schemeClr>
        </a:solidFill>
        <a:ln w="15875" cap="rnd" cmpd="sng" algn="ctr">
          <a:solidFill>
            <a:schemeClr val="accent1">
              <a:shade val="80000"/>
              <a:hueOff val="173154"/>
              <a:satOff val="-9395"/>
              <a:lumOff val="146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0286" tIns="291592" rIns="420286"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t>构造移动对象的运动函数表示运动轨迹</a:t>
          </a:r>
          <a:endParaRPr lang="zh-CN" altLang="en-US" sz="1400" kern="1200" dirty="0"/>
        </a:p>
        <a:p>
          <a:pPr marL="228600" lvl="2" indent="-114300" algn="l" defTabSz="622300">
            <a:lnSpc>
              <a:spcPct val="90000"/>
            </a:lnSpc>
            <a:spcBef>
              <a:spcPct val="0"/>
            </a:spcBef>
            <a:spcAft>
              <a:spcPct val="15000"/>
            </a:spcAft>
            <a:buChar char="••"/>
          </a:pPr>
          <a:r>
            <a:rPr lang="zh-CN" altLang="en-US" sz="1400" kern="1200" dirty="0" smtClean="0"/>
            <a:t>适用于运动比较规律的移动对象，只需存储较少参数即可满足需求</a:t>
          </a:r>
          <a:endParaRPr lang="zh-CN" altLang="en-US" sz="1400" kern="1200" dirty="0"/>
        </a:p>
      </dsp:txBody>
      <dsp:txXfrm>
        <a:off x="0" y="1416730"/>
        <a:ext cx="5415280" cy="1146600"/>
      </dsp:txXfrm>
    </dsp:sp>
    <dsp:sp modelId="{3EDD9928-295C-40B3-B6CA-8183ABF2655A}">
      <dsp:nvSpPr>
        <dsp:cNvPr id="0" name=""/>
        <dsp:cNvSpPr/>
      </dsp:nvSpPr>
      <dsp:spPr>
        <a:xfrm>
          <a:off x="304893" y="1210090"/>
          <a:ext cx="3790696" cy="413280"/>
        </a:xfrm>
        <a:prstGeom prst="roundRect">
          <a:avLst/>
        </a:prstGeom>
        <a:solidFill>
          <a:schemeClr val="accent1">
            <a:shade val="80000"/>
            <a:hueOff val="173154"/>
            <a:satOff val="-9395"/>
            <a:lumOff val="1467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279" tIns="0" rIns="143279" bIns="0" numCol="1" spcCol="1270" anchor="ctr" anchorCtr="0">
          <a:noAutofit/>
        </a:bodyPr>
        <a:lstStyle/>
        <a:p>
          <a:pPr lvl="0" algn="l" defTabSz="622300">
            <a:lnSpc>
              <a:spcPct val="90000"/>
            </a:lnSpc>
            <a:spcBef>
              <a:spcPct val="0"/>
            </a:spcBef>
            <a:spcAft>
              <a:spcPct val="35000"/>
            </a:spcAft>
          </a:pPr>
          <a:r>
            <a:rPr lang="zh-CN" altLang="en-US" sz="1400" kern="1200" dirty="0" smtClean="0"/>
            <a:t>移动函数存储</a:t>
          </a:r>
          <a:endParaRPr lang="zh-CN" altLang="en-US" sz="1400" kern="1200" dirty="0"/>
        </a:p>
      </dsp:txBody>
      <dsp:txXfrm>
        <a:off x="325068" y="1230265"/>
        <a:ext cx="3750346" cy="372930"/>
      </dsp:txXfrm>
    </dsp:sp>
    <dsp:sp modelId="{44F91283-3DA7-40F9-BC8D-7E11B021B0B3}">
      <dsp:nvSpPr>
        <dsp:cNvPr id="0" name=""/>
        <dsp:cNvSpPr/>
      </dsp:nvSpPr>
      <dsp:spPr>
        <a:xfrm>
          <a:off x="0" y="2845571"/>
          <a:ext cx="5415280" cy="1146600"/>
        </a:xfrm>
        <a:prstGeom prst="rect">
          <a:avLst/>
        </a:prstGeom>
        <a:solidFill>
          <a:schemeClr val="lt1">
            <a:alpha val="90000"/>
            <a:hueOff val="0"/>
            <a:satOff val="0"/>
            <a:lumOff val="0"/>
            <a:alphaOff val="0"/>
          </a:schemeClr>
        </a:solidFill>
        <a:ln w="15875" cap="rnd" cmpd="sng" algn="ctr">
          <a:solidFill>
            <a:schemeClr val="accent1">
              <a:shade val="80000"/>
              <a:hueOff val="346308"/>
              <a:satOff val="-18790"/>
              <a:lumOff val="2935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0286" tIns="291592" rIns="420286"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t>将位置点组成的移动轨迹分为多段进行存储</a:t>
          </a:r>
          <a:endParaRPr lang="zh-CN" altLang="en-US" sz="1400" kern="1200" dirty="0"/>
        </a:p>
        <a:p>
          <a:pPr marL="228600" lvl="2" indent="-114300" algn="l" defTabSz="622300">
            <a:lnSpc>
              <a:spcPct val="90000"/>
            </a:lnSpc>
            <a:spcBef>
              <a:spcPct val="0"/>
            </a:spcBef>
            <a:spcAft>
              <a:spcPct val="15000"/>
            </a:spcAft>
            <a:buChar char="••"/>
          </a:pPr>
          <a:r>
            <a:rPr lang="zh-CN" altLang="en-US" sz="1400" kern="1200" dirty="0" smtClean="0"/>
            <a:t>能较好的反映移动对象的运动规律，存储数据量较空间点位置少</a:t>
          </a:r>
          <a:endParaRPr lang="zh-CN" altLang="en-US" sz="1400" kern="1200" dirty="0"/>
        </a:p>
      </dsp:txBody>
      <dsp:txXfrm>
        <a:off x="0" y="2845571"/>
        <a:ext cx="5415280" cy="1146600"/>
      </dsp:txXfrm>
    </dsp:sp>
    <dsp:sp modelId="{0C496A88-4A4A-45F0-9391-6212B979F164}">
      <dsp:nvSpPr>
        <dsp:cNvPr id="0" name=""/>
        <dsp:cNvSpPr/>
      </dsp:nvSpPr>
      <dsp:spPr>
        <a:xfrm>
          <a:off x="270764" y="2638930"/>
          <a:ext cx="3790696" cy="413280"/>
        </a:xfrm>
        <a:prstGeom prst="roundRect">
          <a:avLst/>
        </a:prstGeom>
        <a:solidFill>
          <a:schemeClr val="accent1">
            <a:shade val="80000"/>
            <a:hueOff val="346308"/>
            <a:satOff val="-18790"/>
            <a:lumOff val="2935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279" tIns="0" rIns="143279" bIns="0" numCol="1" spcCol="1270" anchor="ctr" anchorCtr="0">
          <a:noAutofit/>
        </a:bodyPr>
        <a:lstStyle/>
        <a:p>
          <a:pPr lvl="0" algn="l" defTabSz="622300">
            <a:lnSpc>
              <a:spcPct val="90000"/>
            </a:lnSpc>
            <a:spcBef>
              <a:spcPct val="0"/>
            </a:spcBef>
            <a:spcAft>
              <a:spcPct val="35000"/>
            </a:spcAft>
          </a:pPr>
          <a:r>
            <a:rPr lang="zh-CN" altLang="en-US" sz="1400" kern="1200" dirty="0" smtClean="0"/>
            <a:t>移动轨迹存储</a:t>
          </a:r>
          <a:endParaRPr lang="zh-CN" altLang="en-US" sz="1400" kern="1200" dirty="0"/>
        </a:p>
      </dsp:txBody>
      <dsp:txXfrm>
        <a:off x="290939" y="2659105"/>
        <a:ext cx="3750346"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527EBB-3800-479E-A960-6547612B50F2}">
      <dsp:nvSpPr>
        <dsp:cNvPr id="0" name=""/>
        <dsp:cNvSpPr/>
      </dsp:nvSpPr>
      <dsp:spPr>
        <a:xfrm>
          <a:off x="3743" y="1256596"/>
          <a:ext cx="796438" cy="489085"/>
        </a:xfrm>
        <a:prstGeom prst="homePlate">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8674" tIns="29337" rIns="14669" bIns="29337" numCol="1" spcCol="1270" anchor="ctr" anchorCtr="0">
          <a:noAutofit/>
        </a:bodyPr>
        <a:lstStyle/>
        <a:p>
          <a:pPr lvl="0" algn="ctr" defTabSz="466725">
            <a:lnSpc>
              <a:spcPct val="90000"/>
            </a:lnSpc>
            <a:spcBef>
              <a:spcPct val="0"/>
            </a:spcBef>
            <a:spcAft>
              <a:spcPct val="35000"/>
            </a:spcAft>
          </a:pPr>
          <a:r>
            <a:rPr lang="en-US" altLang="zh-CN" sz="1050" kern="1200" dirty="0" smtClean="0"/>
            <a:t>SQL</a:t>
          </a:r>
          <a:r>
            <a:rPr lang="zh-CN" altLang="en-US" sz="1050" kern="1200" dirty="0" smtClean="0"/>
            <a:t>语句</a:t>
          </a:r>
          <a:endParaRPr lang="zh-CN" altLang="en-US" sz="1050" kern="1200" dirty="0"/>
        </a:p>
      </dsp:txBody>
      <dsp:txXfrm>
        <a:off x="3743" y="1256596"/>
        <a:ext cx="674167" cy="489085"/>
      </dsp:txXfrm>
    </dsp:sp>
    <dsp:sp modelId="{9145A5AC-319F-43D1-85CF-B4928F83B238}">
      <dsp:nvSpPr>
        <dsp:cNvPr id="0" name=""/>
        <dsp:cNvSpPr/>
      </dsp:nvSpPr>
      <dsp:spPr>
        <a:xfrm>
          <a:off x="555639" y="1256596"/>
          <a:ext cx="1009349" cy="489085"/>
        </a:xfrm>
        <a:prstGeom prst="chevron">
          <a:avLst/>
        </a:prstGeom>
        <a:solidFill>
          <a:schemeClr val="accent5">
            <a:hueOff val="131242"/>
            <a:satOff val="7048"/>
            <a:lumOff val="-2549"/>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altLang="zh-CN" sz="1050" kern="1200" dirty="0" smtClean="0"/>
            <a:t>AST Tree</a:t>
          </a:r>
          <a:endParaRPr lang="zh-CN" altLang="en-US" sz="1050" kern="1200" dirty="0"/>
        </a:p>
      </dsp:txBody>
      <dsp:txXfrm>
        <a:off x="800182" y="1256596"/>
        <a:ext cx="520264" cy="489085"/>
      </dsp:txXfrm>
    </dsp:sp>
    <dsp:sp modelId="{93DE1628-406A-450A-A8D6-3AA4D12D9C6E}">
      <dsp:nvSpPr>
        <dsp:cNvPr id="0" name=""/>
        <dsp:cNvSpPr/>
      </dsp:nvSpPr>
      <dsp:spPr>
        <a:xfrm>
          <a:off x="1320446" y="1256596"/>
          <a:ext cx="1207930" cy="489085"/>
        </a:xfrm>
        <a:prstGeom prst="chevron">
          <a:avLst/>
        </a:prstGeom>
        <a:solidFill>
          <a:schemeClr val="accent5">
            <a:hueOff val="262483"/>
            <a:satOff val="14096"/>
            <a:lumOff val="-5098"/>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altLang="zh-CN" sz="1050" kern="1200" dirty="0" err="1" smtClean="0"/>
            <a:t>QueryBlock</a:t>
          </a:r>
          <a:endParaRPr lang="zh-CN" altLang="en-US" sz="1050" kern="1200" dirty="0"/>
        </a:p>
      </dsp:txBody>
      <dsp:txXfrm>
        <a:off x="1564989" y="1256596"/>
        <a:ext cx="718845" cy="489085"/>
      </dsp:txXfrm>
    </dsp:sp>
    <dsp:sp modelId="{4D8BDC30-D551-4D1F-A072-9C265CFC601E}">
      <dsp:nvSpPr>
        <dsp:cNvPr id="0" name=""/>
        <dsp:cNvSpPr/>
      </dsp:nvSpPr>
      <dsp:spPr>
        <a:xfrm>
          <a:off x="2283834" y="1256596"/>
          <a:ext cx="1411634" cy="489085"/>
        </a:xfrm>
        <a:prstGeom prst="chevron">
          <a:avLst/>
        </a:prstGeom>
        <a:solidFill>
          <a:schemeClr val="accent5">
            <a:hueOff val="393725"/>
            <a:satOff val="21144"/>
            <a:lumOff val="-7647"/>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altLang="zh-CN" sz="1050" kern="1200" dirty="0" err="1" smtClean="0"/>
            <a:t>OperatorTree</a:t>
          </a:r>
          <a:endParaRPr lang="zh-CN" altLang="en-US" sz="1050" kern="1200" dirty="0"/>
        </a:p>
      </dsp:txBody>
      <dsp:txXfrm>
        <a:off x="2528377" y="1256596"/>
        <a:ext cx="922549" cy="489085"/>
      </dsp:txXfrm>
    </dsp:sp>
    <dsp:sp modelId="{F3DC3B42-29C0-4AD7-986D-FC011A80581A}">
      <dsp:nvSpPr>
        <dsp:cNvPr id="0" name=""/>
        <dsp:cNvSpPr/>
      </dsp:nvSpPr>
      <dsp:spPr>
        <a:xfrm>
          <a:off x="3450926" y="1256596"/>
          <a:ext cx="1498374" cy="489085"/>
        </a:xfrm>
        <a:prstGeom prst="chevron">
          <a:avLst/>
        </a:prstGeom>
        <a:solidFill>
          <a:schemeClr val="accent5">
            <a:hueOff val="524966"/>
            <a:satOff val="28192"/>
            <a:lumOff val="-10196"/>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zh-CN" altLang="en-US" sz="1050" kern="1200" dirty="0" smtClean="0"/>
            <a:t>优化后</a:t>
          </a:r>
          <a:r>
            <a:rPr lang="en-US" altLang="zh-CN" sz="1050" kern="1200" dirty="0" err="1" smtClean="0"/>
            <a:t>OperatorTree</a:t>
          </a:r>
          <a:endParaRPr lang="zh-CN" altLang="en-US" sz="1050" kern="1200" dirty="0"/>
        </a:p>
      </dsp:txBody>
      <dsp:txXfrm>
        <a:off x="3695469" y="1256596"/>
        <a:ext cx="1009289" cy="489085"/>
      </dsp:txXfrm>
    </dsp:sp>
    <dsp:sp modelId="{ABB538D4-BD2C-4BF4-8A90-9F35280BFEAE}">
      <dsp:nvSpPr>
        <dsp:cNvPr id="0" name=""/>
        <dsp:cNvSpPr/>
      </dsp:nvSpPr>
      <dsp:spPr>
        <a:xfrm>
          <a:off x="4704758" y="1256596"/>
          <a:ext cx="1222713" cy="489085"/>
        </a:xfrm>
        <a:prstGeom prst="chevron">
          <a:avLst/>
        </a:prstGeom>
        <a:solidFill>
          <a:schemeClr val="accent5">
            <a:hueOff val="656208"/>
            <a:satOff val="35240"/>
            <a:lumOff val="-12745"/>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altLang="zh-CN" sz="1050" kern="1200" dirty="0" err="1" smtClean="0"/>
            <a:t>MapReduce</a:t>
          </a:r>
          <a:r>
            <a:rPr lang="zh-CN" altLang="en-US" sz="1050" kern="1200" dirty="0" smtClean="0"/>
            <a:t>任务</a:t>
          </a:r>
          <a:endParaRPr lang="zh-CN" altLang="en-US" sz="1050" kern="1200" dirty="0"/>
        </a:p>
      </dsp:txBody>
      <dsp:txXfrm>
        <a:off x="4949301" y="1256596"/>
        <a:ext cx="733628" cy="489085"/>
      </dsp:txXfrm>
    </dsp:sp>
    <dsp:sp modelId="{EF968A5F-A92D-4CB9-A426-97B00E9DA8AB}">
      <dsp:nvSpPr>
        <dsp:cNvPr id="0" name=""/>
        <dsp:cNvSpPr/>
      </dsp:nvSpPr>
      <dsp:spPr>
        <a:xfrm>
          <a:off x="5682928" y="1256596"/>
          <a:ext cx="1202232" cy="489085"/>
        </a:xfrm>
        <a:prstGeom prst="chevron">
          <a:avLst/>
        </a:prstGeom>
        <a:solidFill>
          <a:schemeClr val="accent5">
            <a:hueOff val="787450"/>
            <a:satOff val="42288"/>
            <a:lumOff val="-15294"/>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zh-CN" altLang="en-US" sz="1050" kern="1200" dirty="0" smtClean="0"/>
            <a:t>最终执行</a:t>
          </a:r>
          <a:r>
            <a:rPr lang="en-US" altLang="zh-CN" sz="1050" kern="1200" dirty="0" smtClean="0"/>
            <a:t/>
          </a:r>
          <a:br>
            <a:rPr lang="en-US" altLang="zh-CN" sz="1050" kern="1200" dirty="0" smtClean="0"/>
          </a:br>
          <a:r>
            <a:rPr lang="zh-CN" altLang="en-US" sz="1050" kern="1200" dirty="0" smtClean="0"/>
            <a:t>计划</a:t>
          </a:r>
          <a:endParaRPr lang="zh-CN" altLang="en-US" sz="1050" kern="1200" dirty="0"/>
        </a:p>
      </dsp:txBody>
      <dsp:txXfrm>
        <a:off x="5927471" y="1256596"/>
        <a:ext cx="713147" cy="48908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F7C83-F0D9-452F-863D-6DA8F60EA492}" type="datetimeFigureOut">
              <a:rPr lang="zh-CN" altLang="en-US" smtClean="0"/>
              <a:t>2017/10/3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8B064F-F710-4D9D-A3A8-A4068A641D7B}" type="slidenum">
              <a:rPr lang="zh-CN" altLang="en-US" smtClean="0"/>
              <a:t>‹#›</a:t>
            </a:fld>
            <a:endParaRPr lang="zh-CN" altLang="en-US"/>
          </a:p>
        </p:txBody>
      </p:sp>
    </p:spTree>
    <p:extLst>
      <p:ext uri="{BB962C8B-B14F-4D97-AF65-F5344CB8AC3E}">
        <p14:creationId xmlns:p14="http://schemas.microsoft.com/office/powerpoint/2010/main" val="2274031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aike.baidu.com/view/1603996.ht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大规模轨迹数据的检索</a:t>
            </a:r>
            <a:r>
              <a:rPr lang="en-US" altLang="zh-CN" dirty="0" smtClean="0"/>
              <a:t>_</a:t>
            </a:r>
            <a:r>
              <a:rPr lang="zh-CN" altLang="en-US" dirty="0" smtClean="0"/>
              <a:t>挖掘和应用 袁晶</a:t>
            </a:r>
            <a:endParaRPr lang="en-US" altLang="zh-CN" dirty="0" smtClean="0"/>
          </a:p>
          <a:p>
            <a:r>
              <a:rPr lang="en-US" altLang="zh-CN" dirty="0" smtClean="0"/>
              <a:t>[2]wiki</a:t>
            </a:r>
            <a:r>
              <a:rPr lang="zh-CN" altLang="en-US" dirty="0" smtClean="0"/>
              <a:t>百科</a:t>
            </a:r>
            <a:r>
              <a:rPr lang="en-US" altLang="zh-CN" dirty="0" smtClean="0"/>
              <a:t>https://en.wikipedia.org/wiki/Trajectory</a:t>
            </a:r>
          </a:p>
        </p:txBody>
      </p:sp>
      <p:sp>
        <p:nvSpPr>
          <p:cNvPr id="4" name="灯片编号占位符 3"/>
          <p:cNvSpPr>
            <a:spLocks noGrp="1"/>
          </p:cNvSpPr>
          <p:nvPr>
            <p:ph type="sldNum" sz="quarter" idx="10"/>
          </p:nvPr>
        </p:nvSpPr>
        <p:spPr/>
        <p:txBody>
          <a:bodyPr/>
          <a:lstStyle/>
          <a:p>
            <a:fld id="{C08B064F-F710-4D9D-A3A8-A4068A641D7B}" type="slidenum">
              <a:rPr lang="zh-CN" altLang="en-US" smtClean="0"/>
              <a:t>3</a:t>
            </a:fld>
            <a:endParaRPr lang="zh-CN" altLang="en-US"/>
          </a:p>
        </p:txBody>
      </p:sp>
    </p:spTree>
    <p:extLst>
      <p:ext uri="{BB962C8B-B14F-4D97-AF65-F5344CB8AC3E}">
        <p14:creationId xmlns:p14="http://schemas.microsoft.com/office/powerpoint/2010/main" val="2203978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 </a:t>
            </a:r>
            <a:r>
              <a:rPr lang="zh-CN" altLang="en-US" dirty="0" smtClean="0"/>
              <a:t>移动对象轨迹模型</a:t>
            </a:r>
          </a:p>
          <a:p>
            <a:endParaRPr lang="zh-CN" altLang="en-US" dirty="0"/>
          </a:p>
        </p:txBody>
      </p:sp>
      <p:sp>
        <p:nvSpPr>
          <p:cNvPr id="4" name="灯片编号占位符 3"/>
          <p:cNvSpPr>
            <a:spLocks noGrp="1"/>
          </p:cNvSpPr>
          <p:nvPr>
            <p:ph type="sldNum" sz="quarter" idx="10"/>
          </p:nvPr>
        </p:nvSpPr>
        <p:spPr/>
        <p:txBody>
          <a:bodyPr/>
          <a:lstStyle/>
          <a:p>
            <a:fld id="{C08B064F-F710-4D9D-A3A8-A4068A641D7B}" type="slidenum">
              <a:rPr lang="zh-CN" altLang="en-US" smtClean="0"/>
              <a:t>5</a:t>
            </a:fld>
            <a:endParaRPr lang="zh-CN" altLang="en-US"/>
          </a:p>
        </p:txBody>
      </p:sp>
    </p:spTree>
    <p:extLst>
      <p:ext uri="{BB962C8B-B14F-4D97-AF65-F5344CB8AC3E}">
        <p14:creationId xmlns:p14="http://schemas.microsoft.com/office/powerpoint/2010/main" val="97416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[4]</a:t>
            </a:r>
            <a:r>
              <a:rPr lang="zh-CN" altLang="en-US" dirty="0" smtClean="0"/>
              <a:t>吴先斌学位论文</a:t>
            </a:r>
            <a:endParaRPr lang="zh-CN" altLang="en-US" dirty="0"/>
          </a:p>
        </p:txBody>
      </p:sp>
      <p:sp>
        <p:nvSpPr>
          <p:cNvPr id="4" name="灯片编号占位符 3"/>
          <p:cNvSpPr>
            <a:spLocks noGrp="1"/>
          </p:cNvSpPr>
          <p:nvPr>
            <p:ph type="sldNum" sz="quarter" idx="10"/>
          </p:nvPr>
        </p:nvSpPr>
        <p:spPr/>
        <p:txBody>
          <a:bodyPr/>
          <a:lstStyle/>
          <a:p>
            <a:fld id="{C08B064F-F710-4D9D-A3A8-A4068A641D7B}" type="slidenum">
              <a:rPr lang="zh-CN" altLang="en-US" smtClean="0"/>
              <a:t>6</a:t>
            </a:fld>
            <a:endParaRPr lang="zh-CN" altLang="en-US"/>
          </a:p>
        </p:txBody>
      </p:sp>
    </p:spTree>
    <p:extLst>
      <p:ext uri="{BB962C8B-B14F-4D97-AF65-F5344CB8AC3E}">
        <p14:creationId xmlns:p14="http://schemas.microsoft.com/office/powerpoint/2010/main" val="4106905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图片出处：</a:t>
            </a:r>
            <a:r>
              <a:rPr lang="en-US" altLang="zh-CN" sz="1200" b="1" i="0" kern="1200" dirty="0" smtClean="0">
                <a:solidFill>
                  <a:schemeClr val="tx1"/>
                </a:solidFill>
                <a:effectLst/>
                <a:latin typeface="+mn-lt"/>
                <a:ea typeface="+mn-ea"/>
                <a:cs typeface="+mn-cs"/>
              </a:rPr>
              <a:t>https://www.facebook.com/hadoopers</a:t>
            </a:r>
          </a:p>
          <a:p>
            <a:r>
              <a:rPr lang="en-US" altLang="zh-CN" sz="1200" b="1" i="0" kern="1200" dirty="0" smtClean="0">
                <a:solidFill>
                  <a:schemeClr val="tx1"/>
                </a:solidFill>
                <a:effectLst/>
                <a:latin typeface="+mn-lt"/>
                <a:ea typeface="+mn-ea"/>
                <a:cs typeface="+mn-cs"/>
              </a:rPr>
              <a:t>http://pramodgampa.blogspot.com/2013/07/hadoop-ecosystem.html</a:t>
            </a:r>
          </a:p>
          <a:p>
            <a:r>
              <a:rPr lang="zh-CN" altLang="en-US" sz="1200" b="1" i="0" kern="1200" dirty="0" smtClean="0">
                <a:solidFill>
                  <a:schemeClr val="tx1"/>
                </a:solidFill>
                <a:effectLst/>
                <a:latin typeface="+mn-lt"/>
                <a:ea typeface="+mn-ea"/>
                <a:cs typeface="+mn-cs"/>
              </a:rPr>
              <a:t>高可靠性</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Hadoop</a:t>
            </a:r>
            <a:r>
              <a:rPr lang="zh-CN" altLang="en-US" sz="1200" b="0" i="0" kern="1200" dirty="0" smtClean="0">
                <a:solidFill>
                  <a:schemeClr val="tx1"/>
                </a:solidFill>
                <a:effectLst/>
                <a:latin typeface="+mn-lt"/>
                <a:ea typeface="+mn-ea"/>
                <a:cs typeface="+mn-cs"/>
              </a:rPr>
              <a:t>按位存储和处理数据的能力值得人们信赖。</a:t>
            </a:r>
          </a:p>
          <a:p>
            <a:r>
              <a:rPr lang="zh-CN" altLang="en-US" sz="1200" b="1" i="0" kern="1200" dirty="0" smtClean="0">
                <a:solidFill>
                  <a:schemeClr val="tx1"/>
                </a:solidFill>
                <a:effectLst/>
                <a:latin typeface="+mn-lt"/>
                <a:ea typeface="+mn-ea"/>
                <a:cs typeface="+mn-cs"/>
              </a:rPr>
              <a:t>高扩展性</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Hadoop</a:t>
            </a:r>
            <a:r>
              <a:rPr lang="zh-CN" altLang="en-US" sz="1200" b="0" i="0" kern="1200" dirty="0" smtClean="0">
                <a:solidFill>
                  <a:schemeClr val="tx1"/>
                </a:solidFill>
                <a:effectLst/>
                <a:latin typeface="+mn-lt"/>
                <a:ea typeface="+mn-ea"/>
                <a:cs typeface="+mn-cs"/>
              </a:rPr>
              <a:t>是在可用的计算机集簇间分配数据并完成计算任务的，这些集簇可以方便地扩展到数以千计的节点中。</a:t>
            </a:r>
          </a:p>
          <a:p>
            <a:r>
              <a:rPr lang="zh-CN" altLang="en-US" sz="1200" b="1" i="0" kern="1200" dirty="0" smtClean="0">
                <a:solidFill>
                  <a:schemeClr val="tx1"/>
                </a:solidFill>
                <a:effectLst/>
                <a:latin typeface="+mn-lt"/>
                <a:ea typeface="+mn-ea"/>
                <a:cs typeface="+mn-cs"/>
              </a:rPr>
              <a:t>高效性</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Hadoop</a:t>
            </a:r>
            <a:r>
              <a:rPr lang="zh-CN" altLang="en-US" sz="1200" b="0" i="0" kern="1200" dirty="0" smtClean="0">
                <a:solidFill>
                  <a:schemeClr val="tx1"/>
                </a:solidFill>
                <a:effectLst/>
                <a:latin typeface="+mn-lt"/>
                <a:ea typeface="+mn-ea"/>
                <a:cs typeface="+mn-cs"/>
              </a:rPr>
              <a:t>能够在节点之间动态地移动数据，并保证各个节点的</a:t>
            </a:r>
            <a:r>
              <a:rPr lang="zh-CN" altLang="en-US" sz="1200" b="0" i="0" u="none" strike="noStrike" kern="1200" dirty="0" smtClean="0">
                <a:solidFill>
                  <a:schemeClr val="tx1"/>
                </a:solidFill>
                <a:effectLst/>
                <a:latin typeface="+mn-lt"/>
                <a:ea typeface="+mn-ea"/>
                <a:cs typeface="+mn-cs"/>
                <a:hlinkClick r:id="rId3"/>
              </a:rPr>
              <a:t>动态平衡</a:t>
            </a:r>
            <a:r>
              <a:rPr lang="zh-CN" altLang="en-US" sz="1200" b="0" i="0" kern="1200" dirty="0" smtClean="0">
                <a:solidFill>
                  <a:schemeClr val="tx1"/>
                </a:solidFill>
                <a:effectLst/>
                <a:latin typeface="+mn-lt"/>
                <a:ea typeface="+mn-ea"/>
                <a:cs typeface="+mn-cs"/>
              </a:rPr>
              <a:t>，因此处理速度非常快。</a:t>
            </a:r>
          </a:p>
          <a:p>
            <a:r>
              <a:rPr lang="zh-CN" altLang="en-US" sz="1200" b="1" i="0" kern="1200" dirty="0" smtClean="0">
                <a:solidFill>
                  <a:schemeClr val="tx1"/>
                </a:solidFill>
                <a:effectLst/>
                <a:latin typeface="+mn-lt"/>
                <a:ea typeface="+mn-ea"/>
                <a:cs typeface="+mn-cs"/>
              </a:rPr>
              <a:t>高容错性</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Hadoop</a:t>
            </a:r>
            <a:r>
              <a:rPr lang="zh-CN" altLang="en-US" sz="1200" b="0" i="0" kern="1200" dirty="0" smtClean="0">
                <a:solidFill>
                  <a:schemeClr val="tx1"/>
                </a:solidFill>
                <a:effectLst/>
                <a:latin typeface="+mn-lt"/>
                <a:ea typeface="+mn-ea"/>
                <a:cs typeface="+mn-cs"/>
              </a:rPr>
              <a:t>能够自动保存数据的多个副本，并且能够自动将失败的任务重新分配。</a:t>
            </a:r>
          </a:p>
          <a:p>
            <a:r>
              <a:rPr lang="zh-CN" altLang="en-US" sz="1200" b="1" i="0" kern="1200" dirty="0" smtClean="0">
                <a:solidFill>
                  <a:schemeClr val="tx1"/>
                </a:solidFill>
                <a:effectLst/>
                <a:latin typeface="+mn-lt"/>
                <a:ea typeface="+mn-ea"/>
                <a:cs typeface="+mn-cs"/>
              </a:rPr>
              <a:t>低成本</a:t>
            </a:r>
            <a:r>
              <a:rPr lang="zh-CN" altLang="en-US" sz="1200" b="0" i="0" kern="1200" dirty="0" smtClean="0">
                <a:solidFill>
                  <a:schemeClr val="tx1"/>
                </a:solidFill>
                <a:effectLst/>
                <a:latin typeface="+mn-lt"/>
                <a:ea typeface="+mn-ea"/>
                <a:cs typeface="+mn-cs"/>
              </a:rPr>
              <a:t>。与一体机、商用数据仓库以及</a:t>
            </a:r>
            <a:r>
              <a:rPr lang="en-US" altLang="zh-CN" sz="1200" b="0" i="0" kern="1200" dirty="0" err="1" smtClean="0">
                <a:solidFill>
                  <a:schemeClr val="tx1"/>
                </a:solidFill>
                <a:effectLst/>
                <a:latin typeface="+mn-lt"/>
                <a:ea typeface="+mn-ea"/>
                <a:cs typeface="+mn-cs"/>
              </a:rPr>
              <a:t>QlikView</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Yonghong</a:t>
            </a:r>
            <a:r>
              <a:rPr lang="en-US" altLang="zh-CN" sz="1200" b="0" i="0" kern="1200" dirty="0" smtClean="0">
                <a:solidFill>
                  <a:schemeClr val="tx1"/>
                </a:solidFill>
                <a:effectLst/>
                <a:latin typeface="+mn-lt"/>
                <a:ea typeface="+mn-ea"/>
                <a:cs typeface="+mn-cs"/>
              </a:rPr>
              <a:t> Z-Suite</a:t>
            </a:r>
            <a:r>
              <a:rPr lang="zh-CN" altLang="en-US" sz="1200" b="0" i="0" kern="1200" dirty="0" smtClean="0">
                <a:solidFill>
                  <a:schemeClr val="tx1"/>
                </a:solidFill>
                <a:effectLst/>
                <a:latin typeface="+mn-lt"/>
                <a:ea typeface="+mn-ea"/>
                <a:cs typeface="+mn-cs"/>
              </a:rPr>
              <a:t>等数据集市相比，</a:t>
            </a:r>
            <a:r>
              <a:rPr lang="en-US" altLang="zh-CN" sz="1200" b="0" i="0" kern="1200" dirty="0" err="1" smtClean="0">
                <a:solidFill>
                  <a:schemeClr val="tx1"/>
                </a:solidFill>
                <a:effectLst/>
                <a:latin typeface="+mn-lt"/>
                <a:ea typeface="+mn-ea"/>
                <a:cs typeface="+mn-cs"/>
              </a:rPr>
              <a:t>hadoop</a:t>
            </a:r>
            <a:r>
              <a:rPr lang="zh-CN" altLang="en-US" sz="1200" b="0" i="0" kern="1200" dirty="0" smtClean="0">
                <a:solidFill>
                  <a:schemeClr val="tx1"/>
                </a:solidFill>
                <a:effectLst/>
                <a:latin typeface="+mn-lt"/>
                <a:ea typeface="+mn-ea"/>
                <a:cs typeface="+mn-cs"/>
              </a:rPr>
              <a:t>是开源的，项目的软件成本因此会大大降低。</a:t>
            </a:r>
          </a:p>
          <a:p>
            <a:endParaRPr lang="zh-CN" altLang="en-US" dirty="0"/>
          </a:p>
        </p:txBody>
      </p:sp>
      <p:sp>
        <p:nvSpPr>
          <p:cNvPr id="4" name="灯片编号占位符 3"/>
          <p:cNvSpPr>
            <a:spLocks noGrp="1"/>
          </p:cNvSpPr>
          <p:nvPr>
            <p:ph type="sldNum" sz="quarter" idx="10"/>
          </p:nvPr>
        </p:nvSpPr>
        <p:spPr/>
        <p:txBody>
          <a:bodyPr/>
          <a:lstStyle/>
          <a:p>
            <a:fld id="{C08B064F-F710-4D9D-A3A8-A4068A641D7B}" type="slidenum">
              <a:rPr lang="zh-CN" altLang="en-US" smtClean="0"/>
              <a:t>15</a:t>
            </a:fld>
            <a:endParaRPr lang="zh-CN" altLang="en-US"/>
          </a:p>
        </p:txBody>
      </p:sp>
    </p:spTree>
    <p:extLst>
      <p:ext uri="{BB962C8B-B14F-4D97-AF65-F5344CB8AC3E}">
        <p14:creationId xmlns:p14="http://schemas.microsoft.com/office/powerpoint/2010/main" val="432274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8B064F-F710-4D9D-A3A8-A4068A641D7B}" type="slidenum">
              <a:rPr lang="zh-CN" altLang="en-US" smtClean="0"/>
              <a:t>17</a:t>
            </a:fld>
            <a:endParaRPr lang="zh-CN" altLang="en-US"/>
          </a:p>
        </p:txBody>
      </p:sp>
    </p:spTree>
    <p:extLst>
      <p:ext uri="{BB962C8B-B14F-4D97-AF65-F5344CB8AC3E}">
        <p14:creationId xmlns:p14="http://schemas.microsoft.com/office/powerpoint/2010/main" val="3943244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从名字就能猜出各个操作符完成的功能，</a:t>
            </a:r>
            <a:r>
              <a:rPr lang="en-US" altLang="zh-CN" sz="1200" b="0" i="0" kern="1200" dirty="0" err="1" smtClean="0">
                <a:solidFill>
                  <a:schemeClr val="tx1"/>
                </a:solidFill>
                <a:effectLst/>
                <a:latin typeface="+mn-lt"/>
                <a:ea typeface="+mn-ea"/>
                <a:cs typeface="+mn-cs"/>
              </a:rPr>
              <a:t>TableScanOperator</a:t>
            </a:r>
            <a:r>
              <a:rPr lang="zh-CN" altLang="en-US" sz="1200" b="0" i="0" kern="1200" dirty="0" smtClean="0">
                <a:solidFill>
                  <a:schemeClr val="tx1"/>
                </a:solidFill>
                <a:effectLst/>
                <a:latin typeface="+mn-lt"/>
                <a:ea typeface="+mn-ea"/>
                <a:cs typeface="+mn-cs"/>
              </a:rPr>
              <a:t>从</a:t>
            </a:r>
            <a:r>
              <a:rPr lang="en-US" altLang="zh-CN" sz="1200" b="0" i="0" kern="1200" dirty="0" err="1" smtClean="0">
                <a:solidFill>
                  <a:schemeClr val="tx1"/>
                </a:solidFill>
                <a:effectLst/>
                <a:latin typeface="+mn-lt"/>
                <a:ea typeface="+mn-ea"/>
                <a:cs typeface="+mn-cs"/>
              </a:rPr>
              <a:t>MapReduce</a:t>
            </a:r>
            <a:r>
              <a:rPr lang="zh-CN" altLang="en-US" sz="1200" b="0" i="0" kern="1200" dirty="0" smtClean="0">
                <a:solidFill>
                  <a:schemeClr val="tx1"/>
                </a:solidFill>
                <a:effectLst/>
                <a:latin typeface="+mn-lt"/>
                <a:ea typeface="+mn-ea"/>
                <a:cs typeface="+mn-cs"/>
              </a:rPr>
              <a:t>框架的</a:t>
            </a:r>
            <a:r>
              <a:rPr lang="en-US" altLang="zh-CN" sz="1200" b="0" i="0" kern="1200" dirty="0" smtClean="0">
                <a:solidFill>
                  <a:schemeClr val="tx1"/>
                </a:solidFill>
                <a:effectLst/>
                <a:latin typeface="+mn-lt"/>
                <a:ea typeface="+mn-ea"/>
                <a:cs typeface="+mn-cs"/>
              </a:rPr>
              <a:t>Map</a:t>
            </a:r>
            <a:r>
              <a:rPr lang="zh-CN" altLang="en-US" sz="1200" b="0" i="0" kern="1200" dirty="0" smtClean="0">
                <a:solidFill>
                  <a:schemeClr val="tx1"/>
                </a:solidFill>
                <a:effectLst/>
                <a:latin typeface="+mn-lt"/>
                <a:ea typeface="+mn-ea"/>
                <a:cs typeface="+mn-cs"/>
              </a:rPr>
              <a:t>接口原始输入表的数据，控制扫描表的数据行数，标记是从原表中取数据。</a:t>
            </a:r>
            <a:r>
              <a:rPr lang="en-US" altLang="zh-CN" sz="1200" b="0" i="0" kern="1200" dirty="0" err="1" smtClean="0">
                <a:solidFill>
                  <a:schemeClr val="tx1"/>
                </a:solidFill>
                <a:effectLst/>
                <a:latin typeface="+mn-lt"/>
                <a:ea typeface="+mn-ea"/>
                <a:cs typeface="+mn-cs"/>
              </a:rPr>
              <a:t>JoinOperator</a:t>
            </a:r>
            <a:r>
              <a:rPr lang="zh-CN" altLang="en-US" sz="1200" b="0" i="0" kern="1200" dirty="0" smtClean="0">
                <a:solidFill>
                  <a:schemeClr val="tx1"/>
                </a:solidFill>
                <a:effectLst/>
                <a:latin typeface="+mn-lt"/>
                <a:ea typeface="+mn-ea"/>
                <a:cs typeface="+mn-cs"/>
              </a:rPr>
              <a:t>完成</a:t>
            </a:r>
            <a:r>
              <a:rPr lang="en-US" altLang="zh-CN" sz="1200" b="0" i="0" kern="1200" dirty="0" smtClean="0">
                <a:solidFill>
                  <a:schemeClr val="tx1"/>
                </a:solidFill>
                <a:effectLst/>
                <a:latin typeface="+mn-lt"/>
                <a:ea typeface="+mn-ea"/>
                <a:cs typeface="+mn-cs"/>
              </a:rPr>
              <a:t>Join</a:t>
            </a:r>
            <a:r>
              <a:rPr lang="zh-CN" altLang="en-US" sz="1200" b="0" i="0" kern="1200" dirty="0" smtClean="0">
                <a:solidFill>
                  <a:schemeClr val="tx1"/>
                </a:solidFill>
                <a:effectLst/>
                <a:latin typeface="+mn-lt"/>
                <a:ea typeface="+mn-ea"/>
                <a:cs typeface="+mn-cs"/>
              </a:rPr>
              <a:t>操作。</a:t>
            </a:r>
            <a:r>
              <a:rPr lang="en-US" altLang="zh-CN" sz="1200" b="0" i="0" kern="1200" dirty="0" err="1" smtClean="0">
                <a:solidFill>
                  <a:schemeClr val="tx1"/>
                </a:solidFill>
                <a:effectLst/>
                <a:latin typeface="+mn-lt"/>
                <a:ea typeface="+mn-ea"/>
                <a:cs typeface="+mn-cs"/>
              </a:rPr>
              <a:t>FilterOperator</a:t>
            </a:r>
            <a:r>
              <a:rPr lang="zh-CN" altLang="en-US" sz="1200" b="0" i="0" kern="1200" dirty="0" smtClean="0">
                <a:solidFill>
                  <a:schemeClr val="tx1"/>
                </a:solidFill>
                <a:effectLst/>
                <a:latin typeface="+mn-lt"/>
                <a:ea typeface="+mn-ea"/>
                <a:cs typeface="+mn-cs"/>
              </a:rPr>
              <a:t>完成过滤操作</a:t>
            </a:r>
          </a:p>
          <a:p>
            <a:r>
              <a:rPr lang="en-US" altLang="zh-CN" sz="1200" b="0" i="0" kern="1200" dirty="0" err="1" smtClean="0">
                <a:solidFill>
                  <a:schemeClr val="tx1"/>
                </a:solidFill>
                <a:effectLst/>
                <a:latin typeface="+mn-lt"/>
                <a:ea typeface="+mn-ea"/>
                <a:cs typeface="+mn-cs"/>
              </a:rPr>
              <a:t>ReduceSinkOperator</a:t>
            </a:r>
            <a:r>
              <a:rPr lang="zh-CN" altLang="en-US" sz="1200" b="0" i="0" kern="1200" dirty="0" smtClean="0">
                <a:solidFill>
                  <a:schemeClr val="tx1"/>
                </a:solidFill>
                <a:effectLst/>
                <a:latin typeface="+mn-lt"/>
                <a:ea typeface="+mn-ea"/>
                <a:cs typeface="+mn-cs"/>
              </a:rPr>
              <a:t>将</a:t>
            </a:r>
            <a:r>
              <a:rPr lang="en-US" altLang="zh-CN" sz="1200" b="0" i="0" kern="1200" dirty="0" smtClean="0">
                <a:solidFill>
                  <a:schemeClr val="tx1"/>
                </a:solidFill>
                <a:effectLst/>
                <a:latin typeface="+mn-lt"/>
                <a:ea typeface="+mn-ea"/>
                <a:cs typeface="+mn-cs"/>
              </a:rPr>
              <a:t>Map</a:t>
            </a:r>
            <a:r>
              <a:rPr lang="zh-CN" altLang="en-US" sz="1200" b="0" i="0" kern="1200" dirty="0" smtClean="0">
                <a:solidFill>
                  <a:schemeClr val="tx1"/>
                </a:solidFill>
                <a:effectLst/>
                <a:latin typeface="+mn-lt"/>
                <a:ea typeface="+mn-ea"/>
                <a:cs typeface="+mn-cs"/>
              </a:rPr>
              <a:t>端的字段组合序列化为</a:t>
            </a:r>
            <a:r>
              <a:rPr lang="en-US" altLang="zh-CN" sz="1200" b="0" i="0" kern="1200" dirty="0" smtClean="0">
                <a:solidFill>
                  <a:schemeClr val="tx1"/>
                </a:solidFill>
                <a:effectLst/>
                <a:latin typeface="+mn-lt"/>
                <a:ea typeface="+mn-ea"/>
                <a:cs typeface="+mn-cs"/>
              </a:rPr>
              <a:t>Reduce Key/value, Partition Key</a:t>
            </a:r>
            <a:r>
              <a:rPr lang="zh-CN" altLang="en-US" sz="1200" b="0" i="0" kern="1200" dirty="0" smtClean="0">
                <a:solidFill>
                  <a:schemeClr val="tx1"/>
                </a:solidFill>
                <a:effectLst/>
                <a:latin typeface="+mn-lt"/>
                <a:ea typeface="+mn-ea"/>
                <a:cs typeface="+mn-cs"/>
              </a:rPr>
              <a:t>，只可能出现在</a:t>
            </a:r>
            <a:r>
              <a:rPr lang="en-US" altLang="zh-CN" sz="1200" b="0" i="0" kern="1200" dirty="0" smtClean="0">
                <a:solidFill>
                  <a:schemeClr val="tx1"/>
                </a:solidFill>
                <a:effectLst/>
                <a:latin typeface="+mn-lt"/>
                <a:ea typeface="+mn-ea"/>
                <a:cs typeface="+mn-cs"/>
              </a:rPr>
              <a:t>Map</a:t>
            </a:r>
            <a:r>
              <a:rPr lang="zh-CN" altLang="en-US" sz="1200" b="0" i="0" kern="1200" dirty="0" smtClean="0">
                <a:solidFill>
                  <a:schemeClr val="tx1"/>
                </a:solidFill>
                <a:effectLst/>
                <a:latin typeface="+mn-lt"/>
                <a:ea typeface="+mn-ea"/>
                <a:cs typeface="+mn-cs"/>
              </a:rPr>
              <a:t>阶段，同时也标志着</a:t>
            </a:r>
            <a:r>
              <a:rPr lang="en-US" altLang="zh-CN" sz="1200" b="0" i="0" kern="1200" dirty="0" smtClean="0">
                <a:solidFill>
                  <a:schemeClr val="tx1"/>
                </a:solidFill>
                <a:effectLst/>
                <a:latin typeface="+mn-lt"/>
                <a:ea typeface="+mn-ea"/>
                <a:cs typeface="+mn-cs"/>
              </a:rPr>
              <a:t>Hive</a:t>
            </a:r>
            <a:r>
              <a:rPr lang="zh-CN" altLang="en-US" sz="1200" b="0" i="0" kern="1200" dirty="0" smtClean="0">
                <a:solidFill>
                  <a:schemeClr val="tx1"/>
                </a:solidFill>
                <a:effectLst/>
                <a:latin typeface="+mn-lt"/>
                <a:ea typeface="+mn-ea"/>
                <a:cs typeface="+mn-cs"/>
              </a:rPr>
              <a:t>生成的</a:t>
            </a:r>
            <a:r>
              <a:rPr lang="en-US" altLang="zh-CN" sz="1200" b="0" i="0" kern="1200" dirty="0" err="1" smtClean="0">
                <a:solidFill>
                  <a:schemeClr val="tx1"/>
                </a:solidFill>
                <a:effectLst/>
                <a:latin typeface="+mn-lt"/>
                <a:ea typeface="+mn-ea"/>
                <a:cs typeface="+mn-cs"/>
              </a:rPr>
              <a:t>MapReduce</a:t>
            </a:r>
            <a:r>
              <a:rPr lang="zh-CN" altLang="en-US" sz="1200" b="0" i="0" kern="1200" dirty="0" smtClean="0">
                <a:solidFill>
                  <a:schemeClr val="tx1"/>
                </a:solidFill>
                <a:effectLst/>
                <a:latin typeface="+mn-lt"/>
                <a:ea typeface="+mn-ea"/>
                <a:cs typeface="+mn-cs"/>
              </a:rPr>
              <a:t>程序中</a:t>
            </a:r>
            <a:r>
              <a:rPr lang="en-US" altLang="zh-CN" sz="1200" b="0" i="0" kern="1200" dirty="0" smtClean="0">
                <a:solidFill>
                  <a:schemeClr val="tx1"/>
                </a:solidFill>
                <a:effectLst/>
                <a:latin typeface="+mn-lt"/>
                <a:ea typeface="+mn-ea"/>
                <a:cs typeface="+mn-cs"/>
              </a:rPr>
              <a:t>Map</a:t>
            </a:r>
            <a:r>
              <a:rPr lang="zh-CN" altLang="en-US" sz="1200" b="0" i="0" kern="1200" dirty="0" smtClean="0">
                <a:solidFill>
                  <a:schemeClr val="tx1"/>
                </a:solidFill>
                <a:effectLst/>
                <a:latin typeface="+mn-lt"/>
                <a:ea typeface="+mn-ea"/>
                <a:cs typeface="+mn-cs"/>
              </a:rPr>
              <a:t>阶段的结束。</a:t>
            </a:r>
          </a:p>
          <a:p>
            <a:r>
              <a:rPr lang="en-US" altLang="zh-CN" sz="1200" b="0" i="0" kern="1200" dirty="0" smtClean="0">
                <a:solidFill>
                  <a:schemeClr val="tx1"/>
                </a:solidFill>
                <a:effectLst/>
                <a:latin typeface="+mn-lt"/>
                <a:ea typeface="+mn-ea"/>
                <a:cs typeface="+mn-cs"/>
              </a:rPr>
              <a:t>Operator</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Map Reduce</a:t>
            </a:r>
            <a:r>
              <a:rPr lang="zh-CN" altLang="en-US" sz="1200" b="0" i="0" kern="1200" dirty="0" smtClean="0">
                <a:solidFill>
                  <a:schemeClr val="tx1"/>
                </a:solidFill>
                <a:effectLst/>
                <a:latin typeface="+mn-lt"/>
                <a:ea typeface="+mn-ea"/>
                <a:cs typeface="+mn-cs"/>
              </a:rPr>
              <a:t>阶段之间的数据传递都是一个流式的过程。每一个</a:t>
            </a:r>
            <a:r>
              <a:rPr lang="en-US" altLang="zh-CN" sz="1200" b="0" i="0" kern="1200" dirty="0" smtClean="0">
                <a:solidFill>
                  <a:schemeClr val="tx1"/>
                </a:solidFill>
                <a:effectLst/>
                <a:latin typeface="+mn-lt"/>
                <a:ea typeface="+mn-ea"/>
                <a:cs typeface="+mn-cs"/>
              </a:rPr>
              <a:t>Operator</a:t>
            </a:r>
            <a:r>
              <a:rPr lang="zh-CN" altLang="en-US" sz="1200" b="0" i="0" kern="1200" dirty="0" smtClean="0">
                <a:solidFill>
                  <a:schemeClr val="tx1"/>
                </a:solidFill>
                <a:effectLst/>
                <a:latin typeface="+mn-lt"/>
                <a:ea typeface="+mn-ea"/>
                <a:cs typeface="+mn-cs"/>
              </a:rPr>
              <a:t>对一行数据完成操作后之后将数据传递给</a:t>
            </a:r>
            <a:r>
              <a:rPr lang="en-US" altLang="zh-CN" sz="1200" b="0" i="0" kern="1200" dirty="0" err="1" smtClean="0">
                <a:solidFill>
                  <a:schemeClr val="tx1"/>
                </a:solidFill>
                <a:effectLst/>
                <a:latin typeface="+mn-lt"/>
                <a:ea typeface="+mn-ea"/>
                <a:cs typeface="+mn-cs"/>
              </a:rPr>
              <a:t>childOperator</a:t>
            </a:r>
            <a:r>
              <a:rPr lang="zh-CN" altLang="en-US" sz="1200" b="0" i="0" kern="1200" dirty="0" smtClean="0">
                <a:solidFill>
                  <a:schemeClr val="tx1"/>
                </a:solidFill>
                <a:effectLst/>
                <a:latin typeface="+mn-lt"/>
                <a:ea typeface="+mn-ea"/>
                <a:cs typeface="+mn-cs"/>
              </a:rPr>
              <a:t>计算。</a:t>
            </a:r>
          </a:p>
          <a:p>
            <a:endParaRPr lang="zh-CN" altLang="en-US" dirty="0"/>
          </a:p>
        </p:txBody>
      </p:sp>
      <p:sp>
        <p:nvSpPr>
          <p:cNvPr id="4" name="灯片编号占位符 3"/>
          <p:cNvSpPr>
            <a:spLocks noGrp="1"/>
          </p:cNvSpPr>
          <p:nvPr>
            <p:ph type="sldNum" sz="quarter" idx="10"/>
          </p:nvPr>
        </p:nvSpPr>
        <p:spPr/>
        <p:txBody>
          <a:bodyPr/>
          <a:lstStyle/>
          <a:p>
            <a:fld id="{C08B064F-F710-4D9D-A3A8-A4068A641D7B}" type="slidenum">
              <a:rPr lang="zh-CN" altLang="en-US" smtClean="0"/>
              <a:t>18</a:t>
            </a:fld>
            <a:endParaRPr lang="zh-CN" altLang="en-US"/>
          </a:p>
        </p:txBody>
      </p:sp>
    </p:spTree>
    <p:extLst>
      <p:ext uri="{BB962C8B-B14F-4D97-AF65-F5344CB8AC3E}">
        <p14:creationId xmlns:p14="http://schemas.microsoft.com/office/powerpoint/2010/main" val="2354957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8B064F-F710-4D9D-A3A8-A4068A641D7B}" type="slidenum">
              <a:rPr lang="zh-CN" altLang="en-US" smtClean="0"/>
              <a:t>19</a:t>
            </a:fld>
            <a:endParaRPr lang="zh-CN" altLang="en-US"/>
          </a:p>
        </p:txBody>
      </p:sp>
    </p:spTree>
    <p:extLst>
      <p:ext uri="{BB962C8B-B14F-4D97-AF65-F5344CB8AC3E}">
        <p14:creationId xmlns:p14="http://schemas.microsoft.com/office/powerpoint/2010/main" val="2338227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从名字就能猜出各个操作符完成的功能，</a:t>
            </a:r>
            <a:r>
              <a:rPr lang="en-US" altLang="zh-CN" sz="1200" b="0" i="0" kern="1200" dirty="0" err="1" smtClean="0">
                <a:solidFill>
                  <a:schemeClr val="tx1"/>
                </a:solidFill>
                <a:effectLst/>
                <a:latin typeface="+mn-lt"/>
                <a:ea typeface="+mn-ea"/>
                <a:cs typeface="+mn-cs"/>
              </a:rPr>
              <a:t>TableScanOperator</a:t>
            </a:r>
            <a:r>
              <a:rPr lang="zh-CN" altLang="en-US" sz="1200" b="0" i="0" kern="1200" dirty="0" smtClean="0">
                <a:solidFill>
                  <a:schemeClr val="tx1"/>
                </a:solidFill>
                <a:effectLst/>
                <a:latin typeface="+mn-lt"/>
                <a:ea typeface="+mn-ea"/>
                <a:cs typeface="+mn-cs"/>
              </a:rPr>
              <a:t>从</a:t>
            </a:r>
            <a:r>
              <a:rPr lang="en-US" altLang="zh-CN" sz="1200" b="0" i="0" kern="1200" dirty="0" err="1" smtClean="0">
                <a:solidFill>
                  <a:schemeClr val="tx1"/>
                </a:solidFill>
                <a:effectLst/>
                <a:latin typeface="+mn-lt"/>
                <a:ea typeface="+mn-ea"/>
                <a:cs typeface="+mn-cs"/>
              </a:rPr>
              <a:t>MapReduce</a:t>
            </a:r>
            <a:r>
              <a:rPr lang="zh-CN" altLang="en-US" sz="1200" b="0" i="0" kern="1200" dirty="0" smtClean="0">
                <a:solidFill>
                  <a:schemeClr val="tx1"/>
                </a:solidFill>
                <a:effectLst/>
                <a:latin typeface="+mn-lt"/>
                <a:ea typeface="+mn-ea"/>
                <a:cs typeface="+mn-cs"/>
              </a:rPr>
              <a:t>框架的</a:t>
            </a:r>
            <a:r>
              <a:rPr lang="en-US" altLang="zh-CN" sz="1200" b="0" i="0" kern="1200" dirty="0" smtClean="0">
                <a:solidFill>
                  <a:schemeClr val="tx1"/>
                </a:solidFill>
                <a:effectLst/>
                <a:latin typeface="+mn-lt"/>
                <a:ea typeface="+mn-ea"/>
                <a:cs typeface="+mn-cs"/>
              </a:rPr>
              <a:t>Map</a:t>
            </a:r>
            <a:r>
              <a:rPr lang="zh-CN" altLang="en-US" sz="1200" b="0" i="0" kern="1200" dirty="0" smtClean="0">
                <a:solidFill>
                  <a:schemeClr val="tx1"/>
                </a:solidFill>
                <a:effectLst/>
                <a:latin typeface="+mn-lt"/>
                <a:ea typeface="+mn-ea"/>
                <a:cs typeface="+mn-cs"/>
              </a:rPr>
              <a:t>接口原始输入表的数据，控制扫描表的数据行数，标记是从原表中取数据。</a:t>
            </a:r>
            <a:r>
              <a:rPr lang="en-US" altLang="zh-CN" sz="1200" b="0" i="0" kern="1200" dirty="0" err="1" smtClean="0">
                <a:solidFill>
                  <a:schemeClr val="tx1"/>
                </a:solidFill>
                <a:effectLst/>
                <a:latin typeface="+mn-lt"/>
                <a:ea typeface="+mn-ea"/>
                <a:cs typeface="+mn-cs"/>
              </a:rPr>
              <a:t>JoinOperator</a:t>
            </a:r>
            <a:r>
              <a:rPr lang="zh-CN" altLang="en-US" sz="1200" b="0" i="0" kern="1200" dirty="0" smtClean="0">
                <a:solidFill>
                  <a:schemeClr val="tx1"/>
                </a:solidFill>
                <a:effectLst/>
                <a:latin typeface="+mn-lt"/>
                <a:ea typeface="+mn-ea"/>
                <a:cs typeface="+mn-cs"/>
              </a:rPr>
              <a:t>完成</a:t>
            </a:r>
            <a:r>
              <a:rPr lang="en-US" altLang="zh-CN" sz="1200" b="0" i="0" kern="1200" dirty="0" smtClean="0">
                <a:solidFill>
                  <a:schemeClr val="tx1"/>
                </a:solidFill>
                <a:effectLst/>
                <a:latin typeface="+mn-lt"/>
                <a:ea typeface="+mn-ea"/>
                <a:cs typeface="+mn-cs"/>
              </a:rPr>
              <a:t>Join</a:t>
            </a:r>
            <a:r>
              <a:rPr lang="zh-CN" altLang="en-US" sz="1200" b="0" i="0" kern="1200" dirty="0" smtClean="0">
                <a:solidFill>
                  <a:schemeClr val="tx1"/>
                </a:solidFill>
                <a:effectLst/>
                <a:latin typeface="+mn-lt"/>
                <a:ea typeface="+mn-ea"/>
                <a:cs typeface="+mn-cs"/>
              </a:rPr>
              <a:t>操作。</a:t>
            </a:r>
            <a:r>
              <a:rPr lang="en-US" altLang="zh-CN" sz="1200" b="0" i="0" kern="1200" dirty="0" err="1" smtClean="0">
                <a:solidFill>
                  <a:schemeClr val="tx1"/>
                </a:solidFill>
                <a:effectLst/>
                <a:latin typeface="+mn-lt"/>
                <a:ea typeface="+mn-ea"/>
                <a:cs typeface="+mn-cs"/>
              </a:rPr>
              <a:t>FilterOperator</a:t>
            </a:r>
            <a:r>
              <a:rPr lang="zh-CN" altLang="en-US" sz="1200" b="0" i="0" kern="1200" dirty="0" smtClean="0">
                <a:solidFill>
                  <a:schemeClr val="tx1"/>
                </a:solidFill>
                <a:effectLst/>
                <a:latin typeface="+mn-lt"/>
                <a:ea typeface="+mn-ea"/>
                <a:cs typeface="+mn-cs"/>
              </a:rPr>
              <a:t>完成过滤操作</a:t>
            </a:r>
          </a:p>
          <a:p>
            <a:r>
              <a:rPr lang="en-US" altLang="zh-CN" sz="1200" b="0" i="0" kern="1200" dirty="0" err="1" smtClean="0">
                <a:solidFill>
                  <a:schemeClr val="tx1"/>
                </a:solidFill>
                <a:effectLst/>
                <a:latin typeface="+mn-lt"/>
                <a:ea typeface="+mn-ea"/>
                <a:cs typeface="+mn-cs"/>
              </a:rPr>
              <a:t>ReduceSinkOperator</a:t>
            </a:r>
            <a:r>
              <a:rPr lang="zh-CN" altLang="en-US" sz="1200" b="0" i="0" kern="1200" dirty="0" smtClean="0">
                <a:solidFill>
                  <a:schemeClr val="tx1"/>
                </a:solidFill>
                <a:effectLst/>
                <a:latin typeface="+mn-lt"/>
                <a:ea typeface="+mn-ea"/>
                <a:cs typeface="+mn-cs"/>
              </a:rPr>
              <a:t>将</a:t>
            </a:r>
            <a:r>
              <a:rPr lang="en-US" altLang="zh-CN" sz="1200" b="0" i="0" kern="1200" dirty="0" smtClean="0">
                <a:solidFill>
                  <a:schemeClr val="tx1"/>
                </a:solidFill>
                <a:effectLst/>
                <a:latin typeface="+mn-lt"/>
                <a:ea typeface="+mn-ea"/>
                <a:cs typeface="+mn-cs"/>
              </a:rPr>
              <a:t>Map</a:t>
            </a:r>
            <a:r>
              <a:rPr lang="zh-CN" altLang="en-US" sz="1200" b="0" i="0" kern="1200" dirty="0" smtClean="0">
                <a:solidFill>
                  <a:schemeClr val="tx1"/>
                </a:solidFill>
                <a:effectLst/>
                <a:latin typeface="+mn-lt"/>
                <a:ea typeface="+mn-ea"/>
                <a:cs typeface="+mn-cs"/>
              </a:rPr>
              <a:t>端的字段组合序列化为</a:t>
            </a:r>
            <a:r>
              <a:rPr lang="en-US" altLang="zh-CN" sz="1200" b="0" i="0" kern="1200" dirty="0" smtClean="0">
                <a:solidFill>
                  <a:schemeClr val="tx1"/>
                </a:solidFill>
                <a:effectLst/>
                <a:latin typeface="+mn-lt"/>
                <a:ea typeface="+mn-ea"/>
                <a:cs typeface="+mn-cs"/>
              </a:rPr>
              <a:t>Reduce Key/value, Partition Key</a:t>
            </a:r>
            <a:r>
              <a:rPr lang="zh-CN" altLang="en-US" sz="1200" b="0" i="0" kern="1200" dirty="0" smtClean="0">
                <a:solidFill>
                  <a:schemeClr val="tx1"/>
                </a:solidFill>
                <a:effectLst/>
                <a:latin typeface="+mn-lt"/>
                <a:ea typeface="+mn-ea"/>
                <a:cs typeface="+mn-cs"/>
              </a:rPr>
              <a:t>，只可能出现在</a:t>
            </a:r>
            <a:r>
              <a:rPr lang="en-US" altLang="zh-CN" sz="1200" b="0" i="0" kern="1200" dirty="0" smtClean="0">
                <a:solidFill>
                  <a:schemeClr val="tx1"/>
                </a:solidFill>
                <a:effectLst/>
                <a:latin typeface="+mn-lt"/>
                <a:ea typeface="+mn-ea"/>
                <a:cs typeface="+mn-cs"/>
              </a:rPr>
              <a:t>Map</a:t>
            </a:r>
            <a:r>
              <a:rPr lang="zh-CN" altLang="en-US" sz="1200" b="0" i="0" kern="1200" dirty="0" smtClean="0">
                <a:solidFill>
                  <a:schemeClr val="tx1"/>
                </a:solidFill>
                <a:effectLst/>
                <a:latin typeface="+mn-lt"/>
                <a:ea typeface="+mn-ea"/>
                <a:cs typeface="+mn-cs"/>
              </a:rPr>
              <a:t>阶段，同时也标志着</a:t>
            </a:r>
            <a:r>
              <a:rPr lang="en-US" altLang="zh-CN" sz="1200" b="0" i="0" kern="1200" dirty="0" smtClean="0">
                <a:solidFill>
                  <a:schemeClr val="tx1"/>
                </a:solidFill>
                <a:effectLst/>
                <a:latin typeface="+mn-lt"/>
                <a:ea typeface="+mn-ea"/>
                <a:cs typeface="+mn-cs"/>
              </a:rPr>
              <a:t>Hive</a:t>
            </a:r>
            <a:r>
              <a:rPr lang="zh-CN" altLang="en-US" sz="1200" b="0" i="0" kern="1200" dirty="0" smtClean="0">
                <a:solidFill>
                  <a:schemeClr val="tx1"/>
                </a:solidFill>
                <a:effectLst/>
                <a:latin typeface="+mn-lt"/>
                <a:ea typeface="+mn-ea"/>
                <a:cs typeface="+mn-cs"/>
              </a:rPr>
              <a:t>生成的</a:t>
            </a:r>
            <a:r>
              <a:rPr lang="en-US" altLang="zh-CN" sz="1200" b="0" i="0" kern="1200" dirty="0" err="1" smtClean="0">
                <a:solidFill>
                  <a:schemeClr val="tx1"/>
                </a:solidFill>
                <a:effectLst/>
                <a:latin typeface="+mn-lt"/>
                <a:ea typeface="+mn-ea"/>
                <a:cs typeface="+mn-cs"/>
              </a:rPr>
              <a:t>MapReduce</a:t>
            </a:r>
            <a:r>
              <a:rPr lang="zh-CN" altLang="en-US" sz="1200" b="0" i="0" kern="1200" dirty="0" smtClean="0">
                <a:solidFill>
                  <a:schemeClr val="tx1"/>
                </a:solidFill>
                <a:effectLst/>
                <a:latin typeface="+mn-lt"/>
                <a:ea typeface="+mn-ea"/>
                <a:cs typeface="+mn-cs"/>
              </a:rPr>
              <a:t>程序中</a:t>
            </a:r>
            <a:r>
              <a:rPr lang="en-US" altLang="zh-CN" sz="1200" b="0" i="0" kern="1200" dirty="0" smtClean="0">
                <a:solidFill>
                  <a:schemeClr val="tx1"/>
                </a:solidFill>
                <a:effectLst/>
                <a:latin typeface="+mn-lt"/>
                <a:ea typeface="+mn-ea"/>
                <a:cs typeface="+mn-cs"/>
              </a:rPr>
              <a:t>Map</a:t>
            </a:r>
            <a:r>
              <a:rPr lang="zh-CN" altLang="en-US" sz="1200" b="0" i="0" kern="1200" dirty="0" smtClean="0">
                <a:solidFill>
                  <a:schemeClr val="tx1"/>
                </a:solidFill>
                <a:effectLst/>
                <a:latin typeface="+mn-lt"/>
                <a:ea typeface="+mn-ea"/>
                <a:cs typeface="+mn-cs"/>
              </a:rPr>
              <a:t>阶段的结束。</a:t>
            </a:r>
          </a:p>
          <a:p>
            <a:r>
              <a:rPr lang="en-US" altLang="zh-CN" sz="1200" b="0" i="0" kern="1200" dirty="0" smtClean="0">
                <a:solidFill>
                  <a:schemeClr val="tx1"/>
                </a:solidFill>
                <a:effectLst/>
                <a:latin typeface="+mn-lt"/>
                <a:ea typeface="+mn-ea"/>
                <a:cs typeface="+mn-cs"/>
              </a:rPr>
              <a:t>Operator</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Map Reduce</a:t>
            </a:r>
            <a:r>
              <a:rPr lang="zh-CN" altLang="en-US" sz="1200" b="0" i="0" kern="1200" dirty="0" smtClean="0">
                <a:solidFill>
                  <a:schemeClr val="tx1"/>
                </a:solidFill>
                <a:effectLst/>
                <a:latin typeface="+mn-lt"/>
                <a:ea typeface="+mn-ea"/>
                <a:cs typeface="+mn-cs"/>
              </a:rPr>
              <a:t>阶段之间的数据传递都是一个流式的过程。每一个</a:t>
            </a:r>
            <a:r>
              <a:rPr lang="en-US" altLang="zh-CN" sz="1200" b="0" i="0" kern="1200" dirty="0" smtClean="0">
                <a:solidFill>
                  <a:schemeClr val="tx1"/>
                </a:solidFill>
                <a:effectLst/>
                <a:latin typeface="+mn-lt"/>
                <a:ea typeface="+mn-ea"/>
                <a:cs typeface="+mn-cs"/>
              </a:rPr>
              <a:t>Operator</a:t>
            </a:r>
            <a:r>
              <a:rPr lang="zh-CN" altLang="en-US" sz="1200" b="0" i="0" kern="1200" dirty="0" smtClean="0">
                <a:solidFill>
                  <a:schemeClr val="tx1"/>
                </a:solidFill>
                <a:effectLst/>
                <a:latin typeface="+mn-lt"/>
                <a:ea typeface="+mn-ea"/>
                <a:cs typeface="+mn-cs"/>
              </a:rPr>
              <a:t>对一行数据完成操作后之后将数据传递给</a:t>
            </a:r>
            <a:r>
              <a:rPr lang="en-US" altLang="zh-CN" sz="1200" b="0" i="0" kern="1200" dirty="0" err="1" smtClean="0">
                <a:solidFill>
                  <a:schemeClr val="tx1"/>
                </a:solidFill>
                <a:effectLst/>
                <a:latin typeface="+mn-lt"/>
                <a:ea typeface="+mn-ea"/>
                <a:cs typeface="+mn-cs"/>
              </a:rPr>
              <a:t>childOperator</a:t>
            </a:r>
            <a:r>
              <a:rPr lang="zh-CN" altLang="en-US" sz="1200" b="0" i="0" kern="1200" dirty="0" smtClean="0">
                <a:solidFill>
                  <a:schemeClr val="tx1"/>
                </a:solidFill>
                <a:effectLst/>
                <a:latin typeface="+mn-lt"/>
                <a:ea typeface="+mn-ea"/>
                <a:cs typeface="+mn-cs"/>
              </a:rPr>
              <a:t>计算。</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最终都解析完后，会生成一个</a:t>
            </a:r>
            <a:r>
              <a:rPr lang="en-US" altLang="zh-CN" sz="1200" b="0" i="0" kern="1200" dirty="0" err="1" smtClean="0">
                <a:solidFill>
                  <a:schemeClr val="tx1"/>
                </a:solidFill>
                <a:effectLst/>
                <a:latin typeface="+mn-lt"/>
                <a:ea typeface="+mn-ea"/>
                <a:cs typeface="+mn-cs"/>
              </a:rPr>
              <a:t>FileSinkOperator</a:t>
            </a:r>
            <a:r>
              <a:rPr lang="zh-CN" altLang="en-US" sz="1200" b="0" i="0" kern="1200" dirty="0" smtClean="0">
                <a:solidFill>
                  <a:schemeClr val="tx1"/>
                </a:solidFill>
                <a:effectLst/>
                <a:latin typeface="+mn-lt"/>
                <a:ea typeface="+mn-ea"/>
                <a:cs typeface="+mn-cs"/>
              </a:rPr>
              <a:t>，将数据写入</a:t>
            </a:r>
            <a:r>
              <a:rPr lang="en-US" altLang="zh-CN" sz="1200" b="0" i="0" kern="1200" dirty="0" smtClean="0">
                <a:solidFill>
                  <a:schemeClr val="tx1"/>
                </a:solidFill>
                <a:effectLst/>
                <a:latin typeface="+mn-lt"/>
                <a:ea typeface="+mn-ea"/>
                <a:cs typeface="+mn-cs"/>
              </a:rPr>
              <a:t>HDFS</a:t>
            </a:r>
          </a:p>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C08B064F-F710-4D9D-A3A8-A4068A641D7B}" type="slidenum">
              <a:rPr lang="zh-CN" altLang="en-US" smtClean="0"/>
              <a:t>20</a:t>
            </a:fld>
            <a:endParaRPr lang="zh-CN" altLang="en-US"/>
          </a:p>
        </p:txBody>
      </p:sp>
    </p:spTree>
    <p:extLst>
      <p:ext uri="{BB962C8B-B14F-4D97-AF65-F5344CB8AC3E}">
        <p14:creationId xmlns:p14="http://schemas.microsoft.com/office/powerpoint/2010/main" val="4161649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2ABDC9F7-37DD-45FB-9707-23A92C226D93}" type="datetime1">
              <a:rPr lang="zh-CN" altLang="en-US" smtClean="0"/>
              <a:t>2017/10/3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193862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4E45E-EAB6-4932-8C9A-8F551A98D6F5}" type="datetime1">
              <a:rPr lang="zh-CN" altLang="en-US" smtClean="0"/>
              <a:t>2017/10/3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1117442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096A71B4-ED1D-4C44-A692-4134C5E23D1A}" type="datetime1">
              <a:rPr lang="zh-CN" altLang="en-US" smtClean="0"/>
              <a:t>2017/10/3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325526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0A9ACDE3-650A-4775-B785-913C78336932}" type="datetime1">
              <a:rPr lang="zh-CN" altLang="en-US" smtClean="0"/>
              <a:t>2017/10/3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818455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2F2E9C5-BD22-4F71-B544-00B3913383B0}" type="datetime1">
              <a:rPr lang="zh-CN" altLang="en-US" smtClean="0"/>
              <a:t>2017/10/3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169566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EC45DEE-8B2E-4C97-ADBD-3193A6F073C2}" type="datetime1">
              <a:rPr lang="zh-CN" altLang="en-US" smtClean="0"/>
              <a:t>2017/10/3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116611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356DBC1-BBFE-47AA-9AD1-B5CDD2EF2309}" type="datetime1">
              <a:rPr lang="zh-CN" altLang="en-US" smtClean="0"/>
              <a:t>2017/10/3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2562579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Content Placeholder 3"/>
          <p:cNvSpPr>
            <a:spLocks noGrp="1"/>
          </p:cNvSpPr>
          <p:nvPr>
            <p:ph sz="half" idx="2"/>
          </p:nvPr>
        </p:nvSpPr>
        <p:spPr>
          <a:xfrm>
            <a:off x="633845" y="2507551"/>
            <a:ext cx="3867150" cy="36805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Content Placeholder 5"/>
          <p:cNvSpPr>
            <a:spLocks noGrp="1"/>
          </p:cNvSpPr>
          <p:nvPr>
            <p:ph sz="quarter" idx="4"/>
          </p:nvPr>
        </p:nvSpPr>
        <p:spPr>
          <a:xfrm>
            <a:off x="4629150" y="2507551"/>
            <a:ext cx="3886201" cy="36805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10CD40D1-F4DC-4AF0-9885-589E92A86834}" type="datetime1">
              <a:rPr lang="zh-CN" altLang="en-US" smtClean="0"/>
              <a:t>2017/10/3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AF8222B-90EE-4594-B973-EAE21EC5DD5C}"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3218624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513DD6-BF6B-494C-9A0E-6ABFC2AA29F5}" type="datetime1">
              <a:rPr lang="zh-CN" altLang="en-US" smtClean="0"/>
              <a:t>2017/10/3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AF8222B-90EE-4594-B973-EAE21EC5DD5C}" type="slidenum">
              <a:rPr lang="zh-CN" altLang="en-US" smtClean="0"/>
              <a:t>‹#›</a:t>
            </a:fld>
            <a:endParaRPr lang="zh-CN" altLang="en-US"/>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2591133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FE597F-AAE8-4EE3-B865-6211EAAF6B7E}" type="datetime1">
              <a:rPr lang="zh-CN" altLang="en-US" smtClean="0"/>
              <a:t>2017/10/3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2842704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23A49B5F-49C0-430E-B2A5-729E345ED000}" type="datetime1">
              <a:rPr lang="zh-CN" altLang="en-US" smtClean="0"/>
              <a:t>2017/10/3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400104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BCA1847-F5E8-4645-AFF1-1BDF075C96D0}" type="datetime1">
              <a:rPr lang="zh-CN" altLang="en-US" smtClean="0"/>
              <a:t>2017/10/3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26766861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4C029A1-A71D-4C96-91A5-D2F1B7E76AFD}" type="datetime1">
              <a:rPr lang="zh-CN" altLang="en-US" smtClean="0"/>
              <a:t>2017/10/3</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11276150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D28E3B3-ED15-4509-A66F-4AF5761C8D73}" type="datetime1">
              <a:rPr lang="zh-CN" altLang="en-US" smtClean="0"/>
              <a:t>2017/10/3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14155254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F2BF7B0-F0DE-4CED-A577-70BA83B91495}" type="datetime1">
              <a:rPr lang="zh-CN" altLang="en-US" smtClean="0"/>
              <a:t>2017/10/3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175819087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7325773" y="6117336"/>
            <a:ext cx="857473" cy="365125"/>
          </a:xfrm>
        </p:spPr>
        <p:txBody>
          <a:bodyPr/>
          <a:lstStyle/>
          <a:p>
            <a:fld id="{2F12ADEC-04B5-4AC8-8828-60A3A9D903BC}" type="datetime1">
              <a:rPr lang="zh-CN" altLang="en-US" smtClean="0"/>
              <a:t>2017/10/3</a:t>
            </a:fld>
            <a:endParaRPr lang="zh-CN" altLang="en-US"/>
          </a:p>
        </p:txBody>
      </p:sp>
      <p:sp>
        <p:nvSpPr>
          <p:cNvPr id="5" name="Footer Placeholder 4"/>
          <p:cNvSpPr>
            <a:spLocks noGrp="1"/>
          </p:cNvSpPr>
          <p:nvPr>
            <p:ph type="ftr" sz="quarter" idx="11"/>
          </p:nvPr>
        </p:nvSpPr>
        <p:spPr>
          <a:xfrm>
            <a:off x="3623733" y="6117336"/>
            <a:ext cx="3609438" cy="365125"/>
          </a:xfrm>
        </p:spPr>
        <p:txBody>
          <a:bodyPr/>
          <a:lstStyle/>
          <a:p>
            <a:endParaRPr lang="zh-CN" altLang="en-US"/>
          </a:p>
        </p:txBody>
      </p:sp>
      <p:sp>
        <p:nvSpPr>
          <p:cNvPr id="6" name="Slide Number Placeholder 5"/>
          <p:cNvSpPr>
            <a:spLocks noGrp="1"/>
          </p:cNvSpPr>
          <p:nvPr>
            <p:ph type="sldNum" sz="quarter" idx="12"/>
          </p:nvPr>
        </p:nvSpPr>
        <p:spPr>
          <a:xfrm>
            <a:off x="8275320" y="6117336"/>
            <a:ext cx="411480" cy="365125"/>
          </a:xfrm>
        </p:spPr>
        <p:txBody>
          <a:bodyPr/>
          <a:lstStyle/>
          <a:p>
            <a:fld id="{7AF8222B-90EE-4594-B973-EAE21EC5DD5C}" type="slidenum">
              <a:rPr lang="zh-CN" altLang="en-US" smtClean="0"/>
              <a:t>‹#›</a:t>
            </a:fld>
            <a:endParaRPr lang="zh-CN" alt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93603" y="23574"/>
            <a:ext cx="2550397" cy="433626"/>
          </a:xfrm>
          <a:prstGeom prst="rect">
            <a:avLst/>
          </a:prstGeom>
        </p:spPr>
      </p:pic>
    </p:spTree>
    <p:extLst>
      <p:ext uri="{BB962C8B-B14F-4D97-AF65-F5344CB8AC3E}">
        <p14:creationId xmlns:p14="http://schemas.microsoft.com/office/powerpoint/2010/main" val="46218773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826654"/>
          </a:xfrm>
        </p:spPr>
        <p:txBody>
          <a:bodyPr/>
          <a:lstStyle>
            <a:lvl1pPr algn="l">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982133" y="1283855"/>
            <a:ext cx="7704667" cy="5092172"/>
          </a:xfrm>
        </p:spPr>
        <p:txBody>
          <a:bodyPr anchor="t"/>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a:xfrm>
            <a:off x="7312091" y="6376027"/>
            <a:ext cx="857473" cy="365125"/>
          </a:xfrm>
        </p:spPr>
        <p:txBody>
          <a:bodyPr/>
          <a:lstStyle/>
          <a:p>
            <a:fld id="{C74BF315-5FF1-4100-9D92-4C3C1CB88F60}" type="datetime1">
              <a:rPr lang="zh-CN" altLang="en-US" smtClean="0"/>
              <a:t>2017/10/3</a:t>
            </a:fld>
            <a:endParaRPr lang="zh-CN" altLang="en-US"/>
          </a:p>
        </p:txBody>
      </p:sp>
      <p:sp>
        <p:nvSpPr>
          <p:cNvPr id="5" name="Footer Placeholder 4"/>
          <p:cNvSpPr>
            <a:spLocks noGrp="1"/>
          </p:cNvSpPr>
          <p:nvPr>
            <p:ph type="ftr" sz="quarter" idx="11"/>
          </p:nvPr>
        </p:nvSpPr>
        <p:spPr>
          <a:xfrm>
            <a:off x="1940409" y="6376027"/>
            <a:ext cx="5314517" cy="365125"/>
          </a:xfrm>
        </p:spPr>
        <p:txBody>
          <a:bodyPr/>
          <a:lstStyle/>
          <a:p>
            <a:endParaRPr lang="zh-CN" altLang="en-US"/>
          </a:p>
        </p:txBody>
      </p:sp>
      <p:sp>
        <p:nvSpPr>
          <p:cNvPr id="6" name="Slide Number Placeholder 5"/>
          <p:cNvSpPr>
            <a:spLocks noGrp="1"/>
          </p:cNvSpPr>
          <p:nvPr>
            <p:ph type="sldNum" sz="quarter" idx="12"/>
          </p:nvPr>
        </p:nvSpPr>
        <p:spPr>
          <a:xfrm>
            <a:off x="8169564" y="6376027"/>
            <a:ext cx="517236" cy="365125"/>
          </a:xfrm>
        </p:spPr>
        <p:txBody>
          <a:bodyPr/>
          <a:lstStyle>
            <a:lvl1pPr>
              <a:defRPr sz="1800"/>
            </a:lvl1pPr>
          </a:lstStyle>
          <a:p>
            <a:fld id="{7AF8222B-90EE-4594-B973-EAE21EC5DD5C}" type="slidenum">
              <a:rPr lang="zh-CN" altLang="en-US" smtClean="0"/>
              <a:pPr/>
              <a:t>‹#›</a:t>
            </a:fld>
            <a:endParaRPr lang="zh-CN" altLang="en-US"/>
          </a:p>
        </p:txBody>
      </p:sp>
    </p:spTree>
    <p:extLst>
      <p:ext uri="{BB962C8B-B14F-4D97-AF65-F5344CB8AC3E}">
        <p14:creationId xmlns:p14="http://schemas.microsoft.com/office/powerpoint/2010/main" val="427902544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0E2C9B8-898A-4407-B336-D4C85BEC2A27}" type="datetime1">
              <a:rPr lang="zh-CN" altLang="en-US" smtClean="0"/>
              <a:t>2017/10/3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8273317" y="6116070"/>
            <a:ext cx="413483" cy="365125"/>
          </a:xfrm>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329293059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EDB5D0E-914D-415A-BE65-B0829EACE083}" type="datetime1">
              <a:rPr lang="zh-CN" altLang="en-US" smtClean="0"/>
              <a:t>2017/10/3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9762421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5EDA800-DD63-488C-90A8-CFAEF51B375A}" type="datetime1">
              <a:rPr lang="zh-CN" altLang="en-US" smtClean="0"/>
              <a:t>2017/10/3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4055241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B7AE694-03E6-4C59-9762-45E7164184CE}" type="datetime1">
              <a:rPr lang="zh-CN" altLang="en-US" smtClean="0"/>
              <a:t>2017/10/3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3987064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78E78-D326-4D9A-B81D-B1693F75A3C0}" type="datetime1">
              <a:rPr lang="zh-CN" altLang="en-US" smtClean="0"/>
              <a:t>2017/10/3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902325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A10DC58-2D1A-45CA-90A6-CE6937067FBF}" type="datetime1">
              <a:rPr lang="zh-CN" altLang="en-US" smtClean="0"/>
              <a:t>2017/10/3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42812805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F273AFD-AFF6-433C-AF0B-D6AA1DA9814C}" type="datetime1">
              <a:rPr lang="zh-CN" altLang="en-US" smtClean="0"/>
              <a:t>2017/10/3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32879196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4CF173F-A87C-442F-A771-4198CE3CD0FF}" type="datetime1">
              <a:rPr lang="zh-CN" altLang="en-US" smtClean="0"/>
              <a:t>2017/10/3</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38846821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2DBF7240-91A2-4B56-9E56-F77FAA551CE9}" type="datetime1">
              <a:rPr lang="zh-CN" altLang="en-US" smtClean="0"/>
              <a:t>2017/10/3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36977578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FA516F7-D108-4943-8CC0-D84EC2EB2F5D}" type="datetime1">
              <a:rPr lang="zh-CN" altLang="en-US" smtClean="0"/>
              <a:t>2017/10/3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21330985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E34D1A4-5979-447F-A551-F532BD55CA03}" type="datetime1">
              <a:rPr lang="zh-CN" altLang="en-US" smtClean="0"/>
              <a:t>2017/10/3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3598047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87C31A4B-1265-48D0-AAA8-349BFF4A29D0}" type="datetime1">
              <a:rPr lang="zh-CN" altLang="en-US" smtClean="0"/>
              <a:t>2017/10/3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9844754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1204CA5-2CF2-45E9-9E49-D996FE4904B8}" type="datetime1">
              <a:rPr lang="zh-CN" altLang="en-US" smtClean="0"/>
              <a:t>2017/10/3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34222133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52004EE-63B3-420F-AF42-A38A38647A43}" type="datetime1">
              <a:rPr lang="zh-CN" altLang="en-US" smtClean="0"/>
              <a:t>2017/10/3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25935463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2C400D9-D73E-4AA0-926D-4B4E90ED8596}" type="datetime1">
              <a:rPr lang="zh-CN" altLang="en-US" smtClean="0"/>
              <a:t>2017/10/3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18765415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0653C5B-04D2-4B23-8F21-1694BC079E3A}" type="datetime1">
              <a:rPr lang="zh-CN" altLang="en-US" smtClean="0"/>
              <a:t>2017/10/3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133269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72384F2-9FE1-4529-88B3-AB5046D391B2}" type="datetime1">
              <a:rPr lang="zh-CN" altLang="en-US" smtClean="0"/>
              <a:t>2017/10/3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3373593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Content Placeholder 3"/>
          <p:cNvSpPr>
            <a:spLocks noGrp="1"/>
          </p:cNvSpPr>
          <p:nvPr>
            <p:ph sz="half" idx="2"/>
          </p:nvPr>
        </p:nvSpPr>
        <p:spPr>
          <a:xfrm>
            <a:off x="633845" y="2507551"/>
            <a:ext cx="3867150" cy="36805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Content Placeholder 5"/>
          <p:cNvSpPr>
            <a:spLocks noGrp="1"/>
          </p:cNvSpPr>
          <p:nvPr>
            <p:ph sz="quarter" idx="4"/>
          </p:nvPr>
        </p:nvSpPr>
        <p:spPr>
          <a:xfrm>
            <a:off x="4629150" y="2507551"/>
            <a:ext cx="3886201" cy="36805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53E50D8F-EE86-4419-8674-FD438DB8C593}" type="datetime1">
              <a:rPr lang="zh-CN" altLang="en-US" smtClean="0"/>
              <a:t>2017/10/3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AF8222B-90EE-4594-B973-EAE21EC5DD5C}"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3012539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473D1FB-55B9-43B1-9D24-394DA0AF5841}" type="datetime1">
              <a:rPr lang="zh-CN" altLang="en-US" smtClean="0"/>
              <a:t>2017/10/3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AF8222B-90EE-4594-B973-EAE21EC5DD5C}" type="slidenum">
              <a:rPr lang="zh-CN" altLang="en-US" smtClean="0"/>
              <a:t>‹#›</a:t>
            </a:fld>
            <a:endParaRPr lang="zh-CN" altLang="en-US"/>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3682379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9BA0C-F846-45FF-8D94-B98A15F5370D}" type="datetime1">
              <a:rPr lang="zh-CN" altLang="en-US" smtClean="0"/>
              <a:t>2017/10/3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1577043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65B5305-D5CE-4289-B466-BE20262CE007}" type="datetime1">
              <a:rPr lang="zh-CN" altLang="en-US" smtClean="0"/>
              <a:t>2017/10/3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79783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57E859F-AFDF-48EA-BBFE-3370A4848718}" type="datetime1">
              <a:rPr lang="zh-CN" altLang="en-US" smtClean="0"/>
              <a:t>2017/10/3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3840978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D08410BA-F4CC-4C74-AEE8-1A935D316866}" type="datetime1">
              <a:rPr lang="zh-CN" altLang="en-US" smtClean="0"/>
              <a:t>2017/10/3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2772518461"/>
      </p:ext>
    </p:extLst>
  </p:cSld>
  <p:clrMap bg1="lt1" tx1="dk1" bg2="lt2" tx2="dk2" accent1="accent1" accent2="accent2" accent3="accent3" accent4="accent4" accent5="accent5" accent6="accent6" hlink="hlink" folHlink="folHlink"/>
  <p:sldLayoutIdLst>
    <p:sldLayoutId id="2147484267" r:id="rId1"/>
    <p:sldLayoutId id="2147484268" r:id="rId2"/>
    <p:sldLayoutId id="2147484269" r:id="rId3"/>
    <p:sldLayoutId id="2147484270" r:id="rId4"/>
    <p:sldLayoutId id="2147484271" r:id="rId5"/>
    <p:sldLayoutId id="2147484272" r:id="rId6"/>
    <p:sldLayoutId id="2147484273" r:id="rId7"/>
    <p:sldLayoutId id="2147484274" r:id="rId8"/>
    <p:sldLayoutId id="2147484275" r:id="rId9"/>
    <p:sldLayoutId id="2147484276" r:id="rId10"/>
    <p:sldLayoutId id="2147484277"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6D78FB86-5CBC-4597-B8BB-52296730CED3}" type="datetime1">
              <a:rPr lang="zh-CN" altLang="en-US" smtClean="0"/>
              <a:t>2017/10/3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3003103040"/>
      </p:ext>
    </p:extLst>
  </p:cSld>
  <p:clrMap bg1="lt1" tx1="dk1" bg2="lt2" tx2="dk2" accent1="accent1" accent2="accent2" accent3="accent3" accent4="accent4" accent5="accent5" accent6="accent6" hlink="hlink" folHlink="folHlink"/>
  <p:sldLayoutIdLst>
    <p:sldLayoutId id="2147484507" r:id="rId1"/>
    <p:sldLayoutId id="2147484508" r:id="rId2"/>
    <p:sldLayoutId id="2147484509" r:id="rId3"/>
    <p:sldLayoutId id="2147484510" r:id="rId4"/>
    <p:sldLayoutId id="2147484511" r:id="rId5"/>
    <p:sldLayoutId id="2147484512" r:id="rId6"/>
    <p:sldLayoutId id="2147484513" r:id="rId7"/>
    <p:sldLayoutId id="2147484514" r:id="rId8"/>
    <p:sldLayoutId id="2147484515" r:id="rId9"/>
    <p:sldLayoutId id="2147484516" r:id="rId10"/>
    <p:sldLayoutId id="2147484517"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882072"/>
          </a:xfrm>
          <a:prstGeom prst="rect">
            <a:avLst/>
          </a:prstGeom>
          <a:effectLst/>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982134" y="1339274"/>
            <a:ext cx="7704666" cy="4971038"/>
          </a:xfrm>
          <a:prstGeom prst="rect">
            <a:avLst/>
          </a:prstGeom>
        </p:spPr>
        <p:txBody>
          <a:bodyPr vert="horz" lIns="91440" tIns="45720" rIns="91440" bIns="45720" rtlCol="0" anchor="t">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7348722" y="6310313"/>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CEB807E-F1AE-448F-8BE4-385F0A4E4211}" type="datetime1">
              <a:rPr lang="zh-CN" altLang="en-US" smtClean="0"/>
              <a:t>2017/10/3</a:t>
            </a:fld>
            <a:endParaRPr lang="zh-CN" altLang="en-US"/>
          </a:p>
        </p:txBody>
      </p:sp>
      <p:sp>
        <p:nvSpPr>
          <p:cNvPr id="5" name="Footer Placeholder 4"/>
          <p:cNvSpPr>
            <a:spLocks noGrp="1"/>
          </p:cNvSpPr>
          <p:nvPr>
            <p:ph type="ftr" sz="quarter" idx="3"/>
          </p:nvPr>
        </p:nvSpPr>
        <p:spPr>
          <a:xfrm>
            <a:off x="1977040" y="6310313"/>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8273317" y="6310313"/>
            <a:ext cx="413483" cy="365125"/>
          </a:xfrm>
          <a:prstGeom prst="rect">
            <a:avLst/>
          </a:prstGeom>
        </p:spPr>
        <p:txBody>
          <a:bodyPr vert="horz" lIns="91440" tIns="45720" rIns="91440" bIns="45720" rtlCol="0" anchor="ctr"/>
          <a:lstStyle>
            <a:lvl1pPr algn="r">
              <a:defRPr sz="1200" b="1" i="0">
                <a:solidFill>
                  <a:schemeClr val="tx1"/>
                </a:solidFill>
                <a:effectLst/>
                <a:latin typeface="+mn-lt"/>
              </a:defRPr>
            </a:lvl1pPr>
          </a:lstStyle>
          <a:p>
            <a:fld id="{7AF8222B-90EE-4594-B973-EAE21EC5DD5C}" type="slidenum">
              <a:rPr lang="zh-CN" altLang="en-US" smtClean="0"/>
              <a:pPr/>
              <a:t>‹#›</a:t>
            </a:fld>
            <a:endParaRPr lang="zh-CN" altLang="en-US" dirty="0"/>
          </a:p>
        </p:txBody>
      </p:sp>
      <p:pic>
        <p:nvPicPr>
          <p:cNvPr id="21" name="图片 20"/>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593603" y="11788"/>
            <a:ext cx="2550397" cy="433626"/>
          </a:xfrm>
          <a:prstGeom prst="rect">
            <a:avLst/>
          </a:prstGeom>
        </p:spPr>
      </p:pic>
    </p:spTree>
    <p:extLst>
      <p:ext uri="{BB962C8B-B14F-4D97-AF65-F5344CB8AC3E}">
        <p14:creationId xmlns:p14="http://schemas.microsoft.com/office/powerpoint/2010/main" val="311131486"/>
      </p:ext>
    </p:extLst>
  </p:cSld>
  <p:clrMap bg1="lt1" tx1="dk1" bg2="lt2" tx2="dk2" accent1="accent1" accent2="accent2" accent3="accent3" accent4="accent4" accent5="accent5" accent6="accent6" hlink="hlink" folHlink="folHlink"/>
  <p:sldLayoutIdLst>
    <p:sldLayoutId id="2147484921" r:id="rId1"/>
    <p:sldLayoutId id="2147484922" r:id="rId2"/>
    <p:sldLayoutId id="2147484923" r:id="rId3"/>
    <p:sldLayoutId id="2147484924" r:id="rId4"/>
    <p:sldLayoutId id="2147484925" r:id="rId5"/>
    <p:sldLayoutId id="2147484926" r:id="rId6"/>
    <p:sldLayoutId id="2147484927" r:id="rId7"/>
    <p:sldLayoutId id="2147484928" r:id="rId8"/>
    <p:sldLayoutId id="2147484929" r:id="rId9"/>
    <p:sldLayoutId id="2147484930" r:id="rId10"/>
    <p:sldLayoutId id="2147484931" r:id="rId11"/>
    <p:sldLayoutId id="2147484932" r:id="rId12"/>
    <p:sldLayoutId id="2147484933" r:id="rId13"/>
    <p:sldLayoutId id="2147484934" r:id="rId14"/>
    <p:sldLayoutId id="2147484935" r:id="rId15"/>
    <p:sldLayoutId id="2147484936" r:id="rId16"/>
    <p:sldLayoutId id="2147484937" r:id="rId17"/>
  </p:sldLayoutIdLst>
  <p:timing>
    <p:tnLst>
      <p:par>
        <p:cTn id="1" dur="indefinite" restart="never" nodeType="tmRoot"/>
      </p:par>
    </p:tnLst>
  </p:timing>
  <p:hf hdr="0" ftr="0" dt="0"/>
  <p:txStyles>
    <p:titleStyle>
      <a:lvl1pPr algn="l"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24.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77109" y="914401"/>
            <a:ext cx="7209692" cy="3488266"/>
          </a:xfrm>
        </p:spPr>
        <p:txBody>
          <a:bodyPr>
            <a:normAutofit/>
          </a:bodyPr>
          <a:lstStyle/>
          <a:p>
            <a:r>
              <a:rPr lang="zh-CN" altLang="en-US" dirty="0"/>
              <a:t>面向</a:t>
            </a:r>
            <a:r>
              <a:rPr lang="zh-CN" altLang="en-US" dirty="0" smtClean="0"/>
              <a:t>大规模轨迹</a:t>
            </a:r>
            <a:r>
              <a:rPr lang="zh-CN" altLang="en-US" dirty="0"/>
              <a:t>数据的检索优化研究与实现 </a:t>
            </a:r>
          </a:p>
        </p:txBody>
      </p:sp>
      <p:sp>
        <p:nvSpPr>
          <p:cNvPr id="3" name="副标题 2"/>
          <p:cNvSpPr>
            <a:spLocks noGrp="1"/>
          </p:cNvSpPr>
          <p:nvPr>
            <p:ph type="subTitle" idx="1"/>
          </p:nvPr>
        </p:nvSpPr>
        <p:spPr/>
        <p:txBody>
          <a:bodyPr>
            <a:normAutofit/>
          </a:bodyPr>
          <a:lstStyle/>
          <a:p>
            <a:endParaRPr lang="zh-CN" altLang="en-US" dirty="0"/>
          </a:p>
        </p:txBody>
      </p:sp>
    </p:spTree>
    <p:extLst>
      <p:ext uri="{BB962C8B-B14F-4D97-AF65-F5344CB8AC3E}">
        <p14:creationId xmlns:p14="http://schemas.microsoft.com/office/powerpoint/2010/main" val="8113614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本课题研究的背景和意义</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轨迹数据定义</a:t>
                </a:r>
                <a:endParaRPr lang="en-US" altLang="zh-CN" dirty="0" smtClean="0"/>
              </a:p>
              <a:p>
                <a:pPr lvl="1"/>
                <a:r>
                  <a:rPr lang="en-US" altLang="zh-CN" dirty="0" smtClean="0"/>
                  <a:t>n</a:t>
                </a:r>
                <a:r>
                  <a:rPr lang="zh-CN" altLang="en-US" dirty="0"/>
                  <a:t>维轨迹数据</a:t>
                </a:r>
                <a:endParaRPr lang="en-US" altLang="zh-CN" dirty="0"/>
              </a:p>
              <a:p>
                <a:pPr lvl="2"/>
                <a:r>
                  <a:rPr lang="zh-CN" altLang="en-US" dirty="0"/>
                  <a:t>单条轨迹数据：</a:t>
                </a:r>
                <a14:m>
                  <m:oMath xmlns:m="http://schemas.openxmlformats.org/officeDocument/2006/math">
                    <m:r>
                      <a:rPr lang="zh-CN" altLang="en-US" sz="1400" i="1" dirty="0">
                        <a:latin typeface="Cambria Math" panose="02040503050406030204" pitchFamily="18" charset="0"/>
                      </a:rPr>
                      <m:t> </m:t>
                    </m:r>
                    <m:r>
                      <a:rPr lang="en-US" altLang="zh-CN" sz="1400" i="1" dirty="0">
                        <a:latin typeface="Cambria Math" panose="02040503050406030204" pitchFamily="18" charset="0"/>
                      </a:rPr>
                      <m:t>(</m:t>
                    </m:r>
                    <m:r>
                      <a:rPr lang="en-US" altLang="zh-CN" sz="1400" i="1" dirty="0">
                        <a:latin typeface="Cambria Math" panose="02040503050406030204" pitchFamily="18" charset="0"/>
                      </a:rPr>
                      <m:t>𝑡</m:t>
                    </m:r>
                    <m:r>
                      <a:rPr lang="en-US" altLang="zh-CN" sz="1400" i="1" dirty="0">
                        <a:latin typeface="Cambria Math" panose="02040503050406030204" pitchFamily="18" charset="0"/>
                      </a:rPr>
                      <m:t>,</m:t>
                    </m:r>
                    <m:r>
                      <a:rPr lang="en-US" altLang="zh-CN" sz="1400" i="1" dirty="0">
                        <a:latin typeface="Cambria Math" panose="02040503050406030204" pitchFamily="18" charset="0"/>
                      </a:rPr>
                      <m:t>𝑥</m:t>
                    </m:r>
                    <m:r>
                      <a:rPr lang="en-US" altLang="zh-CN" sz="1400" i="1" dirty="0">
                        <a:latin typeface="Cambria Math" panose="02040503050406030204" pitchFamily="18" charset="0"/>
                      </a:rPr>
                      <m:t>,</m:t>
                    </m:r>
                    <m:r>
                      <a:rPr lang="en-US" altLang="zh-CN" sz="1400" i="1" dirty="0">
                        <a:latin typeface="Cambria Math" panose="02040503050406030204" pitchFamily="18" charset="0"/>
                      </a:rPr>
                      <m:t>𝑦</m:t>
                    </m:r>
                    <m:r>
                      <a:rPr lang="en-US" altLang="zh-CN" sz="1400" i="1" dirty="0">
                        <a:latin typeface="Cambria Math" panose="02040503050406030204" pitchFamily="18" charset="0"/>
                      </a:rPr>
                      <m:t>,</m:t>
                    </m:r>
                    <m:r>
                      <a:rPr lang="en-US" altLang="zh-CN" sz="1400" i="1" dirty="0">
                        <a:latin typeface="Cambria Math" panose="02040503050406030204" pitchFamily="18" charset="0"/>
                      </a:rPr>
                      <m:t>𝑜</m:t>
                    </m:r>
                    <m:r>
                      <a:rPr lang="en-US" altLang="zh-CN" sz="1400" i="1" dirty="0">
                        <a:latin typeface="Cambria Math" panose="02040503050406030204" pitchFamily="18" charset="0"/>
                      </a:rPr>
                      <m:t>,</m:t>
                    </m:r>
                    <m:limLow>
                      <m:limLowPr>
                        <m:ctrlPr>
                          <a:rPr lang="en-US" altLang="zh-CN" sz="1400" i="1" dirty="0">
                            <a:latin typeface="Cambria Math" panose="02040503050406030204" pitchFamily="18" charset="0"/>
                          </a:rPr>
                        </m:ctrlPr>
                      </m:limLowPr>
                      <m:e>
                        <m:groupChr>
                          <m:groupChrPr>
                            <m:chr m:val="⏟"/>
                            <m:ctrlPr>
                              <a:rPr lang="en-US" altLang="zh-CN" sz="1400" i="1" dirty="0">
                                <a:latin typeface="Cambria Math" panose="02040503050406030204" pitchFamily="18" charset="0"/>
                              </a:rPr>
                            </m:ctrlPr>
                          </m:groupChrPr>
                          <m:e>
                            <m:r>
                              <a:rPr lang="en-US" altLang="zh-CN" sz="1400" i="1" dirty="0">
                                <a:latin typeface="Cambria Math" panose="02040503050406030204" pitchFamily="18" charset="0"/>
                              </a:rPr>
                              <m:t>…</m:t>
                            </m:r>
                          </m:e>
                        </m:groupChr>
                      </m:e>
                      <m:lim>
                        <m:r>
                          <a:rPr lang="en-US" altLang="zh-CN" sz="1400" i="1" dirty="0">
                            <a:latin typeface="Cambria Math" panose="02040503050406030204" pitchFamily="18" charset="0"/>
                          </a:rPr>
                          <m:t>𝑛</m:t>
                        </m:r>
                        <m:r>
                          <a:rPr lang="en-US" altLang="zh-CN" sz="1400" i="1" dirty="0">
                            <a:latin typeface="Cambria Math" panose="02040503050406030204" pitchFamily="18" charset="0"/>
                          </a:rPr>
                          <m:t>−4</m:t>
                        </m:r>
                      </m:lim>
                    </m:limLow>
                    <m:r>
                      <a:rPr lang="en-US" altLang="zh-CN" sz="1400" i="1" dirty="0">
                        <a:latin typeface="Cambria Math" panose="02040503050406030204" pitchFamily="18" charset="0"/>
                      </a:rPr>
                      <m:t>)</m:t>
                    </m:r>
                  </m:oMath>
                </a14:m>
                <a:r>
                  <a:rPr lang="zh-CN" altLang="en-US" sz="1400" i="1" dirty="0"/>
                  <a:t> </a:t>
                </a:r>
                <a:endParaRPr lang="en-US" altLang="zh-CN" sz="1400" i="1" dirty="0"/>
              </a:p>
              <a:p>
                <a:pPr lvl="3"/>
                <a14:m>
                  <m:oMath xmlns:m="http://schemas.openxmlformats.org/officeDocument/2006/math">
                    <m:r>
                      <a:rPr lang="en-US" altLang="zh-CN" i="1" dirty="0">
                        <a:latin typeface="Cambria Math" panose="02040503050406030204" pitchFamily="18" charset="0"/>
                      </a:rPr>
                      <m:t>𝑡</m:t>
                    </m:r>
                    <m:r>
                      <a:rPr lang="en-US" altLang="zh-CN" i="1" dirty="0">
                        <a:latin typeface="Cambria Math" panose="02040503050406030204" pitchFamily="18" charset="0"/>
                      </a:rPr>
                      <m:t>: </m:t>
                    </m:r>
                    <m:r>
                      <a:rPr lang="zh-CN" altLang="en-US" i="1" dirty="0">
                        <a:latin typeface="Cambria Math" panose="02040503050406030204" pitchFamily="18" charset="0"/>
                      </a:rPr>
                      <m:t>时间</m:t>
                    </m:r>
                  </m:oMath>
                </a14:m>
                <a:r>
                  <a:rPr lang="zh-CN" altLang="en-US" dirty="0"/>
                  <a:t>戳</a:t>
                </a:r>
                <a:endParaRPr lang="en-US" altLang="zh-CN" dirty="0"/>
              </a:p>
              <a:p>
                <a:pPr lvl="3"/>
                <a14:m>
                  <m:oMath xmlns:m="http://schemas.openxmlformats.org/officeDocument/2006/math">
                    <m:r>
                      <a:rPr lang="en-US" altLang="zh-CN" i="1" dirty="0">
                        <a:latin typeface="Cambria Math" panose="02040503050406030204" pitchFamily="18" charset="0"/>
                      </a:rPr>
                      <m:t>𝑥</m:t>
                    </m:r>
                    <m:r>
                      <a:rPr lang="en-US" altLang="zh-CN" dirty="0">
                        <a:latin typeface="Cambria Math" panose="02040503050406030204" pitchFamily="18" charset="0"/>
                      </a:rPr>
                      <m:t>: </m:t>
                    </m:r>
                    <m:r>
                      <a:rPr lang="zh-CN" altLang="en-US" i="1" dirty="0">
                        <a:latin typeface="Cambria Math" panose="02040503050406030204" pitchFamily="18" charset="0"/>
                      </a:rPr>
                      <m:t>空间</m:t>
                    </m:r>
                    <m:r>
                      <a:rPr lang="en-US" altLang="zh-CN" i="1" dirty="0">
                        <a:latin typeface="Cambria Math" panose="02040503050406030204" pitchFamily="18" charset="0"/>
                      </a:rPr>
                      <m:t>𝑥</m:t>
                    </m:r>
                  </m:oMath>
                </a14:m>
                <a:r>
                  <a:rPr lang="zh-CN" altLang="en-US" dirty="0"/>
                  <a:t>轴</a:t>
                </a:r>
                <a:endParaRPr lang="en-US" altLang="zh-CN" dirty="0"/>
              </a:p>
              <a:p>
                <a:pPr lvl="3"/>
                <a14:m>
                  <m:oMath xmlns:m="http://schemas.openxmlformats.org/officeDocument/2006/math">
                    <m:r>
                      <m:rPr>
                        <m:sty m:val="p"/>
                      </m:rPr>
                      <a:rPr lang="en-US" altLang="zh-CN" dirty="0">
                        <a:latin typeface="Cambria Math" panose="02040503050406030204" pitchFamily="18" charset="0"/>
                      </a:rPr>
                      <m:t>y</m:t>
                    </m:r>
                    <m:r>
                      <a:rPr lang="en-US" altLang="zh-CN" dirty="0">
                        <a:latin typeface="Cambria Math" panose="02040503050406030204" pitchFamily="18" charset="0"/>
                      </a:rPr>
                      <m:t>: </m:t>
                    </m:r>
                    <m:r>
                      <a:rPr lang="zh-CN" altLang="en-US" i="1" dirty="0">
                        <a:latin typeface="Cambria Math" panose="02040503050406030204" pitchFamily="18" charset="0"/>
                      </a:rPr>
                      <m:t>空间</m:t>
                    </m:r>
                    <m:r>
                      <a:rPr lang="en-US" altLang="zh-CN" i="1" dirty="0">
                        <a:latin typeface="Cambria Math" panose="02040503050406030204" pitchFamily="18" charset="0"/>
                      </a:rPr>
                      <m:t>𝑦</m:t>
                    </m:r>
                  </m:oMath>
                </a14:m>
                <a:r>
                  <a:rPr lang="zh-CN" altLang="en-US" dirty="0"/>
                  <a:t>轴</a:t>
                </a:r>
                <a:endParaRPr lang="en-US" altLang="zh-CN" dirty="0"/>
              </a:p>
              <a:p>
                <a:pPr lvl="3"/>
                <a14:m>
                  <m:oMath xmlns:m="http://schemas.openxmlformats.org/officeDocument/2006/math">
                    <m:r>
                      <m:rPr>
                        <m:sty m:val="p"/>
                      </m:rPr>
                      <a:rPr lang="en-US" altLang="zh-CN" dirty="0">
                        <a:latin typeface="Cambria Math" panose="02040503050406030204" pitchFamily="18" charset="0"/>
                      </a:rPr>
                      <m:t>o</m:t>
                    </m:r>
                    <m:r>
                      <a:rPr lang="en-US" altLang="zh-CN" dirty="0">
                        <a:latin typeface="Cambria Math" panose="02040503050406030204" pitchFamily="18" charset="0"/>
                      </a:rPr>
                      <m:t>: </m:t>
                    </m:r>
                    <m:r>
                      <a:rPr lang="zh-CN" altLang="en-US" i="1" dirty="0">
                        <a:latin typeface="Cambria Math" panose="02040503050406030204" pitchFamily="18" charset="0"/>
                      </a:rPr>
                      <m:t>目标</m:t>
                    </m:r>
                  </m:oMath>
                </a14:m>
                <a:r>
                  <a:rPr lang="zh-CN" altLang="en-US" dirty="0"/>
                  <a:t>的标识</a:t>
                </a:r>
                <a:r>
                  <a:rPr lang="en-US" altLang="zh-CN" dirty="0"/>
                  <a:t>ID</a:t>
                </a:r>
                <a:r>
                  <a:rPr lang="zh-CN" altLang="en-US" dirty="0"/>
                  <a:t>信息</a:t>
                </a:r>
                <a:endParaRPr lang="en-US" altLang="zh-CN" dirty="0"/>
              </a:p>
              <a:p>
                <a:pPr lvl="3"/>
                <a14:m>
                  <m:oMath xmlns:m="http://schemas.openxmlformats.org/officeDocument/2006/math">
                    <m:r>
                      <a:rPr lang="en-US" altLang="zh-CN" i="1" dirty="0">
                        <a:latin typeface="Cambria Math" panose="02040503050406030204" pitchFamily="18" charset="0"/>
                      </a:rPr>
                      <m:t>…: </m:t>
                    </m:r>
                  </m:oMath>
                </a14:m>
                <a:r>
                  <a:rPr lang="zh-CN" altLang="en-US" dirty="0"/>
                  <a:t>与目标移动相关的其他信息，如加速度、朝向等</a:t>
                </a: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978" t="-3832"/>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7AF8222B-90EE-4594-B973-EAE21EC5DD5C}" type="slidenum">
              <a:rPr lang="zh-CN" altLang="en-US" smtClean="0"/>
              <a:pPr/>
              <a:t>9</a:t>
            </a:fld>
            <a:endParaRPr lang="zh-CN" altLang="en-US"/>
          </a:p>
        </p:txBody>
      </p:sp>
    </p:spTree>
    <p:extLst>
      <p:ext uri="{BB962C8B-B14F-4D97-AF65-F5344CB8AC3E}">
        <p14:creationId xmlns:p14="http://schemas.microsoft.com/office/powerpoint/2010/main" val="2725465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本课题研究的背景和意义</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轨迹</a:t>
                </a:r>
                <a:r>
                  <a:rPr lang="zh-CN" altLang="en-US" dirty="0" smtClean="0"/>
                  <a:t>数据通用时空目标检索</a:t>
                </a:r>
                <a:r>
                  <a:rPr lang="zh-CN" altLang="en-US" dirty="0"/>
                  <a:t>需求</a:t>
                </a:r>
                <a:endParaRPr lang="en-US" altLang="zh-CN" dirty="0" smtClean="0"/>
              </a:p>
              <a:p>
                <a:pPr lvl="1"/>
                <a:r>
                  <a:rPr lang="en-US" altLang="zh-CN" dirty="0" smtClean="0"/>
                  <a:t>n</a:t>
                </a:r>
                <a:r>
                  <a:rPr lang="zh-CN" altLang="en-US" dirty="0"/>
                  <a:t>维轨迹数据</a:t>
                </a:r>
                <a:endParaRPr lang="en-US" altLang="zh-CN" dirty="0"/>
              </a:p>
              <a:p>
                <a:pPr lvl="2"/>
                <a:r>
                  <a:rPr lang="zh-CN" altLang="en-US" dirty="0"/>
                  <a:t>单条轨迹数据：</a:t>
                </a:r>
                <a14:m>
                  <m:oMath xmlns:m="http://schemas.openxmlformats.org/officeDocument/2006/math">
                    <m:r>
                      <a:rPr lang="zh-CN" altLang="en-US" sz="1400" i="1" dirty="0">
                        <a:latin typeface="Cambria Math" panose="02040503050406030204" pitchFamily="18" charset="0"/>
                      </a:rPr>
                      <m:t> </m:t>
                    </m:r>
                    <m:r>
                      <a:rPr lang="en-US" altLang="zh-CN" sz="1400" i="1" dirty="0">
                        <a:latin typeface="Cambria Math" panose="02040503050406030204" pitchFamily="18" charset="0"/>
                      </a:rPr>
                      <m:t>(</m:t>
                    </m:r>
                    <m:r>
                      <a:rPr lang="en-US" altLang="zh-CN" sz="1400" i="1" dirty="0">
                        <a:latin typeface="Cambria Math" panose="02040503050406030204" pitchFamily="18" charset="0"/>
                      </a:rPr>
                      <m:t>𝑡</m:t>
                    </m:r>
                    <m:r>
                      <a:rPr lang="en-US" altLang="zh-CN" sz="1400" i="1" dirty="0">
                        <a:latin typeface="Cambria Math" panose="02040503050406030204" pitchFamily="18" charset="0"/>
                      </a:rPr>
                      <m:t>,</m:t>
                    </m:r>
                    <m:r>
                      <a:rPr lang="en-US" altLang="zh-CN" sz="1400" i="1" dirty="0">
                        <a:latin typeface="Cambria Math" panose="02040503050406030204" pitchFamily="18" charset="0"/>
                      </a:rPr>
                      <m:t>𝑥</m:t>
                    </m:r>
                    <m:r>
                      <a:rPr lang="en-US" altLang="zh-CN" sz="1400" i="1" dirty="0">
                        <a:latin typeface="Cambria Math" panose="02040503050406030204" pitchFamily="18" charset="0"/>
                      </a:rPr>
                      <m:t>,</m:t>
                    </m:r>
                    <m:r>
                      <a:rPr lang="en-US" altLang="zh-CN" sz="1400" i="1" dirty="0">
                        <a:latin typeface="Cambria Math" panose="02040503050406030204" pitchFamily="18" charset="0"/>
                      </a:rPr>
                      <m:t>𝑦</m:t>
                    </m:r>
                    <m:r>
                      <a:rPr lang="en-US" altLang="zh-CN" sz="1400" i="1" dirty="0">
                        <a:latin typeface="Cambria Math" panose="02040503050406030204" pitchFamily="18" charset="0"/>
                      </a:rPr>
                      <m:t>,</m:t>
                    </m:r>
                    <m:r>
                      <a:rPr lang="en-US" altLang="zh-CN" sz="1400" i="1" dirty="0">
                        <a:latin typeface="Cambria Math" panose="02040503050406030204" pitchFamily="18" charset="0"/>
                      </a:rPr>
                      <m:t>𝑜</m:t>
                    </m:r>
                    <m:r>
                      <a:rPr lang="en-US" altLang="zh-CN" sz="1400" i="1" dirty="0">
                        <a:latin typeface="Cambria Math" panose="02040503050406030204" pitchFamily="18" charset="0"/>
                      </a:rPr>
                      <m:t>,</m:t>
                    </m:r>
                    <m:limLow>
                      <m:limLowPr>
                        <m:ctrlPr>
                          <a:rPr lang="en-US" altLang="zh-CN" sz="1400" i="1" dirty="0">
                            <a:latin typeface="Cambria Math" panose="02040503050406030204" pitchFamily="18" charset="0"/>
                          </a:rPr>
                        </m:ctrlPr>
                      </m:limLowPr>
                      <m:e>
                        <m:groupChr>
                          <m:groupChrPr>
                            <m:chr m:val="⏟"/>
                            <m:ctrlPr>
                              <a:rPr lang="en-US" altLang="zh-CN" sz="1400" i="1" dirty="0">
                                <a:latin typeface="Cambria Math" panose="02040503050406030204" pitchFamily="18" charset="0"/>
                              </a:rPr>
                            </m:ctrlPr>
                          </m:groupChrPr>
                          <m:e>
                            <m:r>
                              <a:rPr lang="en-US" altLang="zh-CN" sz="1400" i="1" dirty="0">
                                <a:latin typeface="Cambria Math" panose="02040503050406030204" pitchFamily="18" charset="0"/>
                              </a:rPr>
                              <m:t>…</m:t>
                            </m:r>
                          </m:e>
                        </m:groupChr>
                      </m:e>
                      <m:lim>
                        <m:r>
                          <a:rPr lang="en-US" altLang="zh-CN" sz="1400" i="1" dirty="0">
                            <a:latin typeface="Cambria Math" panose="02040503050406030204" pitchFamily="18" charset="0"/>
                          </a:rPr>
                          <m:t>𝑛</m:t>
                        </m:r>
                        <m:r>
                          <a:rPr lang="en-US" altLang="zh-CN" sz="1400" i="1" dirty="0">
                            <a:latin typeface="Cambria Math" panose="02040503050406030204" pitchFamily="18" charset="0"/>
                          </a:rPr>
                          <m:t>−4</m:t>
                        </m:r>
                      </m:lim>
                    </m:limLow>
                    <m:r>
                      <a:rPr lang="en-US" altLang="zh-CN" sz="1400" i="1" dirty="0">
                        <a:latin typeface="Cambria Math" panose="02040503050406030204" pitchFamily="18" charset="0"/>
                      </a:rPr>
                      <m:t>)</m:t>
                    </m:r>
                  </m:oMath>
                </a14:m>
                <a:r>
                  <a:rPr lang="zh-CN" altLang="en-US" sz="1400" i="1" dirty="0"/>
                  <a:t> </a:t>
                </a:r>
                <a:endParaRPr lang="en-US" altLang="zh-CN" sz="1400" i="1"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978" t="-3832"/>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7AF8222B-90EE-4594-B973-EAE21EC5DD5C}" type="slidenum">
              <a:rPr lang="zh-CN" altLang="en-US" smtClean="0"/>
              <a:pPr/>
              <a:t>10</a:t>
            </a:fld>
            <a:endParaRPr lang="zh-CN" altLang="en-US"/>
          </a:p>
        </p:txBody>
      </p:sp>
      <p:grpSp>
        <p:nvGrpSpPr>
          <p:cNvPr id="88" name="组合 87"/>
          <p:cNvGrpSpPr/>
          <p:nvPr/>
        </p:nvGrpSpPr>
        <p:grpSpPr>
          <a:xfrm>
            <a:off x="2518242" y="2023353"/>
            <a:ext cx="6601593" cy="3591140"/>
            <a:chOff x="2172282" y="2497424"/>
            <a:chExt cx="6601593" cy="3700803"/>
          </a:xfrm>
        </p:grpSpPr>
        <mc:AlternateContent xmlns:mc="http://schemas.openxmlformats.org/markup-compatibility/2006" xmlns:a14="http://schemas.microsoft.com/office/drawing/2010/main">
          <mc:Choice Requires="a14">
            <p:sp>
              <p:nvSpPr>
                <p:cNvPr id="5" name="圆角矩形 4"/>
                <p:cNvSpPr/>
                <p:nvPr/>
              </p:nvSpPr>
              <p:spPr>
                <a:xfrm>
                  <a:off x="2973855" y="3413107"/>
                  <a:ext cx="1313143" cy="584841"/>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supHide m:val="on"/>
                            <m:ctrlPr>
                              <a:rPr lang="en-US" altLang="zh-CN" sz="1400" i="1">
                                <a:latin typeface="Cambria Math" panose="02040503050406030204" pitchFamily="18" charset="0"/>
                              </a:rPr>
                            </m:ctrlPr>
                          </m:naryPr>
                          <m:sub>
                            <m:r>
                              <m:rPr>
                                <m:brk m:alnAt="7"/>
                              </m:rPr>
                              <a:rPr lang="en-US" altLang="zh-CN" sz="1400" b="0" i="1">
                                <a:latin typeface="Cambria Math" panose="02040503050406030204" pitchFamily="18" charset="0"/>
                              </a:rPr>
                              <m:t>𝑘</m:t>
                            </m:r>
                            <m:r>
                              <a:rPr lang="en-US" altLang="zh-CN" sz="1400" b="0" i="1">
                                <a:latin typeface="Cambria Math" panose="02040503050406030204" pitchFamily="18" charset="0"/>
                              </a:rPr>
                              <m:t>=1</m:t>
                            </m:r>
                          </m:sub>
                          <m:sup/>
                          <m:e>
                            <m:r>
                              <a:rPr lang="en-US" altLang="zh-CN" sz="1400" b="0" i="1">
                                <a:latin typeface="Cambria Math" panose="02040503050406030204" pitchFamily="18" charset="0"/>
                              </a:rPr>
                              <m:t>𝑜</m:t>
                            </m:r>
                            <m:r>
                              <a:rPr lang="en-US" altLang="zh-CN" sz="1400" b="0" i="1">
                                <a:latin typeface="Cambria Math" panose="02040503050406030204" pitchFamily="18" charset="0"/>
                              </a:rPr>
                              <m:t> </m:t>
                            </m:r>
                            <m:r>
                              <a:rPr lang="zh-CN" altLang="en-US" sz="1400" b="0" i="1" dirty="0">
                                <a:latin typeface="Cambria Math" panose="02040503050406030204" pitchFamily="18" charset="0"/>
                              </a:rPr>
                              <m:t>𝜖</m:t>
                            </m:r>
                            <m:r>
                              <a:rPr lang="en-US" altLang="zh-CN" sz="1400" b="0" i="1" dirty="0">
                                <a:latin typeface="Cambria Math" panose="02040503050406030204" pitchFamily="18" charset="0"/>
                              </a:rPr>
                              <m:t> </m:t>
                            </m:r>
                            <m:sSub>
                              <m:sSubPr>
                                <m:ctrlPr>
                                  <a:rPr lang="en-US" altLang="zh-CN" sz="1400" i="1" dirty="0">
                                    <a:latin typeface="Cambria Math" panose="02040503050406030204" pitchFamily="18" charset="0"/>
                                  </a:rPr>
                                </m:ctrlPr>
                              </m:sSubPr>
                              <m:e>
                                <m:r>
                                  <a:rPr lang="en-US" altLang="zh-CN" sz="1400" b="0" i="1" dirty="0">
                                    <a:latin typeface="Cambria Math" panose="02040503050406030204" pitchFamily="18" charset="0"/>
                                  </a:rPr>
                                  <m:t>𝛤</m:t>
                                </m:r>
                              </m:e>
                              <m:sub>
                                <m:r>
                                  <a:rPr lang="en-US" altLang="zh-CN" sz="1400" b="0" i="1" dirty="0">
                                    <a:latin typeface="Cambria Math" panose="02040503050406030204" pitchFamily="18" charset="0"/>
                                  </a:rPr>
                                  <m:t>𝑘</m:t>
                                </m:r>
                              </m:sub>
                            </m:sSub>
                            <m:r>
                              <m:rPr>
                                <m:nor/>
                              </m:rPr>
                              <a:rPr lang="zh-CN" altLang="en-US" sz="1400" dirty="0">
                                <a:latin typeface="微软雅黑" panose="020B0503020204020204" pitchFamily="34" charset="-122"/>
                                <a:ea typeface="微软雅黑" panose="020B0503020204020204" pitchFamily="34" charset="-122"/>
                              </a:rPr>
                              <m:t> </m:t>
                            </m:r>
                          </m:e>
                        </m:nary>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5" name="圆角矩形 4"/>
                <p:cNvSpPr>
                  <a:spLocks noRot="1" noChangeAspect="1" noMove="1" noResize="1" noEditPoints="1" noAdjustHandles="1" noChangeArrowheads="1" noChangeShapeType="1" noTextEdit="1"/>
                </p:cNvSpPr>
                <p:nvPr/>
              </p:nvSpPr>
              <p:spPr>
                <a:xfrm>
                  <a:off x="2973855" y="3413107"/>
                  <a:ext cx="1313143" cy="584841"/>
                </a:xfrm>
                <a:prstGeom prst="roundRect">
                  <a:avLst/>
                </a:prstGeom>
                <a:blipFill>
                  <a:blip r:embed="rId3"/>
                  <a:stretch>
                    <a:fillRect l="-32558" t="-130108" r="-44651" b="-18494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圆角矩形 7"/>
                <p:cNvSpPr/>
                <p:nvPr/>
              </p:nvSpPr>
              <p:spPr>
                <a:xfrm>
                  <a:off x="4873936" y="3405348"/>
                  <a:ext cx="1335267" cy="600358"/>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supHide m:val="on"/>
                            <m:ctrlPr>
                              <a:rPr lang="en-US" altLang="zh-CN" sz="1400" i="1" smtClean="0">
                                <a:latin typeface="Cambria Math" panose="02040503050406030204" pitchFamily="18" charset="0"/>
                              </a:rPr>
                            </m:ctrlPr>
                          </m:naryPr>
                          <m:sub>
                            <m:r>
                              <m:rPr>
                                <m:brk m:alnAt="7"/>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e>
                            <m:d>
                              <m:dPr>
                                <m:ctrlPr>
                                  <a:rPr lang="en-US" altLang="zh-CN" sz="1400" i="1">
                                    <a:latin typeface="Cambria Math" panose="02040503050406030204" pitchFamily="18" charset="0"/>
                                  </a:rPr>
                                </m:ctrlPr>
                              </m:dPr>
                              <m:e>
                                <m:r>
                                  <a:rPr lang="en-US" altLang="zh-CN" sz="1400" b="0" i="1">
                                    <a:latin typeface="Cambria Math" panose="02040503050406030204" pitchFamily="18" charset="0"/>
                                  </a:rPr>
                                  <m:t>𝑥</m:t>
                                </m:r>
                                <m:r>
                                  <a:rPr lang="en-US" altLang="zh-CN" sz="1400" b="0" i="1">
                                    <a:latin typeface="Cambria Math" panose="02040503050406030204" pitchFamily="18" charset="0"/>
                                  </a:rPr>
                                  <m:t>,</m:t>
                                </m:r>
                                <m:r>
                                  <a:rPr lang="en-US" altLang="zh-CN" sz="1400" b="0" i="1">
                                    <a:latin typeface="Cambria Math" panose="02040503050406030204" pitchFamily="18" charset="0"/>
                                  </a:rPr>
                                  <m:t>𝑦</m:t>
                                </m:r>
                              </m:e>
                            </m:d>
                            <m:r>
                              <a:rPr lang="en-US" altLang="zh-CN" sz="1400" b="0" i="1">
                                <a:latin typeface="Cambria Math" panose="02040503050406030204" pitchFamily="18" charset="0"/>
                              </a:rPr>
                              <m:t> </m:t>
                            </m:r>
                            <m:r>
                              <a:rPr lang="zh-CN" altLang="en-US" sz="1400" b="0" i="1" dirty="0">
                                <a:latin typeface="Cambria Math" panose="02040503050406030204" pitchFamily="18" charset="0"/>
                              </a:rPr>
                              <m:t>𝜖</m:t>
                            </m:r>
                            <m:r>
                              <a:rPr lang="en-US" altLang="zh-CN" sz="1400" b="0" i="1" dirty="0">
                                <a:latin typeface="Cambria Math" panose="02040503050406030204" pitchFamily="18" charset="0"/>
                              </a:rPr>
                              <m:t> </m:t>
                            </m:r>
                            <m:sSub>
                              <m:sSubPr>
                                <m:ctrlPr>
                                  <a:rPr lang="en-US" altLang="zh-CN" sz="1400" i="1" dirty="0">
                                    <a:latin typeface="Cambria Math" panose="02040503050406030204" pitchFamily="18" charset="0"/>
                                  </a:rPr>
                                </m:ctrlPr>
                              </m:sSubPr>
                              <m:e>
                                <m:r>
                                  <a:rPr lang="en-US" altLang="zh-CN" sz="1400" b="0" i="1" dirty="0">
                                    <a:latin typeface="Cambria Math" panose="02040503050406030204" pitchFamily="18" charset="0"/>
                                  </a:rPr>
                                  <m:t>𝐴</m:t>
                                </m:r>
                              </m:e>
                              <m:sub>
                                <m:r>
                                  <a:rPr lang="en-US" altLang="zh-CN" sz="1400" b="0" i="1" dirty="0">
                                    <a:latin typeface="Cambria Math" panose="02040503050406030204" pitchFamily="18" charset="0"/>
                                  </a:rPr>
                                  <m:t>𝑗</m:t>
                                </m:r>
                              </m:sub>
                            </m:sSub>
                            <m:r>
                              <m:rPr>
                                <m:nor/>
                              </m:rPr>
                              <a:rPr lang="zh-CN" altLang="en-US" sz="1400" dirty="0">
                                <a:latin typeface="微软雅黑" panose="020B0503020204020204" pitchFamily="34" charset="-122"/>
                                <a:ea typeface="微软雅黑" panose="020B0503020204020204" pitchFamily="34" charset="-122"/>
                              </a:rPr>
                              <m:t> </m:t>
                            </m:r>
                          </m:e>
                        </m:nary>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8" name="圆角矩形 7"/>
                <p:cNvSpPr>
                  <a:spLocks noRot="1" noChangeAspect="1" noMove="1" noResize="1" noEditPoints="1" noAdjustHandles="1" noChangeArrowheads="1" noChangeShapeType="1" noTextEdit="1"/>
                </p:cNvSpPr>
                <p:nvPr/>
              </p:nvSpPr>
              <p:spPr>
                <a:xfrm>
                  <a:off x="4873936" y="3405348"/>
                  <a:ext cx="1335267" cy="600358"/>
                </a:xfrm>
                <a:prstGeom prst="roundRect">
                  <a:avLst/>
                </a:prstGeom>
                <a:blipFill>
                  <a:blip r:embed="rId4"/>
                  <a:stretch>
                    <a:fillRect l="-42009" t="-126042" r="-31963" b="-17604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圆角矩形 8"/>
                <p:cNvSpPr/>
                <p:nvPr/>
              </p:nvSpPr>
              <p:spPr>
                <a:xfrm>
                  <a:off x="6796140" y="3390444"/>
                  <a:ext cx="1347844" cy="600358"/>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supHide m:val="on"/>
                            <m:ctrlPr>
                              <a:rPr lang="en-US" altLang="zh-CN" sz="1400" i="1">
                                <a:latin typeface="Cambria Math" panose="02040503050406030204" pitchFamily="18" charset="0"/>
                              </a:rPr>
                            </m:ctrlPr>
                          </m:naryPr>
                          <m:sub>
                            <m:r>
                              <m:rPr>
                                <m:brk m:alnAt="7"/>
                              </m:rPr>
                              <a:rPr lang="en-US" altLang="zh-CN" sz="1400" b="0" i="1">
                                <a:latin typeface="Cambria Math" panose="02040503050406030204" pitchFamily="18" charset="0"/>
                              </a:rPr>
                              <m:t>𝑖</m:t>
                            </m:r>
                            <m:r>
                              <a:rPr lang="en-US" altLang="zh-CN" sz="1400" b="0" i="1">
                                <a:latin typeface="Cambria Math" panose="02040503050406030204" pitchFamily="18" charset="0"/>
                              </a:rPr>
                              <m:t>=1</m:t>
                            </m:r>
                          </m:sub>
                          <m:sup/>
                          <m:e>
                            <m:r>
                              <a:rPr lang="en-US" altLang="zh-CN" sz="1400" b="0" i="1">
                                <a:latin typeface="Cambria Math" panose="02040503050406030204" pitchFamily="18" charset="0"/>
                              </a:rPr>
                              <m:t>𝑡</m:t>
                            </m:r>
                            <m:r>
                              <a:rPr lang="en-US" altLang="zh-CN" sz="1400" b="0" i="1">
                                <a:latin typeface="Cambria Math" panose="02040503050406030204" pitchFamily="18" charset="0"/>
                              </a:rPr>
                              <m:t> </m:t>
                            </m:r>
                            <m:r>
                              <a:rPr lang="zh-CN" altLang="en-US" sz="1400" b="0" i="1" dirty="0">
                                <a:latin typeface="Cambria Math" panose="02040503050406030204" pitchFamily="18" charset="0"/>
                              </a:rPr>
                              <m:t>𝜖</m:t>
                            </m:r>
                            <m:r>
                              <a:rPr lang="en-US" altLang="zh-CN" sz="1400" b="0" i="1" dirty="0">
                                <a:latin typeface="Cambria Math" panose="02040503050406030204" pitchFamily="18" charset="0"/>
                              </a:rPr>
                              <m:t> </m:t>
                            </m:r>
                            <m:sSub>
                              <m:sSubPr>
                                <m:ctrlPr>
                                  <a:rPr lang="en-US" altLang="zh-CN" sz="1400" i="1" dirty="0">
                                    <a:latin typeface="Cambria Math" panose="02040503050406030204" pitchFamily="18" charset="0"/>
                                  </a:rPr>
                                </m:ctrlPr>
                              </m:sSubPr>
                              <m:e>
                                <m:r>
                                  <a:rPr lang="en-US" altLang="zh-CN" sz="1400" b="0" i="1" dirty="0">
                                    <a:latin typeface="Cambria Math" panose="02040503050406030204" pitchFamily="18" charset="0"/>
                                  </a:rPr>
                                  <m:t>𝑇</m:t>
                                </m:r>
                              </m:e>
                              <m:sub>
                                <m:r>
                                  <a:rPr lang="en-US" altLang="zh-CN" sz="1400" b="0" i="1" dirty="0">
                                    <a:latin typeface="Cambria Math" panose="02040503050406030204" pitchFamily="18" charset="0"/>
                                  </a:rPr>
                                  <m:t>𝑖</m:t>
                                </m:r>
                              </m:sub>
                            </m:sSub>
                          </m:e>
                        </m:nary>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9" name="圆角矩形 8"/>
                <p:cNvSpPr>
                  <a:spLocks noRot="1" noChangeAspect="1" noMove="1" noResize="1" noEditPoints="1" noAdjustHandles="1" noChangeArrowheads="1" noChangeShapeType="1" noTextEdit="1"/>
                </p:cNvSpPr>
                <p:nvPr/>
              </p:nvSpPr>
              <p:spPr>
                <a:xfrm>
                  <a:off x="6796140" y="3390444"/>
                  <a:ext cx="1347844" cy="600358"/>
                </a:xfrm>
                <a:prstGeom prst="roundRect">
                  <a:avLst/>
                </a:prstGeom>
                <a:blipFill>
                  <a:blip r:embed="rId5"/>
                  <a:stretch>
                    <a:fillRect l="-27149" t="-123958" r="-45249" b="-178125"/>
                  </a:stretch>
                </a:blipFill>
                <a:ln>
                  <a:noFill/>
                </a:ln>
              </p:spPr>
              <p:txBody>
                <a:bodyPr/>
                <a:lstStyle/>
                <a:p>
                  <a:r>
                    <a:rPr lang="zh-CN" altLang="en-US">
                      <a:noFill/>
                    </a:rPr>
                    <a:t> </a:t>
                  </a:r>
                </a:p>
              </p:txBody>
            </p:sp>
          </mc:Fallback>
        </mc:AlternateContent>
        <p:sp>
          <p:nvSpPr>
            <p:cNvPr id="10" name="流程图: 手动操作 9"/>
            <p:cNvSpPr/>
            <p:nvPr/>
          </p:nvSpPr>
          <p:spPr>
            <a:xfrm>
              <a:off x="2172282" y="4575588"/>
              <a:ext cx="1585335" cy="439830"/>
            </a:xfrm>
            <a:prstGeom prst="flowChartManualOperation">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单条件</a:t>
              </a:r>
              <a:endParaRPr lang="en-US" altLang="zh-CN" sz="1400" dirty="0" smtClean="0">
                <a:latin typeface="微软雅黑" panose="020B0503020204020204" pitchFamily="34" charset="-122"/>
                <a:ea typeface="微软雅黑" panose="020B0503020204020204" pitchFamily="34" charset="-122"/>
              </a:endParaRPr>
            </a:p>
            <a:p>
              <a:pPr algn="ctr"/>
              <a:r>
                <a:rPr lang="zh-CN" altLang="en-US" sz="1400" dirty="0" smtClean="0">
                  <a:latin typeface="微软雅黑" panose="020B0503020204020204" pitchFamily="34" charset="-122"/>
                  <a:ea typeface="微软雅黑" panose="020B0503020204020204" pitchFamily="34" charset="-122"/>
                </a:rPr>
                <a:t>查询</a:t>
              </a:r>
              <a:endParaRPr lang="zh-CN" altLang="en-US" sz="1400" dirty="0">
                <a:latin typeface="微软雅黑" panose="020B0503020204020204" pitchFamily="34" charset="-122"/>
                <a:ea typeface="微软雅黑" panose="020B0503020204020204" pitchFamily="34" charset="-122"/>
              </a:endParaRPr>
            </a:p>
          </p:txBody>
        </p:sp>
        <p:sp>
          <p:nvSpPr>
            <p:cNvPr id="14" name="流程图: 手动操作 13"/>
            <p:cNvSpPr/>
            <p:nvPr/>
          </p:nvSpPr>
          <p:spPr>
            <a:xfrm>
              <a:off x="3874350" y="4571055"/>
              <a:ext cx="1585335" cy="439831"/>
            </a:xfrm>
            <a:prstGeom prst="flowChartManualOperation">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单条件</a:t>
              </a:r>
              <a:endParaRPr lang="en-US" altLang="zh-CN" sz="1400" dirty="0" smtClean="0">
                <a:latin typeface="微软雅黑" panose="020B0503020204020204" pitchFamily="34" charset="-122"/>
                <a:ea typeface="微软雅黑" panose="020B0503020204020204" pitchFamily="34" charset="-122"/>
              </a:endParaRPr>
            </a:p>
            <a:p>
              <a:pPr algn="ctr"/>
              <a:r>
                <a:rPr lang="zh-CN" altLang="en-US" sz="1400" dirty="0" smtClean="0">
                  <a:latin typeface="微软雅黑" panose="020B0503020204020204" pitchFamily="34" charset="-122"/>
                  <a:ea typeface="微软雅黑" panose="020B0503020204020204" pitchFamily="34" charset="-122"/>
                </a:rPr>
                <a:t>查询</a:t>
              </a:r>
              <a:endParaRPr lang="zh-CN" altLang="en-US" sz="1400" dirty="0">
                <a:latin typeface="微软雅黑" panose="020B0503020204020204" pitchFamily="34" charset="-122"/>
                <a:ea typeface="微软雅黑" panose="020B0503020204020204" pitchFamily="34" charset="-122"/>
              </a:endParaRPr>
            </a:p>
          </p:txBody>
        </p:sp>
        <p:sp>
          <p:nvSpPr>
            <p:cNvPr id="15" name="流程图: 手动操作 14"/>
            <p:cNvSpPr/>
            <p:nvPr/>
          </p:nvSpPr>
          <p:spPr>
            <a:xfrm>
              <a:off x="5558994" y="4571055"/>
              <a:ext cx="1585335" cy="439831"/>
            </a:xfrm>
            <a:prstGeom prst="flowChartManualOperation">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单条件</a:t>
              </a:r>
              <a:endParaRPr lang="en-US" altLang="zh-CN" sz="1400" dirty="0" smtClean="0">
                <a:latin typeface="微软雅黑" panose="020B0503020204020204" pitchFamily="34" charset="-122"/>
                <a:ea typeface="微软雅黑" panose="020B0503020204020204" pitchFamily="34" charset="-122"/>
              </a:endParaRPr>
            </a:p>
            <a:p>
              <a:pPr algn="ctr"/>
              <a:r>
                <a:rPr lang="zh-CN" altLang="en-US" sz="1400" dirty="0" smtClean="0">
                  <a:latin typeface="微软雅黑" panose="020B0503020204020204" pitchFamily="34" charset="-122"/>
                  <a:ea typeface="微软雅黑" panose="020B0503020204020204" pitchFamily="34" charset="-122"/>
                </a:rPr>
                <a:t>查询</a:t>
              </a:r>
              <a:endParaRPr lang="zh-CN" altLang="en-US" sz="1400" dirty="0">
                <a:latin typeface="微软雅黑" panose="020B0503020204020204" pitchFamily="34" charset="-122"/>
                <a:ea typeface="微软雅黑" panose="020B0503020204020204" pitchFamily="34" charset="-122"/>
              </a:endParaRPr>
            </a:p>
          </p:txBody>
        </p:sp>
        <p:sp>
          <p:nvSpPr>
            <p:cNvPr id="16" name="流程图: 手动操作 15"/>
            <p:cNvSpPr/>
            <p:nvPr/>
          </p:nvSpPr>
          <p:spPr>
            <a:xfrm>
              <a:off x="7188540" y="4574779"/>
              <a:ext cx="1585335" cy="439831"/>
            </a:xfrm>
            <a:prstGeom prst="flowChartManualOperation">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组合条件</a:t>
              </a:r>
              <a:endParaRPr lang="en-US" altLang="zh-CN" sz="1400" dirty="0" smtClean="0">
                <a:latin typeface="微软雅黑" panose="020B0503020204020204" pitchFamily="34" charset="-122"/>
                <a:ea typeface="微软雅黑" panose="020B0503020204020204" pitchFamily="34" charset="-122"/>
              </a:endParaRPr>
            </a:p>
            <a:p>
              <a:pPr algn="ctr"/>
              <a:r>
                <a:rPr lang="zh-CN" altLang="en-US" sz="1400" dirty="0" smtClean="0">
                  <a:latin typeface="微软雅黑" panose="020B0503020204020204" pitchFamily="34" charset="-122"/>
                  <a:ea typeface="微软雅黑" panose="020B0503020204020204" pitchFamily="34" charset="-122"/>
                </a:rPr>
                <a:t>查询</a:t>
              </a:r>
              <a:endParaRPr lang="zh-CN" altLang="en-US" sz="1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7" name="平行四边形 16"/>
                <p:cNvSpPr/>
                <p:nvPr/>
              </p:nvSpPr>
              <p:spPr>
                <a:xfrm>
                  <a:off x="4600422" y="5647625"/>
                  <a:ext cx="1412345" cy="544749"/>
                </a:xfrm>
                <a:prstGeom prst="parallelogram">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 xmlns:m="http://schemas.openxmlformats.org/officeDocument/2006/math">
                      <m:sSup>
                        <m:sSupPr>
                          <m:ctrlPr>
                            <a:rPr lang="en-US" altLang="zh-CN" sz="1400" i="1" dirty="0">
                              <a:latin typeface="Cambria Math" panose="02040503050406030204" pitchFamily="18" charset="0"/>
                            </a:rPr>
                          </m:ctrlPr>
                        </m:sSupPr>
                        <m:e>
                          <m:r>
                            <a:rPr lang="en-US" altLang="zh-CN" sz="1400" b="0" i="1" dirty="0">
                              <a:latin typeface="Cambria Math" panose="02040503050406030204" pitchFamily="18" charset="0"/>
                            </a:rPr>
                            <m:t>𝛤</m:t>
                          </m:r>
                        </m:e>
                        <m:sup>
                          <m:r>
                            <a:rPr lang="zh-CN" altLang="en-US" sz="1400" b="0" dirty="0">
                              <a:latin typeface="Cambria Math" panose="02040503050406030204" pitchFamily="18" charset="0"/>
                            </a:rPr>
                            <m:t>‘</m:t>
                          </m:r>
                        </m:sup>
                      </m:sSup>
                    </m:oMath>
                  </a14:m>
                  <a:r>
                    <a:rPr lang="zh-CN" altLang="en-US" sz="1400" dirty="0">
                      <a:latin typeface="微软雅黑" panose="020B0503020204020204" pitchFamily="34" charset="-122"/>
                      <a:ea typeface="微软雅黑" panose="020B0503020204020204" pitchFamily="34" charset="-122"/>
                    </a:rPr>
                    <a:t>目标</a:t>
                  </a:r>
                  <a:r>
                    <a:rPr lang="en-US" altLang="zh-CN" sz="1400" dirty="0">
                      <a:latin typeface="微软雅黑" panose="020B0503020204020204" pitchFamily="34" charset="-122"/>
                      <a:ea typeface="微软雅黑" panose="020B0503020204020204" pitchFamily="34" charset="-122"/>
                    </a:rPr>
                    <a:t>ID</a:t>
                  </a:r>
                  <a:r>
                    <a:rPr lang="zh-CN" altLang="en-US" sz="1400" dirty="0">
                      <a:latin typeface="微软雅黑" panose="020B0503020204020204" pitchFamily="34" charset="-122"/>
                      <a:ea typeface="微软雅黑" panose="020B0503020204020204" pitchFamily="34" charset="-122"/>
                    </a:rPr>
                    <a:t>集</a:t>
                  </a:r>
                </a:p>
              </p:txBody>
            </p:sp>
          </mc:Choice>
          <mc:Fallback xmlns="">
            <p:sp>
              <p:nvSpPr>
                <p:cNvPr id="17" name="平行四边形 16"/>
                <p:cNvSpPr>
                  <a:spLocks noRot="1" noChangeAspect="1" noMove="1" noResize="1" noEditPoints="1" noAdjustHandles="1" noChangeArrowheads="1" noChangeShapeType="1" noTextEdit="1"/>
                </p:cNvSpPr>
                <p:nvPr/>
              </p:nvSpPr>
              <p:spPr>
                <a:xfrm>
                  <a:off x="4600422" y="5647625"/>
                  <a:ext cx="1412345" cy="544749"/>
                </a:xfrm>
                <a:prstGeom prst="parallelogram">
                  <a:avLst/>
                </a:prstGeom>
                <a:blipFill>
                  <a:blip r:embed="rId6"/>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平行四边形 17"/>
                <p:cNvSpPr/>
                <p:nvPr/>
              </p:nvSpPr>
              <p:spPr>
                <a:xfrm>
                  <a:off x="2601780" y="5653478"/>
                  <a:ext cx="2102235" cy="544749"/>
                </a:xfrm>
                <a:prstGeom prst="parallelogram">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 xmlns:m="http://schemas.openxmlformats.org/officeDocument/2006/math">
                      <m:r>
                        <a:rPr lang="zh-CN" altLang="en-US" sz="1400" i="1">
                          <a:latin typeface="Cambria Math" panose="02040503050406030204" pitchFamily="18" charset="0"/>
                          <a:ea typeface="微软雅黑" panose="020B0503020204020204" pitchFamily="34" charset="-122"/>
                        </a:rPr>
                        <m:t>完整</m:t>
                      </m:r>
                    </m:oMath>
                  </a14:m>
                  <a:r>
                    <a:rPr lang="zh-CN" altLang="en-US" sz="1400" dirty="0" smtClean="0">
                      <a:latin typeface="微软雅黑" panose="020B0503020204020204" pitchFamily="34" charset="-122"/>
                      <a:ea typeface="微软雅黑" panose="020B0503020204020204" pitchFamily="34" charset="-122"/>
                    </a:rPr>
                    <a:t>轨迹</a:t>
                  </a:r>
                  <a:r>
                    <a:rPr lang="zh-CN" altLang="en-US" sz="1400" dirty="0">
                      <a:latin typeface="微软雅黑" panose="020B0503020204020204" pitchFamily="34" charset="-122"/>
                      <a:ea typeface="微软雅黑" panose="020B0503020204020204" pitchFamily="34" charset="-122"/>
                    </a:rPr>
                    <a:t>数据</a:t>
                  </a:r>
                </a:p>
              </p:txBody>
            </p:sp>
          </mc:Choice>
          <mc:Fallback xmlns="">
            <p:sp>
              <p:nvSpPr>
                <p:cNvPr id="18" name="平行四边形 17"/>
                <p:cNvSpPr>
                  <a:spLocks noRot="1" noChangeAspect="1" noMove="1" noResize="1" noEditPoints="1" noAdjustHandles="1" noChangeArrowheads="1" noChangeShapeType="1" noTextEdit="1"/>
                </p:cNvSpPr>
                <p:nvPr/>
              </p:nvSpPr>
              <p:spPr>
                <a:xfrm>
                  <a:off x="2601780" y="5653478"/>
                  <a:ext cx="2102235" cy="544749"/>
                </a:xfrm>
                <a:prstGeom prst="parallelogram">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平行四边形 18"/>
                <p:cNvSpPr/>
                <p:nvPr/>
              </p:nvSpPr>
              <p:spPr>
                <a:xfrm>
                  <a:off x="5912607" y="5651202"/>
                  <a:ext cx="2518680" cy="544749"/>
                </a:xfrm>
                <a:prstGeom prst="parallelogram">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 xmlns:m="http://schemas.openxmlformats.org/officeDocument/2006/math">
                      <m:r>
                        <a:rPr lang="en-US" altLang="zh-CN" sz="1400" b="0" i="1">
                          <a:latin typeface="Cambria Math" panose="02040503050406030204" pitchFamily="18" charset="0"/>
                        </a:rPr>
                        <m:t>𝐺𝑅𝑂𝑈𝑃</m:t>
                      </m:r>
                    </m:oMath>
                  </a14:m>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BY t</a:t>
                  </a:r>
                  <a:r>
                    <a:rPr lang="zh-CN" altLang="en-US" sz="1400" dirty="0">
                      <a:latin typeface="微软雅黑" panose="020B0503020204020204" pitchFamily="34" charset="-122"/>
                      <a:ea typeface="微软雅黑" panose="020B0503020204020204" pitchFamily="34" charset="-122"/>
                    </a:rPr>
                    <a:t>或</a:t>
                  </a:r>
                  <a:r>
                    <a:rPr lang="en-US" altLang="zh-CN" sz="1400" dirty="0">
                      <a:latin typeface="微软雅黑" panose="020B0503020204020204" pitchFamily="34" charset="-122"/>
                      <a:ea typeface="微软雅黑" panose="020B0503020204020204" pitchFamily="34" charset="-122"/>
                    </a:rPr>
                    <a:t>o</a:t>
                  </a:r>
                </a:p>
                <a:p>
                  <a:pPr algn="ctr"/>
                  <a:r>
                    <a:rPr lang="en-US" altLang="zh-CN" sz="1400" dirty="0" smtClean="0">
                      <a:latin typeface="微软雅黑" panose="020B0503020204020204" pitchFamily="34" charset="-122"/>
                      <a:ea typeface="微软雅黑" panose="020B0503020204020204" pitchFamily="34" charset="-122"/>
                    </a:rPr>
                    <a:t>Count</a:t>
                  </a:r>
                  <a:r>
                    <a:rPr lang="zh-CN" altLang="en-US" sz="1400" dirty="0" smtClean="0">
                      <a:latin typeface="微软雅黑" panose="020B0503020204020204" pitchFamily="34" charset="-122"/>
                      <a:ea typeface="微软雅黑" panose="020B0503020204020204" pitchFamily="34" charset="-122"/>
                    </a:rPr>
                    <a:t>等聚合查询结果</a:t>
                  </a:r>
                  <a:endParaRPr lang="zh-CN" altLang="en-US" sz="1400" dirty="0">
                    <a:latin typeface="微软雅黑" panose="020B0503020204020204" pitchFamily="34" charset="-122"/>
                    <a:ea typeface="微软雅黑" panose="020B0503020204020204" pitchFamily="34" charset="-122"/>
                  </a:endParaRPr>
                </a:p>
              </p:txBody>
            </p:sp>
          </mc:Choice>
          <mc:Fallback xmlns="">
            <p:sp>
              <p:nvSpPr>
                <p:cNvPr id="19" name="平行四边形 18"/>
                <p:cNvSpPr>
                  <a:spLocks noRot="1" noChangeAspect="1" noMove="1" noResize="1" noEditPoints="1" noAdjustHandles="1" noChangeArrowheads="1" noChangeShapeType="1" noTextEdit="1"/>
                </p:cNvSpPr>
                <p:nvPr/>
              </p:nvSpPr>
              <p:spPr>
                <a:xfrm>
                  <a:off x="5912607" y="5651202"/>
                  <a:ext cx="2518680" cy="544749"/>
                </a:xfrm>
                <a:prstGeom prst="parallelogram">
                  <a:avLst/>
                </a:prstGeom>
                <a:blipFill>
                  <a:blip r:embed="rId8"/>
                  <a:stretch>
                    <a:fillRect t="-1149" b="-10345"/>
                  </a:stretch>
                </a:blipFill>
                <a:ln>
                  <a:noFill/>
                </a:ln>
              </p:spPr>
              <p:txBody>
                <a:bodyPr/>
                <a:lstStyle/>
                <a:p>
                  <a:r>
                    <a:rPr lang="zh-CN" altLang="en-US">
                      <a:noFill/>
                    </a:rPr>
                    <a:t> </a:t>
                  </a:r>
                </a:p>
              </p:txBody>
            </p:sp>
          </mc:Fallback>
        </mc:AlternateContent>
        <p:sp>
          <p:nvSpPr>
            <p:cNvPr id="20" name="圆柱形 19"/>
            <p:cNvSpPr/>
            <p:nvPr/>
          </p:nvSpPr>
          <p:spPr>
            <a:xfrm>
              <a:off x="4852073" y="2497424"/>
              <a:ext cx="1380368" cy="661481"/>
            </a:xfrm>
            <a:prstGeom prst="can">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全</a:t>
              </a:r>
              <a:r>
                <a:rPr lang="zh-CN" altLang="en-US" sz="1400" dirty="0" smtClean="0">
                  <a:latin typeface="微软雅黑" panose="020B0503020204020204" pitchFamily="34" charset="-122"/>
                  <a:ea typeface="微软雅黑" panose="020B0503020204020204" pitchFamily="34" charset="-122"/>
                </a:rPr>
                <a:t>量轨迹数据</a:t>
              </a:r>
              <a:endParaRPr lang="zh-CN" altLang="en-US" sz="1600" dirty="0">
                <a:latin typeface="微软雅黑" panose="020B0503020204020204" pitchFamily="34" charset="-122"/>
                <a:ea typeface="微软雅黑" panose="020B0503020204020204" pitchFamily="34" charset="-122"/>
              </a:endParaRPr>
            </a:p>
          </p:txBody>
        </p:sp>
        <p:cxnSp>
          <p:nvCxnSpPr>
            <p:cNvPr id="23" name="曲线连接符 22"/>
            <p:cNvCxnSpPr>
              <a:stCxn id="20" idx="3"/>
              <a:endCxn id="5" idx="0"/>
            </p:cNvCxnSpPr>
            <p:nvPr/>
          </p:nvCxnSpPr>
          <p:spPr>
            <a:xfrm rot="5400000">
              <a:off x="4459241" y="2330091"/>
              <a:ext cx="254202" cy="1911830"/>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曲线连接符 24"/>
            <p:cNvCxnSpPr>
              <a:stCxn id="20" idx="3"/>
              <a:endCxn id="8" idx="0"/>
            </p:cNvCxnSpPr>
            <p:nvPr/>
          </p:nvCxnSpPr>
          <p:spPr>
            <a:xfrm rot="5400000">
              <a:off x="5418693" y="3281783"/>
              <a:ext cx="246443" cy="687"/>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曲线连接符 26"/>
            <p:cNvCxnSpPr>
              <a:stCxn id="20" idx="3"/>
              <a:endCxn id="9" idx="0"/>
            </p:cNvCxnSpPr>
            <p:nvPr/>
          </p:nvCxnSpPr>
          <p:spPr>
            <a:xfrm rot="16200000" flipH="1">
              <a:off x="6390390" y="2310771"/>
              <a:ext cx="231539" cy="1927805"/>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0" name="曲线连接符 49"/>
            <p:cNvCxnSpPr>
              <a:stCxn id="5" idx="2"/>
              <a:endCxn id="10" idx="0"/>
            </p:cNvCxnSpPr>
            <p:nvPr/>
          </p:nvCxnSpPr>
          <p:spPr>
            <a:xfrm rot="5400000">
              <a:off x="3008869" y="3954030"/>
              <a:ext cx="577640" cy="665477"/>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2" name="曲线连接符 51"/>
            <p:cNvCxnSpPr>
              <a:stCxn id="8" idx="2"/>
              <a:endCxn id="14" idx="0"/>
            </p:cNvCxnSpPr>
            <p:nvPr/>
          </p:nvCxnSpPr>
          <p:spPr>
            <a:xfrm rot="5400000">
              <a:off x="4821620" y="3851104"/>
              <a:ext cx="565349" cy="874552"/>
            </a:xfrm>
            <a:prstGeom prst="curved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5" name="曲线连接符 54"/>
            <p:cNvCxnSpPr>
              <a:stCxn id="9" idx="2"/>
              <a:endCxn id="15" idx="0"/>
            </p:cNvCxnSpPr>
            <p:nvPr/>
          </p:nvCxnSpPr>
          <p:spPr>
            <a:xfrm rot="5400000">
              <a:off x="6620736" y="3721728"/>
              <a:ext cx="580253" cy="1118400"/>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7" name="曲线连接符 56"/>
            <p:cNvCxnSpPr>
              <a:stCxn id="5" idx="2"/>
              <a:endCxn id="16" idx="0"/>
            </p:cNvCxnSpPr>
            <p:nvPr/>
          </p:nvCxnSpPr>
          <p:spPr>
            <a:xfrm rot="16200000" flipH="1">
              <a:off x="5517402" y="2110972"/>
              <a:ext cx="576831" cy="4350781"/>
            </a:xfrm>
            <a:prstGeom prst="curvedConnector3">
              <a:avLst/>
            </a:prstGeom>
            <a:ln>
              <a:prstDash val="dash"/>
              <a:tailEnd type="triangle"/>
            </a:ln>
          </p:spPr>
          <p:style>
            <a:lnRef idx="3">
              <a:schemeClr val="accent2"/>
            </a:lnRef>
            <a:fillRef idx="0">
              <a:schemeClr val="accent2"/>
            </a:fillRef>
            <a:effectRef idx="2">
              <a:schemeClr val="accent2"/>
            </a:effectRef>
            <a:fontRef idx="minor">
              <a:schemeClr val="tx1"/>
            </a:fontRef>
          </p:style>
        </p:cxnSp>
        <p:cxnSp>
          <p:nvCxnSpPr>
            <p:cNvPr id="59" name="曲线连接符 58"/>
            <p:cNvCxnSpPr>
              <a:stCxn id="8" idx="2"/>
              <a:endCxn id="16" idx="0"/>
            </p:cNvCxnSpPr>
            <p:nvPr/>
          </p:nvCxnSpPr>
          <p:spPr>
            <a:xfrm rot="16200000" flipH="1">
              <a:off x="6476853" y="3070423"/>
              <a:ext cx="569073" cy="2439638"/>
            </a:xfrm>
            <a:prstGeom prst="curvedConnector3">
              <a:avLst>
                <a:gd name="adj1" fmla="val 50000"/>
              </a:avLst>
            </a:prstGeom>
            <a:ln>
              <a:prstDash val="dash"/>
              <a:tailEnd type="triangle"/>
            </a:ln>
          </p:spPr>
          <p:style>
            <a:lnRef idx="3">
              <a:schemeClr val="accent2"/>
            </a:lnRef>
            <a:fillRef idx="0">
              <a:schemeClr val="accent2"/>
            </a:fillRef>
            <a:effectRef idx="2">
              <a:schemeClr val="accent2"/>
            </a:effectRef>
            <a:fontRef idx="minor">
              <a:schemeClr val="tx1"/>
            </a:fontRef>
          </p:style>
        </p:cxnSp>
        <p:cxnSp>
          <p:nvCxnSpPr>
            <p:cNvPr id="61" name="曲线连接符 60"/>
            <p:cNvCxnSpPr>
              <a:stCxn id="9" idx="2"/>
              <a:endCxn id="16" idx="0"/>
            </p:cNvCxnSpPr>
            <p:nvPr/>
          </p:nvCxnSpPr>
          <p:spPr>
            <a:xfrm rot="16200000" flipH="1">
              <a:off x="7433647" y="4027217"/>
              <a:ext cx="583977" cy="511146"/>
            </a:xfrm>
            <a:prstGeom prst="curvedConnector3">
              <a:avLst>
                <a:gd name="adj1" fmla="val 50000"/>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77" name="下箭头标注 76"/>
            <p:cNvSpPr/>
            <p:nvPr/>
          </p:nvSpPr>
          <p:spPr>
            <a:xfrm>
              <a:off x="2964950" y="5268101"/>
              <a:ext cx="5179034" cy="368700"/>
            </a:xfrm>
            <a:prstGeom prst="downArrowCallout">
              <a:avLst>
                <a:gd name="adj1" fmla="val 36899"/>
                <a:gd name="adj2" fmla="val 101310"/>
                <a:gd name="adj3" fmla="val 25000"/>
                <a:gd name="adj4" fmla="val 30382"/>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79" name="曲线连接符 78"/>
            <p:cNvCxnSpPr>
              <a:stCxn id="10" idx="2"/>
            </p:cNvCxnSpPr>
            <p:nvPr/>
          </p:nvCxnSpPr>
          <p:spPr>
            <a:xfrm rot="16200000" flipH="1">
              <a:off x="2981790" y="4998577"/>
              <a:ext cx="267082" cy="300763"/>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3" name="曲线连接符 82"/>
            <p:cNvCxnSpPr>
              <a:stCxn id="14" idx="2"/>
            </p:cNvCxnSpPr>
            <p:nvPr/>
          </p:nvCxnSpPr>
          <p:spPr>
            <a:xfrm rot="16200000" flipH="1">
              <a:off x="4630938" y="5046965"/>
              <a:ext cx="257215" cy="185055"/>
            </a:xfrm>
            <a:prstGeom prst="curvedConnector3">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5" name="曲线连接符 84"/>
            <p:cNvCxnSpPr>
              <a:stCxn id="15" idx="2"/>
            </p:cNvCxnSpPr>
            <p:nvPr/>
          </p:nvCxnSpPr>
          <p:spPr>
            <a:xfrm rot="5400000">
              <a:off x="6084674" y="5015512"/>
              <a:ext cx="271614" cy="262362"/>
            </a:xfrm>
            <a:prstGeom prst="curvedConnector3">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7" name="曲线连接符 86"/>
            <p:cNvCxnSpPr>
              <a:stCxn id="16" idx="2"/>
            </p:cNvCxnSpPr>
            <p:nvPr/>
          </p:nvCxnSpPr>
          <p:spPr>
            <a:xfrm rot="5400000">
              <a:off x="7664984" y="4966276"/>
              <a:ext cx="267890" cy="364559"/>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89" name="文本框 88"/>
              <p:cNvSpPr txBox="1"/>
              <p:nvPr/>
            </p:nvSpPr>
            <p:spPr>
              <a:xfrm>
                <a:off x="1908987" y="5615756"/>
                <a:ext cx="6281976" cy="1219308"/>
              </a:xfrm>
              <a:prstGeom prst="rect">
                <a:avLst/>
              </a:prstGeom>
              <a:noFill/>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𝑇</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d>
                      <m:dPr>
                        <m:begChr m:val="["/>
                        <m:endChr m:val="]"/>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𝑡</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0</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𝑡</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Sub>
                      </m:e>
                    </m:d>
                    <m:r>
                      <a:rPr lang="en-US" altLang="zh-CN" sz="1600" b="0" i="1" smtClean="0">
                        <a:latin typeface="Cambria Math" panose="02040503050406030204" pitchFamily="18" charset="0"/>
                      </a:rPr>
                      <m:t> </m:t>
                    </m:r>
                    <m:r>
                      <a:rPr lang="zh-CN" altLang="en-US" sz="1600" i="1">
                        <a:latin typeface="Cambria Math" panose="02040503050406030204" pitchFamily="18" charset="0"/>
                      </a:rPr>
                      <m:t>一段</m:t>
                    </m:r>
                  </m:oMath>
                </a14:m>
                <a:r>
                  <a:rPr lang="zh-CN" altLang="en-US" sz="1600" dirty="0" smtClean="0"/>
                  <a:t>时间范围</a:t>
                </a:r>
                <a:endParaRPr lang="en-US" altLang="zh-CN" sz="1600" dirty="0" smtClean="0"/>
              </a:p>
              <a:p>
                <a14:m>
                  <m:oMath xmlns:m="http://schemas.openxmlformats.org/officeDocument/2006/math">
                    <m:sSub>
                      <m:sSubPr>
                        <m:ctrlPr>
                          <a:rPr lang="en-US" altLang="zh-CN" sz="1600" i="1">
                            <a:latin typeface="Cambria Math" panose="02040503050406030204" pitchFamily="18" charset="0"/>
                          </a:rPr>
                        </m:ctrlPr>
                      </m:sSubPr>
                      <m:e>
                        <m:r>
                          <m:rPr>
                            <m:sty m:val="p"/>
                          </m:rPr>
                          <a:rPr lang="en-US" altLang="zh-CN" sz="1600" i="1" smtClean="0">
                            <a:latin typeface="Cambria Math" panose="02040503050406030204" pitchFamily="18" charset="0"/>
                          </a:rPr>
                          <m:t>A</m:t>
                        </m:r>
                      </m:e>
                      <m:sub>
                        <m:r>
                          <a:rPr lang="en-US" altLang="zh-CN" sz="1600" b="0" i="1" smtClean="0">
                            <a:latin typeface="Cambria Math" panose="02040503050406030204" pitchFamily="18" charset="0"/>
                          </a:rPr>
                          <m:t>𝑗</m:t>
                        </m:r>
                      </m:sub>
                    </m:sSub>
                    <m:r>
                      <a:rPr lang="en-US" altLang="zh-CN" sz="1600" i="1">
                        <a:latin typeface="Cambria Math" panose="02040503050406030204" pitchFamily="18" charset="0"/>
                      </a:rPr>
                      <m:t>:</m:t>
                    </m:r>
                    <m:r>
                      <a:rPr lang="en-US" altLang="zh-CN" sz="1600" b="0" i="1" smtClean="0">
                        <a:latin typeface="Cambria Math" panose="02040503050406030204" pitchFamily="18" charset="0"/>
                      </a:rPr>
                      <m:t>𝑑𝑖𝑠𝑡𝑎𝑛𝑐𝑒</m:t>
                    </m:r>
                    <m:d>
                      <m:dPr>
                        <m:ctrlPr>
                          <a:rPr lang="en-US" altLang="zh-CN" sz="1600" b="0" i="1" smtClean="0">
                            <a:latin typeface="Cambria Math" panose="02040503050406030204" pitchFamily="18" charset="0"/>
                          </a:rPr>
                        </m:ctrlPr>
                      </m:dPr>
                      <m:e>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𝑦</m:t>
                            </m:r>
                          </m:e>
                        </m:d>
                        <m:r>
                          <a:rPr lang="en-US" altLang="zh-CN" sz="1600" b="0" i="1" smtClean="0">
                            <a:latin typeface="Cambria Math" panose="02040503050406030204" pitchFamily="18" charset="0"/>
                          </a:rPr>
                          <m:t>,</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b="0" i="1" smtClean="0">
                                    <a:latin typeface="Cambria Math" panose="02040503050406030204" pitchFamily="18" charset="0"/>
                                  </a:rPr>
                                  <m:t>𝑗𝑥</m:t>
                                </m:r>
                              </m:sub>
                            </m:sSub>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i="1">
                                    <a:latin typeface="Cambria Math" panose="02040503050406030204" pitchFamily="18" charset="0"/>
                                  </a:rPr>
                                  <m:t>𝑗</m:t>
                                </m:r>
                                <m:r>
                                  <a:rPr lang="en-US" altLang="zh-CN" sz="1600" b="0" i="1" smtClean="0">
                                    <a:latin typeface="Cambria Math" panose="02040503050406030204" pitchFamily="18" charset="0"/>
                                  </a:rPr>
                                  <m:t>𝑦</m:t>
                                </m:r>
                              </m:sub>
                            </m:sSub>
                          </m:e>
                        </m:d>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𝑅</m:t>
                    </m:r>
                  </m:oMath>
                </a14:m>
                <a:r>
                  <a:rPr lang="zh-CN" altLang="en-US" sz="1600" dirty="0" smtClean="0"/>
                  <a:t> 以点</a:t>
                </a:r>
                <a14:m>
                  <m:oMath xmlns:m="http://schemas.openxmlformats.org/officeDocument/2006/math">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i="1">
                                <a:latin typeface="Cambria Math" panose="02040503050406030204" pitchFamily="18" charset="0"/>
                              </a:rPr>
                              <m:t>𝑗𝑥</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i="1">
                                <a:latin typeface="Cambria Math" panose="02040503050406030204" pitchFamily="18" charset="0"/>
                              </a:rPr>
                              <m:t>𝑗𝑦</m:t>
                            </m:r>
                          </m:sub>
                        </m:sSub>
                      </m:e>
                    </m:d>
                  </m:oMath>
                </a14:m>
                <a:r>
                  <a:rPr lang="zh-CN" altLang="en-US" sz="1600" dirty="0" smtClean="0"/>
                  <a:t>为圆心的圆形区域</a:t>
                </a:r>
                <a:endParaRPr lang="en-US" altLang="zh-CN" sz="1600" dirty="0" smtClean="0"/>
              </a:p>
              <a:p>
                <a:r>
                  <a:rPr lang="en-US" altLang="zh-CN" sz="1600" dirty="0"/>
                  <a:t>	</a:t>
                </a:r>
                <a:r>
                  <a:rPr lang="zh-CN" altLang="en-US" sz="1600" dirty="0" smtClean="0"/>
                  <a:t>或 </a:t>
                </a:r>
                <a14:m>
                  <m:oMath xmlns:m="http://schemas.openxmlformats.org/officeDocument/2006/math">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𝑗</m:t>
                        </m:r>
                        <m:r>
                          <a:rPr lang="en-US" altLang="zh-CN" sz="1600" b="0" i="1" smtClean="0">
                            <a:latin typeface="Cambria Math" panose="02040503050406030204" pitchFamily="18" charset="0"/>
                          </a:rPr>
                          <m:t>0</m:t>
                        </m:r>
                      </m:sub>
                    </m:sSub>
                    <m:r>
                      <a:rPr lang="en-US" altLang="zh-CN" sz="1600" b="0" i="0" smtClean="0">
                        <a:latin typeface="Cambria Math" panose="02040503050406030204" pitchFamily="18" charset="0"/>
                      </a:rPr>
                      <m:t>≤</m:t>
                    </m:r>
                    <m:r>
                      <a:rPr lang="en-US" altLang="zh-CN" sz="1600" i="1">
                        <a:latin typeface="Cambria Math" panose="02040503050406030204" pitchFamily="18" charset="0"/>
                      </a:rPr>
                      <m:t>𝑥</m:t>
                    </m:r>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 </m:t>
                    </m:r>
                    <m:r>
                      <a:rPr lang="zh-CN" altLang="en-US" sz="1600" dirty="0" smtClean="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i="1">
                            <a:latin typeface="Cambria Math" panose="02040503050406030204" pitchFamily="18" charset="0"/>
                          </a:rPr>
                          <m:t>𝑗</m:t>
                        </m:r>
                        <m:r>
                          <a:rPr lang="en-US" altLang="zh-CN" sz="1600" i="1">
                            <a:latin typeface="Cambria Math" panose="02040503050406030204" pitchFamily="18" charset="0"/>
                          </a:rPr>
                          <m:t>0</m:t>
                        </m:r>
                      </m:sub>
                    </m:sSub>
                    <m:r>
                      <a:rPr lang="en-US" altLang="zh-CN" sz="1600">
                        <a:latin typeface="Cambria Math" panose="02040503050406030204" pitchFamily="18" charset="0"/>
                      </a:rPr>
                      <m:t>≤</m:t>
                    </m:r>
                    <m:r>
                      <a:rPr lang="en-US" altLang="zh-CN" sz="1600" b="0" i="1" smtClean="0">
                        <a:latin typeface="Cambria Math" panose="02040503050406030204" pitchFamily="18" charset="0"/>
                      </a:rPr>
                      <m:t>𝑦</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i="1">
                            <a:latin typeface="Cambria Math" panose="02040503050406030204" pitchFamily="18" charset="0"/>
                          </a:rPr>
                          <m:t>𝑗</m:t>
                        </m:r>
                        <m:r>
                          <a:rPr lang="en-US" altLang="zh-CN" sz="1600" i="1">
                            <a:latin typeface="Cambria Math" panose="02040503050406030204" pitchFamily="18" charset="0"/>
                          </a:rPr>
                          <m:t>1</m:t>
                        </m:r>
                      </m:sub>
                    </m:sSub>
                    <m:r>
                      <a:rPr lang="zh-CN" altLang="en-US" sz="1600" i="1" smtClean="0">
                        <a:latin typeface="Cambria Math" panose="02040503050406030204" pitchFamily="18" charset="0"/>
                      </a:rPr>
                      <m:t>，</m:t>
                    </m:r>
                    <m:r>
                      <a:rPr lang="zh-CN" altLang="en-US" sz="1600" i="1">
                        <a:latin typeface="Cambria Math" panose="02040503050406030204" pitchFamily="18" charset="0"/>
                      </a:rPr>
                      <m:t>矩形区域</m:t>
                    </m:r>
                  </m:oMath>
                </a14:m>
                <a:endParaRPr lang="en-US" altLang="zh-CN" sz="1600" dirty="0" smtClean="0"/>
              </a:p>
              <a:p>
                <a14:m>
                  <m:oMath xmlns:m="http://schemas.openxmlformats.org/officeDocument/2006/math">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𝛤</m:t>
                        </m:r>
                      </m:e>
                      <m:sub>
                        <m:r>
                          <a:rPr lang="en-US" altLang="zh-CN" sz="1600" i="1" dirty="0">
                            <a:latin typeface="Cambria Math" panose="02040503050406030204" pitchFamily="18" charset="0"/>
                          </a:rPr>
                          <m:t>𝑘</m:t>
                        </m:r>
                      </m:sub>
                    </m:sSub>
                    <m:r>
                      <a:rPr lang="en-US" altLang="zh-CN" sz="1600" b="0" i="0" dirty="0" smtClean="0">
                        <a:latin typeface="Cambria Math" panose="02040503050406030204" pitchFamily="18" charset="0"/>
                      </a:rPr>
                      <m:t>:</m:t>
                    </m:r>
                    <m:d>
                      <m:dPr>
                        <m:begChr m:val="{"/>
                        <m:endChr m:val="}"/>
                        <m:ctrlPr>
                          <a:rPr lang="en-US" altLang="zh-CN" sz="1600" b="0" i="1" dirty="0" smtClean="0">
                            <a:latin typeface="Cambria Math" panose="02040503050406030204" pitchFamily="18" charset="0"/>
                          </a:rPr>
                        </m:ctrlPr>
                      </m:dPr>
                      <m:e>
                        <m:sSub>
                          <m:sSubPr>
                            <m:ctrlPr>
                              <a:rPr lang="en-US" altLang="zh-CN" sz="1600" b="0" i="1" dirty="0" smtClean="0">
                                <a:latin typeface="Cambria Math" panose="02040503050406030204" pitchFamily="18" charset="0"/>
                              </a:rPr>
                            </m:ctrlPr>
                          </m:sSubPr>
                          <m:e>
                            <m:r>
                              <a:rPr lang="en-US" altLang="zh-CN" sz="1600" b="0" i="1" dirty="0" smtClean="0">
                                <a:latin typeface="Cambria Math" panose="02040503050406030204" pitchFamily="18" charset="0"/>
                              </a:rPr>
                              <m:t>𝑜</m:t>
                            </m:r>
                          </m:e>
                          <m:sub>
                            <m:r>
                              <a:rPr lang="en-US" altLang="zh-CN" sz="1600" b="0" i="1" dirty="0" smtClean="0">
                                <a:latin typeface="Cambria Math" panose="02040503050406030204" pitchFamily="18" charset="0"/>
                              </a:rPr>
                              <m:t>𝑘</m:t>
                            </m:r>
                            <m:r>
                              <a:rPr lang="en-US" altLang="zh-CN" sz="1600" b="0" i="1" dirty="0" smtClean="0">
                                <a:latin typeface="Cambria Math" panose="02040503050406030204" pitchFamily="18" charset="0"/>
                              </a:rPr>
                              <m:t>0</m:t>
                            </m:r>
                          </m:sub>
                        </m:sSub>
                        <m:r>
                          <a:rPr lang="en-US" altLang="zh-CN" sz="1600" b="0" i="1" dirty="0" smtClean="0">
                            <a:latin typeface="Cambria Math" panose="02040503050406030204" pitchFamily="18" charset="0"/>
                          </a:rPr>
                          <m:t>,</m:t>
                        </m:r>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𝑜</m:t>
                            </m:r>
                          </m:e>
                          <m:sub>
                            <m:r>
                              <a:rPr lang="en-US" altLang="zh-CN" sz="1600" i="1" dirty="0">
                                <a:latin typeface="Cambria Math" panose="02040503050406030204" pitchFamily="18" charset="0"/>
                              </a:rPr>
                              <m:t>𝑘</m:t>
                            </m:r>
                            <m:r>
                              <a:rPr lang="en-US" altLang="zh-CN" sz="1600" b="0" i="1" dirty="0" smtClean="0">
                                <a:latin typeface="Cambria Math" panose="02040503050406030204" pitchFamily="18" charset="0"/>
                              </a:rPr>
                              <m:t>1</m:t>
                            </m:r>
                          </m:sub>
                        </m:sSub>
                        <m:r>
                          <a:rPr lang="en-US" altLang="zh-CN" sz="1600" b="0" i="0" dirty="0" smtClean="0">
                            <a:latin typeface="Cambria Math" panose="02040503050406030204" pitchFamily="18" charset="0"/>
                          </a:rPr>
                          <m:t>,…</m:t>
                        </m:r>
                      </m:e>
                    </m:d>
                    <m:r>
                      <a:rPr lang="en-US" altLang="zh-CN" sz="1600" b="0" i="0" dirty="0" smtClean="0">
                        <a:latin typeface="Cambria Math" panose="02040503050406030204" pitchFamily="18" charset="0"/>
                      </a:rPr>
                      <m:t> </m:t>
                    </m:r>
                    <m:r>
                      <a:rPr lang="zh-CN" altLang="en-US" sz="1600" i="1" dirty="0">
                        <a:latin typeface="Cambria Math" panose="02040503050406030204" pitchFamily="18" charset="0"/>
                      </a:rPr>
                      <m:t>一组</m:t>
                    </m:r>
                  </m:oMath>
                </a14:m>
                <a:r>
                  <a:rPr lang="zh-CN" altLang="en-US" sz="1600" dirty="0" smtClean="0"/>
                  <a:t>对象</a:t>
                </a:r>
                <a:r>
                  <a:rPr lang="en-US" altLang="zh-CN" sz="1600" dirty="0" smtClean="0"/>
                  <a:t>ID</a:t>
                </a:r>
                <a:r>
                  <a:rPr lang="zh-CN" altLang="en-US" sz="1600" dirty="0" smtClean="0"/>
                  <a:t>集合，直接指定或通过嵌套查询结果获得</a:t>
                </a:r>
                <a:endParaRPr lang="zh-CN" altLang="en-US" sz="1600"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908987" y="5615756"/>
                <a:ext cx="6281976" cy="1219308"/>
              </a:xfrm>
              <a:prstGeom prst="rect">
                <a:avLst/>
              </a:prstGeom>
              <a:blipFill>
                <a:blip r:embed="rId9"/>
                <a:stretch>
                  <a:fillRect t="-1000" b="-6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65128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本课题研究的背景和意义</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轨迹数据通用</a:t>
                </a:r>
                <a:r>
                  <a:rPr lang="zh-CN" altLang="en-US" dirty="0" smtClean="0"/>
                  <a:t>时空目标检索</a:t>
                </a:r>
                <a:r>
                  <a:rPr lang="zh-CN" altLang="en-US" dirty="0"/>
                  <a:t>需求</a:t>
                </a:r>
                <a:endParaRPr lang="en-US" altLang="zh-CN" dirty="0" smtClean="0"/>
              </a:p>
              <a:p>
                <a:pPr lvl="1"/>
                <a:r>
                  <a:rPr lang="en-US" altLang="zh-CN" dirty="0" smtClean="0"/>
                  <a:t>n</a:t>
                </a:r>
                <a:r>
                  <a:rPr lang="zh-CN" altLang="en-US" dirty="0"/>
                  <a:t>维轨迹数据</a:t>
                </a:r>
                <a:endParaRPr lang="en-US" altLang="zh-CN" dirty="0"/>
              </a:p>
              <a:p>
                <a:pPr lvl="2"/>
                <a:r>
                  <a:rPr lang="zh-CN" altLang="en-US" dirty="0"/>
                  <a:t>单条轨迹数据：</a:t>
                </a:r>
                <a14:m>
                  <m:oMath xmlns:m="http://schemas.openxmlformats.org/officeDocument/2006/math">
                    <m:r>
                      <a:rPr lang="zh-CN" altLang="en-US" sz="1400" i="1" dirty="0">
                        <a:latin typeface="Cambria Math" panose="02040503050406030204" pitchFamily="18" charset="0"/>
                      </a:rPr>
                      <m:t> </m:t>
                    </m:r>
                    <m:r>
                      <a:rPr lang="en-US" altLang="zh-CN" sz="1400" i="1" dirty="0">
                        <a:latin typeface="Cambria Math" panose="02040503050406030204" pitchFamily="18" charset="0"/>
                      </a:rPr>
                      <m:t>(</m:t>
                    </m:r>
                    <m:r>
                      <a:rPr lang="en-US" altLang="zh-CN" sz="1400" i="1" dirty="0">
                        <a:latin typeface="Cambria Math" panose="02040503050406030204" pitchFamily="18" charset="0"/>
                      </a:rPr>
                      <m:t>𝑡</m:t>
                    </m:r>
                    <m:r>
                      <a:rPr lang="en-US" altLang="zh-CN" sz="1400" i="1" dirty="0">
                        <a:latin typeface="Cambria Math" panose="02040503050406030204" pitchFamily="18" charset="0"/>
                      </a:rPr>
                      <m:t>,</m:t>
                    </m:r>
                    <m:r>
                      <a:rPr lang="en-US" altLang="zh-CN" sz="1400" i="1" dirty="0">
                        <a:latin typeface="Cambria Math" panose="02040503050406030204" pitchFamily="18" charset="0"/>
                      </a:rPr>
                      <m:t>𝑥</m:t>
                    </m:r>
                    <m:r>
                      <a:rPr lang="en-US" altLang="zh-CN" sz="1400" i="1" dirty="0">
                        <a:latin typeface="Cambria Math" panose="02040503050406030204" pitchFamily="18" charset="0"/>
                      </a:rPr>
                      <m:t>,</m:t>
                    </m:r>
                    <m:r>
                      <a:rPr lang="en-US" altLang="zh-CN" sz="1400" i="1" dirty="0">
                        <a:latin typeface="Cambria Math" panose="02040503050406030204" pitchFamily="18" charset="0"/>
                      </a:rPr>
                      <m:t>𝑦</m:t>
                    </m:r>
                    <m:r>
                      <a:rPr lang="en-US" altLang="zh-CN" sz="1400" i="1" dirty="0">
                        <a:latin typeface="Cambria Math" panose="02040503050406030204" pitchFamily="18" charset="0"/>
                      </a:rPr>
                      <m:t>,</m:t>
                    </m:r>
                    <m:r>
                      <a:rPr lang="en-US" altLang="zh-CN" sz="1400" i="1" dirty="0">
                        <a:latin typeface="Cambria Math" panose="02040503050406030204" pitchFamily="18" charset="0"/>
                      </a:rPr>
                      <m:t>𝑜</m:t>
                    </m:r>
                    <m:r>
                      <a:rPr lang="en-US" altLang="zh-CN" sz="1400" i="1" dirty="0">
                        <a:latin typeface="Cambria Math" panose="02040503050406030204" pitchFamily="18" charset="0"/>
                      </a:rPr>
                      <m:t>,</m:t>
                    </m:r>
                    <m:limLow>
                      <m:limLowPr>
                        <m:ctrlPr>
                          <a:rPr lang="en-US" altLang="zh-CN" sz="1400" i="1" dirty="0">
                            <a:latin typeface="Cambria Math" panose="02040503050406030204" pitchFamily="18" charset="0"/>
                          </a:rPr>
                        </m:ctrlPr>
                      </m:limLowPr>
                      <m:e>
                        <m:groupChr>
                          <m:groupChrPr>
                            <m:chr m:val="⏟"/>
                            <m:ctrlPr>
                              <a:rPr lang="en-US" altLang="zh-CN" sz="1400" i="1" dirty="0">
                                <a:latin typeface="Cambria Math" panose="02040503050406030204" pitchFamily="18" charset="0"/>
                              </a:rPr>
                            </m:ctrlPr>
                          </m:groupChrPr>
                          <m:e>
                            <m:r>
                              <a:rPr lang="en-US" altLang="zh-CN" sz="1400" i="1" dirty="0">
                                <a:latin typeface="Cambria Math" panose="02040503050406030204" pitchFamily="18" charset="0"/>
                              </a:rPr>
                              <m:t>…</m:t>
                            </m:r>
                          </m:e>
                        </m:groupChr>
                      </m:e>
                      <m:lim>
                        <m:r>
                          <a:rPr lang="en-US" altLang="zh-CN" sz="1400" i="1" dirty="0">
                            <a:latin typeface="Cambria Math" panose="02040503050406030204" pitchFamily="18" charset="0"/>
                          </a:rPr>
                          <m:t>𝑛</m:t>
                        </m:r>
                        <m:r>
                          <a:rPr lang="en-US" altLang="zh-CN" sz="1400" i="1" dirty="0">
                            <a:latin typeface="Cambria Math" panose="02040503050406030204" pitchFamily="18" charset="0"/>
                          </a:rPr>
                          <m:t>−4</m:t>
                        </m:r>
                      </m:lim>
                    </m:limLow>
                    <m:r>
                      <a:rPr lang="en-US" altLang="zh-CN" sz="1400" i="1" dirty="0">
                        <a:latin typeface="Cambria Math" panose="02040503050406030204" pitchFamily="18" charset="0"/>
                      </a:rPr>
                      <m:t>)</m:t>
                    </m:r>
                  </m:oMath>
                </a14:m>
                <a:r>
                  <a:rPr lang="zh-CN" altLang="en-US" sz="1400" i="1" dirty="0"/>
                  <a:t> </a:t>
                </a:r>
                <a:endParaRPr lang="en-US" altLang="zh-CN" sz="1400" i="1" dirty="0" smtClean="0"/>
              </a:p>
              <a:p>
                <a:pPr lvl="1"/>
                <a:r>
                  <a:rPr lang="zh-CN" altLang="en-US" sz="1600" dirty="0" smtClean="0"/>
                  <a:t>涉及到的</a:t>
                </a:r>
                <a:r>
                  <a:rPr lang="en-US" altLang="zh-CN" sz="1600" dirty="0" smtClean="0"/>
                  <a:t>SQL</a:t>
                </a:r>
                <a:r>
                  <a:rPr lang="zh-CN" altLang="en-US" sz="1600" dirty="0" smtClean="0"/>
                  <a:t>查询子句</a:t>
                </a:r>
                <a:endParaRPr lang="en-US" altLang="zh-CN" sz="1600" dirty="0" smtClean="0"/>
              </a:p>
              <a:p>
                <a:pPr lvl="2"/>
                <a:r>
                  <a:rPr lang="en-US" altLang="zh-CN" sz="1400" i="1" dirty="0" smtClean="0"/>
                  <a:t>SELECT</a:t>
                </a:r>
              </a:p>
              <a:p>
                <a:pPr lvl="2"/>
                <a:r>
                  <a:rPr lang="en-US" altLang="zh-CN" sz="1400" i="1" dirty="0" smtClean="0"/>
                  <a:t>WHERE</a:t>
                </a:r>
              </a:p>
              <a:p>
                <a:pPr lvl="2"/>
                <a:r>
                  <a:rPr lang="en-US" altLang="zh-CN" sz="1400" i="1" dirty="0" smtClean="0"/>
                  <a:t>FROM ( SELECT …)</a:t>
                </a:r>
              </a:p>
              <a:p>
                <a:pPr lvl="2"/>
                <a:r>
                  <a:rPr lang="en-US" altLang="zh-CN" sz="1400" i="1" dirty="0" smtClean="0"/>
                  <a:t>GROUP BY</a:t>
                </a:r>
              </a:p>
              <a:p>
                <a:pPr lvl="1"/>
                <a:endParaRPr lang="en-US" altLang="zh-CN" sz="1600" i="1"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978" t="-3832"/>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7AF8222B-90EE-4594-B973-EAE21EC5DD5C}" type="slidenum">
              <a:rPr lang="zh-CN" altLang="en-US" smtClean="0"/>
              <a:pPr/>
              <a:t>11</a:t>
            </a:fld>
            <a:endParaRPr lang="zh-CN" altLang="en-US"/>
          </a:p>
        </p:txBody>
      </p:sp>
      <p:grpSp>
        <p:nvGrpSpPr>
          <p:cNvPr id="5" name="组合 4"/>
          <p:cNvGrpSpPr/>
          <p:nvPr/>
        </p:nvGrpSpPr>
        <p:grpSpPr>
          <a:xfrm>
            <a:off x="3656380" y="2422187"/>
            <a:ext cx="5390344" cy="3039303"/>
            <a:chOff x="2172282" y="2497424"/>
            <a:chExt cx="6601593" cy="3700803"/>
          </a:xfrm>
        </p:grpSpPr>
        <mc:AlternateContent xmlns:mc="http://schemas.openxmlformats.org/markup-compatibility/2006" xmlns:a14="http://schemas.microsoft.com/office/drawing/2010/main">
          <mc:Choice Requires="a14">
            <p:sp>
              <p:nvSpPr>
                <p:cNvPr id="6" name="圆角矩形 5"/>
                <p:cNvSpPr/>
                <p:nvPr/>
              </p:nvSpPr>
              <p:spPr>
                <a:xfrm>
                  <a:off x="2973855" y="3413107"/>
                  <a:ext cx="1313143" cy="584841"/>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supHide m:val="on"/>
                            <m:ctrlPr>
                              <a:rPr lang="en-US" altLang="zh-CN" sz="1050" i="1">
                                <a:latin typeface="Cambria Math" panose="02040503050406030204" pitchFamily="18" charset="0"/>
                              </a:rPr>
                            </m:ctrlPr>
                          </m:naryPr>
                          <m:sub>
                            <m:r>
                              <m:rPr>
                                <m:brk m:alnAt="7"/>
                              </m:rPr>
                              <a:rPr lang="en-US" altLang="zh-CN" sz="1050" b="0" i="1">
                                <a:latin typeface="Cambria Math" panose="02040503050406030204" pitchFamily="18" charset="0"/>
                              </a:rPr>
                              <m:t>𝑘</m:t>
                            </m:r>
                            <m:r>
                              <a:rPr lang="en-US" altLang="zh-CN" sz="1050" b="0" i="1">
                                <a:latin typeface="Cambria Math" panose="02040503050406030204" pitchFamily="18" charset="0"/>
                              </a:rPr>
                              <m:t>=1</m:t>
                            </m:r>
                          </m:sub>
                          <m:sup/>
                          <m:e>
                            <m:r>
                              <a:rPr lang="en-US" altLang="zh-CN" sz="1050" b="0" i="1">
                                <a:latin typeface="Cambria Math" panose="02040503050406030204" pitchFamily="18" charset="0"/>
                              </a:rPr>
                              <m:t>𝑜</m:t>
                            </m:r>
                            <m:r>
                              <a:rPr lang="en-US" altLang="zh-CN" sz="1050" b="0" i="1">
                                <a:latin typeface="Cambria Math" panose="02040503050406030204" pitchFamily="18" charset="0"/>
                              </a:rPr>
                              <m:t> </m:t>
                            </m:r>
                            <m:r>
                              <a:rPr lang="zh-CN" altLang="en-US" sz="1050" b="0" i="1" dirty="0">
                                <a:latin typeface="Cambria Math" panose="02040503050406030204" pitchFamily="18" charset="0"/>
                              </a:rPr>
                              <m:t>𝜖</m:t>
                            </m:r>
                            <m:r>
                              <a:rPr lang="en-US" altLang="zh-CN" sz="1050" b="0" i="1" dirty="0">
                                <a:latin typeface="Cambria Math" panose="02040503050406030204" pitchFamily="18" charset="0"/>
                              </a:rPr>
                              <m:t> </m:t>
                            </m:r>
                            <m:sSub>
                              <m:sSubPr>
                                <m:ctrlPr>
                                  <a:rPr lang="en-US" altLang="zh-CN" sz="1050" i="1" dirty="0">
                                    <a:latin typeface="Cambria Math" panose="02040503050406030204" pitchFamily="18" charset="0"/>
                                  </a:rPr>
                                </m:ctrlPr>
                              </m:sSubPr>
                              <m:e>
                                <m:r>
                                  <a:rPr lang="en-US" altLang="zh-CN" sz="1050" b="0" i="1" dirty="0">
                                    <a:latin typeface="Cambria Math" panose="02040503050406030204" pitchFamily="18" charset="0"/>
                                  </a:rPr>
                                  <m:t>𝛤</m:t>
                                </m:r>
                              </m:e>
                              <m:sub>
                                <m:r>
                                  <a:rPr lang="en-US" altLang="zh-CN" sz="1050" b="0" i="1" dirty="0">
                                    <a:latin typeface="Cambria Math" panose="02040503050406030204" pitchFamily="18" charset="0"/>
                                  </a:rPr>
                                  <m:t>𝑘</m:t>
                                </m:r>
                              </m:sub>
                            </m:sSub>
                            <m:r>
                              <m:rPr>
                                <m:nor/>
                              </m:rPr>
                              <a:rPr lang="zh-CN" altLang="en-US" sz="1050" dirty="0">
                                <a:latin typeface="微软雅黑" panose="020B0503020204020204" pitchFamily="34" charset="-122"/>
                                <a:ea typeface="微软雅黑" panose="020B0503020204020204" pitchFamily="34" charset="-122"/>
                              </a:rPr>
                              <m:t> </m:t>
                            </m:r>
                          </m:e>
                        </m:nary>
                      </m:oMath>
                    </m:oMathPara>
                  </a14:m>
                  <a:endParaRPr lang="zh-CN" altLang="en-US" sz="1050" dirty="0">
                    <a:latin typeface="微软雅黑" panose="020B0503020204020204" pitchFamily="34" charset="-122"/>
                    <a:ea typeface="微软雅黑" panose="020B0503020204020204" pitchFamily="34" charset="-122"/>
                  </a:endParaRPr>
                </a:p>
              </p:txBody>
            </p:sp>
          </mc:Choice>
          <mc:Fallback xmlns="">
            <p:sp>
              <p:nvSpPr>
                <p:cNvPr id="6" name="圆角矩形 5"/>
                <p:cNvSpPr>
                  <a:spLocks noRot="1" noChangeAspect="1" noMove="1" noResize="1" noEditPoints="1" noAdjustHandles="1" noChangeArrowheads="1" noChangeShapeType="1" noTextEdit="1"/>
                </p:cNvSpPr>
                <p:nvPr/>
              </p:nvSpPr>
              <p:spPr>
                <a:xfrm>
                  <a:off x="2973855" y="3413107"/>
                  <a:ext cx="1313143" cy="584841"/>
                </a:xfrm>
                <a:prstGeom prst="roundRect">
                  <a:avLst/>
                </a:prstGeom>
                <a:blipFill>
                  <a:blip r:embed="rId3"/>
                  <a:stretch>
                    <a:fillRect l="-26705" t="-115385" r="-37500" b="-16282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圆角矩形 6"/>
                <p:cNvSpPr/>
                <p:nvPr/>
              </p:nvSpPr>
              <p:spPr>
                <a:xfrm>
                  <a:off x="4873936" y="3405348"/>
                  <a:ext cx="1335267" cy="600358"/>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supHide m:val="on"/>
                            <m:ctrlPr>
                              <a:rPr lang="en-US" altLang="zh-CN" sz="1050" i="1" smtClean="0">
                                <a:latin typeface="Cambria Math" panose="02040503050406030204" pitchFamily="18" charset="0"/>
                              </a:rPr>
                            </m:ctrlPr>
                          </m:naryPr>
                          <m:sub>
                            <m:r>
                              <m:rPr>
                                <m:brk m:alnAt="7"/>
                              </m:rPr>
                              <a:rPr lang="en-US" altLang="zh-CN" sz="1050" b="0" i="1" smtClean="0">
                                <a:latin typeface="Cambria Math" panose="02040503050406030204" pitchFamily="18" charset="0"/>
                              </a:rPr>
                              <m:t>𝑗</m:t>
                            </m:r>
                            <m:r>
                              <a:rPr lang="en-US" altLang="zh-CN" sz="1050" b="0" i="1" smtClean="0">
                                <a:latin typeface="Cambria Math" panose="02040503050406030204" pitchFamily="18" charset="0"/>
                              </a:rPr>
                              <m:t>=1</m:t>
                            </m:r>
                          </m:sub>
                          <m:sup/>
                          <m:e>
                            <m:d>
                              <m:dPr>
                                <m:ctrlPr>
                                  <a:rPr lang="en-US" altLang="zh-CN" sz="1050" i="1">
                                    <a:latin typeface="Cambria Math" panose="02040503050406030204" pitchFamily="18" charset="0"/>
                                  </a:rPr>
                                </m:ctrlPr>
                              </m:dPr>
                              <m:e>
                                <m:r>
                                  <a:rPr lang="en-US" altLang="zh-CN" sz="1050" b="0" i="1">
                                    <a:latin typeface="Cambria Math" panose="02040503050406030204" pitchFamily="18" charset="0"/>
                                  </a:rPr>
                                  <m:t>𝑥</m:t>
                                </m:r>
                                <m:r>
                                  <a:rPr lang="en-US" altLang="zh-CN" sz="1050" b="0" i="1">
                                    <a:latin typeface="Cambria Math" panose="02040503050406030204" pitchFamily="18" charset="0"/>
                                  </a:rPr>
                                  <m:t>,</m:t>
                                </m:r>
                                <m:r>
                                  <a:rPr lang="en-US" altLang="zh-CN" sz="1050" b="0" i="1">
                                    <a:latin typeface="Cambria Math" panose="02040503050406030204" pitchFamily="18" charset="0"/>
                                  </a:rPr>
                                  <m:t>𝑦</m:t>
                                </m:r>
                              </m:e>
                            </m:d>
                            <m:r>
                              <a:rPr lang="en-US" altLang="zh-CN" sz="1050" b="0" i="1">
                                <a:latin typeface="Cambria Math" panose="02040503050406030204" pitchFamily="18" charset="0"/>
                              </a:rPr>
                              <m:t> </m:t>
                            </m:r>
                            <m:r>
                              <a:rPr lang="zh-CN" altLang="en-US" sz="1050" b="0" i="1" dirty="0">
                                <a:latin typeface="Cambria Math" panose="02040503050406030204" pitchFamily="18" charset="0"/>
                              </a:rPr>
                              <m:t>𝜖</m:t>
                            </m:r>
                            <m:r>
                              <a:rPr lang="en-US" altLang="zh-CN" sz="1050" b="0" i="1" dirty="0">
                                <a:latin typeface="Cambria Math" panose="02040503050406030204" pitchFamily="18" charset="0"/>
                              </a:rPr>
                              <m:t> </m:t>
                            </m:r>
                            <m:sSub>
                              <m:sSubPr>
                                <m:ctrlPr>
                                  <a:rPr lang="en-US" altLang="zh-CN" sz="1050" i="1" dirty="0">
                                    <a:latin typeface="Cambria Math" panose="02040503050406030204" pitchFamily="18" charset="0"/>
                                  </a:rPr>
                                </m:ctrlPr>
                              </m:sSubPr>
                              <m:e>
                                <m:r>
                                  <a:rPr lang="en-US" altLang="zh-CN" sz="1050" b="0" i="1" dirty="0">
                                    <a:latin typeface="Cambria Math" panose="02040503050406030204" pitchFamily="18" charset="0"/>
                                  </a:rPr>
                                  <m:t>𝐴</m:t>
                                </m:r>
                              </m:e>
                              <m:sub>
                                <m:r>
                                  <a:rPr lang="en-US" altLang="zh-CN" sz="1050" b="0" i="1" dirty="0">
                                    <a:latin typeface="Cambria Math" panose="02040503050406030204" pitchFamily="18" charset="0"/>
                                  </a:rPr>
                                  <m:t>𝑗</m:t>
                                </m:r>
                              </m:sub>
                            </m:sSub>
                            <m:r>
                              <m:rPr>
                                <m:nor/>
                              </m:rPr>
                              <a:rPr lang="zh-CN" altLang="en-US" sz="1050" dirty="0">
                                <a:latin typeface="微软雅黑" panose="020B0503020204020204" pitchFamily="34" charset="-122"/>
                                <a:ea typeface="微软雅黑" panose="020B0503020204020204" pitchFamily="34" charset="-122"/>
                              </a:rPr>
                              <m:t> </m:t>
                            </m:r>
                          </m:e>
                        </m:nary>
                      </m:oMath>
                    </m:oMathPara>
                  </a14:m>
                  <a:endParaRPr lang="zh-CN" altLang="en-US" sz="1050" dirty="0">
                    <a:latin typeface="微软雅黑" panose="020B0503020204020204" pitchFamily="34" charset="-122"/>
                    <a:ea typeface="微软雅黑" panose="020B0503020204020204" pitchFamily="34" charset="-122"/>
                  </a:endParaRPr>
                </a:p>
              </p:txBody>
            </p:sp>
          </mc:Choice>
          <mc:Fallback xmlns="">
            <p:sp>
              <p:nvSpPr>
                <p:cNvPr id="7" name="圆角矩形 6"/>
                <p:cNvSpPr>
                  <a:spLocks noRot="1" noChangeAspect="1" noMove="1" noResize="1" noEditPoints="1" noAdjustHandles="1" noChangeArrowheads="1" noChangeShapeType="1" noTextEdit="1"/>
                </p:cNvSpPr>
                <p:nvPr/>
              </p:nvSpPr>
              <p:spPr>
                <a:xfrm>
                  <a:off x="4873936" y="3405348"/>
                  <a:ext cx="1335267" cy="600358"/>
                </a:xfrm>
                <a:prstGeom prst="roundRect">
                  <a:avLst/>
                </a:prstGeom>
                <a:blipFill>
                  <a:blip r:embed="rId4"/>
                  <a:stretch>
                    <a:fillRect l="-35754" t="-112346" r="-25698" b="-15185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圆角矩形 7"/>
                <p:cNvSpPr/>
                <p:nvPr/>
              </p:nvSpPr>
              <p:spPr>
                <a:xfrm>
                  <a:off x="6796140" y="3390444"/>
                  <a:ext cx="1347844" cy="600358"/>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supHide m:val="on"/>
                            <m:ctrlPr>
                              <a:rPr lang="en-US" altLang="zh-CN" sz="1050" i="1">
                                <a:latin typeface="Cambria Math" panose="02040503050406030204" pitchFamily="18" charset="0"/>
                              </a:rPr>
                            </m:ctrlPr>
                          </m:naryPr>
                          <m:sub>
                            <m:r>
                              <m:rPr>
                                <m:brk m:alnAt="7"/>
                              </m:rPr>
                              <a:rPr lang="en-US" altLang="zh-CN" sz="1050" b="0" i="1">
                                <a:latin typeface="Cambria Math" panose="02040503050406030204" pitchFamily="18" charset="0"/>
                              </a:rPr>
                              <m:t>𝑖</m:t>
                            </m:r>
                            <m:r>
                              <a:rPr lang="en-US" altLang="zh-CN" sz="1050" b="0" i="1">
                                <a:latin typeface="Cambria Math" panose="02040503050406030204" pitchFamily="18" charset="0"/>
                              </a:rPr>
                              <m:t>=1</m:t>
                            </m:r>
                          </m:sub>
                          <m:sup/>
                          <m:e>
                            <m:r>
                              <a:rPr lang="en-US" altLang="zh-CN" sz="1050" b="0" i="1">
                                <a:latin typeface="Cambria Math" panose="02040503050406030204" pitchFamily="18" charset="0"/>
                              </a:rPr>
                              <m:t>𝑡</m:t>
                            </m:r>
                            <m:r>
                              <a:rPr lang="en-US" altLang="zh-CN" sz="1050" b="0" i="1">
                                <a:latin typeface="Cambria Math" panose="02040503050406030204" pitchFamily="18" charset="0"/>
                              </a:rPr>
                              <m:t> </m:t>
                            </m:r>
                            <m:r>
                              <a:rPr lang="zh-CN" altLang="en-US" sz="1050" b="0" i="1" dirty="0">
                                <a:latin typeface="Cambria Math" panose="02040503050406030204" pitchFamily="18" charset="0"/>
                              </a:rPr>
                              <m:t>𝜖</m:t>
                            </m:r>
                            <m:r>
                              <a:rPr lang="en-US" altLang="zh-CN" sz="1050" b="0" i="1" dirty="0">
                                <a:latin typeface="Cambria Math" panose="02040503050406030204" pitchFamily="18" charset="0"/>
                              </a:rPr>
                              <m:t> </m:t>
                            </m:r>
                            <m:sSub>
                              <m:sSubPr>
                                <m:ctrlPr>
                                  <a:rPr lang="en-US" altLang="zh-CN" sz="1050" i="1" dirty="0">
                                    <a:latin typeface="Cambria Math" panose="02040503050406030204" pitchFamily="18" charset="0"/>
                                  </a:rPr>
                                </m:ctrlPr>
                              </m:sSubPr>
                              <m:e>
                                <m:r>
                                  <a:rPr lang="en-US" altLang="zh-CN" sz="1050" b="0" i="1" dirty="0">
                                    <a:latin typeface="Cambria Math" panose="02040503050406030204" pitchFamily="18" charset="0"/>
                                  </a:rPr>
                                  <m:t>𝑇</m:t>
                                </m:r>
                              </m:e>
                              <m:sub>
                                <m:r>
                                  <a:rPr lang="en-US" altLang="zh-CN" sz="1050" b="0" i="1" dirty="0">
                                    <a:latin typeface="Cambria Math" panose="02040503050406030204" pitchFamily="18" charset="0"/>
                                  </a:rPr>
                                  <m:t>𝑖</m:t>
                                </m:r>
                              </m:sub>
                            </m:sSub>
                          </m:e>
                        </m:nary>
                      </m:oMath>
                    </m:oMathPara>
                  </a14:m>
                  <a:endParaRPr lang="zh-CN" altLang="en-US" sz="1050" dirty="0">
                    <a:latin typeface="微软雅黑" panose="020B0503020204020204" pitchFamily="34" charset="-122"/>
                    <a:ea typeface="微软雅黑" panose="020B0503020204020204" pitchFamily="34" charset="-122"/>
                  </a:endParaRPr>
                </a:p>
              </p:txBody>
            </p:sp>
          </mc:Choice>
          <mc:Fallback xmlns="">
            <p:sp>
              <p:nvSpPr>
                <p:cNvPr id="8" name="圆角矩形 7"/>
                <p:cNvSpPr>
                  <a:spLocks noRot="1" noChangeAspect="1" noMove="1" noResize="1" noEditPoints="1" noAdjustHandles="1" noChangeArrowheads="1" noChangeShapeType="1" noTextEdit="1"/>
                </p:cNvSpPr>
                <p:nvPr/>
              </p:nvSpPr>
              <p:spPr>
                <a:xfrm>
                  <a:off x="6796140" y="3390444"/>
                  <a:ext cx="1347844" cy="600358"/>
                </a:xfrm>
                <a:prstGeom prst="roundRect">
                  <a:avLst/>
                </a:prstGeom>
                <a:blipFill>
                  <a:blip r:embed="rId5"/>
                  <a:stretch>
                    <a:fillRect l="-21547" t="-109877" r="-38122" b="-154321"/>
                  </a:stretch>
                </a:blipFill>
                <a:ln>
                  <a:noFill/>
                </a:ln>
              </p:spPr>
              <p:txBody>
                <a:bodyPr/>
                <a:lstStyle/>
                <a:p>
                  <a:r>
                    <a:rPr lang="zh-CN" altLang="en-US">
                      <a:noFill/>
                    </a:rPr>
                    <a:t> </a:t>
                  </a:r>
                </a:p>
              </p:txBody>
            </p:sp>
          </mc:Fallback>
        </mc:AlternateContent>
        <p:sp>
          <p:nvSpPr>
            <p:cNvPr id="9" name="流程图: 手动操作 8"/>
            <p:cNvSpPr/>
            <p:nvPr/>
          </p:nvSpPr>
          <p:spPr>
            <a:xfrm>
              <a:off x="2172282" y="4575588"/>
              <a:ext cx="1585335" cy="439830"/>
            </a:xfrm>
            <a:prstGeom prst="flowChartManualOperation">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050" dirty="0" smtClean="0">
                  <a:latin typeface="微软雅黑" panose="020B0503020204020204" pitchFamily="34" charset="-122"/>
                  <a:ea typeface="微软雅黑" panose="020B0503020204020204" pitchFamily="34" charset="-122"/>
                </a:rPr>
                <a:t>单条件</a:t>
              </a:r>
              <a:endParaRPr lang="en-US" altLang="zh-CN" sz="1050" dirty="0" smtClean="0">
                <a:latin typeface="微软雅黑" panose="020B0503020204020204" pitchFamily="34" charset="-122"/>
                <a:ea typeface="微软雅黑" panose="020B0503020204020204" pitchFamily="34" charset="-122"/>
              </a:endParaRPr>
            </a:p>
            <a:p>
              <a:pPr algn="ctr"/>
              <a:r>
                <a:rPr lang="zh-CN" altLang="en-US" sz="1050" dirty="0" smtClean="0">
                  <a:latin typeface="微软雅黑" panose="020B0503020204020204" pitchFamily="34" charset="-122"/>
                  <a:ea typeface="微软雅黑" panose="020B0503020204020204" pitchFamily="34" charset="-122"/>
                </a:rPr>
                <a:t>查询</a:t>
              </a:r>
              <a:endParaRPr lang="zh-CN" altLang="en-US" sz="1050" dirty="0">
                <a:latin typeface="微软雅黑" panose="020B0503020204020204" pitchFamily="34" charset="-122"/>
                <a:ea typeface="微软雅黑" panose="020B0503020204020204" pitchFamily="34" charset="-122"/>
              </a:endParaRPr>
            </a:p>
          </p:txBody>
        </p:sp>
        <p:sp>
          <p:nvSpPr>
            <p:cNvPr id="10" name="流程图: 手动操作 9"/>
            <p:cNvSpPr/>
            <p:nvPr/>
          </p:nvSpPr>
          <p:spPr>
            <a:xfrm>
              <a:off x="3874350" y="4571055"/>
              <a:ext cx="1585335" cy="439831"/>
            </a:xfrm>
            <a:prstGeom prst="flowChartManualOperation">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050" dirty="0" smtClean="0">
                  <a:latin typeface="微软雅黑" panose="020B0503020204020204" pitchFamily="34" charset="-122"/>
                  <a:ea typeface="微软雅黑" panose="020B0503020204020204" pitchFamily="34" charset="-122"/>
                </a:rPr>
                <a:t>单条件</a:t>
              </a:r>
              <a:endParaRPr lang="en-US" altLang="zh-CN" sz="1050" dirty="0" smtClean="0">
                <a:latin typeface="微软雅黑" panose="020B0503020204020204" pitchFamily="34" charset="-122"/>
                <a:ea typeface="微软雅黑" panose="020B0503020204020204" pitchFamily="34" charset="-122"/>
              </a:endParaRPr>
            </a:p>
            <a:p>
              <a:pPr algn="ctr"/>
              <a:r>
                <a:rPr lang="zh-CN" altLang="en-US" sz="1050" dirty="0" smtClean="0">
                  <a:latin typeface="微软雅黑" panose="020B0503020204020204" pitchFamily="34" charset="-122"/>
                  <a:ea typeface="微软雅黑" panose="020B0503020204020204" pitchFamily="34" charset="-122"/>
                </a:rPr>
                <a:t>查询</a:t>
              </a:r>
              <a:endParaRPr lang="zh-CN" altLang="en-US" sz="1050" dirty="0">
                <a:latin typeface="微软雅黑" panose="020B0503020204020204" pitchFamily="34" charset="-122"/>
                <a:ea typeface="微软雅黑" panose="020B0503020204020204" pitchFamily="34" charset="-122"/>
              </a:endParaRPr>
            </a:p>
          </p:txBody>
        </p:sp>
        <p:sp>
          <p:nvSpPr>
            <p:cNvPr id="11" name="流程图: 手动操作 10"/>
            <p:cNvSpPr/>
            <p:nvPr/>
          </p:nvSpPr>
          <p:spPr>
            <a:xfrm>
              <a:off x="5558994" y="4571055"/>
              <a:ext cx="1585335" cy="439831"/>
            </a:xfrm>
            <a:prstGeom prst="flowChartManualOperation">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050" dirty="0" smtClean="0">
                  <a:latin typeface="微软雅黑" panose="020B0503020204020204" pitchFamily="34" charset="-122"/>
                  <a:ea typeface="微软雅黑" panose="020B0503020204020204" pitchFamily="34" charset="-122"/>
                </a:rPr>
                <a:t>单条件</a:t>
              </a:r>
              <a:endParaRPr lang="en-US" altLang="zh-CN" sz="1050" dirty="0" smtClean="0">
                <a:latin typeface="微软雅黑" panose="020B0503020204020204" pitchFamily="34" charset="-122"/>
                <a:ea typeface="微软雅黑" panose="020B0503020204020204" pitchFamily="34" charset="-122"/>
              </a:endParaRPr>
            </a:p>
            <a:p>
              <a:pPr algn="ctr"/>
              <a:r>
                <a:rPr lang="zh-CN" altLang="en-US" sz="1050" dirty="0" smtClean="0">
                  <a:latin typeface="微软雅黑" panose="020B0503020204020204" pitchFamily="34" charset="-122"/>
                  <a:ea typeface="微软雅黑" panose="020B0503020204020204" pitchFamily="34" charset="-122"/>
                </a:rPr>
                <a:t>查询</a:t>
              </a:r>
              <a:endParaRPr lang="zh-CN" altLang="en-US" sz="1050" dirty="0">
                <a:latin typeface="微软雅黑" panose="020B0503020204020204" pitchFamily="34" charset="-122"/>
                <a:ea typeface="微软雅黑" panose="020B0503020204020204" pitchFamily="34" charset="-122"/>
              </a:endParaRPr>
            </a:p>
          </p:txBody>
        </p:sp>
        <p:sp>
          <p:nvSpPr>
            <p:cNvPr id="12" name="流程图: 手动操作 11"/>
            <p:cNvSpPr/>
            <p:nvPr/>
          </p:nvSpPr>
          <p:spPr>
            <a:xfrm>
              <a:off x="7188540" y="4574779"/>
              <a:ext cx="1585335" cy="439831"/>
            </a:xfrm>
            <a:prstGeom prst="flowChartManualOperation">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050" dirty="0" smtClean="0">
                  <a:latin typeface="微软雅黑" panose="020B0503020204020204" pitchFamily="34" charset="-122"/>
                  <a:ea typeface="微软雅黑" panose="020B0503020204020204" pitchFamily="34" charset="-122"/>
                </a:rPr>
                <a:t>组合条件</a:t>
              </a:r>
              <a:endParaRPr lang="en-US" altLang="zh-CN" sz="1050" dirty="0" smtClean="0">
                <a:latin typeface="微软雅黑" panose="020B0503020204020204" pitchFamily="34" charset="-122"/>
                <a:ea typeface="微软雅黑" panose="020B0503020204020204" pitchFamily="34" charset="-122"/>
              </a:endParaRPr>
            </a:p>
            <a:p>
              <a:pPr algn="ctr"/>
              <a:r>
                <a:rPr lang="zh-CN" altLang="en-US" sz="1050" dirty="0" smtClean="0">
                  <a:latin typeface="微软雅黑" panose="020B0503020204020204" pitchFamily="34" charset="-122"/>
                  <a:ea typeface="微软雅黑" panose="020B0503020204020204" pitchFamily="34" charset="-122"/>
                </a:rPr>
                <a:t>查询</a:t>
              </a:r>
              <a:endParaRPr lang="zh-CN" altLang="en-US" sz="105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3" name="平行四边形 12"/>
                <p:cNvSpPr/>
                <p:nvPr/>
              </p:nvSpPr>
              <p:spPr>
                <a:xfrm>
                  <a:off x="4600422" y="5647625"/>
                  <a:ext cx="1412345" cy="544749"/>
                </a:xfrm>
                <a:prstGeom prst="parallelogram">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 xmlns:m="http://schemas.openxmlformats.org/officeDocument/2006/math">
                      <m:sSup>
                        <m:sSupPr>
                          <m:ctrlPr>
                            <a:rPr lang="en-US" altLang="zh-CN" sz="1050" i="1" dirty="0">
                              <a:latin typeface="Cambria Math" panose="02040503050406030204" pitchFamily="18" charset="0"/>
                            </a:rPr>
                          </m:ctrlPr>
                        </m:sSupPr>
                        <m:e>
                          <m:r>
                            <a:rPr lang="en-US" altLang="zh-CN" sz="1050" b="0" i="1" dirty="0">
                              <a:latin typeface="Cambria Math" panose="02040503050406030204" pitchFamily="18" charset="0"/>
                            </a:rPr>
                            <m:t>𝛤</m:t>
                          </m:r>
                        </m:e>
                        <m:sup>
                          <m:r>
                            <a:rPr lang="zh-CN" altLang="en-US" sz="1050" b="0" dirty="0">
                              <a:latin typeface="Cambria Math" panose="02040503050406030204" pitchFamily="18" charset="0"/>
                            </a:rPr>
                            <m:t>‘</m:t>
                          </m:r>
                        </m:sup>
                      </m:sSup>
                    </m:oMath>
                  </a14:m>
                  <a:r>
                    <a:rPr lang="zh-CN" altLang="en-US" sz="1050" dirty="0">
                      <a:latin typeface="微软雅黑" panose="020B0503020204020204" pitchFamily="34" charset="-122"/>
                      <a:ea typeface="微软雅黑" panose="020B0503020204020204" pitchFamily="34" charset="-122"/>
                    </a:rPr>
                    <a:t>目标</a:t>
                  </a:r>
                  <a:r>
                    <a:rPr lang="en-US" altLang="zh-CN" sz="1050" dirty="0">
                      <a:latin typeface="微软雅黑" panose="020B0503020204020204" pitchFamily="34" charset="-122"/>
                      <a:ea typeface="微软雅黑" panose="020B0503020204020204" pitchFamily="34" charset="-122"/>
                    </a:rPr>
                    <a:t>ID</a:t>
                  </a:r>
                  <a:r>
                    <a:rPr lang="zh-CN" altLang="en-US" sz="1050" dirty="0">
                      <a:latin typeface="微软雅黑" panose="020B0503020204020204" pitchFamily="34" charset="-122"/>
                      <a:ea typeface="微软雅黑" panose="020B0503020204020204" pitchFamily="34" charset="-122"/>
                    </a:rPr>
                    <a:t>集</a:t>
                  </a:r>
                </a:p>
              </p:txBody>
            </p:sp>
          </mc:Choice>
          <mc:Fallback xmlns="">
            <p:sp>
              <p:nvSpPr>
                <p:cNvPr id="13" name="平行四边形 12"/>
                <p:cNvSpPr>
                  <a:spLocks noRot="1" noChangeAspect="1" noMove="1" noResize="1" noEditPoints="1" noAdjustHandles="1" noChangeArrowheads="1" noChangeShapeType="1" noTextEdit="1"/>
                </p:cNvSpPr>
                <p:nvPr/>
              </p:nvSpPr>
              <p:spPr>
                <a:xfrm>
                  <a:off x="4600422" y="5647625"/>
                  <a:ext cx="1412345" cy="544749"/>
                </a:xfrm>
                <a:prstGeom prst="parallelogram">
                  <a:avLst/>
                </a:prstGeom>
                <a:blipFill>
                  <a:blip r:embed="rId6"/>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平行四边形 13"/>
                <p:cNvSpPr/>
                <p:nvPr/>
              </p:nvSpPr>
              <p:spPr>
                <a:xfrm>
                  <a:off x="2601780" y="5653478"/>
                  <a:ext cx="2102235" cy="544749"/>
                </a:xfrm>
                <a:prstGeom prst="parallelogram">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 xmlns:m="http://schemas.openxmlformats.org/officeDocument/2006/math">
                      <m:r>
                        <a:rPr lang="zh-CN" altLang="en-US" sz="1050" i="1">
                          <a:latin typeface="Cambria Math" panose="02040503050406030204" pitchFamily="18" charset="0"/>
                          <a:ea typeface="微软雅黑" panose="020B0503020204020204" pitchFamily="34" charset="-122"/>
                        </a:rPr>
                        <m:t>完整</m:t>
                      </m:r>
                    </m:oMath>
                  </a14:m>
                  <a:r>
                    <a:rPr lang="zh-CN" altLang="en-US" sz="1050" dirty="0" smtClean="0">
                      <a:latin typeface="微软雅黑" panose="020B0503020204020204" pitchFamily="34" charset="-122"/>
                      <a:ea typeface="微软雅黑" panose="020B0503020204020204" pitchFamily="34" charset="-122"/>
                    </a:rPr>
                    <a:t>轨迹</a:t>
                  </a:r>
                  <a:r>
                    <a:rPr lang="zh-CN" altLang="en-US" sz="1050" dirty="0">
                      <a:latin typeface="微软雅黑" panose="020B0503020204020204" pitchFamily="34" charset="-122"/>
                      <a:ea typeface="微软雅黑" panose="020B0503020204020204" pitchFamily="34" charset="-122"/>
                    </a:rPr>
                    <a:t>数据</a:t>
                  </a:r>
                </a:p>
              </p:txBody>
            </p:sp>
          </mc:Choice>
          <mc:Fallback xmlns="">
            <p:sp>
              <p:nvSpPr>
                <p:cNvPr id="14" name="平行四边形 13"/>
                <p:cNvSpPr>
                  <a:spLocks noRot="1" noChangeAspect="1" noMove="1" noResize="1" noEditPoints="1" noAdjustHandles="1" noChangeArrowheads="1" noChangeShapeType="1" noTextEdit="1"/>
                </p:cNvSpPr>
                <p:nvPr/>
              </p:nvSpPr>
              <p:spPr>
                <a:xfrm>
                  <a:off x="2601780" y="5653478"/>
                  <a:ext cx="2102235" cy="544749"/>
                </a:xfrm>
                <a:prstGeom prst="parallelogram">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平行四边形 14"/>
                <p:cNvSpPr/>
                <p:nvPr/>
              </p:nvSpPr>
              <p:spPr>
                <a:xfrm>
                  <a:off x="5912607" y="5651202"/>
                  <a:ext cx="2518680" cy="544749"/>
                </a:xfrm>
                <a:prstGeom prst="parallelogram">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 xmlns:m="http://schemas.openxmlformats.org/officeDocument/2006/math">
                      <m:r>
                        <a:rPr lang="en-US" altLang="zh-CN" sz="1050" b="0" i="1">
                          <a:latin typeface="Cambria Math" panose="02040503050406030204" pitchFamily="18" charset="0"/>
                        </a:rPr>
                        <m:t>𝐺𝑅𝑂𝑈𝑃</m:t>
                      </m:r>
                    </m:oMath>
                  </a14:m>
                  <a:r>
                    <a:rPr lang="zh-CN" altLang="en-US" sz="1050" dirty="0">
                      <a:latin typeface="微软雅黑" panose="020B0503020204020204" pitchFamily="34" charset="-122"/>
                      <a:ea typeface="微软雅黑" panose="020B0503020204020204" pitchFamily="34" charset="-122"/>
                    </a:rPr>
                    <a:t> </a:t>
                  </a:r>
                  <a:r>
                    <a:rPr lang="en-US" altLang="zh-CN" sz="1050" dirty="0">
                      <a:latin typeface="微软雅黑" panose="020B0503020204020204" pitchFamily="34" charset="-122"/>
                      <a:ea typeface="微软雅黑" panose="020B0503020204020204" pitchFamily="34" charset="-122"/>
                    </a:rPr>
                    <a:t>BY t</a:t>
                  </a:r>
                  <a:r>
                    <a:rPr lang="zh-CN" altLang="en-US" sz="1050" dirty="0">
                      <a:latin typeface="微软雅黑" panose="020B0503020204020204" pitchFamily="34" charset="-122"/>
                      <a:ea typeface="微软雅黑" panose="020B0503020204020204" pitchFamily="34" charset="-122"/>
                    </a:rPr>
                    <a:t>或</a:t>
                  </a:r>
                  <a:r>
                    <a:rPr lang="en-US" altLang="zh-CN" sz="1050" dirty="0">
                      <a:latin typeface="微软雅黑" panose="020B0503020204020204" pitchFamily="34" charset="-122"/>
                      <a:ea typeface="微软雅黑" panose="020B0503020204020204" pitchFamily="34" charset="-122"/>
                    </a:rPr>
                    <a:t>o</a:t>
                  </a:r>
                </a:p>
                <a:p>
                  <a:pPr algn="ctr"/>
                  <a:r>
                    <a:rPr lang="en-US" altLang="zh-CN" sz="1050" dirty="0" smtClean="0">
                      <a:latin typeface="微软雅黑" panose="020B0503020204020204" pitchFamily="34" charset="-122"/>
                      <a:ea typeface="微软雅黑" panose="020B0503020204020204" pitchFamily="34" charset="-122"/>
                    </a:rPr>
                    <a:t>Count</a:t>
                  </a:r>
                  <a:r>
                    <a:rPr lang="zh-CN" altLang="en-US" sz="1050" dirty="0" smtClean="0">
                      <a:latin typeface="微软雅黑" panose="020B0503020204020204" pitchFamily="34" charset="-122"/>
                      <a:ea typeface="微软雅黑" panose="020B0503020204020204" pitchFamily="34" charset="-122"/>
                    </a:rPr>
                    <a:t>等聚合查询结果</a:t>
                  </a:r>
                  <a:endParaRPr lang="zh-CN" altLang="en-US" sz="1050" dirty="0">
                    <a:latin typeface="微软雅黑" panose="020B0503020204020204" pitchFamily="34" charset="-122"/>
                    <a:ea typeface="微软雅黑" panose="020B0503020204020204" pitchFamily="34" charset="-122"/>
                  </a:endParaRPr>
                </a:p>
              </p:txBody>
            </p:sp>
          </mc:Choice>
          <mc:Fallback xmlns="">
            <p:sp>
              <p:nvSpPr>
                <p:cNvPr id="15" name="平行四边形 14"/>
                <p:cNvSpPr>
                  <a:spLocks noRot="1" noChangeAspect="1" noMove="1" noResize="1" noEditPoints="1" noAdjustHandles="1" noChangeArrowheads="1" noChangeShapeType="1" noTextEdit="1"/>
                </p:cNvSpPr>
                <p:nvPr/>
              </p:nvSpPr>
              <p:spPr>
                <a:xfrm>
                  <a:off x="5912607" y="5651202"/>
                  <a:ext cx="2518680" cy="544749"/>
                </a:xfrm>
                <a:prstGeom prst="parallelogram">
                  <a:avLst/>
                </a:prstGeom>
                <a:blipFill>
                  <a:blip r:embed="rId8"/>
                  <a:stretch>
                    <a:fillRect b="-2703"/>
                  </a:stretch>
                </a:blipFill>
                <a:ln>
                  <a:noFill/>
                </a:ln>
              </p:spPr>
              <p:txBody>
                <a:bodyPr/>
                <a:lstStyle/>
                <a:p>
                  <a:r>
                    <a:rPr lang="zh-CN" altLang="en-US">
                      <a:noFill/>
                    </a:rPr>
                    <a:t> </a:t>
                  </a:r>
                </a:p>
              </p:txBody>
            </p:sp>
          </mc:Fallback>
        </mc:AlternateContent>
        <p:sp>
          <p:nvSpPr>
            <p:cNvPr id="16" name="圆柱形 15"/>
            <p:cNvSpPr/>
            <p:nvPr/>
          </p:nvSpPr>
          <p:spPr>
            <a:xfrm>
              <a:off x="4852073" y="2497424"/>
              <a:ext cx="1380368" cy="661481"/>
            </a:xfrm>
            <a:prstGeom prst="can">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050" dirty="0">
                  <a:latin typeface="微软雅黑" panose="020B0503020204020204" pitchFamily="34" charset="-122"/>
                  <a:ea typeface="微软雅黑" panose="020B0503020204020204" pitchFamily="34" charset="-122"/>
                </a:rPr>
                <a:t>全</a:t>
              </a:r>
              <a:r>
                <a:rPr lang="zh-CN" altLang="en-US" sz="1050" dirty="0" smtClean="0">
                  <a:latin typeface="微软雅黑" panose="020B0503020204020204" pitchFamily="34" charset="-122"/>
                  <a:ea typeface="微软雅黑" panose="020B0503020204020204" pitchFamily="34" charset="-122"/>
                </a:rPr>
                <a:t>量轨迹数据</a:t>
              </a:r>
              <a:endParaRPr lang="zh-CN" altLang="en-US" sz="1100" dirty="0">
                <a:latin typeface="微软雅黑" panose="020B0503020204020204" pitchFamily="34" charset="-122"/>
                <a:ea typeface="微软雅黑" panose="020B0503020204020204" pitchFamily="34" charset="-122"/>
              </a:endParaRPr>
            </a:p>
          </p:txBody>
        </p:sp>
        <p:cxnSp>
          <p:nvCxnSpPr>
            <p:cNvPr id="17" name="曲线连接符 16"/>
            <p:cNvCxnSpPr>
              <a:stCxn id="16" idx="3"/>
              <a:endCxn id="6" idx="0"/>
            </p:cNvCxnSpPr>
            <p:nvPr/>
          </p:nvCxnSpPr>
          <p:spPr>
            <a:xfrm rot="5400000">
              <a:off x="4459241" y="2330091"/>
              <a:ext cx="254202" cy="1911830"/>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曲线连接符 17"/>
            <p:cNvCxnSpPr>
              <a:stCxn id="16" idx="3"/>
              <a:endCxn id="7" idx="0"/>
            </p:cNvCxnSpPr>
            <p:nvPr/>
          </p:nvCxnSpPr>
          <p:spPr>
            <a:xfrm rot="5400000">
              <a:off x="5418693" y="3281783"/>
              <a:ext cx="246443" cy="687"/>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曲线连接符 18"/>
            <p:cNvCxnSpPr>
              <a:stCxn id="16" idx="3"/>
              <a:endCxn id="8" idx="0"/>
            </p:cNvCxnSpPr>
            <p:nvPr/>
          </p:nvCxnSpPr>
          <p:spPr>
            <a:xfrm rot="16200000" flipH="1">
              <a:off x="6390390" y="2310771"/>
              <a:ext cx="231539" cy="1927805"/>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曲线连接符 19"/>
            <p:cNvCxnSpPr>
              <a:stCxn id="6" idx="2"/>
              <a:endCxn id="9" idx="0"/>
            </p:cNvCxnSpPr>
            <p:nvPr/>
          </p:nvCxnSpPr>
          <p:spPr>
            <a:xfrm rot="5400000">
              <a:off x="3008869" y="3954030"/>
              <a:ext cx="577640" cy="665477"/>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曲线连接符 20"/>
            <p:cNvCxnSpPr>
              <a:stCxn id="7" idx="2"/>
              <a:endCxn id="10" idx="0"/>
            </p:cNvCxnSpPr>
            <p:nvPr/>
          </p:nvCxnSpPr>
          <p:spPr>
            <a:xfrm rot="5400000">
              <a:off x="4821620" y="3851104"/>
              <a:ext cx="565349" cy="874552"/>
            </a:xfrm>
            <a:prstGeom prst="curved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 name="曲线连接符 21"/>
            <p:cNvCxnSpPr>
              <a:stCxn id="8" idx="2"/>
              <a:endCxn id="11" idx="0"/>
            </p:cNvCxnSpPr>
            <p:nvPr/>
          </p:nvCxnSpPr>
          <p:spPr>
            <a:xfrm rot="5400000">
              <a:off x="6620736" y="3721728"/>
              <a:ext cx="580253" cy="1118400"/>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曲线连接符 22"/>
            <p:cNvCxnSpPr>
              <a:stCxn id="6" idx="2"/>
              <a:endCxn id="12" idx="0"/>
            </p:cNvCxnSpPr>
            <p:nvPr/>
          </p:nvCxnSpPr>
          <p:spPr>
            <a:xfrm rot="16200000" flipH="1">
              <a:off x="5517402" y="2110972"/>
              <a:ext cx="576831" cy="4350781"/>
            </a:xfrm>
            <a:prstGeom prst="curvedConnector3">
              <a:avLst/>
            </a:prstGeom>
            <a:ln>
              <a:prstDash val="dash"/>
              <a:tailEnd type="triangle"/>
            </a:ln>
          </p:spPr>
          <p:style>
            <a:lnRef idx="3">
              <a:schemeClr val="accent2"/>
            </a:lnRef>
            <a:fillRef idx="0">
              <a:schemeClr val="accent2"/>
            </a:fillRef>
            <a:effectRef idx="2">
              <a:schemeClr val="accent2"/>
            </a:effectRef>
            <a:fontRef idx="minor">
              <a:schemeClr val="tx1"/>
            </a:fontRef>
          </p:style>
        </p:cxnSp>
        <p:cxnSp>
          <p:nvCxnSpPr>
            <p:cNvPr id="24" name="曲线连接符 23"/>
            <p:cNvCxnSpPr>
              <a:stCxn id="7" idx="2"/>
              <a:endCxn id="12" idx="0"/>
            </p:cNvCxnSpPr>
            <p:nvPr/>
          </p:nvCxnSpPr>
          <p:spPr>
            <a:xfrm rot="16200000" flipH="1">
              <a:off x="6476853" y="3070423"/>
              <a:ext cx="569073" cy="2439638"/>
            </a:xfrm>
            <a:prstGeom prst="curvedConnector3">
              <a:avLst>
                <a:gd name="adj1" fmla="val 50000"/>
              </a:avLst>
            </a:prstGeom>
            <a:ln>
              <a:prstDash val="dash"/>
              <a:tailEnd type="triangle"/>
            </a:ln>
          </p:spPr>
          <p:style>
            <a:lnRef idx="3">
              <a:schemeClr val="accent2"/>
            </a:lnRef>
            <a:fillRef idx="0">
              <a:schemeClr val="accent2"/>
            </a:fillRef>
            <a:effectRef idx="2">
              <a:schemeClr val="accent2"/>
            </a:effectRef>
            <a:fontRef idx="minor">
              <a:schemeClr val="tx1"/>
            </a:fontRef>
          </p:style>
        </p:cxnSp>
        <p:cxnSp>
          <p:nvCxnSpPr>
            <p:cNvPr id="25" name="曲线连接符 24"/>
            <p:cNvCxnSpPr>
              <a:stCxn id="8" idx="2"/>
              <a:endCxn id="12" idx="0"/>
            </p:cNvCxnSpPr>
            <p:nvPr/>
          </p:nvCxnSpPr>
          <p:spPr>
            <a:xfrm rot="16200000" flipH="1">
              <a:off x="7433647" y="4027217"/>
              <a:ext cx="583977" cy="511146"/>
            </a:xfrm>
            <a:prstGeom prst="curvedConnector3">
              <a:avLst>
                <a:gd name="adj1" fmla="val 50000"/>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26" name="下箭头标注 25"/>
            <p:cNvSpPr/>
            <p:nvPr/>
          </p:nvSpPr>
          <p:spPr>
            <a:xfrm>
              <a:off x="2964950" y="5268101"/>
              <a:ext cx="5179034" cy="368700"/>
            </a:xfrm>
            <a:prstGeom prst="downArrowCallout">
              <a:avLst>
                <a:gd name="adj1" fmla="val 36899"/>
                <a:gd name="adj2" fmla="val 101310"/>
                <a:gd name="adj3" fmla="val 25000"/>
                <a:gd name="adj4" fmla="val 30382"/>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cxnSp>
          <p:nvCxnSpPr>
            <p:cNvPr id="27" name="曲线连接符 26"/>
            <p:cNvCxnSpPr>
              <a:stCxn id="9" idx="2"/>
            </p:cNvCxnSpPr>
            <p:nvPr/>
          </p:nvCxnSpPr>
          <p:spPr>
            <a:xfrm rot="16200000" flipH="1">
              <a:off x="2981790" y="4998577"/>
              <a:ext cx="267082" cy="300763"/>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8" name="曲线连接符 27"/>
            <p:cNvCxnSpPr>
              <a:stCxn id="10" idx="2"/>
            </p:cNvCxnSpPr>
            <p:nvPr/>
          </p:nvCxnSpPr>
          <p:spPr>
            <a:xfrm rot="16200000" flipH="1">
              <a:off x="4630938" y="5046965"/>
              <a:ext cx="257215" cy="185055"/>
            </a:xfrm>
            <a:prstGeom prst="curvedConnector3">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9" name="曲线连接符 28"/>
            <p:cNvCxnSpPr>
              <a:stCxn id="11" idx="2"/>
            </p:cNvCxnSpPr>
            <p:nvPr/>
          </p:nvCxnSpPr>
          <p:spPr>
            <a:xfrm rot="5400000">
              <a:off x="6084674" y="5015512"/>
              <a:ext cx="271614" cy="262362"/>
            </a:xfrm>
            <a:prstGeom prst="curvedConnector3">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0" name="曲线连接符 29"/>
            <p:cNvCxnSpPr>
              <a:stCxn id="12" idx="2"/>
            </p:cNvCxnSpPr>
            <p:nvPr/>
          </p:nvCxnSpPr>
          <p:spPr>
            <a:xfrm rot="5400000">
              <a:off x="7664984" y="4966276"/>
              <a:ext cx="267890" cy="364559"/>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551496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本课题研究的背景和意义</a:t>
            </a:r>
          </a:p>
        </p:txBody>
      </p:sp>
      <p:sp>
        <p:nvSpPr>
          <p:cNvPr id="3" name="内容占位符 2"/>
          <p:cNvSpPr>
            <a:spLocks noGrp="1"/>
          </p:cNvSpPr>
          <p:nvPr>
            <p:ph idx="1"/>
          </p:nvPr>
        </p:nvSpPr>
        <p:spPr/>
        <p:txBody>
          <a:bodyPr/>
          <a:lstStyle/>
          <a:p>
            <a:r>
              <a:rPr lang="zh-CN" altLang="en-US" dirty="0" smtClean="0"/>
              <a:t>轨迹</a:t>
            </a:r>
            <a:r>
              <a:rPr lang="zh-CN" altLang="en-US" dirty="0"/>
              <a:t>数据时空目标检索优化</a:t>
            </a:r>
            <a:endParaRPr lang="en-US" altLang="zh-CN" dirty="0" smtClean="0"/>
          </a:p>
          <a:p>
            <a:pPr lvl="1"/>
            <a:r>
              <a:rPr lang="zh-CN" altLang="en-US" dirty="0" smtClean="0"/>
              <a:t>大规模轨迹数据条数达百亿、千亿条</a:t>
            </a:r>
            <a:endParaRPr lang="en-US" altLang="zh-CN" dirty="0" smtClean="0"/>
          </a:p>
          <a:p>
            <a:pPr lvl="1"/>
            <a:r>
              <a:rPr lang="zh-CN" altLang="en-US" dirty="0" smtClean="0"/>
              <a:t>基于全表的检索将耗费较长时间</a:t>
            </a:r>
            <a:endParaRPr lang="en-US" altLang="zh-CN" dirty="0" smtClean="0"/>
          </a:p>
          <a:p>
            <a:pPr lvl="1"/>
            <a:r>
              <a:rPr lang="zh-CN" altLang="en-US" dirty="0" smtClean="0"/>
              <a:t>对轨迹数据的挖掘分析是“反馈迭代”式的，每次挖掘获得的结果会产生新的时空及目标的兴趣区域，对时空目标检索进行优化，达到可接受的响应速度（分钟、小时级别），可以缩短迭代周期，更高效的产出结果</a:t>
            </a:r>
            <a:endParaRPr lang="en-US" altLang="zh-CN" dirty="0" smtClean="0"/>
          </a:p>
          <a:p>
            <a:pPr lvl="1"/>
            <a:endParaRPr lang="en-US" altLang="zh-CN" dirty="0"/>
          </a:p>
          <a:p>
            <a:pPr lvl="1"/>
            <a:endParaRPr lang="en-US" altLang="zh-CN" dirty="0" smtClean="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12</a:t>
            </a:fld>
            <a:endParaRPr lang="zh-CN" altLang="en-US"/>
          </a:p>
        </p:txBody>
      </p:sp>
    </p:spTree>
    <p:extLst>
      <p:ext uri="{BB962C8B-B14F-4D97-AF65-F5344CB8AC3E}">
        <p14:creationId xmlns:p14="http://schemas.microsoft.com/office/powerpoint/2010/main" val="21874252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normAutofit/>
          </a:bodyPr>
          <a:lstStyle/>
          <a:p>
            <a:r>
              <a:rPr lang="zh-CN" altLang="en-US" dirty="0"/>
              <a:t>报告提纲</a:t>
            </a:r>
          </a:p>
        </p:txBody>
      </p:sp>
      <p:sp>
        <p:nvSpPr>
          <p:cNvPr id="3" name="内容占位符 2"/>
          <p:cNvSpPr>
            <a:spLocks noGrp="1"/>
          </p:cNvSpPr>
          <p:nvPr>
            <p:ph idx="1"/>
          </p:nvPr>
        </p:nvSpPr>
        <p:spPr/>
        <p:txBody>
          <a:bodyPr/>
          <a:lstStyle/>
          <a:p>
            <a:r>
              <a:rPr lang="zh-CN" altLang="en-US" dirty="0"/>
              <a:t>本课题研究的背景和意义</a:t>
            </a:r>
          </a:p>
          <a:p>
            <a:r>
              <a:rPr lang="zh-CN" altLang="en-US" b="1" dirty="0">
                <a:solidFill>
                  <a:schemeClr val="accent2">
                    <a:lumMod val="50000"/>
                  </a:schemeClr>
                </a:solidFill>
              </a:rPr>
              <a:t>相关研究</a:t>
            </a:r>
            <a:r>
              <a:rPr lang="zh-CN" altLang="en-US" b="1" dirty="0" smtClean="0">
                <a:solidFill>
                  <a:schemeClr val="accent2">
                    <a:lumMod val="50000"/>
                  </a:schemeClr>
                </a:solidFill>
              </a:rPr>
              <a:t>工作</a:t>
            </a:r>
            <a:endParaRPr lang="en-US" altLang="zh-CN" b="1" dirty="0" smtClean="0">
              <a:solidFill>
                <a:schemeClr val="accent2">
                  <a:lumMod val="50000"/>
                </a:schemeClr>
              </a:solidFill>
            </a:endParaRPr>
          </a:p>
          <a:p>
            <a:r>
              <a:rPr lang="zh-CN" altLang="en-US" dirty="0" smtClean="0"/>
              <a:t>研究</a:t>
            </a:r>
            <a:r>
              <a:rPr lang="zh-CN" altLang="en-US" dirty="0"/>
              <a:t>内容和预期目标</a:t>
            </a:r>
          </a:p>
          <a:p>
            <a:r>
              <a:rPr lang="zh-CN" altLang="en-US" dirty="0"/>
              <a:t>研究方法、技术路线、实验方案、可行性分析</a:t>
            </a:r>
          </a:p>
          <a:p>
            <a:r>
              <a:rPr lang="zh-CN" altLang="en-US" dirty="0"/>
              <a:t>进度安排</a:t>
            </a:r>
          </a:p>
          <a:p>
            <a:r>
              <a:rPr lang="zh-CN" altLang="en-US" dirty="0"/>
              <a:t>已有工作成果</a:t>
            </a:r>
          </a:p>
          <a:p>
            <a:r>
              <a:rPr lang="en-US" altLang="zh-CN" dirty="0"/>
              <a:t>Q &amp; A</a:t>
            </a:r>
          </a:p>
        </p:txBody>
      </p:sp>
      <p:sp>
        <p:nvSpPr>
          <p:cNvPr id="13" name="灯片编号占位符 12"/>
          <p:cNvSpPr>
            <a:spLocks noGrp="1"/>
          </p:cNvSpPr>
          <p:nvPr>
            <p:ph type="sldNum" sz="quarter" idx="12"/>
          </p:nvPr>
        </p:nvSpPr>
        <p:spPr/>
        <p:txBody>
          <a:bodyPr/>
          <a:lstStyle/>
          <a:p>
            <a:fld id="{7AF8222B-90EE-4594-B973-EAE21EC5DD5C}" type="slidenum">
              <a:rPr lang="zh-CN" altLang="en-US" smtClean="0"/>
              <a:t>13</a:t>
            </a:fld>
            <a:endParaRPr lang="zh-CN" altLang="en-US"/>
          </a:p>
        </p:txBody>
      </p:sp>
    </p:spTree>
    <p:extLst>
      <p:ext uri="{BB962C8B-B14F-4D97-AF65-F5344CB8AC3E}">
        <p14:creationId xmlns:p14="http://schemas.microsoft.com/office/powerpoint/2010/main" val="34056171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相关研究工作</a:t>
            </a:r>
          </a:p>
        </p:txBody>
      </p:sp>
      <p:sp>
        <p:nvSpPr>
          <p:cNvPr id="3" name="内容占位符 2"/>
          <p:cNvSpPr>
            <a:spLocks noGrp="1"/>
          </p:cNvSpPr>
          <p:nvPr>
            <p:ph idx="1"/>
          </p:nvPr>
        </p:nvSpPr>
        <p:spPr/>
        <p:txBody>
          <a:bodyPr>
            <a:normAutofit fontScale="92500" lnSpcReduction="10000"/>
          </a:bodyPr>
          <a:lstStyle/>
          <a:p>
            <a:r>
              <a:rPr lang="zh-CN" altLang="en-US" dirty="0" smtClean="0"/>
              <a:t>轨迹数据检索</a:t>
            </a:r>
            <a:endParaRPr lang="en-US" altLang="zh-CN" dirty="0" smtClean="0"/>
          </a:p>
          <a:p>
            <a:pPr lvl="1"/>
            <a:r>
              <a:rPr lang="en-US" altLang="zh-CN" dirty="0" smtClean="0"/>
              <a:t>K</a:t>
            </a:r>
            <a:r>
              <a:rPr lang="zh-CN" altLang="en-US" dirty="0" smtClean="0"/>
              <a:t>近邻检索</a:t>
            </a:r>
            <a:endParaRPr lang="en-US" altLang="zh-CN" dirty="0" smtClean="0"/>
          </a:p>
          <a:p>
            <a:pPr lvl="2"/>
            <a:r>
              <a:rPr lang="zh-CN" altLang="en-US" dirty="0" smtClean="0"/>
              <a:t>常以出租车、人的轨迹为数据源</a:t>
            </a:r>
            <a:endParaRPr lang="en-US" altLang="zh-CN" dirty="0" smtClean="0"/>
          </a:p>
          <a:p>
            <a:pPr lvl="2"/>
            <a:r>
              <a:rPr lang="zh-CN" altLang="en-US" dirty="0"/>
              <a:t>检索</a:t>
            </a:r>
            <a:r>
              <a:rPr lang="zh-CN" altLang="en-US" dirty="0" smtClean="0"/>
              <a:t>指定轨迹周边区域的轨迹信息</a:t>
            </a:r>
            <a:endParaRPr lang="en-US" altLang="zh-CN" dirty="0" smtClean="0"/>
          </a:p>
          <a:p>
            <a:pPr lvl="1"/>
            <a:r>
              <a:rPr lang="zh-CN" altLang="en-US" dirty="0"/>
              <a:t>地理</a:t>
            </a:r>
            <a:r>
              <a:rPr lang="zh-CN" altLang="en-US" dirty="0" smtClean="0"/>
              <a:t>空间上下文建模轨迹数据</a:t>
            </a:r>
            <a:endParaRPr lang="en-US" altLang="zh-CN" dirty="0" smtClean="0"/>
          </a:p>
          <a:p>
            <a:pPr lvl="2"/>
            <a:r>
              <a:rPr lang="zh-CN" altLang="en-US" dirty="0" smtClean="0"/>
              <a:t>研究轨迹数据与地理上下文关系</a:t>
            </a:r>
            <a:endParaRPr lang="en-US" altLang="zh-CN" dirty="0" smtClean="0"/>
          </a:p>
          <a:p>
            <a:pPr lvl="2"/>
            <a:r>
              <a:rPr lang="zh-CN" altLang="en-US" dirty="0" smtClean="0"/>
              <a:t>建立移动对象的轨迹运动模型，查询、预测移动轨迹</a:t>
            </a:r>
            <a:endParaRPr lang="en-US" altLang="zh-CN" dirty="0" smtClean="0"/>
          </a:p>
          <a:p>
            <a:pPr lvl="1"/>
            <a:r>
              <a:rPr lang="zh-CN" altLang="en-US" dirty="0" smtClean="0"/>
              <a:t>轨迹特征提取与查询</a:t>
            </a:r>
            <a:endParaRPr lang="en-US" altLang="zh-CN" dirty="0" smtClean="0"/>
          </a:p>
          <a:p>
            <a:pPr lvl="2"/>
            <a:r>
              <a:rPr lang="zh-CN" altLang="en-US" dirty="0" smtClean="0"/>
              <a:t>对原始轨迹进行特征提取，实现空间轨迹查询</a:t>
            </a:r>
            <a:endParaRPr lang="en-US" altLang="zh-CN" dirty="0" smtClean="0"/>
          </a:p>
          <a:p>
            <a:r>
              <a:rPr lang="zh-CN" altLang="en-US" i="1" dirty="0" smtClean="0"/>
              <a:t>研究内容多为基于轨迹数据的复杂语义检索，针对原始空间位置点尤其是大规模原始数据的检索优化工作较少</a:t>
            </a:r>
            <a:endParaRPr lang="en-US" altLang="zh-CN" i="1" dirty="0" smtClean="0"/>
          </a:p>
          <a:p>
            <a:r>
              <a:rPr lang="zh-CN" altLang="en-US" i="1" dirty="0" smtClean="0"/>
              <a:t>研究热点集中在陆上车辆、行人等轨迹的检索和特征提取，</a:t>
            </a:r>
            <a:r>
              <a:rPr lang="en-US" altLang="zh-CN" i="1" dirty="0" smtClean="0"/>
              <a:t>AIS</a:t>
            </a:r>
            <a:r>
              <a:rPr lang="zh-CN" altLang="en-US" i="1" dirty="0" smtClean="0"/>
              <a:t>一类海上船舶数据的检索分析较少</a:t>
            </a:r>
            <a:endParaRPr lang="en-US" altLang="zh-CN" i="1" dirty="0" smtClean="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14</a:t>
            </a:fld>
            <a:endParaRPr lang="zh-CN" altLang="en-US"/>
          </a:p>
        </p:txBody>
      </p:sp>
    </p:spTree>
    <p:extLst>
      <p:ext uri="{BB962C8B-B14F-4D97-AF65-F5344CB8AC3E}">
        <p14:creationId xmlns:p14="http://schemas.microsoft.com/office/powerpoint/2010/main" val="4031600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相关研究工作</a:t>
            </a:r>
            <a:endParaRPr lang="zh-CN" altLang="en-US" dirty="0"/>
          </a:p>
        </p:txBody>
      </p:sp>
      <p:sp>
        <p:nvSpPr>
          <p:cNvPr id="3" name="内容占位符 2"/>
          <p:cNvSpPr>
            <a:spLocks noGrp="1"/>
          </p:cNvSpPr>
          <p:nvPr>
            <p:ph idx="1"/>
          </p:nvPr>
        </p:nvSpPr>
        <p:spPr/>
        <p:txBody>
          <a:bodyPr/>
          <a:lstStyle/>
          <a:p>
            <a:r>
              <a:rPr lang="zh-CN" altLang="en-US" dirty="0" smtClean="0"/>
              <a:t>大规模数据的存储与运算</a:t>
            </a:r>
            <a:endParaRPr lang="en-US" altLang="zh-CN" dirty="0" smtClean="0"/>
          </a:p>
          <a:p>
            <a:pPr lvl="1"/>
            <a:r>
              <a:rPr lang="en-US" altLang="zh-CN" dirty="0" smtClean="0"/>
              <a:t>Hadoop</a:t>
            </a:r>
          </a:p>
          <a:p>
            <a:pPr lvl="2"/>
            <a:r>
              <a:rPr lang="zh-CN" altLang="en-US" dirty="0"/>
              <a:t>由</a:t>
            </a:r>
            <a:r>
              <a:rPr lang="en-US" altLang="zh-CN" dirty="0"/>
              <a:t>Apache</a:t>
            </a:r>
            <a:r>
              <a:rPr lang="zh-CN" altLang="en-US" dirty="0" smtClean="0"/>
              <a:t>基金会开发</a:t>
            </a:r>
            <a:r>
              <a:rPr lang="zh-CN" altLang="en-US" dirty="0"/>
              <a:t>的</a:t>
            </a:r>
            <a:r>
              <a:rPr lang="zh-CN" altLang="en-US" dirty="0" smtClean="0"/>
              <a:t>分布式计算平台，是目前流行的一种处理海量数据的软件框架</a:t>
            </a:r>
            <a:endParaRPr lang="en-US" altLang="zh-CN" dirty="0" smtClean="0"/>
          </a:p>
          <a:p>
            <a:pPr lvl="2"/>
            <a:r>
              <a:rPr lang="zh-CN" altLang="en-US" dirty="0" smtClean="0"/>
              <a:t>具有高可靠性、高扩展性、高效性、高容错性和低成本等特征</a:t>
            </a:r>
            <a:endParaRPr lang="en-US" altLang="zh-CN" dirty="0" smtClean="0"/>
          </a:p>
          <a:p>
            <a:pPr lvl="2"/>
            <a:r>
              <a:rPr lang="zh-CN" altLang="en-US" dirty="0" smtClean="0"/>
              <a:t>核心模块</a:t>
            </a:r>
            <a:endParaRPr lang="en-US" altLang="zh-CN" dirty="0" smtClean="0"/>
          </a:p>
          <a:p>
            <a:pPr lvl="3"/>
            <a:r>
              <a:rPr lang="en-US" altLang="zh-CN" b="1" dirty="0"/>
              <a:t>Hadoop </a:t>
            </a:r>
            <a:r>
              <a:rPr lang="en-US" altLang="zh-CN" b="1" dirty="0" smtClean="0"/>
              <a:t>Common:</a:t>
            </a:r>
            <a:r>
              <a:rPr lang="zh-CN" altLang="en-US" dirty="0" smtClean="0"/>
              <a:t>公共基础组件</a:t>
            </a:r>
            <a:endParaRPr lang="en-US" altLang="zh-CN" dirty="0" smtClean="0"/>
          </a:p>
          <a:p>
            <a:pPr lvl="3"/>
            <a:r>
              <a:rPr lang="en-US" altLang="zh-CN" b="1" dirty="0" smtClean="0"/>
              <a:t>HDFS(</a:t>
            </a:r>
            <a:r>
              <a:rPr lang="en-US" altLang="zh-CN" b="1" dirty="0"/>
              <a:t>Hadoop Distributed File System</a:t>
            </a:r>
            <a:r>
              <a:rPr lang="en-US" altLang="zh-CN" b="1" dirty="0" smtClean="0"/>
              <a:t>):</a:t>
            </a:r>
            <a:r>
              <a:rPr lang="zh-CN" altLang="en-US" dirty="0" smtClean="0"/>
              <a:t>分布式文件系统</a:t>
            </a:r>
            <a:endParaRPr lang="en-US" altLang="zh-CN" dirty="0" smtClean="0"/>
          </a:p>
          <a:p>
            <a:pPr lvl="3"/>
            <a:r>
              <a:rPr lang="en-US" altLang="zh-CN" b="1" dirty="0"/>
              <a:t>Hadoop </a:t>
            </a:r>
            <a:r>
              <a:rPr lang="en-US" altLang="zh-CN" b="1" dirty="0" smtClean="0"/>
              <a:t>YARN:</a:t>
            </a:r>
            <a:r>
              <a:rPr lang="zh-CN" altLang="en-US" dirty="0" smtClean="0"/>
              <a:t>任务调度和资源管理模块</a:t>
            </a:r>
            <a:endParaRPr lang="en-US" altLang="zh-CN" dirty="0" smtClean="0"/>
          </a:p>
          <a:p>
            <a:pPr lvl="3"/>
            <a:r>
              <a:rPr lang="en-US" altLang="zh-CN" b="1" dirty="0"/>
              <a:t>Hadoop </a:t>
            </a:r>
            <a:r>
              <a:rPr lang="en-US" altLang="zh-CN" b="1" dirty="0" err="1" smtClean="0"/>
              <a:t>MapReduce</a:t>
            </a:r>
            <a:r>
              <a:rPr lang="en-US" altLang="zh-CN" b="1" dirty="0" smtClean="0"/>
              <a:t>:</a:t>
            </a:r>
            <a:r>
              <a:rPr lang="zh-CN" altLang="en-US" dirty="0" smtClean="0"/>
              <a:t>基于大数据集的分布式并行计算框架</a:t>
            </a:r>
            <a:endParaRPr lang="en-US" altLang="zh-CN" dirty="0" smtClean="0"/>
          </a:p>
          <a:p>
            <a:pPr lvl="2"/>
            <a:r>
              <a:rPr lang="en-US" altLang="zh-CN" dirty="0" smtClean="0"/>
              <a:t>Hadoop</a:t>
            </a:r>
            <a:r>
              <a:rPr lang="zh-CN" altLang="en-US" dirty="0" smtClean="0"/>
              <a:t>生态系统：以</a:t>
            </a:r>
            <a:r>
              <a:rPr lang="en-US" altLang="zh-CN" dirty="0" smtClean="0"/>
              <a:t>Hadoop</a:t>
            </a:r>
            <a:r>
              <a:rPr lang="zh-CN" altLang="en-US" dirty="0" smtClean="0"/>
              <a:t>为基础（有关联）的一系列软件项目</a:t>
            </a:r>
            <a:endParaRPr lang="zh-CN" altLang="en-US" dirty="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15</a:t>
            </a:fld>
            <a:endParaRPr lang="zh-CN" altLang="en-US"/>
          </a:p>
        </p:txBody>
      </p:sp>
      <p:pic>
        <p:nvPicPr>
          <p:cNvPr id="3074" name="Picture 2" descr="Hado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0842" y="1548857"/>
            <a:ext cx="2857500" cy="67627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2.bp.blogspot.com/-7Omkfn_FZFo/Uek0hH-eC-I/AAAAAAAABIA/usuEpxy18vQ/s640/Lesson+7+-+Hadoop+Ecosystem.png"/>
          <p:cNvPicPr>
            <a:picLocks noChangeAspect="1" noChangeArrowheads="1"/>
          </p:cNvPicPr>
          <p:nvPr/>
        </p:nvPicPr>
        <p:blipFill rotWithShape="1">
          <a:blip r:embed="rId4">
            <a:extLst>
              <a:ext uri="{28A0092B-C50C-407E-A947-70E740481C1C}">
                <a14:useLocalDpi xmlns:a14="http://schemas.microsoft.com/office/drawing/2010/main" val="0"/>
              </a:ext>
            </a:extLst>
          </a:blip>
          <a:srcRect l="10445" t="15560" r="12305" b="12408"/>
          <a:stretch/>
        </p:blipFill>
        <p:spPr bwMode="auto">
          <a:xfrm>
            <a:off x="2577622" y="2225134"/>
            <a:ext cx="5910720" cy="4150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84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6146" y="5290457"/>
            <a:ext cx="7704667" cy="826654"/>
          </a:xfrm>
        </p:spPr>
        <p:txBody>
          <a:bodyPr/>
          <a:lstStyle/>
          <a:p>
            <a:r>
              <a:rPr lang="zh-CN" altLang="en-US" dirty="0" smtClean="0"/>
              <a:t>相关研究工作</a:t>
            </a:r>
            <a:endParaRPr lang="zh-CN" altLang="en-US" dirty="0"/>
          </a:p>
        </p:txBody>
      </p:sp>
      <p:sp>
        <p:nvSpPr>
          <p:cNvPr id="3" name="内容占位符 2"/>
          <p:cNvSpPr>
            <a:spLocks noGrp="1"/>
          </p:cNvSpPr>
          <p:nvPr>
            <p:ph idx="1"/>
          </p:nvPr>
        </p:nvSpPr>
        <p:spPr/>
        <p:txBody>
          <a:bodyPr/>
          <a:lstStyle/>
          <a:p>
            <a:r>
              <a:rPr lang="zh-CN" altLang="en-US" dirty="0" smtClean="0"/>
              <a:t>大规模数据的存储与运算</a:t>
            </a:r>
            <a:endParaRPr lang="en-US" altLang="zh-CN" dirty="0" smtClean="0"/>
          </a:p>
          <a:p>
            <a:pPr lvl="1"/>
            <a:r>
              <a:rPr lang="en-US" altLang="zh-CN" dirty="0"/>
              <a:t>Spark</a:t>
            </a:r>
            <a:endParaRPr lang="en-US" altLang="zh-CN" dirty="0" smtClean="0"/>
          </a:p>
          <a:p>
            <a:pPr lvl="2"/>
            <a:r>
              <a:rPr lang="zh-CN" altLang="en-US" dirty="0" smtClean="0"/>
              <a:t>发源于美国加州大学伯克利分校</a:t>
            </a:r>
            <a:r>
              <a:rPr lang="en-US" altLang="zh-CN" dirty="0" err="1" smtClean="0"/>
              <a:t>AMPLab</a:t>
            </a:r>
            <a:r>
              <a:rPr lang="zh-CN" altLang="en-US" dirty="0" smtClean="0"/>
              <a:t>实验室的集群计算平台</a:t>
            </a:r>
            <a:endParaRPr lang="en-US" altLang="zh-CN" dirty="0" smtClean="0"/>
          </a:p>
          <a:p>
            <a:pPr lvl="2"/>
            <a:r>
              <a:rPr lang="zh-CN" altLang="en-US" dirty="0" smtClean="0"/>
              <a:t>可以充分利用内存资源提高计算效率，是一种高效的内存计算框架</a:t>
            </a:r>
            <a:endParaRPr lang="en-US" altLang="zh-CN" dirty="0" smtClean="0"/>
          </a:p>
          <a:p>
            <a:pPr lvl="2"/>
            <a:r>
              <a:rPr lang="zh-CN" altLang="en-US" dirty="0" smtClean="0"/>
              <a:t>使用</a:t>
            </a:r>
            <a:r>
              <a:rPr lang="en-US" altLang="zh-CN" dirty="0" smtClean="0"/>
              <a:t>RDD(Resilient Distributed Datasets)</a:t>
            </a:r>
            <a:r>
              <a:rPr lang="zh-CN" altLang="en-US" dirty="0"/>
              <a:t>抽象</a:t>
            </a:r>
            <a:r>
              <a:rPr lang="zh-CN" altLang="en-US" dirty="0" smtClean="0"/>
              <a:t>模型表示数据</a:t>
            </a:r>
            <a:endParaRPr lang="en-US" altLang="zh-CN" dirty="0" smtClean="0"/>
          </a:p>
          <a:p>
            <a:pPr lvl="2"/>
            <a:r>
              <a:rPr lang="zh-CN" altLang="en-US" dirty="0" smtClean="0"/>
              <a:t>将对数据的计算和操作行为转换为对</a:t>
            </a:r>
            <a:r>
              <a:rPr lang="en-US" altLang="zh-CN" dirty="0" smtClean="0"/>
              <a:t>RDD</a:t>
            </a:r>
            <a:r>
              <a:rPr lang="zh-CN" altLang="en-US" dirty="0" smtClean="0"/>
              <a:t>的转换</a:t>
            </a:r>
            <a:r>
              <a:rPr lang="en-US" altLang="zh-CN" dirty="0" smtClean="0"/>
              <a:t>(transformation)</a:t>
            </a:r>
            <a:r>
              <a:rPr lang="zh-CN" altLang="en-US" dirty="0" smtClean="0"/>
              <a:t>、动作</a:t>
            </a:r>
            <a:r>
              <a:rPr lang="en-US" altLang="zh-CN" dirty="0" smtClean="0"/>
              <a:t>(</a:t>
            </a:r>
            <a:r>
              <a:rPr lang="en-US" altLang="zh-CN" dirty="0"/>
              <a:t>action</a:t>
            </a:r>
            <a:r>
              <a:rPr lang="en-US" altLang="zh-CN" dirty="0" smtClean="0"/>
              <a:t>)</a:t>
            </a:r>
          </a:p>
          <a:p>
            <a:pPr lvl="2"/>
            <a:r>
              <a:rPr lang="zh-CN" altLang="en-US" dirty="0" smtClean="0"/>
              <a:t>适用于迭代计算和交互式计算</a:t>
            </a:r>
            <a:endParaRPr lang="en-US" altLang="zh-CN" dirty="0" smtClean="0"/>
          </a:p>
          <a:p>
            <a:pPr lvl="2"/>
            <a:r>
              <a:rPr lang="zh-CN" altLang="en-US" dirty="0" smtClean="0"/>
              <a:t>减少了中间的磁盘</a:t>
            </a:r>
            <a:r>
              <a:rPr lang="en-US" altLang="zh-CN" dirty="0" smtClean="0"/>
              <a:t>IO</a:t>
            </a:r>
            <a:r>
              <a:rPr lang="zh-CN" altLang="en-US" dirty="0" smtClean="0"/>
              <a:t>操作，构造</a:t>
            </a:r>
            <a:r>
              <a:rPr lang="en-US" altLang="zh-CN" dirty="0" smtClean="0"/>
              <a:t>DAG</a:t>
            </a:r>
            <a:r>
              <a:rPr lang="zh-CN" altLang="en-US" dirty="0" smtClean="0"/>
              <a:t>任务图并进行了优化</a:t>
            </a:r>
            <a:endParaRPr lang="en-US" altLang="zh-CN" dirty="0" smtClean="0"/>
          </a:p>
          <a:p>
            <a:pPr lvl="2"/>
            <a:r>
              <a:rPr lang="zh-CN" altLang="en-US" dirty="0" smtClean="0"/>
              <a:t>相比于</a:t>
            </a:r>
            <a:r>
              <a:rPr lang="en-US" altLang="zh-CN" dirty="0" smtClean="0"/>
              <a:t>Hadoop</a:t>
            </a:r>
            <a:r>
              <a:rPr lang="zh-CN" altLang="en-US" dirty="0" smtClean="0"/>
              <a:t>原生计算框架</a:t>
            </a:r>
            <a:r>
              <a:rPr lang="en-US" altLang="zh-CN" dirty="0" err="1" smtClean="0"/>
              <a:t>MapReduce</a:t>
            </a:r>
            <a:r>
              <a:rPr lang="zh-CN" altLang="en-US" dirty="0" smtClean="0"/>
              <a:t>具有更高效的速度</a:t>
            </a:r>
            <a:endParaRPr lang="zh-CN" altLang="en-US" dirty="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16</a:t>
            </a:fld>
            <a:endParaRPr lang="zh-CN" altLang="en-US"/>
          </a:p>
        </p:txBody>
      </p:sp>
      <p:pic>
        <p:nvPicPr>
          <p:cNvPr id="4098" name="Picture 2" descr="http://spark.apache.org/images/spark-logo-tradema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8564" y="1283855"/>
            <a:ext cx="1925889" cy="102440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img0.tuicool.com/nUJfim.png!we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9588" y="3523568"/>
            <a:ext cx="5238750" cy="273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44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102"/>
                                        </p:tgtEl>
                                        <p:attrNameLst>
                                          <p:attrName>style.visibility</p:attrName>
                                        </p:attrNameLst>
                                      </p:cBhvr>
                                      <p:to>
                                        <p:strVal val="visible"/>
                                      </p:to>
                                    </p:set>
                                    <p:animEffect transition="in" filter="fade">
                                      <p:cBhvr>
                                        <p:cTn id="12" dur="1000"/>
                                        <p:tgtEl>
                                          <p:spTgt spid="4102"/>
                                        </p:tgtEl>
                                      </p:cBhvr>
                                    </p:animEffect>
                                    <p:anim calcmode="lin" valueType="num">
                                      <p:cBhvr>
                                        <p:cTn id="13" dur="1000" fill="hold"/>
                                        <p:tgtEl>
                                          <p:spTgt spid="4102"/>
                                        </p:tgtEl>
                                        <p:attrNameLst>
                                          <p:attrName>ppt_x</p:attrName>
                                        </p:attrNameLst>
                                      </p:cBhvr>
                                      <p:tavLst>
                                        <p:tav tm="0">
                                          <p:val>
                                            <p:strVal val="#ppt_x"/>
                                          </p:val>
                                        </p:tav>
                                        <p:tav tm="100000">
                                          <p:val>
                                            <p:strVal val="#ppt_x"/>
                                          </p:val>
                                        </p:tav>
                                      </p:tavLst>
                                    </p:anim>
                                    <p:anim calcmode="lin" valueType="num">
                                      <p:cBhvr>
                                        <p:cTn id="14" dur="1000" fill="hold"/>
                                        <p:tgtEl>
                                          <p:spTgt spid="41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相关研究工作</a:t>
            </a:r>
            <a:endParaRPr lang="zh-CN" altLang="en-US" dirty="0"/>
          </a:p>
        </p:txBody>
      </p:sp>
      <p:sp>
        <p:nvSpPr>
          <p:cNvPr id="3" name="内容占位符 2"/>
          <p:cNvSpPr>
            <a:spLocks noGrp="1"/>
          </p:cNvSpPr>
          <p:nvPr>
            <p:ph idx="1"/>
          </p:nvPr>
        </p:nvSpPr>
        <p:spPr/>
        <p:txBody>
          <a:bodyPr/>
          <a:lstStyle/>
          <a:p>
            <a:r>
              <a:rPr lang="zh-CN" altLang="en-US" dirty="0" smtClean="0"/>
              <a:t>大规模数据的存储与运算</a:t>
            </a:r>
            <a:endParaRPr lang="en-US" altLang="zh-CN" dirty="0" smtClean="0"/>
          </a:p>
          <a:p>
            <a:pPr lvl="1"/>
            <a:r>
              <a:rPr lang="en-US" altLang="zh-CN" dirty="0" smtClean="0"/>
              <a:t>Hive</a:t>
            </a:r>
          </a:p>
          <a:p>
            <a:pPr lvl="2"/>
            <a:r>
              <a:rPr lang="zh-CN" altLang="en-US" dirty="0"/>
              <a:t>由</a:t>
            </a:r>
            <a:r>
              <a:rPr lang="en-US" altLang="zh-CN" dirty="0"/>
              <a:t>Apache</a:t>
            </a:r>
            <a:r>
              <a:rPr lang="zh-CN" altLang="en-US" dirty="0"/>
              <a:t>基金会开发的</a:t>
            </a:r>
            <a:r>
              <a:rPr lang="zh-CN" altLang="en-US" dirty="0" smtClean="0"/>
              <a:t>基于</a:t>
            </a:r>
            <a:r>
              <a:rPr lang="en-US" altLang="zh-CN" dirty="0"/>
              <a:t>Hadoop</a:t>
            </a:r>
            <a:r>
              <a:rPr lang="zh-CN" altLang="en-US" dirty="0"/>
              <a:t>的一个数据仓库工具，可以将结构化的数据文件映射为一张数据库表，并提供类</a:t>
            </a:r>
            <a:r>
              <a:rPr lang="en-US" altLang="zh-CN" dirty="0"/>
              <a:t>SQL</a:t>
            </a:r>
            <a:r>
              <a:rPr lang="zh-CN" altLang="en-US" dirty="0"/>
              <a:t>查询功能</a:t>
            </a:r>
          </a:p>
          <a:p>
            <a:pPr lvl="2"/>
            <a:r>
              <a:rPr lang="zh-CN" altLang="en-US" dirty="0" smtClean="0"/>
              <a:t>默认将</a:t>
            </a:r>
            <a:r>
              <a:rPr lang="en-US" altLang="zh-CN" dirty="0" smtClean="0"/>
              <a:t>SQL</a:t>
            </a:r>
            <a:r>
              <a:rPr lang="zh-CN" altLang="en-US" dirty="0" smtClean="0"/>
              <a:t>转换为</a:t>
            </a:r>
            <a:r>
              <a:rPr lang="en-US" altLang="zh-CN" dirty="0" err="1" smtClean="0"/>
              <a:t>MapReduce</a:t>
            </a:r>
            <a:r>
              <a:rPr lang="en-US" altLang="zh-CN" dirty="0"/>
              <a:t/>
            </a:r>
            <a:br>
              <a:rPr lang="en-US" altLang="zh-CN" dirty="0"/>
            </a:br>
            <a:r>
              <a:rPr lang="zh-CN" altLang="en-US" dirty="0" smtClean="0"/>
              <a:t>程序，也可以切换使用其他的</a:t>
            </a:r>
            <a:r>
              <a:rPr lang="en-US" altLang="zh-CN" dirty="0" smtClean="0"/>
              <a:t/>
            </a:r>
            <a:br>
              <a:rPr lang="en-US" altLang="zh-CN" dirty="0" smtClean="0"/>
            </a:br>
            <a:r>
              <a:rPr lang="zh-CN" altLang="en-US" dirty="0" smtClean="0"/>
              <a:t>计算引擎完成查询任务</a:t>
            </a:r>
            <a:endParaRPr lang="en-US" altLang="zh-CN" dirty="0"/>
          </a:p>
          <a:p>
            <a:pPr lvl="2"/>
            <a:r>
              <a:rPr lang="zh-CN" altLang="en-US" dirty="0" smtClean="0"/>
              <a:t>采用类</a:t>
            </a:r>
            <a:r>
              <a:rPr lang="en-US" altLang="zh-CN" dirty="0" smtClean="0"/>
              <a:t>SQL</a:t>
            </a:r>
            <a:r>
              <a:rPr lang="zh-CN" altLang="en-US" dirty="0" smtClean="0"/>
              <a:t>语法</a:t>
            </a:r>
            <a:r>
              <a:rPr lang="en-US" altLang="zh-CN" dirty="0"/>
              <a:t> </a:t>
            </a:r>
            <a:r>
              <a:rPr lang="en-US" altLang="zh-CN" dirty="0" err="1" smtClean="0"/>
              <a:t>HiveQL</a:t>
            </a:r>
            <a:r>
              <a:rPr lang="zh-CN" altLang="en-US" dirty="0" smtClean="0"/>
              <a:t>，学习</a:t>
            </a:r>
            <a:r>
              <a:rPr lang="en-US" altLang="zh-CN" dirty="0" smtClean="0"/>
              <a:t/>
            </a:r>
            <a:br>
              <a:rPr lang="en-US" altLang="zh-CN" dirty="0" smtClean="0"/>
            </a:br>
            <a:r>
              <a:rPr lang="zh-CN" altLang="en-US" dirty="0" smtClean="0"/>
              <a:t>成本低</a:t>
            </a:r>
            <a:endParaRPr lang="en-US" altLang="zh-CN" dirty="0" smtClean="0"/>
          </a:p>
          <a:p>
            <a:pPr lvl="2"/>
            <a:r>
              <a:rPr lang="zh-CN" altLang="en-US" dirty="0" smtClean="0"/>
              <a:t>基于</a:t>
            </a:r>
            <a:r>
              <a:rPr lang="en-US" altLang="zh-CN" dirty="0" smtClean="0"/>
              <a:t>Hadoop</a:t>
            </a:r>
            <a:r>
              <a:rPr lang="zh-CN" altLang="en-US" dirty="0" smtClean="0"/>
              <a:t>的实现使得其具有</a:t>
            </a:r>
            <a:r>
              <a:rPr lang="en-US" altLang="zh-CN" dirty="0" smtClean="0"/>
              <a:t/>
            </a:r>
            <a:br>
              <a:rPr lang="en-US" altLang="zh-CN" dirty="0" smtClean="0"/>
            </a:br>
            <a:r>
              <a:rPr lang="zh-CN" altLang="en-US" dirty="0" smtClean="0"/>
              <a:t>可扩展性、延展性和良好的</a:t>
            </a:r>
            <a:r>
              <a:rPr lang="en-US" altLang="zh-CN" dirty="0" smtClean="0"/>
              <a:t/>
            </a:r>
            <a:br>
              <a:rPr lang="en-US" altLang="zh-CN" dirty="0" smtClean="0"/>
            </a:br>
            <a:r>
              <a:rPr lang="zh-CN" altLang="en-US" dirty="0" smtClean="0"/>
              <a:t>容错性</a:t>
            </a:r>
            <a:endParaRPr lang="en-US" altLang="zh-CN" dirty="0" smtClean="0"/>
          </a:p>
          <a:p>
            <a:pPr lvl="2"/>
            <a:endParaRPr lang="zh-CN" altLang="en-US" dirty="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17</a:t>
            </a:fld>
            <a:endParaRPr lang="zh-CN" altLang="en-US"/>
          </a:p>
        </p:txBody>
      </p:sp>
      <p:pic>
        <p:nvPicPr>
          <p:cNvPr id="2050" name="Picture 2" descr="Apache Hi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29" y="1283855"/>
            <a:ext cx="1085850" cy="10001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images.cnitblog.com/blog/306623/201306/02191203-0ca56f3a577f4a9d872099fa357c918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6716" y="2875547"/>
            <a:ext cx="3080084" cy="3513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4001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相关研究工作</a:t>
            </a:r>
            <a:endParaRPr lang="zh-CN" altLang="en-US" dirty="0"/>
          </a:p>
        </p:txBody>
      </p:sp>
      <p:sp>
        <p:nvSpPr>
          <p:cNvPr id="3" name="内容占位符 2"/>
          <p:cNvSpPr>
            <a:spLocks noGrp="1"/>
          </p:cNvSpPr>
          <p:nvPr>
            <p:ph idx="1"/>
          </p:nvPr>
        </p:nvSpPr>
        <p:spPr/>
        <p:txBody>
          <a:bodyPr/>
          <a:lstStyle/>
          <a:p>
            <a:r>
              <a:rPr lang="zh-CN" altLang="en-US" dirty="0" smtClean="0"/>
              <a:t>大规模数据的存储与运算</a:t>
            </a:r>
            <a:endParaRPr lang="en-US" altLang="zh-CN" dirty="0" smtClean="0"/>
          </a:p>
          <a:p>
            <a:pPr lvl="1"/>
            <a:r>
              <a:rPr lang="en-US" altLang="zh-CN" dirty="0" err="1" smtClean="0"/>
              <a:t>HiveQL</a:t>
            </a:r>
            <a:r>
              <a:rPr lang="zh-CN" altLang="en-US" dirty="0" smtClean="0"/>
              <a:t>语法解析</a:t>
            </a:r>
            <a:endParaRPr lang="en-US" altLang="zh-CN" dirty="0" smtClean="0"/>
          </a:p>
          <a:p>
            <a:pPr lvl="2"/>
            <a:r>
              <a:rPr lang="en-US" altLang="zh-CN" dirty="0" smtClean="0"/>
              <a:t>SQL</a:t>
            </a:r>
            <a:r>
              <a:rPr lang="zh-CN" altLang="en-US" dirty="0" smtClean="0"/>
              <a:t>转化为</a:t>
            </a:r>
            <a:r>
              <a:rPr lang="en-US" altLang="zh-CN" dirty="0" err="1" smtClean="0"/>
              <a:t>MapReduce</a:t>
            </a:r>
            <a:r>
              <a:rPr lang="zh-CN" altLang="en-US" dirty="0" smtClean="0"/>
              <a:t>任务</a:t>
            </a:r>
            <a:endParaRPr lang="en-US" altLang="zh-CN" dirty="0" smtClean="0"/>
          </a:p>
          <a:p>
            <a:pPr lvl="2"/>
            <a:endParaRPr lang="en-US" altLang="zh-CN" dirty="0" smtClean="0"/>
          </a:p>
          <a:p>
            <a:pPr lvl="2"/>
            <a:endParaRPr lang="en-US" altLang="zh-CN" dirty="0" smtClean="0"/>
          </a:p>
          <a:p>
            <a:pPr lvl="2"/>
            <a:r>
              <a:rPr lang="en-US" altLang="zh-CN" dirty="0" smtClean="0"/>
              <a:t>Operator</a:t>
            </a:r>
          </a:p>
          <a:p>
            <a:pPr lvl="3"/>
            <a:r>
              <a:rPr lang="zh-CN" altLang="en-US" dirty="0"/>
              <a:t>基本逻辑操作符</a:t>
            </a:r>
            <a:endParaRPr lang="en-US" altLang="zh-CN" dirty="0"/>
          </a:p>
          <a:p>
            <a:pPr lvl="3"/>
            <a:r>
              <a:rPr lang="en-US" altLang="zh-CN" dirty="0" err="1"/>
              <a:t>TableScanOperator</a:t>
            </a:r>
            <a:r>
              <a:rPr lang="zh-CN" altLang="en-US" dirty="0"/>
              <a:t>，</a:t>
            </a:r>
            <a:r>
              <a:rPr lang="en-US" altLang="zh-CN" dirty="0" err="1"/>
              <a:t>SelectOperator</a:t>
            </a:r>
            <a:r>
              <a:rPr lang="zh-CN" altLang="en-US" dirty="0"/>
              <a:t>，</a:t>
            </a:r>
            <a:r>
              <a:rPr lang="en-US" altLang="zh-CN" dirty="0" err="1"/>
              <a:t>FilterOperator</a:t>
            </a:r>
            <a:r>
              <a:rPr lang="zh-CN" altLang="en-US" dirty="0"/>
              <a:t>，</a:t>
            </a:r>
            <a:r>
              <a:rPr lang="en-US" altLang="zh-CN" dirty="0" err="1"/>
              <a:t>JoinOperator</a:t>
            </a:r>
            <a:r>
              <a:rPr lang="zh-CN" altLang="en-US" dirty="0"/>
              <a:t>，</a:t>
            </a:r>
            <a:r>
              <a:rPr lang="en-US" altLang="zh-CN" dirty="0" err="1"/>
              <a:t>GroupByOperator</a:t>
            </a:r>
            <a:r>
              <a:rPr lang="zh-CN" altLang="en-US" dirty="0"/>
              <a:t>，</a:t>
            </a:r>
            <a:r>
              <a:rPr lang="en-US" altLang="zh-CN" dirty="0" err="1"/>
              <a:t>ReduceSinkOperator</a:t>
            </a:r>
            <a:endParaRPr lang="en-US" altLang="zh-CN" dirty="0"/>
          </a:p>
          <a:p>
            <a:pPr lvl="3"/>
            <a:endParaRPr lang="en-US" altLang="zh-CN" dirty="0" smtClean="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18</a:t>
            </a:fld>
            <a:endParaRPr lang="zh-CN" altLang="en-US"/>
          </a:p>
        </p:txBody>
      </p:sp>
      <p:graphicFrame>
        <p:nvGraphicFramePr>
          <p:cNvPr id="5" name="图示 4"/>
          <p:cNvGraphicFramePr/>
          <p:nvPr>
            <p:extLst>
              <p:ext uri="{D42A27DB-BD31-4B8C-83A1-F6EECF244321}">
                <p14:modId xmlns:p14="http://schemas.microsoft.com/office/powerpoint/2010/main" val="3813502594"/>
              </p:ext>
            </p:extLst>
          </p:nvPr>
        </p:nvGraphicFramePr>
        <p:xfrm>
          <a:off x="1893145" y="1529807"/>
          <a:ext cx="6888905" cy="30022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0806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normAutofit/>
          </a:bodyPr>
          <a:lstStyle/>
          <a:p>
            <a:r>
              <a:rPr lang="zh-CN" altLang="en-US" dirty="0"/>
              <a:t>报告提纲</a:t>
            </a:r>
          </a:p>
        </p:txBody>
      </p:sp>
      <p:sp>
        <p:nvSpPr>
          <p:cNvPr id="3" name="内容占位符 2"/>
          <p:cNvSpPr>
            <a:spLocks noGrp="1"/>
          </p:cNvSpPr>
          <p:nvPr>
            <p:ph idx="1"/>
          </p:nvPr>
        </p:nvSpPr>
        <p:spPr/>
        <p:txBody>
          <a:bodyPr/>
          <a:lstStyle/>
          <a:p>
            <a:r>
              <a:rPr lang="zh-CN" altLang="en-US" dirty="0"/>
              <a:t>本课题研究的背景和意义</a:t>
            </a:r>
          </a:p>
          <a:p>
            <a:r>
              <a:rPr lang="zh-CN" altLang="en-US" dirty="0"/>
              <a:t>相关研究工作</a:t>
            </a:r>
            <a:endParaRPr lang="en-US" altLang="zh-CN" dirty="0"/>
          </a:p>
          <a:p>
            <a:r>
              <a:rPr lang="zh-CN" altLang="en-US" dirty="0" smtClean="0"/>
              <a:t>研究</a:t>
            </a:r>
            <a:r>
              <a:rPr lang="zh-CN" altLang="en-US" dirty="0"/>
              <a:t>内容和预期目标</a:t>
            </a:r>
          </a:p>
          <a:p>
            <a:r>
              <a:rPr lang="zh-CN" altLang="en-US" dirty="0"/>
              <a:t>研究方法、技术路线、实验方案、可行性分析</a:t>
            </a:r>
          </a:p>
          <a:p>
            <a:r>
              <a:rPr lang="zh-CN" altLang="en-US" dirty="0"/>
              <a:t>进度安排</a:t>
            </a:r>
          </a:p>
          <a:p>
            <a:r>
              <a:rPr lang="zh-CN" altLang="en-US" dirty="0"/>
              <a:t>已有工作成果</a:t>
            </a:r>
          </a:p>
          <a:p>
            <a:r>
              <a:rPr lang="en-US" altLang="zh-CN" dirty="0"/>
              <a:t>Q &amp; A</a:t>
            </a:r>
          </a:p>
        </p:txBody>
      </p:sp>
      <p:sp>
        <p:nvSpPr>
          <p:cNvPr id="13" name="灯片编号占位符 12"/>
          <p:cNvSpPr>
            <a:spLocks noGrp="1"/>
          </p:cNvSpPr>
          <p:nvPr>
            <p:ph type="sldNum" sz="quarter" idx="12"/>
          </p:nvPr>
        </p:nvSpPr>
        <p:spPr/>
        <p:txBody>
          <a:bodyPr/>
          <a:lstStyle/>
          <a:p>
            <a:fld id="{7AF8222B-90EE-4594-B973-EAE21EC5DD5C}" type="slidenum">
              <a:rPr lang="zh-CN" altLang="en-US" smtClean="0"/>
              <a:t>1</a:t>
            </a:fld>
            <a:endParaRPr lang="zh-CN" altLang="en-US"/>
          </a:p>
        </p:txBody>
      </p:sp>
    </p:spTree>
    <p:extLst>
      <p:ext uri="{BB962C8B-B14F-4D97-AF65-F5344CB8AC3E}">
        <p14:creationId xmlns:p14="http://schemas.microsoft.com/office/powerpoint/2010/main" val="21936890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相关研究工作</a:t>
            </a:r>
            <a:endParaRPr lang="zh-CN" altLang="en-US" dirty="0"/>
          </a:p>
        </p:txBody>
      </p:sp>
      <p:sp>
        <p:nvSpPr>
          <p:cNvPr id="3" name="内容占位符 2"/>
          <p:cNvSpPr>
            <a:spLocks noGrp="1"/>
          </p:cNvSpPr>
          <p:nvPr>
            <p:ph idx="1"/>
          </p:nvPr>
        </p:nvSpPr>
        <p:spPr/>
        <p:txBody>
          <a:bodyPr/>
          <a:lstStyle/>
          <a:p>
            <a:r>
              <a:rPr lang="zh-CN" altLang="en-US" dirty="0" smtClean="0"/>
              <a:t>大规模数据的存储与运算</a:t>
            </a:r>
            <a:endParaRPr lang="en-US" altLang="zh-CN" dirty="0" smtClean="0"/>
          </a:p>
          <a:p>
            <a:pPr lvl="1"/>
            <a:r>
              <a:rPr lang="zh-CN" altLang="en-US" dirty="0" smtClean="0"/>
              <a:t>使用</a:t>
            </a:r>
            <a:r>
              <a:rPr lang="en-US" altLang="zh-CN" dirty="0" smtClean="0"/>
              <a:t>Spark</a:t>
            </a:r>
            <a:r>
              <a:rPr lang="zh-CN" altLang="en-US" dirty="0" smtClean="0"/>
              <a:t>作为</a:t>
            </a:r>
            <a:r>
              <a:rPr lang="en-US" altLang="zh-CN" dirty="0" smtClean="0"/>
              <a:t>SQL</a:t>
            </a:r>
            <a:r>
              <a:rPr lang="zh-CN" altLang="en-US" dirty="0" smtClean="0"/>
              <a:t>查询的计算引擎</a:t>
            </a:r>
            <a:endParaRPr lang="en-US" altLang="zh-CN" dirty="0" smtClean="0"/>
          </a:p>
          <a:p>
            <a:pPr lvl="2"/>
            <a:r>
              <a:rPr lang="en-US" altLang="zh-CN" dirty="0"/>
              <a:t>Standalone</a:t>
            </a:r>
            <a:r>
              <a:rPr lang="zh-CN" altLang="en-US" dirty="0"/>
              <a:t>或</a:t>
            </a:r>
            <a:r>
              <a:rPr lang="en-US" altLang="zh-CN" dirty="0"/>
              <a:t>Spark on </a:t>
            </a:r>
            <a:r>
              <a:rPr lang="en-US" altLang="zh-CN" dirty="0" smtClean="0"/>
              <a:t>Yarn</a:t>
            </a:r>
          </a:p>
          <a:p>
            <a:pPr lvl="2"/>
            <a:r>
              <a:rPr lang="en-US" altLang="zh-CN" dirty="0" smtClean="0"/>
              <a:t>Spark SQL</a:t>
            </a:r>
          </a:p>
          <a:p>
            <a:pPr lvl="1"/>
            <a:endParaRPr lang="en-US" altLang="zh-CN" dirty="0"/>
          </a:p>
          <a:p>
            <a:pPr lvl="1"/>
            <a:endParaRPr lang="en-US" altLang="zh-CN" dirty="0" smtClean="0"/>
          </a:p>
          <a:p>
            <a:pPr lvl="1"/>
            <a:endParaRPr lang="en-US" altLang="zh-CN" dirty="0" smtClean="0"/>
          </a:p>
          <a:p>
            <a:pPr lvl="2"/>
            <a:r>
              <a:rPr lang="en-US" altLang="zh-CN" dirty="0" smtClean="0"/>
              <a:t>Hive on Spark</a:t>
            </a:r>
          </a:p>
          <a:p>
            <a:pPr lvl="2"/>
            <a:endParaRPr lang="en-US" altLang="zh-CN" dirty="0" smtClean="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19</a:t>
            </a:fld>
            <a:endParaRPr lang="zh-CN" altLang="en-US"/>
          </a:p>
        </p:txBody>
      </p:sp>
      <p:pic>
        <p:nvPicPr>
          <p:cNvPr id="3074" name="Picture 2" descr="http://spark.apache.org/images/sql-hive-ar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2434" y="3013955"/>
            <a:ext cx="4142466" cy="1392187"/>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2042434" y="4785360"/>
            <a:ext cx="4142466" cy="1341950"/>
            <a:chOff x="2042434" y="4849715"/>
            <a:chExt cx="4300310" cy="1445235"/>
          </a:xfrm>
        </p:grpSpPr>
        <p:pic>
          <p:nvPicPr>
            <p:cNvPr id="8" name="Picture 2" descr="http://spark.apache.org/images/sql-hive-ar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2434" y="4849715"/>
              <a:ext cx="4300310" cy="1445235"/>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155950" y="5372100"/>
              <a:ext cx="3130550" cy="387350"/>
            </a:xfrm>
            <a:prstGeom prst="rect">
              <a:avLst/>
            </a:prstGeom>
            <a:solidFill>
              <a:srgbClr val="E67128"/>
            </a:solidFill>
            <a:ln>
              <a:solidFill>
                <a:srgbClr val="E67128"/>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Arial" panose="020B0604020202020204" pitchFamily="34" charset="0"/>
                  <a:cs typeface="Arial" panose="020B0604020202020204" pitchFamily="34" charset="0"/>
                </a:rPr>
                <a:t>Hive Driver</a:t>
              </a:r>
              <a:endParaRPr lang="zh-CN" altLang="en-US"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5077701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相关研究工作</a:t>
            </a:r>
            <a:endParaRPr lang="zh-CN" altLang="en-US" dirty="0"/>
          </a:p>
        </p:txBody>
      </p:sp>
      <p:sp>
        <p:nvSpPr>
          <p:cNvPr id="3" name="内容占位符 2"/>
          <p:cNvSpPr>
            <a:spLocks noGrp="1"/>
          </p:cNvSpPr>
          <p:nvPr>
            <p:ph idx="1"/>
          </p:nvPr>
        </p:nvSpPr>
        <p:spPr/>
        <p:txBody>
          <a:bodyPr/>
          <a:lstStyle/>
          <a:p>
            <a:r>
              <a:rPr lang="zh-CN" altLang="en-US" dirty="0" smtClean="0"/>
              <a:t>大规模数据的存储与运算</a:t>
            </a:r>
            <a:endParaRPr lang="en-US" altLang="zh-CN" dirty="0" smtClean="0"/>
          </a:p>
          <a:p>
            <a:pPr lvl="1"/>
            <a:r>
              <a:rPr lang="zh-CN" altLang="en-US" dirty="0" smtClean="0"/>
              <a:t>使用</a:t>
            </a:r>
            <a:r>
              <a:rPr lang="en-US" altLang="zh-CN" dirty="0" smtClean="0"/>
              <a:t>Spark</a:t>
            </a:r>
            <a:r>
              <a:rPr lang="zh-CN" altLang="en-US" dirty="0" smtClean="0"/>
              <a:t>作为</a:t>
            </a:r>
            <a:r>
              <a:rPr lang="en-US" altLang="zh-CN" dirty="0" smtClean="0"/>
              <a:t>SQL</a:t>
            </a:r>
            <a:r>
              <a:rPr lang="zh-CN" altLang="en-US" dirty="0" smtClean="0"/>
              <a:t>查询的计算引擎</a:t>
            </a:r>
            <a:endParaRPr lang="en-US" altLang="zh-CN" dirty="0" smtClean="0"/>
          </a:p>
          <a:p>
            <a:pPr lvl="2"/>
            <a:r>
              <a:rPr lang="zh-CN" altLang="en-US" dirty="0"/>
              <a:t>两</a:t>
            </a:r>
            <a:r>
              <a:rPr lang="zh-CN" altLang="en-US" dirty="0" smtClean="0"/>
              <a:t>表</a:t>
            </a:r>
            <a:r>
              <a:rPr lang="en-US" altLang="zh-CN" dirty="0" smtClean="0"/>
              <a:t>join</a:t>
            </a:r>
            <a:r>
              <a:rPr lang="zh-CN" altLang="en-US" dirty="0" smtClean="0"/>
              <a:t>查询从</a:t>
            </a:r>
            <a:r>
              <a:rPr lang="en-US" altLang="zh-CN" dirty="0" err="1" smtClean="0"/>
              <a:t>MapReduce</a:t>
            </a:r>
            <a:r>
              <a:rPr lang="zh-CN" altLang="en-US" dirty="0" smtClean="0"/>
              <a:t>任务到</a:t>
            </a:r>
            <a:r>
              <a:rPr lang="en-US" altLang="zh-CN" dirty="0" smtClean="0"/>
              <a:t>Spark</a:t>
            </a:r>
            <a:r>
              <a:rPr lang="zh-CN" altLang="en-US" dirty="0" smtClean="0"/>
              <a:t>任务转换示例</a:t>
            </a:r>
            <a:endParaRPr lang="en-US" altLang="zh-CN" dirty="0" smtClean="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20</a:t>
            </a:fld>
            <a:endParaRPr lang="zh-CN" altLang="en-US"/>
          </a:p>
        </p:txBody>
      </p:sp>
      <p:pic>
        <p:nvPicPr>
          <p:cNvPr id="5122" name="Picture 2" descr="http://img.ptcms.csdn.net/article/201504/24/5539a01e4c8ed_middle.jpg?_=11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9997" y="2649442"/>
            <a:ext cx="4826107" cy="390914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6596104" y="5571601"/>
            <a:ext cx="1670650" cy="1169551"/>
          </a:xfrm>
          <a:prstGeom prst="rect">
            <a:avLst/>
          </a:prstGeom>
          <a:noFill/>
        </p:spPr>
        <p:txBody>
          <a:bodyPr wrap="none" rtlCol="0">
            <a:spAutoFit/>
          </a:bodyPr>
          <a:lstStyle/>
          <a:p>
            <a:r>
              <a:rPr lang="en-US" altLang="zh-CN" sz="1400" i="1" dirty="0" err="1" smtClean="0"/>
              <a:t>TableScanOperator</a:t>
            </a:r>
            <a:endParaRPr lang="en-US" altLang="zh-CN" sz="1400" i="1" dirty="0" smtClean="0"/>
          </a:p>
          <a:p>
            <a:r>
              <a:rPr lang="en-US" altLang="zh-CN" sz="1400" i="1" dirty="0" err="1" smtClean="0"/>
              <a:t>FilterOperator</a:t>
            </a:r>
            <a:endParaRPr lang="en-US" altLang="zh-CN" sz="1400" i="1" dirty="0" smtClean="0"/>
          </a:p>
          <a:p>
            <a:r>
              <a:rPr lang="en-US" altLang="zh-CN" sz="1400" i="1" dirty="0" err="1" smtClean="0"/>
              <a:t>ReduceSinkOperator</a:t>
            </a:r>
            <a:endParaRPr lang="en-US" altLang="zh-CN" sz="1400" i="1" dirty="0" smtClean="0"/>
          </a:p>
          <a:p>
            <a:r>
              <a:rPr lang="en-US" altLang="zh-CN" sz="1400" i="1" dirty="0" err="1" smtClean="0"/>
              <a:t>JoinOperator</a:t>
            </a:r>
            <a:endParaRPr lang="en-US" altLang="zh-CN" sz="1400" i="1" dirty="0" smtClean="0"/>
          </a:p>
          <a:p>
            <a:r>
              <a:rPr lang="en-US" altLang="zh-CN" sz="1400" i="1" dirty="0" err="1"/>
              <a:t>FileSinkOperator</a:t>
            </a:r>
            <a:endParaRPr lang="zh-CN" altLang="en-US" sz="1400" i="1" dirty="0"/>
          </a:p>
        </p:txBody>
      </p:sp>
    </p:spTree>
    <p:extLst>
      <p:ext uri="{BB962C8B-B14F-4D97-AF65-F5344CB8AC3E}">
        <p14:creationId xmlns:p14="http://schemas.microsoft.com/office/powerpoint/2010/main" val="2531787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normAutofit/>
          </a:bodyPr>
          <a:lstStyle/>
          <a:p>
            <a:r>
              <a:rPr lang="zh-CN" altLang="en-US" dirty="0"/>
              <a:t>报告提纲</a:t>
            </a:r>
          </a:p>
        </p:txBody>
      </p:sp>
      <p:sp>
        <p:nvSpPr>
          <p:cNvPr id="3" name="内容占位符 2"/>
          <p:cNvSpPr>
            <a:spLocks noGrp="1"/>
          </p:cNvSpPr>
          <p:nvPr>
            <p:ph idx="1"/>
          </p:nvPr>
        </p:nvSpPr>
        <p:spPr/>
        <p:txBody>
          <a:bodyPr/>
          <a:lstStyle/>
          <a:p>
            <a:r>
              <a:rPr lang="zh-CN" altLang="en-US" dirty="0"/>
              <a:t>本课题研究的背景和意义</a:t>
            </a:r>
          </a:p>
          <a:p>
            <a:r>
              <a:rPr lang="zh-CN" altLang="en-US" dirty="0"/>
              <a:t>相关研究工作</a:t>
            </a:r>
            <a:endParaRPr lang="en-US" altLang="zh-CN" dirty="0"/>
          </a:p>
          <a:p>
            <a:r>
              <a:rPr lang="zh-CN" altLang="en-US" b="1" dirty="0" smtClean="0">
                <a:solidFill>
                  <a:schemeClr val="accent2">
                    <a:lumMod val="50000"/>
                  </a:schemeClr>
                </a:solidFill>
              </a:rPr>
              <a:t>研究</a:t>
            </a:r>
            <a:r>
              <a:rPr lang="zh-CN" altLang="en-US" b="1" dirty="0">
                <a:solidFill>
                  <a:schemeClr val="accent2">
                    <a:lumMod val="50000"/>
                  </a:schemeClr>
                </a:solidFill>
              </a:rPr>
              <a:t>内容和预期目标</a:t>
            </a:r>
          </a:p>
          <a:p>
            <a:r>
              <a:rPr lang="zh-CN" altLang="en-US" dirty="0"/>
              <a:t>研究方法、技术路线、实验方案、可行性分析</a:t>
            </a:r>
          </a:p>
          <a:p>
            <a:r>
              <a:rPr lang="zh-CN" altLang="en-US" dirty="0"/>
              <a:t>进度安排</a:t>
            </a:r>
          </a:p>
          <a:p>
            <a:r>
              <a:rPr lang="zh-CN" altLang="en-US" dirty="0"/>
              <a:t>已有工作成果</a:t>
            </a:r>
          </a:p>
          <a:p>
            <a:r>
              <a:rPr lang="en-US" altLang="zh-CN" dirty="0"/>
              <a:t>Q &amp; A</a:t>
            </a:r>
          </a:p>
        </p:txBody>
      </p:sp>
      <p:sp>
        <p:nvSpPr>
          <p:cNvPr id="13" name="灯片编号占位符 12"/>
          <p:cNvSpPr>
            <a:spLocks noGrp="1"/>
          </p:cNvSpPr>
          <p:nvPr>
            <p:ph type="sldNum" sz="quarter" idx="12"/>
          </p:nvPr>
        </p:nvSpPr>
        <p:spPr/>
        <p:txBody>
          <a:bodyPr/>
          <a:lstStyle/>
          <a:p>
            <a:fld id="{7AF8222B-90EE-4594-B973-EAE21EC5DD5C}" type="slidenum">
              <a:rPr lang="zh-CN" altLang="en-US" smtClean="0"/>
              <a:t>21</a:t>
            </a:fld>
            <a:endParaRPr lang="zh-CN" altLang="en-US"/>
          </a:p>
        </p:txBody>
      </p:sp>
    </p:spTree>
    <p:extLst>
      <p:ext uri="{BB962C8B-B14F-4D97-AF65-F5344CB8AC3E}">
        <p14:creationId xmlns:p14="http://schemas.microsoft.com/office/powerpoint/2010/main" val="14323388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研究内容和预期</a:t>
            </a:r>
            <a:r>
              <a:rPr lang="zh-CN" altLang="en-US" dirty="0" smtClean="0"/>
              <a:t>目标</a:t>
            </a:r>
            <a:endParaRPr lang="zh-CN" altLang="en-US" dirty="0"/>
          </a:p>
        </p:txBody>
      </p:sp>
      <p:sp>
        <p:nvSpPr>
          <p:cNvPr id="3" name="内容占位符 2"/>
          <p:cNvSpPr>
            <a:spLocks noGrp="1"/>
          </p:cNvSpPr>
          <p:nvPr>
            <p:ph idx="1"/>
          </p:nvPr>
        </p:nvSpPr>
        <p:spPr/>
        <p:txBody>
          <a:bodyPr/>
          <a:lstStyle/>
          <a:p>
            <a:r>
              <a:rPr lang="zh-CN" altLang="en-US" dirty="0" smtClean="0"/>
              <a:t>研究点</a:t>
            </a:r>
            <a:r>
              <a:rPr lang="en-US" altLang="zh-CN" dirty="0" smtClean="0"/>
              <a:t>1</a:t>
            </a:r>
            <a:r>
              <a:rPr lang="zh-CN" altLang="en-US" dirty="0" smtClean="0"/>
              <a:t>，</a:t>
            </a:r>
            <a:r>
              <a:rPr lang="zh-CN" altLang="en-US" dirty="0"/>
              <a:t>面向大规模轨迹数据</a:t>
            </a:r>
            <a:r>
              <a:rPr lang="zh-CN" altLang="en-US" dirty="0" smtClean="0"/>
              <a:t>的存储与检索系统实现</a:t>
            </a:r>
            <a:endParaRPr lang="en-US" altLang="zh-CN" dirty="0" smtClean="0"/>
          </a:p>
          <a:p>
            <a:pPr lvl="1"/>
            <a:r>
              <a:rPr lang="zh-CN" altLang="en-US" dirty="0" smtClean="0"/>
              <a:t>对于百万、千万条量级规模的轨迹数据，传统的关系型数据库难以实现常规检索业务需求</a:t>
            </a:r>
            <a:endParaRPr lang="en-US" altLang="zh-CN" dirty="0" smtClean="0"/>
          </a:p>
          <a:p>
            <a:pPr lvl="1"/>
            <a:r>
              <a:rPr lang="zh-CN" altLang="en-US" dirty="0" smtClean="0"/>
              <a:t>对</a:t>
            </a:r>
            <a:r>
              <a:rPr lang="en-US" altLang="zh-CN" dirty="0" smtClean="0"/>
              <a:t>TB</a:t>
            </a:r>
            <a:r>
              <a:rPr lang="zh-CN" altLang="en-US" dirty="0" smtClean="0"/>
              <a:t>级别总量大小的数据文件进行存储和管理，保证数据的有效可靠存储和高效读取与写入</a:t>
            </a:r>
            <a:endParaRPr lang="en-US" altLang="zh-CN" dirty="0" smtClean="0"/>
          </a:p>
          <a:p>
            <a:pPr lvl="1"/>
            <a:r>
              <a:rPr lang="zh-CN" altLang="en-US" dirty="0" smtClean="0"/>
              <a:t>通过结构化的配置定义，实现轨迹数据从文本文件、其他数据库（</a:t>
            </a:r>
            <a:r>
              <a:rPr lang="en-US" altLang="zh-CN" dirty="0" smtClean="0"/>
              <a:t>MySQL</a:t>
            </a:r>
            <a:r>
              <a:rPr lang="zh-CN" altLang="en-US" dirty="0" smtClean="0"/>
              <a:t>等）到该存储系统的数据迁移。系统中的轨迹数据以关系型数据表的方式进行管理</a:t>
            </a:r>
            <a:endParaRPr lang="en-US" altLang="zh-CN" dirty="0" smtClean="0"/>
          </a:p>
          <a:p>
            <a:pPr lvl="1"/>
            <a:r>
              <a:rPr lang="zh-CN" altLang="en-US" dirty="0" smtClean="0"/>
              <a:t>提供可视化的用户界面管理维护系统中的轨迹数据表</a:t>
            </a:r>
            <a:endParaRPr lang="en-US" altLang="zh-CN" dirty="0" smtClean="0"/>
          </a:p>
          <a:p>
            <a:pPr lvl="1"/>
            <a:r>
              <a:rPr lang="zh-CN" altLang="en-US" dirty="0"/>
              <a:t>满足</a:t>
            </a:r>
            <a:r>
              <a:rPr lang="zh-CN" altLang="en-US" dirty="0" smtClean="0"/>
              <a:t>对轨迹数据进行时间、空间及目标标识</a:t>
            </a:r>
            <a:r>
              <a:rPr lang="en-US" altLang="zh-CN" dirty="0" smtClean="0"/>
              <a:t>ID</a:t>
            </a:r>
            <a:r>
              <a:rPr lang="zh-CN" altLang="en-US" dirty="0" smtClean="0"/>
              <a:t>的四维查询检索需求</a:t>
            </a:r>
            <a:endParaRPr lang="zh-CN" altLang="en-US" dirty="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22</a:t>
            </a:fld>
            <a:endParaRPr lang="zh-CN" altLang="en-US"/>
          </a:p>
        </p:txBody>
      </p:sp>
    </p:spTree>
    <p:extLst>
      <p:ext uri="{BB962C8B-B14F-4D97-AF65-F5344CB8AC3E}">
        <p14:creationId xmlns:p14="http://schemas.microsoft.com/office/powerpoint/2010/main" val="26942934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研究内容和预期</a:t>
            </a:r>
            <a:r>
              <a:rPr lang="zh-CN" altLang="en-US" dirty="0" smtClean="0"/>
              <a:t>目标</a:t>
            </a:r>
            <a:endParaRPr lang="zh-CN" altLang="en-US" dirty="0"/>
          </a:p>
        </p:txBody>
      </p:sp>
      <p:sp>
        <p:nvSpPr>
          <p:cNvPr id="3" name="内容占位符 2"/>
          <p:cNvSpPr>
            <a:spLocks noGrp="1"/>
          </p:cNvSpPr>
          <p:nvPr>
            <p:ph idx="1"/>
          </p:nvPr>
        </p:nvSpPr>
        <p:spPr/>
        <p:txBody>
          <a:bodyPr/>
          <a:lstStyle/>
          <a:p>
            <a:r>
              <a:rPr lang="zh-CN" altLang="en-US" dirty="0" smtClean="0"/>
              <a:t>研究点</a:t>
            </a:r>
            <a:r>
              <a:rPr lang="en-US" altLang="zh-CN" dirty="0" smtClean="0"/>
              <a:t>2</a:t>
            </a:r>
            <a:r>
              <a:rPr lang="zh-CN" altLang="en-US" dirty="0"/>
              <a:t>，</a:t>
            </a:r>
            <a:r>
              <a:rPr lang="zh-CN" altLang="en-US" dirty="0" smtClean="0"/>
              <a:t>研究大规模轨迹数据存储系统中文件存储策略</a:t>
            </a:r>
            <a:endParaRPr lang="en-US" altLang="zh-CN" dirty="0" smtClean="0"/>
          </a:p>
          <a:p>
            <a:pPr lvl="1"/>
            <a:r>
              <a:rPr lang="zh-CN" altLang="en-US" dirty="0" smtClean="0"/>
              <a:t>普通文本文件的存储方式占用空间较大</a:t>
            </a:r>
            <a:endParaRPr lang="en-US" altLang="zh-CN" dirty="0" smtClean="0"/>
          </a:p>
          <a:p>
            <a:pPr lvl="1"/>
            <a:r>
              <a:rPr lang="zh-CN" altLang="en-US" dirty="0" smtClean="0"/>
              <a:t>根据系统资源分配（内存、执行单元个数等）状况，研究全量数据在表、分区、</a:t>
            </a:r>
            <a:r>
              <a:rPr lang="en-US" altLang="zh-CN" dirty="0" smtClean="0"/>
              <a:t>Bucket</a:t>
            </a:r>
            <a:r>
              <a:rPr lang="zh-CN" altLang="en-US" dirty="0" smtClean="0"/>
              <a:t>等不同粒度的划分大小与检索速度之间的关系；针对轨迹数据的通用检索需求，调整轨迹数据记录的组织及存储方式，提出制定可提升检索效率的较优文件存储策略的算法。</a:t>
            </a:r>
            <a:endParaRPr lang="en-US" altLang="zh-CN" dirty="0" smtClean="0"/>
          </a:p>
          <a:p>
            <a:pPr lvl="1"/>
            <a:r>
              <a:rPr lang="zh-CN" altLang="en-US" dirty="0" smtClean="0"/>
              <a:t>建立目标标识</a:t>
            </a:r>
            <a:r>
              <a:rPr lang="en-US" altLang="zh-CN" dirty="0" smtClean="0"/>
              <a:t>ID</a:t>
            </a:r>
            <a:r>
              <a:rPr lang="zh-CN" altLang="en-US" dirty="0" smtClean="0"/>
              <a:t>的索引，测试并验证索引对检索性能的提升水平</a:t>
            </a:r>
            <a:endParaRPr lang="en-US" altLang="zh-CN" dirty="0" smtClean="0"/>
          </a:p>
          <a:p>
            <a:pPr lvl="1"/>
            <a:r>
              <a:rPr lang="zh-CN" altLang="en-US" dirty="0" smtClean="0"/>
              <a:t>通用检索需求集中在较少列上，使用列式存储方式取代行式存储方式，测试并验证文件存储格式改变对检索性能的提升水平</a:t>
            </a:r>
            <a:endParaRPr lang="en-US" altLang="zh-CN" dirty="0" smtClean="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23</a:t>
            </a:fld>
            <a:endParaRPr lang="zh-CN" altLang="en-US"/>
          </a:p>
        </p:txBody>
      </p:sp>
    </p:spTree>
    <p:extLst>
      <p:ext uri="{BB962C8B-B14F-4D97-AF65-F5344CB8AC3E}">
        <p14:creationId xmlns:p14="http://schemas.microsoft.com/office/powerpoint/2010/main" val="34782651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研究内容和预期</a:t>
            </a:r>
            <a:r>
              <a:rPr lang="zh-CN" altLang="en-US" dirty="0" smtClean="0"/>
              <a:t>目标</a:t>
            </a:r>
            <a:endParaRPr lang="zh-CN" altLang="en-US" dirty="0"/>
          </a:p>
        </p:txBody>
      </p:sp>
      <p:sp>
        <p:nvSpPr>
          <p:cNvPr id="3" name="内容占位符 2"/>
          <p:cNvSpPr>
            <a:spLocks noGrp="1"/>
          </p:cNvSpPr>
          <p:nvPr>
            <p:ph idx="1"/>
          </p:nvPr>
        </p:nvSpPr>
        <p:spPr/>
        <p:txBody>
          <a:bodyPr/>
          <a:lstStyle/>
          <a:p>
            <a:r>
              <a:rPr lang="zh-CN" altLang="en-US" dirty="0" smtClean="0"/>
              <a:t>研究点</a:t>
            </a:r>
            <a:r>
              <a:rPr lang="en-US" altLang="zh-CN" dirty="0" smtClean="0"/>
              <a:t>3</a:t>
            </a:r>
            <a:r>
              <a:rPr lang="zh-CN" altLang="en-US" dirty="0" smtClean="0"/>
              <a:t>，研究并优化大规模</a:t>
            </a:r>
            <a:r>
              <a:rPr lang="zh-CN" altLang="en-US" dirty="0"/>
              <a:t>轨迹</a:t>
            </a:r>
            <a:r>
              <a:rPr lang="zh-CN" altLang="en-US" dirty="0" smtClean="0"/>
              <a:t>数据检索系统的查询语法解析及执行过程</a:t>
            </a:r>
            <a:endParaRPr lang="en-US" altLang="zh-CN" dirty="0" smtClean="0"/>
          </a:p>
          <a:p>
            <a:pPr lvl="1"/>
            <a:r>
              <a:rPr lang="zh-CN" altLang="en-US" dirty="0" smtClean="0"/>
              <a:t>轨迹数据的随机性、稀疏性，使得进行复杂查询时出现数据倾斜的可能性很大</a:t>
            </a:r>
            <a:endParaRPr lang="en-US" altLang="zh-CN" dirty="0" smtClean="0"/>
          </a:p>
          <a:p>
            <a:pPr lvl="1"/>
            <a:r>
              <a:rPr lang="zh-CN" altLang="en-US" dirty="0" smtClean="0"/>
              <a:t>通过对数据库的取样、周期统计估计表征数据的倾斜状况</a:t>
            </a:r>
            <a:endParaRPr lang="en-US" altLang="zh-CN" dirty="0" smtClean="0"/>
          </a:p>
          <a:p>
            <a:pPr lvl="1"/>
            <a:r>
              <a:rPr lang="zh-CN" altLang="en-US" dirty="0" smtClean="0"/>
              <a:t>“检索在某一时间区域内出现的多个目标的历史轨迹信息”是一类很常见的复杂查询，</a:t>
            </a:r>
            <a:r>
              <a:rPr lang="en-US" altLang="zh-CN" dirty="0"/>
              <a:t/>
            </a:r>
            <a:br>
              <a:rPr lang="en-US" altLang="zh-CN" dirty="0"/>
            </a:br>
            <a:r>
              <a:rPr lang="zh-CN" altLang="en-US" dirty="0" smtClean="0"/>
              <a:t>研究源代码中对</a:t>
            </a:r>
            <a:r>
              <a:rPr lang="en-US" altLang="zh-CN" dirty="0" smtClean="0"/>
              <a:t>SQL</a:t>
            </a:r>
            <a:r>
              <a:rPr lang="zh-CN" altLang="en-US" dirty="0" smtClean="0"/>
              <a:t>语句</a:t>
            </a:r>
            <a:r>
              <a:rPr lang="en-US" altLang="zh-CN" dirty="0" smtClean="0"/>
              <a:t/>
            </a:r>
            <a:br>
              <a:rPr lang="en-US" altLang="zh-CN" dirty="0" smtClean="0"/>
            </a:br>
            <a:r>
              <a:rPr lang="zh-CN" altLang="en-US" dirty="0" smtClean="0"/>
              <a:t>的解析及构造执行任务</a:t>
            </a:r>
            <a:r>
              <a:rPr lang="en-US" altLang="zh-CN" dirty="0" smtClean="0"/>
              <a:t/>
            </a:r>
            <a:br>
              <a:rPr lang="en-US" altLang="zh-CN" dirty="0" smtClean="0"/>
            </a:br>
            <a:r>
              <a:rPr lang="zh-CN" altLang="en-US" dirty="0" smtClean="0"/>
              <a:t>过程，优化构造的</a:t>
            </a:r>
            <a:r>
              <a:rPr lang="en-US" altLang="zh-CN" dirty="0" smtClean="0"/>
              <a:t>DAG</a:t>
            </a:r>
            <a:r>
              <a:rPr lang="zh-CN" altLang="en-US" dirty="0" smtClean="0"/>
              <a:t>树</a:t>
            </a:r>
            <a:r>
              <a:rPr lang="en-US" altLang="zh-CN" dirty="0" smtClean="0"/>
              <a:t/>
            </a:r>
            <a:br>
              <a:rPr lang="en-US" altLang="zh-CN" dirty="0" smtClean="0"/>
            </a:br>
            <a:r>
              <a:rPr lang="zh-CN" altLang="en-US" dirty="0" smtClean="0"/>
              <a:t>及执行过程，测试并验证</a:t>
            </a:r>
            <a:r>
              <a:rPr lang="en-US" altLang="zh-CN" dirty="0" smtClean="0"/>
              <a:t/>
            </a:r>
            <a:br>
              <a:rPr lang="en-US" altLang="zh-CN" dirty="0" smtClean="0"/>
            </a:br>
            <a:r>
              <a:rPr lang="zh-CN" altLang="en-US" dirty="0" smtClean="0"/>
              <a:t>检索效率的提升程度</a:t>
            </a:r>
            <a:endParaRPr lang="zh-CN" altLang="en-US" dirty="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24</a:t>
            </a:fld>
            <a:endParaRPr lang="zh-CN" altLang="en-US"/>
          </a:p>
        </p:txBody>
      </p:sp>
      <p:graphicFrame>
        <p:nvGraphicFramePr>
          <p:cNvPr id="7" name="图表 6"/>
          <p:cNvGraphicFramePr/>
          <p:nvPr>
            <p:extLst>
              <p:ext uri="{D42A27DB-BD31-4B8C-83A1-F6EECF244321}">
                <p14:modId xmlns:p14="http://schemas.microsoft.com/office/powerpoint/2010/main" val="2534885281"/>
              </p:ext>
            </p:extLst>
          </p:nvPr>
        </p:nvGraphicFramePr>
        <p:xfrm>
          <a:off x="4463715" y="3695073"/>
          <a:ext cx="4491790" cy="28635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776262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研究内容和预期目标</a:t>
            </a:r>
          </a:p>
        </p:txBody>
      </p:sp>
      <p:sp>
        <p:nvSpPr>
          <p:cNvPr id="3" name="内容占位符 2"/>
          <p:cNvSpPr>
            <a:spLocks noGrp="1"/>
          </p:cNvSpPr>
          <p:nvPr>
            <p:ph idx="1"/>
          </p:nvPr>
        </p:nvSpPr>
        <p:spPr/>
        <p:txBody>
          <a:bodyPr>
            <a:normAutofit lnSpcReduction="10000"/>
          </a:bodyPr>
          <a:lstStyle/>
          <a:p>
            <a:r>
              <a:rPr lang="zh-CN" altLang="en-US" dirty="0" smtClean="0"/>
              <a:t>预期目标</a:t>
            </a:r>
            <a:endParaRPr lang="en-US" altLang="zh-CN" dirty="0" smtClean="0"/>
          </a:p>
          <a:p>
            <a:pPr lvl="1"/>
            <a:r>
              <a:rPr lang="zh-CN" altLang="en-US" dirty="0" smtClean="0"/>
              <a:t>采用</a:t>
            </a:r>
            <a:r>
              <a:rPr lang="en-US" altLang="zh-CN" dirty="0" smtClean="0"/>
              <a:t>Hadoop</a:t>
            </a:r>
            <a:r>
              <a:rPr lang="zh-CN" altLang="en-US" dirty="0" smtClean="0"/>
              <a:t>、</a:t>
            </a:r>
            <a:r>
              <a:rPr lang="en-US" altLang="zh-CN" dirty="0" smtClean="0"/>
              <a:t>Hive</a:t>
            </a:r>
            <a:r>
              <a:rPr lang="zh-CN" altLang="en-US" dirty="0" smtClean="0"/>
              <a:t>和</a:t>
            </a:r>
            <a:r>
              <a:rPr lang="en-US" altLang="zh-CN" dirty="0" smtClean="0"/>
              <a:t>Spark</a:t>
            </a:r>
            <a:r>
              <a:rPr lang="zh-CN" altLang="en-US" dirty="0" smtClean="0"/>
              <a:t>技术框架，设计并实现面向大规模</a:t>
            </a:r>
            <a:r>
              <a:rPr lang="zh-CN" altLang="en-US" dirty="0"/>
              <a:t>轨迹</a:t>
            </a:r>
            <a:r>
              <a:rPr lang="zh-CN" altLang="en-US" dirty="0" smtClean="0"/>
              <a:t>数据存储与检索系统</a:t>
            </a:r>
            <a:endParaRPr lang="en-US" altLang="zh-CN" dirty="0" smtClean="0"/>
          </a:p>
          <a:p>
            <a:pPr lvl="2"/>
            <a:r>
              <a:rPr lang="zh-CN" altLang="en-US" dirty="0" smtClean="0"/>
              <a:t>将文本文件、关系型数据库等异构轨迹数据存储实体迁移至统一存储平台，以关系型数据表的方式进行管理</a:t>
            </a:r>
            <a:endParaRPr lang="en-US" altLang="zh-CN" dirty="0" smtClean="0"/>
          </a:p>
          <a:p>
            <a:pPr lvl="2"/>
            <a:r>
              <a:rPr lang="zh-CN" altLang="en-US" dirty="0" smtClean="0"/>
              <a:t>可以存储、管理</a:t>
            </a:r>
            <a:r>
              <a:rPr lang="en-US" altLang="zh-CN" dirty="0" smtClean="0"/>
              <a:t>TB</a:t>
            </a:r>
            <a:r>
              <a:rPr lang="zh-CN" altLang="en-US" dirty="0" smtClean="0"/>
              <a:t>级别的数据文件</a:t>
            </a:r>
            <a:endParaRPr lang="en-US" altLang="zh-CN" dirty="0" smtClean="0"/>
          </a:p>
          <a:p>
            <a:pPr lvl="2"/>
            <a:r>
              <a:rPr lang="zh-CN" altLang="en-US" dirty="0" smtClean="0"/>
              <a:t>支持在百亿、千亿级别数据的通用查询检索</a:t>
            </a:r>
            <a:endParaRPr lang="en-US" altLang="zh-CN" dirty="0" smtClean="0"/>
          </a:p>
          <a:p>
            <a:pPr lvl="2"/>
            <a:r>
              <a:rPr lang="zh-CN" altLang="en-US" dirty="0" smtClean="0"/>
              <a:t>查询响应时间在小时、分钟级别</a:t>
            </a:r>
            <a:endParaRPr lang="en-US" altLang="zh-CN" dirty="0" smtClean="0"/>
          </a:p>
          <a:p>
            <a:pPr lvl="1"/>
            <a:r>
              <a:rPr lang="zh-CN" altLang="en-US" dirty="0" smtClean="0"/>
              <a:t>提出确定较优的文件存储策略的算法</a:t>
            </a:r>
            <a:endParaRPr lang="en-US" altLang="zh-CN" dirty="0" smtClean="0"/>
          </a:p>
          <a:p>
            <a:pPr lvl="1"/>
            <a:r>
              <a:rPr lang="zh-CN" altLang="en-US" dirty="0" smtClean="0"/>
              <a:t>优化通用检索的执行过程</a:t>
            </a:r>
            <a:endParaRPr lang="en-US" altLang="zh-CN" dirty="0" smtClean="0"/>
          </a:p>
          <a:p>
            <a:pPr lvl="2"/>
            <a:r>
              <a:rPr lang="zh-CN" altLang="en-US" dirty="0" smtClean="0"/>
              <a:t>解决轨迹数据库中的数据倾斜问题</a:t>
            </a:r>
            <a:endParaRPr lang="en-US" altLang="zh-CN" dirty="0" smtClean="0"/>
          </a:p>
          <a:p>
            <a:pPr lvl="2"/>
            <a:r>
              <a:rPr lang="zh-CN" altLang="en-US" dirty="0" smtClean="0"/>
              <a:t>针对常用的复杂查询解析及执行过程提出优化方案</a:t>
            </a:r>
            <a:endParaRPr lang="en-US" altLang="zh-CN" dirty="0" smtClean="0"/>
          </a:p>
          <a:p>
            <a:pPr lvl="1"/>
            <a:r>
              <a:rPr lang="zh-CN" altLang="en-US" dirty="0"/>
              <a:t>发表学术论文</a:t>
            </a:r>
            <a:r>
              <a:rPr lang="en-US" altLang="zh-CN" dirty="0"/>
              <a:t>1</a:t>
            </a:r>
            <a:r>
              <a:rPr lang="zh-CN" altLang="en-US" dirty="0"/>
              <a:t>到</a:t>
            </a:r>
            <a:r>
              <a:rPr lang="en-US" altLang="zh-CN" dirty="0"/>
              <a:t>2</a:t>
            </a:r>
            <a:r>
              <a:rPr lang="zh-CN" altLang="en-US" dirty="0"/>
              <a:t>篇，专利</a:t>
            </a:r>
            <a:r>
              <a:rPr lang="en-US" altLang="zh-CN" dirty="0"/>
              <a:t>1</a:t>
            </a:r>
            <a:r>
              <a:rPr lang="zh-CN" altLang="en-US" dirty="0"/>
              <a:t>项</a:t>
            </a:r>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25</a:t>
            </a:fld>
            <a:endParaRPr lang="zh-CN" altLang="en-US"/>
          </a:p>
        </p:txBody>
      </p:sp>
    </p:spTree>
    <p:extLst>
      <p:ext uri="{BB962C8B-B14F-4D97-AF65-F5344CB8AC3E}">
        <p14:creationId xmlns:p14="http://schemas.microsoft.com/office/powerpoint/2010/main" val="29114898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normAutofit/>
          </a:bodyPr>
          <a:lstStyle/>
          <a:p>
            <a:r>
              <a:rPr lang="zh-CN" altLang="en-US" dirty="0"/>
              <a:t>报告提纲</a:t>
            </a:r>
          </a:p>
        </p:txBody>
      </p:sp>
      <p:sp>
        <p:nvSpPr>
          <p:cNvPr id="3" name="内容占位符 2"/>
          <p:cNvSpPr>
            <a:spLocks noGrp="1"/>
          </p:cNvSpPr>
          <p:nvPr>
            <p:ph idx="1"/>
          </p:nvPr>
        </p:nvSpPr>
        <p:spPr/>
        <p:txBody>
          <a:bodyPr/>
          <a:lstStyle/>
          <a:p>
            <a:r>
              <a:rPr lang="zh-CN" altLang="en-US" dirty="0"/>
              <a:t>本课题研究的背景和意义</a:t>
            </a:r>
          </a:p>
          <a:p>
            <a:r>
              <a:rPr lang="zh-CN" altLang="en-US" dirty="0"/>
              <a:t>相关研究工作</a:t>
            </a:r>
            <a:endParaRPr lang="en-US" altLang="zh-CN" dirty="0"/>
          </a:p>
          <a:p>
            <a:r>
              <a:rPr lang="zh-CN" altLang="en-US" dirty="0" smtClean="0"/>
              <a:t>研究</a:t>
            </a:r>
            <a:r>
              <a:rPr lang="zh-CN" altLang="en-US" dirty="0"/>
              <a:t>内容和预期目标</a:t>
            </a:r>
          </a:p>
          <a:p>
            <a:r>
              <a:rPr lang="zh-CN" altLang="en-US" b="1" dirty="0">
                <a:solidFill>
                  <a:schemeClr val="accent2">
                    <a:lumMod val="50000"/>
                  </a:schemeClr>
                </a:solidFill>
              </a:rPr>
              <a:t>研究方法、技术路线</a:t>
            </a:r>
            <a:r>
              <a:rPr lang="zh-CN" altLang="en-US" b="1" dirty="0" smtClean="0">
                <a:solidFill>
                  <a:schemeClr val="accent2">
                    <a:lumMod val="50000"/>
                  </a:schemeClr>
                </a:solidFill>
              </a:rPr>
              <a:t>、实现方案、</a:t>
            </a:r>
            <a:r>
              <a:rPr lang="zh-CN" altLang="en-US" b="1" dirty="0">
                <a:solidFill>
                  <a:schemeClr val="accent2">
                    <a:lumMod val="50000"/>
                  </a:schemeClr>
                </a:solidFill>
              </a:rPr>
              <a:t>可行性分析</a:t>
            </a:r>
          </a:p>
          <a:p>
            <a:r>
              <a:rPr lang="zh-CN" altLang="en-US" dirty="0"/>
              <a:t>进度安排</a:t>
            </a:r>
          </a:p>
          <a:p>
            <a:r>
              <a:rPr lang="zh-CN" altLang="en-US" dirty="0"/>
              <a:t>已有工作成果</a:t>
            </a:r>
          </a:p>
          <a:p>
            <a:r>
              <a:rPr lang="en-US" altLang="zh-CN" dirty="0"/>
              <a:t>Q &amp; A</a:t>
            </a:r>
          </a:p>
        </p:txBody>
      </p:sp>
      <p:sp>
        <p:nvSpPr>
          <p:cNvPr id="13" name="灯片编号占位符 12"/>
          <p:cNvSpPr>
            <a:spLocks noGrp="1"/>
          </p:cNvSpPr>
          <p:nvPr>
            <p:ph type="sldNum" sz="quarter" idx="12"/>
          </p:nvPr>
        </p:nvSpPr>
        <p:spPr/>
        <p:txBody>
          <a:bodyPr/>
          <a:lstStyle/>
          <a:p>
            <a:fld id="{7AF8222B-90EE-4594-B973-EAE21EC5DD5C}" type="slidenum">
              <a:rPr lang="zh-CN" altLang="en-US" smtClean="0"/>
              <a:t>26</a:t>
            </a:fld>
            <a:endParaRPr lang="zh-CN" altLang="en-US"/>
          </a:p>
        </p:txBody>
      </p:sp>
    </p:spTree>
    <p:extLst>
      <p:ext uri="{BB962C8B-B14F-4D97-AF65-F5344CB8AC3E}">
        <p14:creationId xmlns:p14="http://schemas.microsoft.com/office/powerpoint/2010/main" val="25319301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研究方法</a:t>
            </a:r>
            <a:endParaRPr lang="zh-CN" altLang="en-US" dirty="0"/>
          </a:p>
        </p:txBody>
      </p:sp>
      <p:sp>
        <p:nvSpPr>
          <p:cNvPr id="3" name="内容占位符 2"/>
          <p:cNvSpPr>
            <a:spLocks noGrp="1"/>
          </p:cNvSpPr>
          <p:nvPr>
            <p:ph idx="1"/>
          </p:nvPr>
        </p:nvSpPr>
        <p:spPr/>
        <p:txBody>
          <a:bodyPr/>
          <a:lstStyle/>
          <a:p>
            <a:r>
              <a:rPr lang="zh-CN" altLang="en-US" dirty="0"/>
              <a:t>研究点</a:t>
            </a:r>
            <a:r>
              <a:rPr lang="en-US" altLang="zh-CN" dirty="0"/>
              <a:t>1</a:t>
            </a:r>
            <a:r>
              <a:rPr lang="zh-CN" altLang="en-US" dirty="0"/>
              <a:t>，面向大规模轨迹数据的存储与检索系统实现</a:t>
            </a:r>
            <a:endParaRPr lang="en-US" altLang="zh-CN" dirty="0"/>
          </a:p>
          <a:p>
            <a:pPr lvl="1"/>
            <a:r>
              <a:rPr lang="zh-CN" altLang="en-US" dirty="0" smtClean="0"/>
              <a:t>采用</a:t>
            </a:r>
            <a:r>
              <a:rPr lang="en-US" altLang="zh-CN" dirty="0" smtClean="0"/>
              <a:t>Hadoop</a:t>
            </a:r>
            <a:r>
              <a:rPr lang="zh-CN" altLang="en-US" dirty="0" smtClean="0"/>
              <a:t>的</a:t>
            </a:r>
            <a:r>
              <a:rPr lang="en-US" altLang="zh-CN" dirty="0" smtClean="0"/>
              <a:t>HDFS</a:t>
            </a:r>
            <a:r>
              <a:rPr lang="zh-CN" altLang="en-US" dirty="0" smtClean="0"/>
              <a:t>作为大规模轨迹数据的存储方案，保证数据文件的可靠存储，存储及</a:t>
            </a:r>
            <a:r>
              <a:rPr lang="en-US" altLang="zh-CN" dirty="0" smtClean="0"/>
              <a:t>IO</a:t>
            </a:r>
            <a:r>
              <a:rPr lang="zh-CN" altLang="en-US" dirty="0" smtClean="0"/>
              <a:t>性能具有可伸缩性</a:t>
            </a:r>
            <a:endParaRPr lang="en-US" altLang="zh-CN" dirty="0" smtClean="0"/>
          </a:p>
          <a:p>
            <a:pPr lvl="1"/>
            <a:r>
              <a:rPr lang="zh-CN" altLang="en-US" dirty="0" smtClean="0"/>
              <a:t>采用</a:t>
            </a:r>
            <a:r>
              <a:rPr lang="en-US" altLang="zh-CN" dirty="0" smtClean="0"/>
              <a:t>Hive</a:t>
            </a:r>
            <a:r>
              <a:rPr lang="zh-CN" altLang="en-US" dirty="0" smtClean="0"/>
              <a:t>作为维护轨迹数据表元数据、解析执行</a:t>
            </a:r>
            <a:r>
              <a:rPr lang="en-US" altLang="zh-CN" dirty="0" smtClean="0"/>
              <a:t>SQL</a:t>
            </a:r>
            <a:r>
              <a:rPr lang="zh-CN" altLang="en-US" dirty="0" smtClean="0"/>
              <a:t>语句的工具</a:t>
            </a:r>
            <a:endParaRPr lang="en-US" altLang="zh-CN" dirty="0" smtClean="0"/>
          </a:p>
          <a:p>
            <a:pPr lvl="1"/>
            <a:r>
              <a:rPr lang="zh-CN" altLang="en-US" dirty="0" smtClean="0"/>
              <a:t>采用</a:t>
            </a:r>
            <a:r>
              <a:rPr lang="en-US" altLang="zh-CN" dirty="0" smtClean="0"/>
              <a:t>Spark</a:t>
            </a:r>
            <a:r>
              <a:rPr lang="zh-CN" altLang="en-US" dirty="0" smtClean="0"/>
              <a:t>作为数据计算框架，取代</a:t>
            </a:r>
            <a:r>
              <a:rPr lang="en-US" altLang="zh-CN" dirty="0" smtClean="0"/>
              <a:t>Hive</a:t>
            </a:r>
            <a:r>
              <a:rPr lang="zh-CN" altLang="en-US" dirty="0" smtClean="0"/>
              <a:t>的原生</a:t>
            </a:r>
            <a:r>
              <a:rPr lang="en-US" altLang="zh-CN" dirty="0" err="1" smtClean="0"/>
              <a:t>MapReduce</a:t>
            </a:r>
            <a:r>
              <a:rPr lang="zh-CN" altLang="en-US" dirty="0" smtClean="0"/>
              <a:t>计算框架，提升检索响应时间</a:t>
            </a:r>
            <a:endParaRPr lang="en-US" altLang="zh-CN" dirty="0" smtClean="0"/>
          </a:p>
          <a:p>
            <a:pPr lvl="1"/>
            <a:r>
              <a:rPr lang="zh-CN" altLang="en-US" dirty="0"/>
              <a:t>采用</a:t>
            </a:r>
            <a:r>
              <a:rPr lang="en-US" altLang="zh-CN" dirty="0" smtClean="0"/>
              <a:t>XML</a:t>
            </a:r>
            <a:r>
              <a:rPr lang="zh-CN" altLang="en-US" dirty="0" smtClean="0"/>
              <a:t>技术实现数据迁移过程的结构化定义，通过</a:t>
            </a:r>
            <a:r>
              <a:rPr lang="en-US" altLang="zh-CN" dirty="0" smtClean="0"/>
              <a:t>JDBC</a:t>
            </a:r>
            <a:r>
              <a:rPr lang="zh-CN" altLang="en-US" dirty="0" smtClean="0"/>
              <a:t>的连接方式实现从其他关系数据库导入</a:t>
            </a:r>
            <a:r>
              <a:rPr lang="en-US" altLang="zh-CN" dirty="0" smtClean="0"/>
              <a:t>HDFS</a:t>
            </a:r>
            <a:r>
              <a:rPr lang="zh-CN" altLang="en-US" dirty="0" smtClean="0"/>
              <a:t>中进行统一存储和管理</a:t>
            </a:r>
            <a:endParaRPr lang="en-US" altLang="zh-CN" dirty="0" smtClean="0"/>
          </a:p>
          <a:p>
            <a:pPr lvl="1"/>
            <a:endParaRPr lang="en-US" altLang="zh-CN" dirty="0" smtClean="0"/>
          </a:p>
          <a:p>
            <a:pPr marL="457200" lvl="1" indent="0">
              <a:buNone/>
            </a:pPr>
            <a:endParaRPr lang="zh-CN" altLang="en-US" dirty="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27</a:t>
            </a:fld>
            <a:endParaRPr lang="zh-CN" altLang="en-US"/>
          </a:p>
        </p:txBody>
      </p:sp>
    </p:spTree>
    <p:extLst>
      <p:ext uri="{BB962C8B-B14F-4D97-AF65-F5344CB8AC3E}">
        <p14:creationId xmlns:p14="http://schemas.microsoft.com/office/powerpoint/2010/main" val="21235790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研究方法</a:t>
            </a:r>
            <a:endParaRPr lang="zh-CN" altLang="en-US" dirty="0"/>
          </a:p>
        </p:txBody>
      </p:sp>
      <p:sp>
        <p:nvSpPr>
          <p:cNvPr id="3" name="内容占位符 2"/>
          <p:cNvSpPr>
            <a:spLocks noGrp="1"/>
          </p:cNvSpPr>
          <p:nvPr>
            <p:ph idx="1"/>
          </p:nvPr>
        </p:nvSpPr>
        <p:spPr/>
        <p:txBody>
          <a:bodyPr/>
          <a:lstStyle/>
          <a:p>
            <a:r>
              <a:rPr lang="zh-CN" altLang="en-US" dirty="0"/>
              <a:t>研究</a:t>
            </a:r>
            <a:r>
              <a:rPr lang="zh-CN" altLang="en-US" dirty="0" smtClean="0"/>
              <a:t>点</a:t>
            </a:r>
            <a:r>
              <a:rPr lang="en-US" altLang="zh-CN" dirty="0" smtClean="0"/>
              <a:t>2</a:t>
            </a:r>
            <a:r>
              <a:rPr lang="zh-CN" altLang="en-US" dirty="0" smtClean="0"/>
              <a:t>，</a:t>
            </a:r>
            <a:r>
              <a:rPr lang="zh-CN" altLang="en-US" dirty="0"/>
              <a:t>研究大规模轨迹数据存储系统中文件存储策略</a:t>
            </a:r>
            <a:endParaRPr lang="en-US" altLang="zh-CN" dirty="0"/>
          </a:p>
          <a:p>
            <a:pPr lvl="1"/>
            <a:r>
              <a:rPr lang="zh-CN" altLang="en-US" dirty="0" smtClean="0"/>
              <a:t>轨迹数据按照时间戳升序存储，数据表按时间进行分区</a:t>
            </a:r>
            <a:endParaRPr lang="en-US" altLang="zh-CN" dirty="0" smtClean="0"/>
          </a:p>
          <a:p>
            <a:pPr lvl="1"/>
            <a:r>
              <a:rPr lang="zh-CN" altLang="en-US" dirty="0" smtClean="0"/>
              <a:t>每个分区内按相对分区粒度更细的时间粒度分为文件（即</a:t>
            </a:r>
            <a:r>
              <a:rPr lang="en-US" altLang="zh-CN" dirty="0" smtClean="0"/>
              <a:t>Bucket</a:t>
            </a:r>
            <a:r>
              <a:rPr lang="zh-CN" altLang="en-US" dirty="0" smtClean="0"/>
              <a:t>）</a:t>
            </a:r>
            <a:endParaRPr lang="en-US" altLang="zh-CN" dirty="0" smtClean="0"/>
          </a:p>
          <a:p>
            <a:pPr lvl="1"/>
            <a:r>
              <a:rPr lang="zh-CN" altLang="en-US" dirty="0" smtClean="0"/>
              <a:t>改变分区、</a:t>
            </a:r>
            <a:r>
              <a:rPr lang="en-US" altLang="zh-CN" dirty="0" smtClean="0"/>
              <a:t>Bucket</a:t>
            </a:r>
            <a:r>
              <a:rPr lang="zh-CN" altLang="en-US" dirty="0" smtClean="0"/>
              <a:t>的粒度（年、季度、月、日）研究分区、分</a:t>
            </a:r>
            <a:r>
              <a:rPr lang="en-US" altLang="zh-CN" dirty="0" smtClean="0"/>
              <a:t>Bucket</a:t>
            </a:r>
            <a:r>
              <a:rPr lang="zh-CN" altLang="en-US" dirty="0" smtClean="0"/>
              <a:t>粒度大小与系统分配资源、检索效率之间的关系</a:t>
            </a:r>
            <a:endParaRPr lang="en-US" altLang="zh-CN" dirty="0" smtClean="0"/>
          </a:p>
          <a:p>
            <a:pPr lvl="1"/>
            <a:r>
              <a:rPr lang="zh-CN" altLang="en-US" dirty="0" smtClean="0"/>
              <a:t>采用</a:t>
            </a:r>
            <a:r>
              <a:rPr lang="en-US" altLang="zh-CN" dirty="0" smtClean="0"/>
              <a:t>Parquet</a:t>
            </a:r>
            <a:r>
              <a:rPr lang="zh-CN" altLang="en-US" dirty="0" smtClean="0"/>
              <a:t>格式（列式存储</a:t>
            </a:r>
            <a:r>
              <a:rPr lang="zh-CN" altLang="en-US" dirty="0"/>
              <a:t>方式</a:t>
            </a:r>
            <a:r>
              <a:rPr lang="zh-CN" altLang="en-US" dirty="0" smtClean="0"/>
              <a:t>）存储数据文件，测试比较普通文本文件、序列文件存储方式情况下的查询检索效率</a:t>
            </a:r>
            <a:endParaRPr lang="en-US" altLang="zh-CN" dirty="0" smtClean="0"/>
          </a:p>
          <a:p>
            <a:pPr lvl="1"/>
            <a:r>
              <a:rPr lang="zh-CN" altLang="en-US" dirty="0" smtClean="0"/>
              <a:t>建立目标标识</a:t>
            </a:r>
            <a:r>
              <a:rPr lang="en-US" altLang="zh-CN" dirty="0" smtClean="0"/>
              <a:t>ID</a:t>
            </a:r>
            <a:r>
              <a:rPr lang="zh-CN" altLang="en-US" dirty="0" smtClean="0"/>
              <a:t>的索引，并进行性能测试</a:t>
            </a:r>
            <a:endParaRPr lang="en-US" altLang="zh-CN" dirty="0" smtClean="0"/>
          </a:p>
          <a:p>
            <a:pPr lvl="1"/>
            <a:endParaRPr lang="zh-CN" altLang="en-US" dirty="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28</a:t>
            </a:fld>
            <a:endParaRPr lang="zh-CN" altLang="en-US"/>
          </a:p>
        </p:txBody>
      </p:sp>
    </p:spTree>
    <p:extLst>
      <p:ext uri="{BB962C8B-B14F-4D97-AF65-F5344CB8AC3E}">
        <p14:creationId xmlns:p14="http://schemas.microsoft.com/office/powerpoint/2010/main" val="3044131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normAutofit/>
          </a:bodyPr>
          <a:lstStyle/>
          <a:p>
            <a:r>
              <a:rPr lang="zh-CN" altLang="en-US" dirty="0"/>
              <a:t>报告提纲</a:t>
            </a:r>
          </a:p>
        </p:txBody>
      </p:sp>
      <p:sp>
        <p:nvSpPr>
          <p:cNvPr id="3" name="内容占位符 2"/>
          <p:cNvSpPr>
            <a:spLocks noGrp="1"/>
          </p:cNvSpPr>
          <p:nvPr>
            <p:ph idx="1"/>
          </p:nvPr>
        </p:nvSpPr>
        <p:spPr/>
        <p:txBody>
          <a:bodyPr/>
          <a:lstStyle/>
          <a:p>
            <a:r>
              <a:rPr lang="zh-CN" altLang="en-US" b="1" dirty="0">
                <a:solidFill>
                  <a:schemeClr val="accent2">
                    <a:lumMod val="50000"/>
                  </a:schemeClr>
                </a:solidFill>
              </a:rPr>
              <a:t>本课题研究的背景和意义</a:t>
            </a:r>
          </a:p>
          <a:p>
            <a:r>
              <a:rPr lang="zh-CN" altLang="en-US" dirty="0" smtClean="0"/>
              <a:t>相关研究工作</a:t>
            </a:r>
            <a:endParaRPr lang="en-US" altLang="zh-CN" dirty="0" smtClean="0"/>
          </a:p>
          <a:p>
            <a:r>
              <a:rPr lang="zh-CN" altLang="en-US" dirty="0" smtClean="0"/>
              <a:t>研究</a:t>
            </a:r>
            <a:r>
              <a:rPr lang="zh-CN" altLang="en-US" dirty="0"/>
              <a:t>内容和预期目标</a:t>
            </a:r>
          </a:p>
          <a:p>
            <a:r>
              <a:rPr lang="zh-CN" altLang="en-US" dirty="0"/>
              <a:t>研究方法、技术路线、实验方案、可行性分析</a:t>
            </a:r>
          </a:p>
          <a:p>
            <a:r>
              <a:rPr lang="zh-CN" altLang="en-US" dirty="0"/>
              <a:t>进度安排</a:t>
            </a:r>
          </a:p>
          <a:p>
            <a:r>
              <a:rPr lang="zh-CN" altLang="en-US" dirty="0"/>
              <a:t>已有工作成果</a:t>
            </a:r>
          </a:p>
          <a:p>
            <a:r>
              <a:rPr lang="en-US" altLang="zh-CN" dirty="0"/>
              <a:t>Q &amp; A</a:t>
            </a:r>
          </a:p>
        </p:txBody>
      </p:sp>
      <p:sp>
        <p:nvSpPr>
          <p:cNvPr id="13" name="灯片编号占位符 12"/>
          <p:cNvSpPr>
            <a:spLocks noGrp="1"/>
          </p:cNvSpPr>
          <p:nvPr>
            <p:ph type="sldNum" sz="quarter" idx="12"/>
          </p:nvPr>
        </p:nvSpPr>
        <p:spPr/>
        <p:txBody>
          <a:bodyPr/>
          <a:lstStyle/>
          <a:p>
            <a:fld id="{7AF8222B-90EE-4594-B973-EAE21EC5DD5C}" type="slidenum">
              <a:rPr lang="zh-CN" altLang="en-US" smtClean="0"/>
              <a:t>2</a:t>
            </a:fld>
            <a:endParaRPr lang="zh-CN" altLang="en-US"/>
          </a:p>
        </p:txBody>
      </p:sp>
    </p:spTree>
    <p:extLst>
      <p:ext uri="{BB962C8B-B14F-4D97-AF65-F5344CB8AC3E}">
        <p14:creationId xmlns:p14="http://schemas.microsoft.com/office/powerpoint/2010/main" val="6816083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研究方法</a:t>
            </a:r>
            <a:endParaRPr lang="zh-CN" altLang="en-US" dirty="0"/>
          </a:p>
        </p:txBody>
      </p:sp>
      <p:sp>
        <p:nvSpPr>
          <p:cNvPr id="3" name="内容占位符 2"/>
          <p:cNvSpPr>
            <a:spLocks noGrp="1"/>
          </p:cNvSpPr>
          <p:nvPr>
            <p:ph idx="1"/>
          </p:nvPr>
        </p:nvSpPr>
        <p:spPr/>
        <p:txBody>
          <a:bodyPr/>
          <a:lstStyle/>
          <a:p>
            <a:r>
              <a:rPr lang="zh-CN" altLang="en-US" dirty="0"/>
              <a:t>研究</a:t>
            </a:r>
            <a:r>
              <a:rPr lang="zh-CN" altLang="en-US" dirty="0" smtClean="0"/>
              <a:t>点</a:t>
            </a:r>
            <a:r>
              <a:rPr lang="en-US" altLang="zh-CN" dirty="0" smtClean="0"/>
              <a:t>3</a:t>
            </a:r>
            <a:r>
              <a:rPr lang="zh-CN" altLang="en-US" dirty="0"/>
              <a:t>，研究并优化大规模轨迹数据检索系统的查询语法解析及执行过程</a:t>
            </a:r>
            <a:endParaRPr lang="en-US" altLang="zh-CN" dirty="0"/>
          </a:p>
          <a:p>
            <a:pPr lvl="1"/>
            <a:r>
              <a:rPr lang="zh-CN" altLang="en-US" dirty="0" smtClean="0"/>
              <a:t>构造查询条件，测试</a:t>
            </a:r>
            <a:r>
              <a:rPr lang="en-US" altLang="zh-CN" dirty="0" smtClean="0"/>
              <a:t>AIS</a:t>
            </a:r>
            <a:r>
              <a:rPr lang="zh-CN" altLang="en-US" dirty="0" smtClean="0"/>
              <a:t>动态数据中的数据倾斜情况</a:t>
            </a:r>
            <a:endParaRPr lang="en-US" altLang="zh-CN" dirty="0" smtClean="0"/>
          </a:p>
          <a:p>
            <a:pPr lvl="1"/>
            <a:r>
              <a:rPr lang="zh-CN" altLang="en-US" dirty="0" smtClean="0"/>
              <a:t>统计</a:t>
            </a:r>
            <a:r>
              <a:rPr lang="en-US" altLang="zh-CN" dirty="0" smtClean="0"/>
              <a:t>AIS</a:t>
            </a:r>
            <a:r>
              <a:rPr lang="zh-CN" altLang="en-US" dirty="0" smtClean="0"/>
              <a:t>动态数据中轨迹数据在时间、目标的分布状况（如按年、月，各个目标各有多少数据条数），根据统计结果预估查询条件涉及的中间数据集大小，细化</a:t>
            </a:r>
            <a:r>
              <a:rPr lang="en-US" altLang="zh-CN" dirty="0" smtClean="0"/>
              <a:t>SQL</a:t>
            </a:r>
            <a:r>
              <a:rPr lang="zh-CN" altLang="en-US" dirty="0" smtClean="0"/>
              <a:t>查询语句，将访问次数较多的小数据集缓存至内存中，将</a:t>
            </a:r>
            <a:r>
              <a:rPr lang="en-US" altLang="zh-CN" dirty="0" smtClean="0"/>
              <a:t>Reduce</a:t>
            </a:r>
            <a:r>
              <a:rPr lang="zh-CN" altLang="en-US" dirty="0" smtClean="0"/>
              <a:t>操作提前至</a:t>
            </a:r>
            <a:r>
              <a:rPr lang="en-US" altLang="zh-CN" dirty="0" smtClean="0"/>
              <a:t>Map</a:t>
            </a:r>
            <a:r>
              <a:rPr lang="zh-CN" altLang="en-US" dirty="0" smtClean="0"/>
              <a:t>端完成</a:t>
            </a:r>
            <a:endParaRPr lang="en-US" altLang="zh-CN" dirty="0" smtClean="0"/>
          </a:p>
          <a:p>
            <a:pPr lvl="1"/>
            <a:r>
              <a:rPr lang="zh-CN" altLang="en-US" dirty="0" smtClean="0"/>
              <a:t>阅读</a:t>
            </a:r>
            <a:r>
              <a:rPr lang="en-US" altLang="zh-CN" dirty="0" smtClean="0"/>
              <a:t>Hive</a:t>
            </a:r>
            <a:r>
              <a:rPr lang="zh-CN" altLang="en-US" dirty="0" smtClean="0"/>
              <a:t>源代码，研究</a:t>
            </a:r>
            <a:r>
              <a:rPr lang="en-US" altLang="zh-CN" dirty="0" smtClean="0"/>
              <a:t>Hive</a:t>
            </a:r>
            <a:r>
              <a:rPr lang="zh-CN" altLang="en-US" dirty="0" smtClean="0"/>
              <a:t>对</a:t>
            </a:r>
            <a:r>
              <a:rPr lang="en-US" altLang="zh-CN" dirty="0" smtClean="0"/>
              <a:t>SQL</a:t>
            </a:r>
            <a:r>
              <a:rPr lang="zh-CN" altLang="en-US" dirty="0" smtClean="0"/>
              <a:t>语句的解析过程，针对具体的常用复杂查询</a:t>
            </a:r>
            <a:r>
              <a:rPr lang="en-US" altLang="zh-CN" dirty="0" smtClean="0"/>
              <a:t>——</a:t>
            </a:r>
            <a:r>
              <a:rPr lang="zh-CN" altLang="en-US" dirty="0"/>
              <a:t>“检索在某一时间区域内出现的多个目标的历史轨迹信息</a:t>
            </a:r>
            <a:r>
              <a:rPr lang="zh-CN" altLang="en-US" dirty="0" smtClean="0"/>
              <a:t>”，通过合并任务，尝试减少任务执行</a:t>
            </a:r>
            <a:r>
              <a:rPr lang="en-US" altLang="zh-CN" dirty="0" smtClean="0"/>
              <a:t>DAG</a:t>
            </a:r>
            <a:r>
              <a:rPr lang="zh-CN" altLang="en-US" dirty="0" smtClean="0"/>
              <a:t>树层数，提升检索效率</a:t>
            </a:r>
            <a:endParaRPr lang="zh-CN" altLang="en-US" dirty="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29</a:t>
            </a:fld>
            <a:endParaRPr lang="zh-CN" altLang="en-US"/>
          </a:p>
        </p:txBody>
      </p:sp>
    </p:spTree>
    <p:extLst>
      <p:ext uri="{BB962C8B-B14F-4D97-AF65-F5344CB8AC3E}">
        <p14:creationId xmlns:p14="http://schemas.microsoft.com/office/powerpoint/2010/main" val="31721088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技术路线</a:t>
            </a:r>
            <a:endParaRPr lang="zh-CN" altLang="en-US" dirty="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30</a:t>
            </a:fld>
            <a:endParaRPr lang="zh-CN" altLang="en-US"/>
          </a:p>
        </p:txBody>
      </p:sp>
      <p:sp>
        <p:nvSpPr>
          <p:cNvPr id="19" name="圆角矩形 18"/>
          <p:cNvSpPr/>
          <p:nvPr/>
        </p:nvSpPr>
        <p:spPr>
          <a:xfrm>
            <a:off x="3791529" y="3114502"/>
            <a:ext cx="2586182"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面向大规模轨迹数据的存储及检索系统</a:t>
            </a:r>
            <a:endParaRPr lang="zh-CN" altLang="en-US" dirty="0"/>
          </a:p>
        </p:txBody>
      </p:sp>
      <p:sp>
        <p:nvSpPr>
          <p:cNvPr id="20" name="圆角矩形 19"/>
          <p:cNvSpPr/>
          <p:nvPr/>
        </p:nvSpPr>
        <p:spPr>
          <a:xfrm>
            <a:off x="1369293" y="3119120"/>
            <a:ext cx="1911927" cy="378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大规模数据存储</a:t>
            </a:r>
            <a:endParaRPr lang="zh-CN" altLang="en-US" dirty="0"/>
          </a:p>
        </p:txBody>
      </p:sp>
      <p:sp>
        <p:nvSpPr>
          <p:cNvPr id="21" name="圆角矩形 20"/>
          <p:cNvSpPr/>
          <p:nvPr/>
        </p:nvSpPr>
        <p:spPr>
          <a:xfrm>
            <a:off x="1369293" y="2440247"/>
            <a:ext cx="1911927" cy="378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大规模数据迁移</a:t>
            </a:r>
            <a:endParaRPr lang="zh-CN" altLang="en-US" dirty="0"/>
          </a:p>
        </p:txBody>
      </p:sp>
      <p:sp>
        <p:nvSpPr>
          <p:cNvPr id="22" name="圆角矩形 21"/>
          <p:cNvSpPr/>
          <p:nvPr/>
        </p:nvSpPr>
        <p:spPr>
          <a:xfrm>
            <a:off x="1369292" y="3844174"/>
            <a:ext cx="1911927" cy="6142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大规模数据时空目标检索</a:t>
            </a:r>
            <a:endParaRPr lang="zh-CN" altLang="en-US" dirty="0"/>
          </a:p>
        </p:txBody>
      </p:sp>
      <p:sp>
        <p:nvSpPr>
          <p:cNvPr id="23" name="右大括号 22"/>
          <p:cNvSpPr/>
          <p:nvPr/>
        </p:nvSpPr>
        <p:spPr>
          <a:xfrm>
            <a:off x="3433621" y="2546465"/>
            <a:ext cx="249382" cy="1764146"/>
          </a:xfrm>
          <a:prstGeom prst="rightBrace">
            <a:avLst/>
          </a:prstGeom>
          <a:ln>
            <a:tailEnd type="triangle"/>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4" name="圆角矩形 23"/>
          <p:cNvSpPr/>
          <p:nvPr/>
        </p:nvSpPr>
        <p:spPr>
          <a:xfrm>
            <a:off x="3791529" y="1590502"/>
            <a:ext cx="2586182" cy="40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文件存储优化</a:t>
            </a:r>
            <a:endParaRPr lang="zh-CN" altLang="en-US" dirty="0"/>
          </a:p>
        </p:txBody>
      </p:sp>
      <p:sp>
        <p:nvSpPr>
          <p:cNvPr id="25" name="圆角矩形 24"/>
          <p:cNvSpPr/>
          <p:nvPr/>
        </p:nvSpPr>
        <p:spPr>
          <a:xfrm>
            <a:off x="3791529" y="4763191"/>
            <a:ext cx="2586182" cy="40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检索解析及执行优化</a:t>
            </a:r>
            <a:endParaRPr lang="zh-CN" altLang="en-US" dirty="0"/>
          </a:p>
        </p:txBody>
      </p:sp>
      <p:cxnSp>
        <p:nvCxnSpPr>
          <p:cNvPr id="27" name="直接箭头连接符 26"/>
          <p:cNvCxnSpPr>
            <a:stCxn id="25" idx="0"/>
            <a:endCxn id="19" idx="2"/>
          </p:cNvCxnSpPr>
          <p:nvPr/>
        </p:nvCxnSpPr>
        <p:spPr>
          <a:xfrm flipV="1">
            <a:off x="5084620" y="3724102"/>
            <a:ext cx="0" cy="10390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直接箭头连接符 28"/>
          <p:cNvCxnSpPr>
            <a:stCxn id="24" idx="2"/>
            <a:endCxn id="19" idx="0"/>
          </p:cNvCxnSpPr>
          <p:nvPr/>
        </p:nvCxnSpPr>
        <p:spPr>
          <a:xfrm>
            <a:off x="5084620" y="1996902"/>
            <a:ext cx="0" cy="11176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0" name="直接连接符 39"/>
          <p:cNvCxnSpPr/>
          <p:nvPr/>
        </p:nvCxnSpPr>
        <p:spPr>
          <a:xfrm flipH="1">
            <a:off x="6876476" y="1705033"/>
            <a:ext cx="11545" cy="3385127"/>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44" name="圆角矩形 43"/>
          <p:cNvSpPr/>
          <p:nvPr/>
        </p:nvSpPr>
        <p:spPr>
          <a:xfrm>
            <a:off x="7362768" y="1766917"/>
            <a:ext cx="416560" cy="32613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检索性能测试</a:t>
            </a:r>
            <a:endParaRPr lang="zh-CN" altLang="en-US" dirty="0"/>
          </a:p>
        </p:txBody>
      </p:sp>
    </p:spTree>
    <p:extLst>
      <p:ext uri="{BB962C8B-B14F-4D97-AF65-F5344CB8AC3E}">
        <p14:creationId xmlns:p14="http://schemas.microsoft.com/office/powerpoint/2010/main" val="23003630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实现方案</a:t>
            </a:r>
            <a:endParaRPr lang="zh-CN" altLang="en-US" dirty="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31</a:t>
            </a:fld>
            <a:endParaRPr lang="zh-CN" altLang="en-US"/>
          </a:p>
        </p:txBody>
      </p:sp>
      <p:sp>
        <p:nvSpPr>
          <p:cNvPr id="5" name="流程图: 磁盘 4"/>
          <p:cNvSpPr/>
          <p:nvPr/>
        </p:nvSpPr>
        <p:spPr>
          <a:xfrm>
            <a:off x="7599004" y="2176657"/>
            <a:ext cx="875531" cy="819857"/>
          </a:xfrm>
          <a:prstGeom prst="flowChartMagneticDisk">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600" dirty="0" smtClean="0"/>
              <a:t>关系型数据库</a:t>
            </a:r>
            <a:endParaRPr lang="zh-CN" altLang="en-US" sz="1600" dirty="0"/>
          </a:p>
        </p:txBody>
      </p:sp>
      <p:sp>
        <p:nvSpPr>
          <p:cNvPr id="6" name="圆角矩形 5"/>
          <p:cNvSpPr/>
          <p:nvPr/>
        </p:nvSpPr>
        <p:spPr>
          <a:xfrm>
            <a:off x="2805354" y="4020553"/>
            <a:ext cx="3530791" cy="320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HDFS</a:t>
            </a:r>
            <a:endParaRPr lang="zh-CN" altLang="en-US" sz="1600" dirty="0"/>
          </a:p>
        </p:txBody>
      </p:sp>
      <p:sp>
        <p:nvSpPr>
          <p:cNvPr id="7" name="圆角矩形 6"/>
          <p:cNvSpPr/>
          <p:nvPr/>
        </p:nvSpPr>
        <p:spPr>
          <a:xfrm>
            <a:off x="2805355" y="2930847"/>
            <a:ext cx="1741054" cy="337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Spark</a:t>
            </a:r>
            <a:endParaRPr lang="zh-CN" altLang="en-US" sz="1600" dirty="0"/>
          </a:p>
        </p:txBody>
      </p:sp>
      <p:sp>
        <p:nvSpPr>
          <p:cNvPr id="8" name="圆角矩形 7"/>
          <p:cNvSpPr/>
          <p:nvPr/>
        </p:nvSpPr>
        <p:spPr>
          <a:xfrm>
            <a:off x="2805354" y="3447480"/>
            <a:ext cx="3530791" cy="378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Yarn</a:t>
            </a:r>
            <a:endParaRPr lang="zh-CN" altLang="en-US" sz="1600" dirty="0"/>
          </a:p>
        </p:txBody>
      </p:sp>
      <p:sp>
        <p:nvSpPr>
          <p:cNvPr id="9" name="下箭头标注 8"/>
          <p:cNvSpPr/>
          <p:nvPr/>
        </p:nvSpPr>
        <p:spPr>
          <a:xfrm>
            <a:off x="6742330" y="3447480"/>
            <a:ext cx="1713348" cy="475673"/>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XML</a:t>
            </a:r>
            <a:r>
              <a:rPr lang="zh-CN" altLang="en-US" sz="1600" dirty="0" smtClean="0"/>
              <a:t>结构定义</a:t>
            </a:r>
            <a:endParaRPr lang="zh-CN" altLang="en-US" sz="1600" dirty="0"/>
          </a:p>
        </p:txBody>
      </p:sp>
      <p:sp>
        <p:nvSpPr>
          <p:cNvPr id="10" name="折角形 9"/>
          <p:cNvSpPr/>
          <p:nvPr/>
        </p:nvSpPr>
        <p:spPr>
          <a:xfrm>
            <a:off x="6703626" y="2280795"/>
            <a:ext cx="736790" cy="650052"/>
          </a:xfrm>
          <a:prstGeom prst="foldedCorner">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600" dirty="0" smtClean="0"/>
              <a:t>文本文件</a:t>
            </a:r>
            <a:endParaRPr lang="zh-CN" altLang="en-US" sz="1600" dirty="0"/>
          </a:p>
        </p:txBody>
      </p:sp>
      <p:sp>
        <p:nvSpPr>
          <p:cNvPr id="12" name="圆角矩形 11"/>
          <p:cNvSpPr/>
          <p:nvPr/>
        </p:nvSpPr>
        <p:spPr>
          <a:xfrm>
            <a:off x="4675722" y="2930847"/>
            <a:ext cx="1734314" cy="341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t>MapReduce</a:t>
            </a:r>
            <a:endParaRPr lang="zh-CN" altLang="en-US" sz="1600" dirty="0"/>
          </a:p>
        </p:txBody>
      </p:sp>
      <p:sp>
        <p:nvSpPr>
          <p:cNvPr id="13" name="下箭头 12"/>
          <p:cNvSpPr/>
          <p:nvPr/>
        </p:nvSpPr>
        <p:spPr>
          <a:xfrm>
            <a:off x="6789194" y="2982796"/>
            <a:ext cx="554181" cy="4093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 name="圆角矩形 13"/>
          <p:cNvSpPr/>
          <p:nvPr/>
        </p:nvSpPr>
        <p:spPr>
          <a:xfrm>
            <a:off x="6860118" y="4005229"/>
            <a:ext cx="1477773" cy="3515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数据导入模块</a:t>
            </a:r>
            <a:endParaRPr lang="zh-CN" altLang="en-US" sz="1600" dirty="0"/>
          </a:p>
        </p:txBody>
      </p:sp>
      <p:sp>
        <p:nvSpPr>
          <p:cNvPr id="15" name="圆角矩形 14"/>
          <p:cNvSpPr/>
          <p:nvPr/>
        </p:nvSpPr>
        <p:spPr>
          <a:xfrm>
            <a:off x="2805354" y="2397318"/>
            <a:ext cx="3604682" cy="378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Hive</a:t>
            </a:r>
            <a:endParaRPr lang="zh-CN" altLang="en-US" sz="1600" dirty="0"/>
          </a:p>
        </p:txBody>
      </p:sp>
      <p:sp>
        <p:nvSpPr>
          <p:cNvPr id="16" name="下箭头 15"/>
          <p:cNvSpPr/>
          <p:nvPr/>
        </p:nvSpPr>
        <p:spPr>
          <a:xfrm>
            <a:off x="3128629" y="2004717"/>
            <a:ext cx="480290" cy="3417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8" name="下箭头 17"/>
          <p:cNvSpPr/>
          <p:nvPr/>
        </p:nvSpPr>
        <p:spPr>
          <a:xfrm>
            <a:off x="4513887" y="1998082"/>
            <a:ext cx="480290" cy="3417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 name="下箭头 18"/>
          <p:cNvSpPr/>
          <p:nvPr/>
        </p:nvSpPr>
        <p:spPr>
          <a:xfrm>
            <a:off x="5669681" y="2004717"/>
            <a:ext cx="480290" cy="3417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 name="矩形 19"/>
          <p:cNvSpPr/>
          <p:nvPr/>
        </p:nvSpPr>
        <p:spPr>
          <a:xfrm>
            <a:off x="2805354" y="1374363"/>
            <a:ext cx="1133195" cy="499839"/>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smtClean="0"/>
              <a:t>通用查询</a:t>
            </a:r>
            <a:endParaRPr lang="en-US" altLang="zh-CN" sz="1400" dirty="0" smtClean="0"/>
          </a:p>
          <a:p>
            <a:pPr algn="ctr"/>
            <a:r>
              <a:rPr lang="zh-CN" altLang="en-US" sz="1400" dirty="0" smtClean="0"/>
              <a:t>需求</a:t>
            </a:r>
            <a:endParaRPr lang="zh-CN" altLang="en-US" sz="1400" dirty="0"/>
          </a:p>
        </p:txBody>
      </p:sp>
      <p:sp>
        <p:nvSpPr>
          <p:cNvPr id="21" name="矩形 20"/>
          <p:cNvSpPr/>
          <p:nvPr/>
        </p:nvSpPr>
        <p:spPr>
          <a:xfrm>
            <a:off x="4044759" y="1373169"/>
            <a:ext cx="1258647" cy="499839"/>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smtClean="0"/>
              <a:t>数据库</a:t>
            </a:r>
            <a:endParaRPr lang="en-US" altLang="zh-CN" sz="1400" dirty="0" smtClean="0"/>
          </a:p>
          <a:p>
            <a:pPr algn="ctr"/>
            <a:r>
              <a:rPr lang="zh-CN" altLang="en-US" sz="1400" dirty="0" smtClean="0"/>
              <a:t>可视化管理</a:t>
            </a:r>
            <a:endParaRPr lang="zh-CN" altLang="en-US" sz="1400" dirty="0"/>
          </a:p>
        </p:txBody>
      </p:sp>
      <p:sp>
        <p:nvSpPr>
          <p:cNvPr id="22" name="矩形 21"/>
          <p:cNvSpPr/>
          <p:nvPr/>
        </p:nvSpPr>
        <p:spPr>
          <a:xfrm>
            <a:off x="5409616" y="1380818"/>
            <a:ext cx="1000420" cy="499839"/>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smtClean="0"/>
              <a:t>数据迁移</a:t>
            </a:r>
            <a:endParaRPr lang="en-US" altLang="zh-CN" sz="1400" dirty="0" smtClean="0"/>
          </a:p>
          <a:p>
            <a:pPr algn="ctr"/>
            <a:r>
              <a:rPr lang="zh-CN" altLang="en-US" sz="1400" dirty="0" smtClean="0"/>
              <a:t>需求</a:t>
            </a:r>
            <a:endParaRPr lang="zh-CN" altLang="en-US" sz="1400" dirty="0"/>
          </a:p>
        </p:txBody>
      </p:sp>
      <p:sp>
        <p:nvSpPr>
          <p:cNvPr id="23" name="左箭头 22"/>
          <p:cNvSpPr/>
          <p:nvPr/>
        </p:nvSpPr>
        <p:spPr>
          <a:xfrm>
            <a:off x="6410036" y="4020553"/>
            <a:ext cx="332294" cy="3209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descr="服务器图标 共有62个，以下是第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9115" y="4535885"/>
            <a:ext cx="1373534" cy="1373534"/>
          </a:xfrm>
          <a:prstGeom prst="rect">
            <a:avLst/>
          </a:prstGeom>
        </p:spPr>
      </p:pic>
      <p:sp>
        <p:nvSpPr>
          <p:cNvPr id="26" name="文本框 25"/>
          <p:cNvSpPr txBox="1"/>
          <p:nvPr/>
        </p:nvSpPr>
        <p:spPr>
          <a:xfrm>
            <a:off x="4315009" y="4899486"/>
            <a:ext cx="1976794" cy="646331"/>
          </a:xfrm>
          <a:prstGeom prst="rect">
            <a:avLst/>
          </a:prstGeom>
          <a:noFill/>
        </p:spPr>
        <p:txBody>
          <a:bodyPr wrap="square" rtlCol="0">
            <a:spAutoFit/>
          </a:bodyPr>
          <a:lstStyle/>
          <a:p>
            <a:r>
              <a:rPr lang="zh-CN" altLang="en-US" dirty="0" smtClean="0"/>
              <a:t>由</a:t>
            </a:r>
            <a:r>
              <a:rPr lang="en-US" altLang="zh-CN" dirty="0" smtClean="0"/>
              <a:t>5</a:t>
            </a:r>
            <a:r>
              <a:rPr lang="zh-CN" altLang="en-US" dirty="0" smtClean="0"/>
              <a:t>台曙光</a:t>
            </a:r>
            <a:r>
              <a:rPr lang="en-US" altLang="zh-CN" dirty="0"/>
              <a:t>I620-G10</a:t>
            </a:r>
            <a:r>
              <a:rPr lang="zh-CN" altLang="en-US" dirty="0"/>
              <a:t>服务器的</a:t>
            </a:r>
            <a:r>
              <a:rPr lang="zh-CN" altLang="en-US" dirty="0" smtClean="0"/>
              <a:t>集群</a:t>
            </a:r>
            <a:endParaRPr lang="zh-CN" altLang="en-US" dirty="0"/>
          </a:p>
        </p:txBody>
      </p:sp>
      <p:sp>
        <p:nvSpPr>
          <p:cNvPr id="27" name="文本框 26"/>
          <p:cNvSpPr txBox="1"/>
          <p:nvPr/>
        </p:nvSpPr>
        <p:spPr>
          <a:xfrm>
            <a:off x="1539771" y="2350394"/>
            <a:ext cx="1265583" cy="584775"/>
          </a:xfrm>
          <a:prstGeom prst="rect">
            <a:avLst/>
          </a:prstGeom>
          <a:noFill/>
        </p:spPr>
        <p:txBody>
          <a:bodyPr wrap="square" rtlCol="0">
            <a:spAutoFit/>
          </a:bodyPr>
          <a:lstStyle/>
          <a:p>
            <a:r>
              <a:rPr lang="zh-CN" altLang="en-US" sz="1600" dirty="0" smtClean="0"/>
              <a:t>元数据管理及查询解析</a:t>
            </a:r>
            <a:endParaRPr lang="zh-CN" altLang="en-US" sz="1600" dirty="0"/>
          </a:p>
        </p:txBody>
      </p:sp>
      <p:sp>
        <p:nvSpPr>
          <p:cNvPr id="28" name="文本框 27"/>
          <p:cNvSpPr txBox="1"/>
          <p:nvPr/>
        </p:nvSpPr>
        <p:spPr>
          <a:xfrm>
            <a:off x="1655955" y="2946507"/>
            <a:ext cx="1265583" cy="338554"/>
          </a:xfrm>
          <a:prstGeom prst="rect">
            <a:avLst/>
          </a:prstGeom>
          <a:noFill/>
        </p:spPr>
        <p:txBody>
          <a:bodyPr wrap="square" rtlCol="0">
            <a:spAutoFit/>
          </a:bodyPr>
          <a:lstStyle/>
          <a:p>
            <a:r>
              <a:rPr lang="zh-CN" altLang="en-US" sz="1600" dirty="0" smtClean="0"/>
              <a:t>计算框架</a:t>
            </a:r>
            <a:endParaRPr lang="zh-CN" altLang="en-US" sz="1600" dirty="0"/>
          </a:p>
        </p:txBody>
      </p:sp>
      <p:sp>
        <p:nvSpPr>
          <p:cNvPr id="29" name="文本框 28"/>
          <p:cNvSpPr txBox="1"/>
          <p:nvPr/>
        </p:nvSpPr>
        <p:spPr>
          <a:xfrm>
            <a:off x="1655954" y="3467548"/>
            <a:ext cx="1265583" cy="338554"/>
          </a:xfrm>
          <a:prstGeom prst="rect">
            <a:avLst/>
          </a:prstGeom>
          <a:noFill/>
        </p:spPr>
        <p:txBody>
          <a:bodyPr wrap="square" rtlCol="0">
            <a:spAutoFit/>
          </a:bodyPr>
          <a:lstStyle/>
          <a:p>
            <a:r>
              <a:rPr lang="zh-CN" altLang="en-US" sz="1600" dirty="0" smtClean="0"/>
              <a:t>资源管理</a:t>
            </a:r>
            <a:endParaRPr lang="zh-CN" altLang="en-US" sz="1600" dirty="0"/>
          </a:p>
        </p:txBody>
      </p:sp>
      <p:sp>
        <p:nvSpPr>
          <p:cNvPr id="30" name="文本框 29"/>
          <p:cNvSpPr txBox="1"/>
          <p:nvPr/>
        </p:nvSpPr>
        <p:spPr>
          <a:xfrm>
            <a:off x="1655954" y="4008658"/>
            <a:ext cx="1265583" cy="338554"/>
          </a:xfrm>
          <a:prstGeom prst="rect">
            <a:avLst/>
          </a:prstGeom>
          <a:noFill/>
        </p:spPr>
        <p:txBody>
          <a:bodyPr wrap="square" rtlCol="0">
            <a:spAutoFit/>
          </a:bodyPr>
          <a:lstStyle/>
          <a:p>
            <a:r>
              <a:rPr lang="zh-CN" altLang="en-US" sz="1600" dirty="0" smtClean="0"/>
              <a:t>文件存储</a:t>
            </a:r>
            <a:endParaRPr lang="zh-CN" altLang="en-US" sz="1600" dirty="0"/>
          </a:p>
        </p:txBody>
      </p:sp>
      <p:sp>
        <p:nvSpPr>
          <p:cNvPr id="31" name="下箭头 30"/>
          <p:cNvSpPr/>
          <p:nvPr/>
        </p:nvSpPr>
        <p:spPr>
          <a:xfrm>
            <a:off x="7759678" y="3015528"/>
            <a:ext cx="554181" cy="4093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2" name="文本框 31"/>
          <p:cNvSpPr txBox="1"/>
          <p:nvPr/>
        </p:nvSpPr>
        <p:spPr>
          <a:xfrm>
            <a:off x="8261456" y="3022802"/>
            <a:ext cx="699230" cy="369332"/>
          </a:xfrm>
          <a:prstGeom prst="rect">
            <a:avLst/>
          </a:prstGeom>
          <a:noFill/>
        </p:spPr>
        <p:txBody>
          <a:bodyPr wrap="none" rtlCol="0">
            <a:spAutoFit/>
          </a:bodyPr>
          <a:lstStyle/>
          <a:p>
            <a:r>
              <a:rPr lang="en-US" altLang="zh-CN" dirty="0" smtClean="0"/>
              <a:t>JDBC</a:t>
            </a:r>
            <a:endParaRPr lang="zh-CN" altLang="en-US" dirty="0"/>
          </a:p>
        </p:txBody>
      </p:sp>
    </p:spTree>
    <p:extLst>
      <p:ext uri="{BB962C8B-B14F-4D97-AF65-F5344CB8AC3E}">
        <p14:creationId xmlns:p14="http://schemas.microsoft.com/office/powerpoint/2010/main" val="7184368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可行性分析</a:t>
            </a:r>
            <a:endParaRPr lang="zh-CN" altLang="en-US" dirty="0"/>
          </a:p>
        </p:txBody>
      </p:sp>
      <p:sp>
        <p:nvSpPr>
          <p:cNvPr id="3" name="内容占位符 2"/>
          <p:cNvSpPr>
            <a:spLocks noGrp="1"/>
          </p:cNvSpPr>
          <p:nvPr>
            <p:ph idx="1"/>
          </p:nvPr>
        </p:nvSpPr>
        <p:spPr/>
        <p:txBody>
          <a:bodyPr/>
          <a:lstStyle/>
          <a:p>
            <a:r>
              <a:rPr lang="en-US" altLang="zh-CN" dirty="0" smtClean="0"/>
              <a:t>Hadoop</a:t>
            </a:r>
            <a:r>
              <a:rPr lang="zh-CN" altLang="en-US" dirty="0" smtClean="0"/>
              <a:t>、</a:t>
            </a:r>
            <a:r>
              <a:rPr lang="en-US" altLang="zh-CN" dirty="0" smtClean="0"/>
              <a:t>Hive</a:t>
            </a:r>
            <a:r>
              <a:rPr lang="zh-CN" altLang="en-US" dirty="0" smtClean="0"/>
              <a:t>、</a:t>
            </a:r>
            <a:r>
              <a:rPr lang="en-US" altLang="zh-CN" dirty="0" smtClean="0"/>
              <a:t>Spark</a:t>
            </a:r>
            <a:r>
              <a:rPr lang="zh-CN" altLang="en-US" dirty="0" smtClean="0"/>
              <a:t>等是目前广泛使用的应对大数据处理需求的开源技术，技术交流活跃，文档资料详细</a:t>
            </a:r>
            <a:endParaRPr lang="en-US" altLang="zh-CN" dirty="0" smtClean="0"/>
          </a:p>
          <a:p>
            <a:r>
              <a:rPr lang="zh-CN" altLang="en-US" dirty="0"/>
              <a:t>已</a:t>
            </a:r>
            <a:r>
              <a:rPr lang="zh-CN" altLang="en-US" dirty="0" smtClean="0"/>
              <a:t>有初步系统实现，且稳定工作近一年</a:t>
            </a:r>
            <a:endParaRPr lang="en-US" altLang="zh-CN" dirty="0" smtClean="0"/>
          </a:p>
          <a:p>
            <a:r>
              <a:rPr lang="zh-CN" altLang="en-US" dirty="0" smtClean="0"/>
              <a:t>对</a:t>
            </a:r>
            <a:r>
              <a:rPr lang="en-US" altLang="zh-CN" dirty="0" smtClean="0"/>
              <a:t>Hadoop</a:t>
            </a:r>
            <a:r>
              <a:rPr lang="zh-CN" altLang="en-US" dirty="0" smtClean="0"/>
              <a:t>、</a:t>
            </a:r>
            <a:r>
              <a:rPr lang="en-US" altLang="zh-CN" dirty="0" smtClean="0"/>
              <a:t>Hive</a:t>
            </a:r>
            <a:r>
              <a:rPr lang="zh-CN" altLang="en-US" dirty="0" smtClean="0"/>
              <a:t>、</a:t>
            </a:r>
            <a:r>
              <a:rPr lang="en-US" altLang="zh-CN" dirty="0" smtClean="0"/>
              <a:t>Spark</a:t>
            </a:r>
            <a:r>
              <a:rPr lang="zh-CN" altLang="en-US" dirty="0" smtClean="0"/>
              <a:t>的使用较熟悉</a:t>
            </a:r>
            <a:endParaRPr lang="en-US" altLang="zh-CN" dirty="0" smtClean="0"/>
          </a:p>
          <a:p>
            <a:r>
              <a:rPr lang="zh-CN" altLang="en-US" dirty="0"/>
              <a:t>进行</a:t>
            </a:r>
            <a:r>
              <a:rPr lang="zh-CN" altLang="en-US" dirty="0" smtClean="0"/>
              <a:t>过建立索引、建立分区的相关工作</a:t>
            </a:r>
            <a:endParaRPr lang="en-US" altLang="zh-CN" dirty="0" smtClean="0"/>
          </a:p>
          <a:p>
            <a:r>
              <a:rPr lang="en-US" altLang="zh-CN" dirty="0" smtClean="0"/>
              <a:t>Hive</a:t>
            </a:r>
            <a:r>
              <a:rPr lang="zh-CN" altLang="en-US" dirty="0" smtClean="0"/>
              <a:t>、</a:t>
            </a:r>
            <a:r>
              <a:rPr lang="en-US" altLang="zh-CN" dirty="0" smtClean="0"/>
              <a:t>Spark</a:t>
            </a:r>
            <a:r>
              <a:rPr lang="zh-CN" altLang="en-US" dirty="0" smtClean="0"/>
              <a:t>的设计中考虑了插拔性，容易编写第三方代码并融入原有架构中</a:t>
            </a:r>
            <a:endParaRPr lang="en-US" altLang="zh-CN" dirty="0" smtClean="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32</a:t>
            </a:fld>
            <a:endParaRPr lang="zh-CN" altLang="en-US"/>
          </a:p>
        </p:txBody>
      </p:sp>
    </p:spTree>
    <p:extLst>
      <p:ext uri="{BB962C8B-B14F-4D97-AF65-F5344CB8AC3E}">
        <p14:creationId xmlns:p14="http://schemas.microsoft.com/office/powerpoint/2010/main" val="1711512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本课题研究的背景和意义</a:t>
            </a:r>
          </a:p>
        </p:txBody>
      </p:sp>
      <p:sp>
        <p:nvSpPr>
          <p:cNvPr id="3" name="内容占位符 2"/>
          <p:cNvSpPr>
            <a:spLocks noGrp="1"/>
          </p:cNvSpPr>
          <p:nvPr>
            <p:ph idx="1"/>
          </p:nvPr>
        </p:nvSpPr>
        <p:spPr/>
        <p:txBody>
          <a:bodyPr>
            <a:normAutofit lnSpcReduction="10000"/>
          </a:bodyPr>
          <a:lstStyle/>
          <a:p>
            <a:r>
              <a:rPr lang="zh-CN" altLang="en-US" dirty="0" smtClean="0"/>
              <a:t>轨迹数据概述</a:t>
            </a:r>
            <a:endParaRPr lang="en-US" altLang="zh-CN" dirty="0" smtClean="0"/>
          </a:p>
          <a:p>
            <a:pPr lvl="1"/>
            <a:r>
              <a:rPr lang="zh-CN" altLang="en-US" dirty="0" smtClean="0"/>
              <a:t>轨迹</a:t>
            </a:r>
            <a:endParaRPr lang="en-US" altLang="zh-CN" dirty="0" smtClean="0"/>
          </a:p>
          <a:p>
            <a:pPr lvl="2"/>
            <a:r>
              <a:rPr lang="zh-CN" altLang="en-US" dirty="0" smtClean="0"/>
              <a:t>移动对象随着时间的变化在空间中留下的印迹</a:t>
            </a:r>
            <a:r>
              <a:rPr lang="en-US" altLang="zh-CN" dirty="0" smtClean="0"/>
              <a:t>[1]</a:t>
            </a:r>
          </a:p>
          <a:p>
            <a:pPr lvl="2"/>
            <a:r>
              <a:rPr lang="en-US" altLang="zh-CN" dirty="0"/>
              <a:t>A </a:t>
            </a:r>
            <a:r>
              <a:rPr lang="en-US" altLang="zh-CN" b="1" dirty="0"/>
              <a:t>trajectory</a:t>
            </a:r>
            <a:r>
              <a:rPr lang="en-US" altLang="zh-CN" dirty="0"/>
              <a:t> or </a:t>
            </a:r>
            <a:r>
              <a:rPr lang="en-US" altLang="zh-CN" b="1" dirty="0"/>
              <a:t>flight path</a:t>
            </a:r>
            <a:r>
              <a:rPr lang="en-US" altLang="zh-CN" dirty="0"/>
              <a:t> is the path that a moving object follows through space as a function of time</a:t>
            </a:r>
            <a:r>
              <a:rPr lang="en-US" altLang="zh-CN" dirty="0" smtClean="0"/>
              <a:t>.[2]</a:t>
            </a:r>
          </a:p>
          <a:p>
            <a:pPr lvl="1"/>
            <a:r>
              <a:rPr lang="zh-CN" altLang="en-US" dirty="0" smtClean="0"/>
              <a:t>轨迹数据举例</a:t>
            </a:r>
            <a:r>
              <a:rPr lang="en-US" altLang="zh-CN" dirty="0" smtClean="0"/>
              <a:t>[1]</a:t>
            </a:r>
          </a:p>
          <a:p>
            <a:pPr lvl="2"/>
            <a:r>
              <a:rPr lang="zh-CN" altLang="en-US" dirty="0"/>
              <a:t>移动</a:t>
            </a:r>
            <a:r>
              <a:rPr lang="zh-CN" altLang="en-US" dirty="0" smtClean="0"/>
              <a:t>社交网络等应用记录的用户移动轨迹</a:t>
            </a:r>
            <a:endParaRPr lang="en-US" altLang="zh-CN" dirty="0" smtClean="0"/>
          </a:p>
          <a:p>
            <a:pPr lvl="3"/>
            <a:r>
              <a:rPr lang="zh-CN" altLang="en-US" dirty="0" smtClean="0"/>
              <a:t>用户在不同位置的签到行为序列</a:t>
            </a:r>
            <a:endParaRPr lang="en-US" altLang="zh-CN" dirty="0" smtClean="0"/>
          </a:p>
          <a:p>
            <a:pPr lvl="2"/>
            <a:r>
              <a:rPr lang="zh-CN" altLang="en-US" dirty="0" smtClean="0"/>
              <a:t>出租车所配</a:t>
            </a:r>
            <a:r>
              <a:rPr lang="en-US" altLang="zh-CN" dirty="0" smtClean="0"/>
              <a:t>GPS</a:t>
            </a:r>
            <a:r>
              <a:rPr lang="zh-CN" altLang="en-US" dirty="0" smtClean="0"/>
              <a:t>记录的车辆移动轨迹</a:t>
            </a:r>
            <a:endParaRPr lang="en-US" altLang="zh-CN" dirty="0" smtClean="0"/>
          </a:p>
          <a:p>
            <a:pPr lvl="2"/>
            <a:r>
              <a:rPr lang="zh-CN" altLang="en-US" dirty="0" smtClean="0"/>
              <a:t>生物学家收集记录的候鸟迁徙轨迹</a:t>
            </a:r>
            <a:endParaRPr lang="en-US" altLang="zh-CN" dirty="0" smtClean="0"/>
          </a:p>
          <a:p>
            <a:pPr lvl="2"/>
            <a:r>
              <a:rPr lang="zh-CN" altLang="en-US" dirty="0" smtClean="0"/>
              <a:t>海上船只所配</a:t>
            </a:r>
            <a:r>
              <a:rPr lang="en-US" altLang="zh-CN" dirty="0" smtClean="0"/>
              <a:t>AIS</a:t>
            </a:r>
            <a:r>
              <a:rPr lang="zh-CN" altLang="en-US" dirty="0" smtClean="0"/>
              <a:t>设备记录的船舶移动轨迹</a:t>
            </a:r>
            <a:endParaRPr lang="en-US" altLang="zh-CN" dirty="0" smtClean="0"/>
          </a:p>
          <a:p>
            <a:pPr lvl="3"/>
            <a:r>
              <a:rPr lang="en-US" altLang="zh-CN" dirty="0" smtClean="0"/>
              <a:t>AIS</a:t>
            </a:r>
            <a:r>
              <a:rPr lang="zh-CN" altLang="en-US" dirty="0" smtClean="0"/>
              <a:t>设备广播位置及移动信息，由卫星、基站接收记录</a:t>
            </a:r>
            <a:endParaRPr lang="en-US" altLang="zh-CN" dirty="0" smtClean="0"/>
          </a:p>
          <a:p>
            <a:pPr lvl="2"/>
            <a:r>
              <a:rPr lang="en-US" altLang="zh-CN" dirty="0" smtClean="0"/>
              <a:t>……</a:t>
            </a:r>
          </a:p>
          <a:p>
            <a:pPr lvl="2"/>
            <a:endParaRPr lang="en-US" altLang="zh-CN" dirty="0" smtClean="0"/>
          </a:p>
          <a:p>
            <a:pPr lvl="3"/>
            <a:endParaRPr lang="en-US" altLang="zh-CN" dirty="0" smtClean="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3</a:t>
            </a:fld>
            <a:endParaRPr lang="zh-CN" altLang="en-US"/>
          </a:p>
        </p:txBody>
      </p:sp>
    </p:spTree>
    <p:extLst>
      <p:ext uri="{BB962C8B-B14F-4D97-AF65-F5344CB8AC3E}">
        <p14:creationId xmlns:p14="http://schemas.microsoft.com/office/powerpoint/2010/main" val="3630659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本课题研究的背景和意义</a:t>
            </a:r>
          </a:p>
        </p:txBody>
      </p:sp>
      <p:sp>
        <p:nvSpPr>
          <p:cNvPr id="3" name="内容占位符 2"/>
          <p:cNvSpPr>
            <a:spLocks noGrp="1"/>
          </p:cNvSpPr>
          <p:nvPr>
            <p:ph idx="1"/>
          </p:nvPr>
        </p:nvSpPr>
        <p:spPr/>
        <p:txBody>
          <a:bodyPr/>
          <a:lstStyle/>
          <a:p>
            <a:r>
              <a:rPr lang="zh-CN" altLang="en-US" dirty="0" smtClean="0"/>
              <a:t>轨迹数据概述</a:t>
            </a:r>
            <a:endParaRPr lang="en-US" altLang="zh-CN" dirty="0" smtClean="0"/>
          </a:p>
          <a:p>
            <a:pPr lvl="1"/>
            <a:r>
              <a:rPr lang="zh-CN" altLang="en-US" dirty="0"/>
              <a:t>轨迹</a:t>
            </a:r>
            <a:r>
              <a:rPr lang="zh-CN" altLang="en-US" dirty="0" smtClean="0"/>
              <a:t>数据应用举例</a:t>
            </a:r>
            <a:endParaRPr lang="en-US" altLang="zh-CN" dirty="0" smtClean="0"/>
          </a:p>
          <a:p>
            <a:pPr lvl="2"/>
            <a:r>
              <a:rPr lang="zh-CN" altLang="en-US" dirty="0" smtClean="0"/>
              <a:t>移动对象轨迹的在线处理及统计分析</a:t>
            </a:r>
            <a:endParaRPr lang="en-US" altLang="zh-CN" dirty="0" smtClean="0"/>
          </a:p>
          <a:p>
            <a:pPr lvl="2"/>
            <a:r>
              <a:rPr lang="zh-CN" altLang="en-US" dirty="0"/>
              <a:t>轨迹</a:t>
            </a:r>
            <a:r>
              <a:rPr lang="zh-CN" altLang="en-US" dirty="0" smtClean="0"/>
              <a:t>数据的查询检索</a:t>
            </a:r>
            <a:endParaRPr lang="en-US" altLang="zh-CN" dirty="0" smtClean="0"/>
          </a:p>
          <a:p>
            <a:pPr lvl="3"/>
            <a:r>
              <a:rPr lang="zh-CN" altLang="en-US" dirty="0" smtClean="0"/>
              <a:t>时空区域的条件检索</a:t>
            </a:r>
            <a:endParaRPr lang="en-US" altLang="zh-CN" dirty="0" smtClean="0"/>
          </a:p>
          <a:p>
            <a:pPr lvl="3"/>
            <a:r>
              <a:rPr lang="zh-CN" altLang="en-US" dirty="0" smtClean="0"/>
              <a:t>指定轨迹的近邻检索</a:t>
            </a:r>
            <a:endParaRPr lang="en-US" altLang="zh-CN" dirty="0" smtClean="0"/>
          </a:p>
          <a:p>
            <a:pPr lvl="2"/>
            <a:r>
              <a:rPr lang="zh-CN" altLang="en-US" dirty="0" smtClean="0"/>
              <a:t>轨迹数据挖掘</a:t>
            </a:r>
            <a:endParaRPr lang="en-US" altLang="zh-CN" dirty="0" smtClean="0"/>
          </a:p>
          <a:p>
            <a:pPr lvl="3"/>
            <a:r>
              <a:rPr lang="zh-CN" altLang="en-US" dirty="0" smtClean="0"/>
              <a:t>针对特定的热点区域、兴趣目标进行数据挖掘</a:t>
            </a:r>
            <a:endParaRPr lang="en-US" altLang="zh-CN" dirty="0" smtClean="0"/>
          </a:p>
          <a:p>
            <a:pPr lvl="2"/>
            <a:r>
              <a:rPr lang="zh-CN" altLang="en-US" dirty="0" smtClean="0"/>
              <a:t>轨迹数据可视化</a:t>
            </a:r>
            <a:endParaRPr lang="en-US" altLang="zh-CN" dirty="0" smtClean="0"/>
          </a:p>
          <a:p>
            <a:pPr lvl="2"/>
            <a:r>
              <a:rPr lang="en-US" altLang="zh-CN" dirty="0" smtClean="0"/>
              <a:t>……</a:t>
            </a:r>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4</a:t>
            </a:fld>
            <a:endParaRPr lang="zh-CN" altLang="en-US"/>
          </a:p>
        </p:txBody>
      </p:sp>
    </p:spTree>
    <p:extLst>
      <p:ext uri="{BB962C8B-B14F-4D97-AF65-F5344CB8AC3E}">
        <p14:creationId xmlns:p14="http://schemas.microsoft.com/office/powerpoint/2010/main" val="3984156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本课题研究的背景和意义</a:t>
            </a:r>
          </a:p>
        </p:txBody>
      </p:sp>
      <p:sp>
        <p:nvSpPr>
          <p:cNvPr id="3" name="内容占位符 2"/>
          <p:cNvSpPr>
            <a:spLocks noGrp="1"/>
          </p:cNvSpPr>
          <p:nvPr>
            <p:ph idx="1"/>
          </p:nvPr>
        </p:nvSpPr>
        <p:spPr/>
        <p:txBody>
          <a:bodyPr/>
          <a:lstStyle/>
          <a:p>
            <a:r>
              <a:rPr lang="zh-CN" altLang="en-US" dirty="0" smtClean="0"/>
              <a:t>轨迹数据概述</a:t>
            </a:r>
            <a:endParaRPr lang="en-US" altLang="zh-CN" dirty="0" smtClean="0"/>
          </a:p>
          <a:p>
            <a:pPr lvl="1"/>
            <a:r>
              <a:rPr lang="zh-CN" altLang="en-US" dirty="0"/>
              <a:t>轨迹数据存储方法</a:t>
            </a:r>
            <a:r>
              <a:rPr lang="en-US" altLang="zh-CN" dirty="0"/>
              <a:t>[3</a:t>
            </a:r>
            <a:r>
              <a:rPr lang="en-US" altLang="zh-CN" dirty="0" smtClean="0"/>
              <a:t>]</a:t>
            </a:r>
          </a:p>
          <a:p>
            <a:pPr lvl="1"/>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5</a:t>
            </a:fld>
            <a:endParaRPr lang="zh-CN" altLang="en-US"/>
          </a:p>
        </p:txBody>
      </p:sp>
      <p:graphicFrame>
        <p:nvGraphicFramePr>
          <p:cNvPr id="5" name="图示 4"/>
          <p:cNvGraphicFramePr/>
          <p:nvPr>
            <p:extLst>
              <p:ext uri="{D42A27DB-BD31-4B8C-83A1-F6EECF244321}">
                <p14:modId xmlns:p14="http://schemas.microsoft.com/office/powerpoint/2010/main" val="3186816134"/>
              </p:ext>
            </p:extLst>
          </p:nvPr>
        </p:nvGraphicFramePr>
        <p:xfrm>
          <a:off x="1696720" y="2283228"/>
          <a:ext cx="5415280" cy="40159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燕尾形箭头 5"/>
          <p:cNvSpPr/>
          <p:nvPr/>
        </p:nvSpPr>
        <p:spPr>
          <a:xfrm rot="10800000">
            <a:off x="7112000" y="2705100"/>
            <a:ext cx="596900" cy="571500"/>
          </a:xfrm>
          <a:prstGeom prst="notched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 name="文本框 6"/>
          <p:cNvSpPr txBox="1"/>
          <p:nvPr/>
        </p:nvSpPr>
        <p:spPr>
          <a:xfrm>
            <a:off x="7667837" y="2390685"/>
            <a:ext cx="1317413" cy="1200329"/>
          </a:xfrm>
          <a:prstGeom prst="rect">
            <a:avLst/>
          </a:prstGeom>
          <a:noFill/>
        </p:spPr>
        <p:txBody>
          <a:bodyPr wrap="square" rtlCol="0">
            <a:spAutoFit/>
          </a:bodyPr>
          <a:lstStyle/>
          <a:p>
            <a:r>
              <a:rPr lang="zh-CN" altLang="en-US" dirty="0" smtClean="0"/>
              <a:t>本课题中采用空间位置点存储方式</a:t>
            </a:r>
            <a:endParaRPr lang="zh-CN" altLang="en-US" dirty="0"/>
          </a:p>
        </p:txBody>
      </p:sp>
    </p:spTree>
    <p:extLst>
      <p:ext uri="{BB962C8B-B14F-4D97-AF65-F5344CB8AC3E}">
        <p14:creationId xmlns:p14="http://schemas.microsoft.com/office/powerpoint/2010/main" val="254179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本课题研究的背景和意义</a:t>
            </a:r>
          </a:p>
        </p:txBody>
      </p:sp>
      <p:sp>
        <p:nvSpPr>
          <p:cNvPr id="3" name="内容占位符 2"/>
          <p:cNvSpPr>
            <a:spLocks noGrp="1"/>
          </p:cNvSpPr>
          <p:nvPr>
            <p:ph idx="1"/>
          </p:nvPr>
        </p:nvSpPr>
        <p:spPr/>
        <p:txBody>
          <a:bodyPr/>
          <a:lstStyle/>
          <a:p>
            <a:r>
              <a:rPr lang="zh-CN" altLang="en-US" dirty="0" smtClean="0"/>
              <a:t>轨迹数据实例</a:t>
            </a:r>
            <a:endParaRPr lang="en-US" altLang="zh-CN" dirty="0" smtClean="0"/>
          </a:p>
          <a:p>
            <a:pPr lvl="1"/>
            <a:r>
              <a:rPr lang="en-US" altLang="zh-CN" dirty="0" smtClean="0"/>
              <a:t>AIS</a:t>
            </a:r>
            <a:r>
              <a:rPr lang="zh-CN" altLang="en-US" dirty="0" smtClean="0"/>
              <a:t>船舶轨迹数据</a:t>
            </a:r>
            <a:r>
              <a:rPr lang="en-US" altLang="zh-CN" dirty="0" smtClean="0"/>
              <a:t>[4]</a:t>
            </a:r>
          </a:p>
          <a:p>
            <a:pPr lvl="2"/>
            <a:r>
              <a:rPr lang="zh-CN" altLang="en-US" dirty="0"/>
              <a:t>船载自动识别系统（</a:t>
            </a:r>
            <a:r>
              <a:rPr lang="en-US" altLang="zh-CN" dirty="0"/>
              <a:t>Automatic Identification System</a:t>
            </a:r>
            <a:r>
              <a:rPr lang="zh-CN" altLang="en-US" dirty="0"/>
              <a:t>，</a:t>
            </a:r>
            <a:r>
              <a:rPr lang="en-US" altLang="zh-CN" dirty="0"/>
              <a:t>AIS</a:t>
            </a:r>
            <a:r>
              <a:rPr lang="zh-CN" altLang="en-US" dirty="0"/>
              <a:t>）是一</a:t>
            </a:r>
            <a:r>
              <a:rPr lang="zh-CN" altLang="en-US" dirty="0" smtClean="0"/>
              <a:t>种海上</a:t>
            </a:r>
            <a:r>
              <a:rPr lang="zh-CN" altLang="en-US" dirty="0"/>
              <a:t>助航系统，可以实现海域内船舶的位置信息、运动参数和航行状态的</a:t>
            </a:r>
            <a:r>
              <a:rPr lang="zh-CN" altLang="en-US" dirty="0" smtClean="0"/>
              <a:t>采集</a:t>
            </a:r>
            <a:endParaRPr lang="en-US" altLang="zh-CN" dirty="0" smtClean="0"/>
          </a:p>
          <a:p>
            <a:pPr lvl="2"/>
            <a:r>
              <a:rPr lang="en-US" altLang="zh-CN" dirty="0" smtClean="0"/>
              <a:t>AIS</a:t>
            </a:r>
            <a:r>
              <a:rPr lang="zh-CN" altLang="en-US" dirty="0" smtClean="0"/>
              <a:t>设备定期广播船舶的位置及移动信息，用于船舶避撞</a:t>
            </a:r>
            <a:endParaRPr lang="en-US" altLang="zh-CN" dirty="0"/>
          </a:p>
          <a:p>
            <a:pPr lvl="2"/>
            <a:r>
              <a:rPr lang="zh-CN" altLang="en-US" dirty="0" smtClean="0"/>
              <a:t>布设的</a:t>
            </a:r>
            <a:r>
              <a:rPr lang="en-US" altLang="zh-CN" dirty="0" smtClean="0"/>
              <a:t>AIS</a:t>
            </a:r>
            <a:r>
              <a:rPr lang="zh-CN" altLang="en-US" dirty="0" smtClean="0"/>
              <a:t>岸基基站及卫星可以接收</a:t>
            </a:r>
            <a:r>
              <a:rPr lang="en-US" altLang="zh-CN" dirty="0" smtClean="0"/>
              <a:t>AIS</a:t>
            </a:r>
            <a:r>
              <a:rPr lang="zh-CN" altLang="en-US" dirty="0" smtClean="0"/>
              <a:t>信息</a:t>
            </a:r>
            <a:endParaRPr lang="en-US" altLang="zh-CN" dirty="0" smtClean="0"/>
          </a:p>
          <a:p>
            <a:pPr lvl="2"/>
            <a:r>
              <a:rPr lang="zh-CN" altLang="en-US" dirty="0" smtClean="0"/>
              <a:t>由于</a:t>
            </a:r>
            <a:r>
              <a:rPr lang="en-US" altLang="zh-CN" dirty="0"/>
              <a:t>AIS</a:t>
            </a:r>
            <a:r>
              <a:rPr lang="zh-CN" altLang="en-US" dirty="0"/>
              <a:t>的诸多优点和广泛使用，它目前已经成为了海上船只跟踪监控和海域态势感知的重要手段之一</a:t>
            </a:r>
            <a:r>
              <a:rPr lang="zh-CN" altLang="en-US" dirty="0" smtClean="0"/>
              <a:t>。</a:t>
            </a:r>
            <a:endParaRPr lang="en-US" altLang="zh-CN" dirty="0" smtClean="0"/>
          </a:p>
          <a:p>
            <a:pPr lvl="2"/>
            <a:r>
              <a:rPr lang="zh-CN" altLang="zh-CN" dirty="0"/>
              <a:t>目前全球</a:t>
            </a:r>
            <a:r>
              <a:rPr lang="en-GB" altLang="zh-CN" dirty="0"/>
              <a:t>AIS</a:t>
            </a:r>
            <a:r>
              <a:rPr lang="zh-CN" altLang="zh-CN" dirty="0"/>
              <a:t>岸基基站总数已超过</a:t>
            </a:r>
            <a:r>
              <a:rPr lang="en-GB" altLang="zh-CN" dirty="0"/>
              <a:t>5000</a:t>
            </a:r>
            <a:r>
              <a:rPr lang="zh-CN" altLang="zh-CN" dirty="0"/>
              <a:t>个，每天接收数亿条原始数据</a:t>
            </a:r>
            <a:endParaRPr lang="en-US" altLang="zh-CN" dirty="0" smtClean="0"/>
          </a:p>
          <a:p>
            <a:pPr lvl="2"/>
            <a:r>
              <a:rPr lang="zh-CN" altLang="en-US" dirty="0" smtClean="0"/>
              <a:t>通过解析接收到的</a:t>
            </a:r>
            <a:r>
              <a:rPr lang="en-US" altLang="zh-CN" dirty="0" smtClean="0"/>
              <a:t>AIS</a:t>
            </a:r>
            <a:r>
              <a:rPr lang="zh-CN" altLang="en-US" dirty="0" smtClean="0"/>
              <a:t>数据包，可以将船舶的位置及移动信息转换为固定格式的数据记录存储到关系数据库中</a:t>
            </a:r>
            <a:endParaRPr lang="zh-CN" altLang="en-US" dirty="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6</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3107357941"/>
              </p:ext>
            </p:extLst>
          </p:nvPr>
        </p:nvGraphicFramePr>
        <p:xfrm>
          <a:off x="1470652" y="3200547"/>
          <a:ext cx="7333457" cy="3175480"/>
        </p:xfrm>
        <a:graphic>
          <a:graphicData uri="http://schemas.openxmlformats.org/drawingml/2006/table">
            <a:tbl>
              <a:tblPr firstRow="1" firstCol="1" bandRow="1">
                <a:effectLst>
                  <a:outerShdw blurRad="50800" dist="38100" dir="2700000" algn="tl" rotWithShape="0">
                    <a:prstClr val="black">
                      <a:alpha val="40000"/>
                    </a:prstClr>
                  </a:outerShdw>
                </a:effectLst>
                <a:tableStyleId>{5C22544A-7EE6-4342-B048-85BDC9FD1C3A}</a:tableStyleId>
              </a:tblPr>
              <a:tblGrid>
                <a:gridCol w="1289106">
                  <a:extLst>
                    <a:ext uri="{9D8B030D-6E8A-4147-A177-3AD203B41FA5}">
                      <a16:colId xmlns:a16="http://schemas.microsoft.com/office/drawing/2014/main" val="3157738355"/>
                    </a:ext>
                  </a:extLst>
                </a:gridCol>
                <a:gridCol w="1591394">
                  <a:extLst>
                    <a:ext uri="{9D8B030D-6E8A-4147-A177-3AD203B41FA5}">
                      <a16:colId xmlns:a16="http://schemas.microsoft.com/office/drawing/2014/main" val="4074065693"/>
                    </a:ext>
                  </a:extLst>
                </a:gridCol>
                <a:gridCol w="794645">
                  <a:extLst>
                    <a:ext uri="{9D8B030D-6E8A-4147-A177-3AD203B41FA5}">
                      <a16:colId xmlns:a16="http://schemas.microsoft.com/office/drawing/2014/main" val="1394883436"/>
                    </a:ext>
                  </a:extLst>
                </a:gridCol>
                <a:gridCol w="669342">
                  <a:extLst>
                    <a:ext uri="{9D8B030D-6E8A-4147-A177-3AD203B41FA5}">
                      <a16:colId xmlns:a16="http://schemas.microsoft.com/office/drawing/2014/main" val="435498445"/>
                    </a:ext>
                  </a:extLst>
                </a:gridCol>
                <a:gridCol w="2988970">
                  <a:extLst>
                    <a:ext uri="{9D8B030D-6E8A-4147-A177-3AD203B41FA5}">
                      <a16:colId xmlns:a16="http://schemas.microsoft.com/office/drawing/2014/main" val="1679549600"/>
                    </a:ext>
                  </a:extLst>
                </a:gridCol>
              </a:tblGrid>
              <a:tr h="474881">
                <a:tc>
                  <a:txBody>
                    <a:bodyPr/>
                    <a:lstStyle/>
                    <a:p>
                      <a:pPr indent="0" algn="ctr">
                        <a:spcAft>
                          <a:spcPts val="0"/>
                        </a:spcAft>
                      </a:pPr>
                      <a:r>
                        <a:rPr lang="zh-CN" sz="900" kern="0">
                          <a:effectLst/>
                        </a:rPr>
                        <a:t>字段名</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ctr">
                        <a:spcAft>
                          <a:spcPts val="0"/>
                        </a:spcAft>
                      </a:pPr>
                      <a:r>
                        <a:rPr lang="zh-CN" sz="900" kern="0">
                          <a:effectLst/>
                        </a:rPr>
                        <a:t>数据类型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ctr">
                        <a:spcAft>
                          <a:spcPts val="0"/>
                        </a:spcAft>
                      </a:pPr>
                      <a:r>
                        <a:rPr lang="zh-CN" sz="900" kern="0" dirty="0">
                          <a:effectLst/>
                        </a:rPr>
                        <a:t>默认值</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ctr">
                        <a:spcAft>
                          <a:spcPts val="0"/>
                        </a:spcAft>
                      </a:pPr>
                      <a:r>
                        <a:rPr lang="zh-CN" sz="900" kern="0" dirty="0">
                          <a:effectLst/>
                        </a:rPr>
                        <a:t>允许非空</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ctr">
                        <a:spcAft>
                          <a:spcPts val="0"/>
                        </a:spcAft>
                      </a:pPr>
                      <a:r>
                        <a:rPr lang="zh-CN" sz="900" kern="0" dirty="0">
                          <a:effectLst/>
                        </a:rPr>
                        <a:t>备注</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9798741"/>
                  </a:ext>
                </a:extLst>
              </a:tr>
              <a:tr h="257200">
                <a:tc>
                  <a:txBody>
                    <a:bodyPr/>
                    <a:lstStyle/>
                    <a:p>
                      <a:pPr indent="0" algn="l" fontAlgn="t">
                        <a:spcAft>
                          <a:spcPts val="0"/>
                        </a:spcAft>
                      </a:pPr>
                      <a:r>
                        <a:rPr lang="en-US" sz="900" kern="0" dirty="0">
                          <a:effectLst/>
                        </a:rPr>
                        <a:t>MMSI</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indent="0" algn="l" fontAlgn="t">
                        <a:spcAft>
                          <a:spcPts val="0"/>
                        </a:spcAft>
                      </a:pPr>
                      <a:r>
                        <a:rPr lang="en-US" sz="900" kern="0" dirty="0" err="1">
                          <a:effectLst/>
                        </a:rPr>
                        <a:t>int</a:t>
                      </a:r>
                      <a:r>
                        <a:rPr lang="en-US" sz="900" kern="0" dirty="0">
                          <a:effectLst/>
                        </a:rPr>
                        <a:t>(11)</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l" fontAlgn="t">
                        <a:spcAft>
                          <a:spcPts val="0"/>
                        </a:spcAft>
                      </a:pPr>
                      <a:r>
                        <a:rPr lang="zh-CN" sz="900" kern="0" dirty="0">
                          <a:effectLst/>
                        </a:rPr>
                        <a:t>无</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ctr" fontAlgn="t">
                        <a:spcAft>
                          <a:spcPts val="0"/>
                        </a:spcAft>
                      </a:pPr>
                      <a:r>
                        <a:rPr lang="en-US" sz="900" kern="0">
                          <a:effectLst/>
                        </a:rPr>
                        <a:t>NO</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l" fontAlgn="t">
                        <a:spcAft>
                          <a:spcPts val="0"/>
                        </a:spcAft>
                      </a:pPr>
                      <a:r>
                        <a:rPr lang="zh-CN" sz="900" kern="0">
                          <a:effectLst/>
                        </a:rPr>
                        <a:t>在</a:t>
                      </a:r>
                      <a:r>
                        <a:rPr lang="en-US" sz="900" kern="0">
                          <a:effectLst/>
                        </a:rPr>
                        <a:t>AIS</a:t>
                      </a:r>
                      <a:r>
                        <a:rPr lang="zh-CN" sz="900" kern="0">
                          <a:effectLst/>
                        </a:rPr>
                        <a:t>消息中用</a:t>
                      </a:r>
                      <a:r>
                        <a:rPr lang="en-US" sz="900" kern="0">
                          <a:effectLst/>
                        </a:rPr>
                        <a:t>30</a:t>
                      </a:r>
                      <a:r>
                        <a:rPr lang="zh-CN" sz="900" kern="0">
                          <a:effectLst/>
                        </a:rPr>
                        <a:t>比特表示。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26272336"/>
                  </a:ext>
                </a:extLst>
              </a:tr>
              <a:tr h="257200">
                <a:tc>
                  <a:txBody>
                    <a:bodyPr/>
                    <a:lstStyle/>
                    <a:p>
                      <a:pPr indent="0" algn="l" fontAlgn="t">
                        <a:spcAft>
                          <a:spcPts val="0"/>
                        </a:spcAft>
                      </a:pPr>
                      <a:r>
                        <a:rPr lang="en-US" sz="900" kern="0" dirty="0" err="1">
                          <a:effectLst/>
                        </a:rPr>
                        <a:t>Record_Datetime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indent="0" algn="l" fontAlgn="t">
                        <a:spcAft>
                          <a:spcPts val="0"/>
                        </a:spcAft>
                      </a:pPr>
                      <a:r>
                        <a:rPr lang="en-US" sz="900" kern="0" dirty="0" err="1">
                          <a:solidFill>
                            <a:schemeClr val="dk1"/>
                          </a:solidFill>
                          <a:effectLst/>
                          <a:latin typeface="+mn-lt"/>
                          <a:ea typeface="+mn-ea"/>
                          <a:cs typeface="+mn-cs"/>
                        </a:rPr>
                        <a:t>int</a:t>
                      </a:r>
                      <a:r>
                        <a:rPr lang="en-US" sz="900" kern="0" dirty="0">
                          <a:solidFill>
                            <a:schemeClr val="dk1"/>
                          </a:solidFill>
                          <a:effectLst/>
                          <a:latin typeface="+mn-lt"/>
                          <a:ea typeface="+mn-ea"/>
                          <a:cs typeface="+mn-cs"/>
                        </a:rPr>
                        <a:t>(10) unsigned</a:t>
                      </a:r>
                      <a:endParaRPr lang="zh-CN" sz="900" kern="0" dirty="0">
                        <a:solidFill>
                          <a:schemeClr val="dk1"/>
                        </a:solidFill>
                        <a:effectLst/>
                        <a:latin typeface="+mn-lt"/>
                        <a:ea typeface="+mn-ea"/>
                        <a:cs typeface="+mn-cs"/>
                      </a:endParaRPr>
                    </a:p>
                  </a:txBody>
                  <a:tcPr marL="68580" marR="68580" marT="0" marB="0" anchor="ctr"/>
                </a:tc>
                <a:tc>
                  <a:txBody>
                    <a:bodyPr/>
                    <a:lstStyle/>
                    <a:p>
                      <a:pPr indent="0" algn="l" fontAlgn="t">
                        <a:spcAft>
                          <a:spcPts val="0"/>
                        </a:spcAft>
                      </a:pPr>
                      <a:r>
                        <a:rPr lang="en-US" sz="900" kern="0" dirty="0">
                          <a:effectLst/>
                        </a:rPr>
                        <a:t>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ctr" fontAlgn="t">
                        <a:spcAft>
                          <a:spcPts val="0"/>
                        </a:spcAft>
                      </a:pPr>
                      <a:r>
                        <a:rPr lang="en-US" sz="900" kern="0">
                          <a:effectLst/>
                        </a:rPr>
                        <a:t>NO</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l" fontAlgn="t">
                        <a:spcAft>
                          <a:spcPts val="0"/>
                        </a:spcAft>
                      </a:pPr>
                      <a:r>
                        <a:rPr lang="zh-CN" sz="900" kern="0">
                          <a:effectLst/>
                        </a:rPr>
                        <a:t>对应的</a:t>
                      </a:r>
                      <a:r>
                        <a:rPr lang="en-US" sz="900" kern="0">
                          <a:effectLst/>
                        </a:rPr>
                        <a:t>GPS</a:t>
                      </a:r>
                      <a:r>
                        <a:rPr lang="zh-CN" sz="900" kern="0">
                          <a:effectLst/>
                        </a:rPr>
                        <a:t>时间，有误差。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79033242"/>
                  </a:ext>
                </a:extLst>
              </a:tr>
              <a:tr h="385799">
                <a:tc>
                  <a:txBody>
                    <a:bodyPr/>
                    <a:lstStyle/>
                    <a:p>
                      <a:pPr indent="0" algn="l" fontAlgn="t">
                        <a:spcAft>
                          <a:spcPts val="0"/>
                        </a:spcAft>
                      </a:pPr>
                      <a:r>
                        <a:rPr lang="en-US" sz="900" kern="0" dirty="0">
                          <a:effectLst/>
                        </a:rPr>
                        <a:t>Longitude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indent="0" algn="l" fontAlgn="t">
                        <a:spcAft>
                          <a:spcPts val="0"/>
                        </a:spcAft>
                      </a:pPr>
                      <a:r>
                        <a:rPr lang="en-US" sz="900" kern="0" dirty="0" err="1">
                          <a:solidFill>
                            <a:schemeClr val="dk1"/>
                          </a:solidFill>
                          <a:effectLst/>
                          <a:latin typeface="+mn-lt"/>
                          <a:ea typeface="+mn-ea"/>
                          <a:cs typeface="+mn-cs"/>
                        </a:rPr>
                        <a:t>int</a:t>
                      </a:r>
                      <a:r>
                        <a:rPr lang="en-US" sz="900" kern="0" dirty="0">
                          <a:solidFill>
                            <a:schemeClr val="dk1"/>
                          </a:solidFill>
                          <a:effectLst/>
                          <a:latin typeface="+mn-lt"/>
                          <a:ea typeface="+mn-ea"/>
                          <a:cs typeface="+mn-cs"/>
                        </a:rPr>
                        <a:t>(11)</a:t>
                      </a:r>
                      <a:endParaRPr lang="zh-CN" sz="900" kern="0" dirty="0">
                        <a:solidFill>
                          <a:schemeClr val="dk1"/>
                        </a:solidFill>
                        <a:effectLst/>
                        <a:latin typeface="+mn-lt"/>
                        <a:ea typeface="+mn-ea"/>
                        <a:cs typeface="+mn-cs"/>
                      </a:endParaRPr>
                    </a:p>
                  </a:txBody>
                  <a:tcPr marL="68580" marR="68580" marT="0" marB="0" anchor="ctr"/>
                </a:tc>
                <a:tc>
                  <a:txBody>
                    <a:bodyPr/>
                    <a:lstStyle/>
                    <a:p>
                      <a:pPr indent="0" algn="l" fontAlgn="t">
                        <a:spcAft>
                          <a:spcPts val="0"/>
                        </a:spcAft>
                      </a:pPr>
                      <a:r>
                        <a:rPr lang="en-US" sz="900" kern="0" dirty="0">
                          <a:effectLst/>
                        </a:rPr>
                        <a:t>108600000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ctr" fontAlgn="t">
                        <a:spcAft>
                          <a:spcPts val="0"/>
                        </a:spcAft>
                      </a:pPr>
                      <a:r>
                        <a:rPr lang="en-US" sz="900" kern="0">
                          <a:effectLst/>
                        </a:rPr>
                        <a:t>NO</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l" fontAlgn="t">
                        <a:spcAft>
                          <a:spcPts val="0"/>
                        </a:spcAft>
                      </a:pPr>
                      <a:r>
                        <a:rPr lang="zh-CN" sz="900" kern="0">
                          <a:effectLst/>
                        </a:rPr>
                        <a:t>经度，单位</a:t>
                      </a:r>
                      <a:r>
                        <a:rPr lang="en-US" sz="900" kern="0">
                          <a:effectLst/>
                        </a:rPr>
                        <a:t>1/600000</a:t>
                      </a:r>
                      <a:r>
                        <a:rPr lang="zh-CN" sz="900" kern="0">
                          <a:effectLst/>
                        </a:rPr>
                        <a:t>度，范围</a:t>
                      </a:r>
                      <a:r>
                        <a:rPr lang="en-US" sz="900" kern="0">
                          <a:effectLst/>
                        </a:rPr>
                        <a:t>-108000000~108000000</a:t>
                      </a:r>
                      <a:r>
                        <a:rPr lang="zh-CN" sz="900" kern="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30305130"/>
                  </a:ext>
                </a:extLst>
              </a:tr>
              <a:tr h="257200">
                <a:tc>
                  <a:txBody>
                    <a:bodyPr/>
                    <a:lstStyle/>
                    <a:p>
                      <a:pPr indent="0" algn="l" fontAlgn="t">
                        <a:spcAft>
                          <a:spcPts val="0"/>
                        </a:spcAft>
                      </a:pPr>
                      <a:r>
                        <a:rPr lang="en-US" sz="900" kern="0" dirty="0">
                          <a:effectLst/>
                        </a:rPr>
                        <a:t>Latitude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indent="0" algn="l" fontAlgn="t">
                        <a:spcAft>
                          <a:spcPts val="0"/>
                        </a:spcAft>
                      </a:pPr>
                      <a:r>
                        <a:rPr lang="en-US" sz="900" kern="0" dirty="0" err="1">
                          <a:solidFill>
                            <a:schemeClr val="dk1"/>
                          </a:solidFill>
                          <a:effectLst/>
                          <a:latin typeface="+mn-lt"/>
                          <a:ea typeface="+mn-ea"/>
                          <a:cs typeface="+mn-cs"/>
                        </a:rPr>
                        <a:t>int</a:t>
                      </a:r>
                      <a:r>
                        <a:rPr lang="en-US" sz="900" kern="0" dirty="0">
                          <a:solidFill>
                            <a:schemeClr val="dk1"/>
                          </a:solidFill>
                          <a:effectLst/>
                          <a:latin typeface="+mn-lt"/>
                          <a:ea typeface="+mn-ea"/>
                          <a:cs typeface="+mn-cs"/>
                        </a:rPr>
                        <a:t>(11)</a:t>
                      </a:r>
                      <a:endParaRPr lang="zh-CN" sz="900" kern="0" dirty="0">
                        <a:solidFill>
                          <a:schemeClr val="dk1"/>
                        </a:solidFill>
                        <a:effectLst/>
                        <a:latin typeface="+mn-lt"/>
                        <a:ea typeface="+mn-ea"/>
                        <a:cs typeface="+mn-cs"/>
                      </a:endParaRPr>
                    </a:p>
                  </a:txBody>
                  <a:tcPr marL="68580" marR="68580" marT="0" marB="0" anchor="ctr"/>
                </a:tc>
                <a:tc>
                  <a:txBody>
                    <a:bodyPr/>
                    <a:lstStyle/>
                    <a:p>
                      <a:pPr indent="0" algn="l" fontAlgn="t">
                        <a:spcAft>
                          <a:spcPts val="0"/>
                        </a:spcAft>
                      </a:pPr>
                      <a:r>
                        <a:rPr lang="en-US" sz="900" kern="0" dirty="0">
                          <a:effectLst/>
                        </a:rPr>
                        <a:t>54600000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ctr" fontAlgn="t">
                        <a:spcAft>
                          <a:spcPts val="0"/>
                        </a:spcAft>
                      </a:pPr>
                      <a:r>
                        <a:rPr lang="en-US" sz="900" kern="0" dirty="0">
                          <a:effectLst/>
                        </a:rPr>
                        <a:t>NO</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l" fontAlgn="t">
                        <a:spcAft>
                          <a:spcPts val="0"/>
                        </a:spcAft>
                      </a:pPr>
                      <a:r>
                        <a:rPr lang="zh-CN" sz="900" kern="0">
                          <a:effectLst/>
                        </a:rPr>
                        <a:t>纬度，单位</a:t>
                      </a:r>
                      <a:r>
                        <a:rPr lang="en-US" sz="900" kern="0">
                          <a:effectLst/>
                        </a:rPr>
                        <a:t>1/600000</a:t>
                      </a:r>
                      <a:r>
                        <a:rPr lang="zh-CN" sz="900" kern="0">
                          <a:effectLst/>
                        </a:rPr>
                        <a:t>度，范围</a:t>
                      </a:r>
                      <a:r>
                        <a:rPr lang="en-US" sz="900" kern="0">
                          <a:effectLst/>
                        </a:rPr>
                        <a:t>-54000000~54000000</a:t>
                      </a:r>
                      <a:r>
                        <a:rPr lang="zh-CN" sz="900" kern="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07227996"/>
                  </a:ext>
                </a:extLst>
              </a:tr>
              <a:tr h="257200">
                <a:tc>
                  <a:txBody>
                    <a:bodyPr/>
                    <a:lstStyle/>
                    <a:p>
                      <a:pPr indent="0" algn="l" fontAlgn="t">
                        <a:spcAft>
                          <a:spcPts val="0"/>
                        </a:spcAft>
                      </a:pPr>
                      <a:r>
                        <a:rPr lang="en-US" sz="900" kern="0" dirty="0">
                          <a:effectLst/>
                        </a:rPr>
                        <a:t>Direction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indent="0" algn="l" fontAlgn="t">
                        <a:spcAft>
                          <a:spcPts val="0"/>
                        </a:spcAft>
                      </a:pPr>
                      <a:r>
                        <a:rPr lang="en-US" sz="900" kern="0" dirty="0" err="1">
                          <a:solidFill>
                            <a:schemeClr val="dk1"/>
                          </a:solidFill>
                          <a:effectLst/>
                          <a:latin typeface="+mn-lt"/>
                          <a:ea typeface="+mn-ea"/>
                          <a:cs typeface="+mn-cs"/>
                        </a:rPr>
                        <a:t>smallint</a:t>
                      </a:r>
                      <a:r>
                        <a:rPr lang="en-US" sz="900" kern="0" dirty="0">
                          <a:solidFill>
                            <a:schemeClr val="dk1"/>
                          </a:solidFill>
                          <a:effectLst/>
                          <a:latin typeface="+mn-lt"/>
                          <a:ea typeface="+mn-ea"/>
                          <a:cs typeface="+mn-cs"/>
                        </a:rPr>
                        <a:t>(5) unsigned</a:t>
                      </a:r>
                      <a:endParaRPr lang="zh-CN" sz="900" kern="0" dirty="0">
                        <a:solidFill>
                          <a:schemeClr val="dk1"/>
                        </a:solidFill>
                        <a:effectLst/>
                        <a:latin typeface="+mn-lt"/>
                        <a:ea typeface="+mn-ea"/>
                        <a:cs typeface="+mn-cs"/>
                      </a:endParaRPr>
                    </a:p>
                  </a:txBody>
                  <a:tcPr marL="68580" marR="68580" marT="0" marB="0" anchor="ctr"/>
                </a:tc>
                <a:tc>
                  <a:txBody>
                    <a:bodyPr/>
                    <a:lstStyle/>
                    <a:p>
                      <a:pPr indent="0" algn="l" fontAlgn="t">
                        <a:spcAft>
                          <a:spcPts val="0"/>
                        </a:spcAft>
                      </a:pPr>
                      <a:r>
                        <a:rPr lang="en-US" sz="900" kern="0" dirty="0">
                          <a:effectLst/>
                        </a:rPr>
                        <a:t>3600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ctr" fontAlgn="t">
                        <a:spcAft>
                          <a:spcPts val="0"/>
                        </a:spcAft>
                      </a:pPr>
                      <a:r>
                        <a:rPr lang="en-US" sz="900" kern="0" dirty="0">
                          <a:effectLst/>
                        </a:rPr>
                        <a:t>NO</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l" fontAlgn="t">
                        <a:spcAft>
                          <a:spcPts val="0"/>
                        </a:spcAft>
                      </a:pPr>
                      <a:r>
                        <a:rPr lang="zh-CN" sz="900" kern="0">
                          <a:effectLst/>
                        </a:rPr>
                        <a:t>船航向，单位</a:t>
                      </a:r>
                      <a:r>
                        <a:rPr lang="en-US" sz="900" kern="0">
                          <a:effectLst/>
                        </a:rPr>
                        <a:t>1/10</a:t>
                      </a:r>
                      <a:r>
                        <a:rPr lang="zh-CN" sz="900" kern="0">
                          <a:effectLst/>
                        </a:rPr>
                        <a:t>°，范围</a:t>
                      </a:r>
                      <a:r>
                        <a:rPr lang="en-US" sz="900" kern="0">
                          <a:effectLst/>
                        </a:rPr>
                        <a:t>0-3599</a:t>
                      </a:r>
                      <a:r>
                        <a:rPr lang="zh-CN" sz="900" kern="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76498486"/>
                  </a:ext>
                </a:extLst>
              </a:tr>
              <a:tr h="257200">
                <a:tc>
                  <a:txBody>
                    <a:bodyPr/>
                    <a:lstStyle/>
                    <a:p>
                      <a:pPr indent="0" algn="l" fontAlgn="t">
                        <a:spcAft>
                          <a:spcPts val="0"/>
                        </a:spcAft>
                      </a:pPr>
                      <a:r>
                        <a:rPr lang="en-US" sz="900" kern="0" dirty="0">
                          <a:effectLst/>
                        </a:rPr>
                        <a:t>Heading</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indent="0" algn="l" fontAlgn="t">
                        <a:spcAft>
                          <a:spcPts val="0"/>
                        </a:spcAft>
                      </a:pPr>
                      <a:r>
                        <a:rPr lang="en-US" sz="900" kern="0" dirty="0" err="1">
                          <a:solidFill>
                            <a:schemeClr val="dk1"/>
                          </a:solidFill>
                          <a:effectLst/>
                          <a:latin typeface="+mn-lt"/>
                          <a:ea typeface="+mn-ea"/>
                          <a:cs typeface="+mn-cs"/>
                        </a:rPr>
                        <a:t>smallint</a:t>
                      </a:r>
                      <a:r>
                        <a:rPr lang="en-US" sz="900" kern="0" dirty="0">
                          <a:solidFill>
                            <a:schemeClr val="dk1"/>
                          </a:solidFill>
                          <a:effectLst/>
                          <a:latin typeface="+mn-lt"/>
                          <a:ea typeface="+mn-ea"/>
                          <a:cs typeface="+mn-cs"/>
                        </a:rPr>
                        <a:t>(5) unsigned</a:t>
                      </a:r>
                      <a:endParaRPr lang="zh-CN" sz="900" kern="0" dirty="0">
                        <a:solidFill>
                          <a:schemeClr val="dk1"/>
                        </a:solidFill>
                        <a:effectLst/>
                        <a:latin typeface="+mn-lt"/>
                        <a:ea typeface="+mn-ea"/>
                        <a:cs typeface="+mn-cs"/>
                      </a:endParaRPr>
                    </a:p>
                  </a:txBody>
                  <a:tcPr marL="68580" marR="68580" marT="0" marB="0" anchor="ctr"/>
                </a:tc>
                <a:tc>
                  <a:txBody>
                    <a:bodyPr/>
                    <a:lstStyle/>
                    <a:p>
                      <a:pPr indent="0" algn="l" fontAlgn="t">
                        <a:spcAft>
                          <a:spcPts val="0"/>
                        </a:spcAft>
                      </a:pPr>
                      <a:r>
                        <a:rPr lang="en-US" sz="900" kern="0" dirty="0">
                          <a:effectLst/>
                        </a:rPr>
                        <a:t>511</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ctr" fontAlgn="t">
                        <a:spcAft>
                          <a:spcPts val="0"/>
                        </a:spcAft>
                      </a:pPr>
                      <a:r>
                        <a:rPr lang="en-US" sz="900" kern="0" dirty="0">
                          <a:effectLst/>
                        </a:rPr>
                        <a:t>NO</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l" fontAlgn="t">
                        <a:spcAft>
                          <a:spcPts val="0"/>
                        </a:spcAft>
                      </a:pPr>
                      <a:r>
                        <a:rPr lang="zh-CN" sz="900" kern="0">
                          <a:effectLst/>
                        </a:rPr>
                        <a:t>船首向，范围</a:t>
                      </a:r>
                      <a:r>
                        <a:rPr lang="en-US" sz="900" kern="0">
                          <a:effectLst/>
                        </a:rPr>
                        <a:t>0-359</a:t>
                      </a:r>
                      <a:r>
                        <a:rPr lang="zh-CN" sz="900" kern="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17639454"/>
                  </a:ext>
                </a:extLst>
              </a:tr>
              <a:tr h="257200">
                <a:tc>
                  <a:txBody>
                    <a:bodyPr/>
                    <a:lstStyle/>
                    <a:p>
                      <a:pPr indent="0" algn="l" fontAlgn="t">
                        <a:spcAft>
                          <a:spcPts val="0"/>
                        </a:spcAft>
                      </a:pPr>
                      <a:r>
                        <a:rPr lang="en-US" sz="900" kern="0" dirty="0">
                          <a:effectLst/>
                        </a:rPr>
                        <a:t>Speed</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indent="0" algn="l" fontAlgn="t">
                        <a:spcAft>
                          <a:spcPts val="0"/>
                        </a:spcAft>
                      </a:pPr>
                      <a:r>
                        <a:rPr lang="en-US" sz="900" kern="0" dirty="0" err="1">
                          <a:solidFill>
                            <a:schemeClr val="dk1"/>
                          </a:solidFill>
                          <a:effectLst/>
                          <a:latin typeface="+mn-lt"/>
                          <a:ea typeface="+mn-ea"/>
                          <a:cs typeface="+mn-cs"/>
                        </a:rPr>
                        <a:t>smallint</a:t>
                      </a:r>
                      <a:r>
                        <a:rPr lang="en-US" sz="900" kern="0" dirty="0">
                          <a:solidFill>
                            <a:schemeClr val="dk1"/>
                          </a:solidFill>
                          <a:effectLst/>
                          <a:latin typeface="+mn-lt"/>
                          <a:ea typeface="+mn-ea"/>
                          <a:cs typeface="+mn-cs"/>
                        </a:rPr>
                        <a:t>(5) unsigned</a:t>
                      </a:r>
                      <a:endParaRPr lang="zh-CN" sz="900" kern="0" dirty="0">
                        <a:solidFill>
                          <a:schemeClr val="dk1"/>
                        </a:solidFill>
                        <a:effectLst/>
                        <a:latin typeface="+mn-lt"/>
                        <a:ea typeface="+mn-ea"/>
                        <a:cs typeface="+mn-cs"/>
                      </a:endParaRPr>
                    </a:p>
                  </a:txBody>
                  <a:tcPr marL="68580" marR="68580" marT="0" marB="0" anchor="ctr"/>
                </a:tc>
                <a:tc>
                  <a:txBody>
                    <a:bodyPr/>
                    <a:lstStyle/>
                    <a:p>
                      <a:pPr indent="0" algn="l" fontAlgn="t">
                        <a:spcAft>
                          <a:spcPts val="0"/>
                        </a:spcAft>
                      </a:pPr>
                      <a:r>
                        <a:rPr lang="en-US" sz="900" kern="0" dirty="0">
                          <a:effectLst/>
                        </a:rPr>
                        <a:t>1023</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ctr" fontAlgn="t">
                        <a:spcAft>
                          <a:spcPts val="0"/>
                        </a:spcAft>
                      </a:pPr>
                      <a:r>
                        <a:rPr lang="en-US" sz="900" kern="0" dirty="0">
                          <a:effectLst/>
                        </a:rPr>
                        <a:t>NO</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l" fontAlgn="t">
                        <a:spcAft>
                          <a:spcPts val="0"/>
                        </a:spcAft>
                      </a:pPr>
                      <a:r>
                        <a:rPr lang="zh-CN" sz="900" kern="0" dirty="0">
                          <a:effectLst/>
                        </a:rPr>
                        <a:t>船速，单位</a:t>
                      </a:r>
                      <a:r>
                        <a:rPr lang="en-US" sz="900" kern="0" dirty="0">
                          <a:effectLst/>
                        </a:rPr>
                        <a:t>1/10</a:t>
                      </a:r>
                      <a:r>
                        <a:rPr lang="zh-CN" sz="900" kern="0" dirty="0">
                          <a:effectLst/>
                        </a:rPr>
                        <a:t>节，范围</a:t>
                      </a:r>
                      <a:r>
                        <a:rPr lang="en-US" sz="900" kern="0" dirty="0">
                          <a:effectLst/>
                        </a:rPr>
                        <a:t>0-1023</a:t>
                      </a:r>
                      <a:r>
                        <a:rPr lang="zh-CN" sz="900" kern="0" dirty="0">
                          <a:effectLst/>
                        </a:rPr>
                        <a: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50864547"/>
                  </a:ext>
                </a:extLst>
              </a:tr>
              <a:tr h="257200">
                <a:tc>
                  <a:txBody>
                    <a:bodyPr/>
                    <a:lstStyle/>
                    <a:p>
                      <a:pPr indent="0" algn="l" fontAlgn="t">
                        <a:spcAft>
                          <a:spcPts val="0"/>
                        </a:spcAft>
                      </a:pPr>
                      <a:r>
                        <a:rPr lang="en-US" sz="900" kern="0" dirty="0">
                          <a:effectLst/>
                        </a:rPr>
                        <a:t>Status</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indent="0" algn="l" fontAlgn="t">
                        <a:spcAft>
                          <a:spcPts val="0"/>
                        </a:spcAft>
                      </a:pPr>
                      <a:r>
                        <a:rPr lang="en-US" sz="900" kern="0" dirty="0" err="1">
                          <a:solidFill>
                            <a:schemeClr val="dk1"/>
                          </a:solidFill>
                          <a:effectLst/>
                          <a:latin typeface="+mn-lt"/>
                          <a:ea typeface="+mn-ea"/>
                          <a:cs typeface="+mn-cs"/>
                        </a:rPr>
                        <a:t>tinyint</a:t>
                      </a:r>
                      <a:r>
                        <a:rPr lang="en-US" sz="900" kern="0" dirty="0">
                          <a:solidFill>
                            <a:schemeClr val="dk1"/>
                          </a:solidFill>
                          <a:effectLst/>
                          <a:latin typeface="+mn-lt"/>
                          <a:ea typeface="+mn-ea"/>
                          <a:cs typeface="+mn-cs"/>
                        </a:rPr>
                        <a:t>(3) unsigned</a:t>
                      </a:r>
                      <a:endParaRPr lang="zh-CN" sz="900" kern="0" dirty="0">
                        <a:solidFill>
                          <a:schemeClr val="dk1"/>
                        </a:solidFill>
                        <a:effectLst/>
                        <a:latin typeface="+mn-lt"/>
                        <a:ea typeface="+mn-ea"/>
                        <a:cs typeface="+mn-cs"/>
                      </a:endParaRPr>
                    </a:p>
                  </a:txBody>
                  <a:tcPr marL="68580" marR="68580" marT="0" marB="0" anchor="ctr"/>
                </a:tc>
                <a:tc>
                  <a:txBody>
                    <a:bodyPr/>
                    <a:lstStyle/>
                    <a:p>
                      <a:pPr indent="0" algn="l" fontAlgn="t">
                        <a:spcAft>
                          <a:spcPts val="0"/>
                        </a:spcAft>
                      </a:pPr>
                      <a:r>
                        <a:rPr lang="en-US" sz="900" kern="0" dirty="0">
                          <a:effectLst/>
                        </a:rPr>
                        <a:t>15</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ctr" fontAlgn="t">
                        <a:spcAft>
                          <a:spcPts val="0"/>
                        </a:spcAft>
                      </a:pPr>
                      <a:r>
                        <a:rPr lang="en-US" sz="900" kern="0" dirty="0">
                          <a:effectLst/>
                        </a:rPr>
                        <a:t>NO</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l" fontAlgn="t">
                        <a:spcAft>
                          <a:spcPts val="0"/>
                        </a:spcAft>
                      </a:pPr>
                      <a:r>
                        <a:rPr lang="zh-CN" sz="900" kern="0" dirty="0">
                          <a:effectLst/>
                        </a:rPr>
                        <a:t>船状态，范围</a:t>
                      </a:r>
                      <a:r>
                        <a:rPr lang="en-US" sz="900" kern="0" dirty="0">
                          <a:effectLst/>
                        </a:rPr>
                        <a:t>0-15</a:t>
                      </a:r>
                      <a:r>
                        <a:rPr lang="zh-CN" sz="900" kern="0" dirty="0">
                          <a:effectLst/>
                        </a:rPr>
                        <a: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38089578"/>
                  </a:ext>
                </a:extLst>
              </a:tr>
              <a:tr h="257200">
                <a:tc>
                  <a:txBody>
                    <a:bodyPr/>
                    <a:lstStyle/>
                    <a:p>
                      <a:pPr indent="0" algn="l" fontAlgn="t">
                        <a:spcAft>
                          <a:spcPts val="0"/>
                        </a:spcAft>
                      </a:pPr>
                      <a:r>
                        <a:rPr lang="en-US" sz="900" kern="0" dirty="0" err="1">
                          <a:effectLst/>
                        </a:rPr>
                        <a:t>ROT_Sensor</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indent="0" algn="l" fontAlgn="t">
                        <a:spcAft>
                          <a:spcPts val="0"/>
                        </a:spcAft>
                      </a:pPr>
                      <a:r>
                        <a:rPr lang="en-US" sz="900" kern="0" dirty="0" err="1">
                          <a:solidFill>
                            <a:schemeClr val="dk1"/>
                          </a:solidFill>
                          <a:effectLst/>
                          <a:latin typeface="+mn-lt"/>
                          <a:ea typeface="+mn-ea"/>
                          <a:cs typeface="+mn-cs"/>
                        </a:rPr>
                        <a:t>smallint</a:t>
                      </a:r>
                      <a:r>
                        <a:rPr lang="en-US" sz="900" kern="0" dirty="0">
                          <a:solidFill>
                            <a:schemeClr val="dk1"/>
                          </a:solidFill>
                          <a:effectLst/>
                          <a:latin typeface="+mn-lt"/>
                          <a:ea typeface="+mn-ea"/>
                          <a:cs typeface="+mn-cs"/>
                        </a:rPr>
                        <a:t>(6)</a:t>
                      </a:r>
                      <a:endParaRPr lang="zh-CN" sz="900" kern="0" dirty="0">
                        <a:solidFill>
                          <a:schemeClr val="dk1"/>
                        </a:solidFill>
                        <a:effectLst/>
                        <a:latin typeface="+mn-lt"/>
                        <a:ea typeface="+mn-ea"/>
                        <a:cs typeface="+mn-cs"/>
                      </a:endParaRPr>
                    </a:p>
                  </a:txBody>
                  <a:tcPr marL="68580" marR="68580" marT="0" marB="0" anchor="ctr"/>
                </a:tc>
                <a:tc>
                  <a:txBody>
                    <a:bodyPr/>
                    <a:lstStyle/>
                    <a:p>
                      <a:pPr indent="0" algn="l" fontAlgn="t">
                        <a:spcAft>
                          <a:spcPts val="0"/>
                        </a:spcAft>
                      </a:pPr>
                      <a:r>
                        <a:rPr lang="en-US" sz="900" kern="0" dirty="0">
                          <a:effectLst/>
                        </a:rPr>
                        <a:t>-710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ctr" fontAlgn="t">
                        <a:spcAft>
                          <a:spcPts val="0"/>
                        </a:spcAft>
                      </a:pPr>
                      <a:r>
                        <a:rPr lang="en-US" sz="900" kern="0" dirty="0">
                          <a:effectLst/>
                        </a:rPr>
                        <a:t>NO</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l" fontAlgn="t">
                        <a:spcAft>
                          <a:spcPts val="0"/>
                        </a:spcAft>
                      </a:pPr>
                      <a:r>
                        <a:rPr lang="zh-CN" sz="900" kern="0" dirty="0">
                          <a:effectLst/>
                        </a:rPr>
                        <a:t>传感器输出转向率，单位°</a:t>
                      </a:r>
                      <a:r>
                        <a:rPr lang="en-US" sz="900" kern="0" dirty="0">
                          <a:effectLst/>
                        </a:rPr>
                        <a:t>/min</a:t>
                      </a:r>
                      <a:r>
                        <a:rPr lang="zh-CN" sz="900" kern="0" dirty="0">
                          <a:effectLst/>
                        </a:rPr>
                        <a:t>，范围</a:t>
                      </a:r>
                      <a:r>
                        <a:rPr lang="en-US" sz="900" kern="0" dirty="0">
                          <a:effectLst/>
                        </a:rPr>
                        <a:t>-708-708</a:t>
                      </a:r>
                      <a:r>
                        <a:rPr lang="zh-CN" sz="900" kern="0" dirty="0">
                          <a:effectLst/>
                        </a:rPr>
                        <a: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32497136"/>
                  </a:ext>
                </a:extLst>
              </a:tr>
              <a:tr h="257200">
                <a:tc>
                  <a:txBody>
                    <a:bodyPr/>
                    <a:lstStyle/>
                    <a:p>
                      <a:pPr indent="0" algn="l" fontAlgn="t">
                        <a:spcAft>
                          <a:spcPts val="0"/>
                        </a:spcAft>
                      </a:pPr>
                      <a:r>
                        <a:rPr lang="en-US" sz="900" kern="0" dirty="0" err="1">
                          <a:effectLst/>
                        </a:rPr>
                        <a:t>AIS_Source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indent="0" algn="l" fontAlgn="t">
                        <a:spcAft>
                          <a:spcPts val="0"/>
                        </a:spcAft>
                      </a:pPr>
                      <a:r>
                        <a:rPr lang="en-US" sz="900" kern="0" dirty="0" err="1">
                          <a:solidFill>
                            <a:schemeClr val="dk1"/>
                          </a:solidFill>
                          <a:effectLst/>
                          <a:latin typeface="+mn-lt"/>
                          <a:ea typeface="+mn-ea"/>
                          <a:cs typeface="+mn-cs"/>
                        </a:rPr>
                        <a:t>smallint</a:t>
                      </a:r>
                      <a:r>
                        <a:rPr lang="en-US" sz="900" kern="0" dirty="0">
                          <a:solidFill>
                            <a:schemeClr val="dk1"/>
                          </a:solidFill>
                          <a:effectLst/>
                          <a:latin typeface="+mn-lt"/>
                          <a:ea typeface="+mn-ea"/>
                          <a:cs typeface="+mn-cs"/>
                        </a:rPr>
                        <a:t>(6)</a:t>
                      </a:r>
                      <a:endParaRPr lang="zh-CN" sz="900" kern="0" dirty="0">
                        <a:solidFill>
                          <a:schemeClr val="dk1"/>
                        </a:solidFill>
                        <a:effectLst/>
                        <a:latin typeface="+mn-lt"/>
                        <a:ea typeface="+mn-ea"/>
                        <a:cs typeface="+mn-cs"/>
                      </a:endParaRPr>
                    </a:p>
                  </a:txBody>
                  <a:tcPr marL="68580" marR="68580" marT="0" marB="0" anchor="ctr"/>
                </a:tc>
                <a:tc>
                  <a:txBody>
                    <a:bodyPr/>
                    <a:lstStyle/>
                    <a:p>
                      <a:pPr indent="0" algn="l" fontAlgn="t">
                        <a:spcAft>
                          <a:spcPts val="0"/>
                        </a:spcAft>
                      </a:pPr>
                      <a:r>
                        <a:rPr lang="en-US" sz="900" kern="0" dirty="0">
                          <a:effectLst/>
                        </a:rPr>
                        <a:t>-1</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ctr" fontAlgn="t">
                        <a:spcAft>
                          <a:spcPts val="0"/>
                        </a:spcAft>
                      </a:pPr>
                      <a:r>
                        <a:rPr lang="en-US" sz="900" kern="0">
                          <a:effectLst/>
                        </a:rPr>
                        <a:t>NO</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l" fontAlgn="t">
                        <a:spcAft>
                          <a:spcPts val="0"/>
                        </a:spcAft>
                      </a:pPr>
                      <a:r>
                        <a:rPr lang="en-US" sz="900" kern="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10710344"/>
                  </a:ext>
                </a:extLst>
              </a:tr>
            </a:tbl>
          </a:graphicData>
        </a:graphic>
      </p:graphicFrame>
    </p:spTree>
    <p:extLst>
      <p:ext uri="{BB962C8B-B14F-4D97-AF65-F5344CB8AC3E}">
        <p14:creationId xmlns:p14="http://schemas.microsoft.com/office/powerpoint/2010/main" val="85249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本课题研究的背景和意义</a:t>
            </a:r>
          </a:p>
        </p:txBody>
      </p:sp>
      <p:sp>
        <p:nvSpPr>
          <p:cNvPr id="3" name="内容占位符 2"/>
          <p:cNvSpPr>
            <a:spLocks noGrp="1"/>
          </p:cNvSpPr>
          <p:nvPr>
            <p:ph idx="1"/>
          </p:nvPr>
        </p:nvSpPr>
        <p:spPr/>
        <p:txBody>
          <a:bodyPr>
            <a:normAutofit/>
          </a:bodyPr>
          <a:lstStyle/>
          <a:p>
            <a:r>
              <a:rPr lang="zh-CN" altLang="en-US" dirty="0" smtClean="0"/>
              <a:t>轨迹数据的数据规模</a:t>
            </a:r>
            <a:endParaRPr lang="en-US" altLang="zh-CN" dirty="0" smtClean="0"/>
          </a:p>
          <a:p>
            <a:pPr lvl="1"/>
            <a:r>
              <a:rPr lang="zh-CN" altLang="en-US" dirty="0" smtClean="0"/>
              <a:t>以</a:t>
            </a:r>
            <a:r>
              <a:rPr lang="en-US" altLang="zh-CN" dirty="0" smtClean="0"/>
              <a:t>AIS</a:t>
            </a:r>
            <a:r>
              <a:rPr lang="zh-CN" altLang="en-US" dirty="0" smtClean="0"/>
              <a:t>动态数据为例</a:t>
            </a:r>
            <a:endParaRPr lang="en-US" altLang="zh-CN" dirty="0" smtClean="0"/>
          </a:p>
          <a:p>
            <a:pPr lvl="1"/>
            <a:r>
              <a:rPr lang="zh-CN" altLang="en-US" dirty="0" smtClean="0"/>
              <a:t>数据规模总量达百亿、千亿条</a:t>
            </a:r>
            <a:endParaRPr lang="en-US" altLang="zh-CN" dirty="0" smtClean="0"/>
          </a:p>
          <a:p>
            <a:pPr lvl="1"/>
            <a:r>
              <a:rPr lang="zh-CN" altLang="en-US" dirty="0" smtClean="0"/>
              <a:t>数据文件大小达</a:t>
            </a:r>
            <a:r>
              <a:rPr lang="en-US" altLang="zh-CN" dirty="0" smtClean="0"/>
              <a:t>TB</a:t>
            </a:r>
            <a:r>
              <a:rPr lang="zh-CN" altLang="en-US" dirty="0" smtClean="0"/>
              <a:t>级别</a:t>
            </a:r>
            <a:endParaRPr lang="en-US" altLang="zh-CN" dirty="0" smtClean="0"/>
          </a:p>
          <a:p>
            <a:pPr lvl="1"/>
            <a:r>
              <a:rPr lang="zh-CN" altLang="en-US" dirty="0" smtClean="0"/>
              <a:t>保持较高增长速度</a:t>
            </a:r>
            <a:endParaRPr lang="zh-CN" altLang="en-US" dirty="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7</a:t>
            </a:fld>
            <a:endParaRPr lang="zh-CN" altLang="en-US"/>
          </a:p>
        </p:txBody>
      </p:sp>
      <p:graphicFrame>
        <p:nvGraphicFramePr>
          <p:cNvPr id="7" name="图表 6"/>
          <p:cNvGraphicFramePr/>
          <p:nvPr>
            <p:extLst>
              <p:ext uri="{D42A27DB-BD31-4B8C-83A1-F6EECF244321}">
                <p14:modId xmlns:p14="http://schemas.microsoft.com/office/powerpoint/2010/main" val="2886965559"/>
              </p:ext>
            </p:extLst>
          </p:nvPr>
        </p:nvGraphicFramePr>
        <p:xfrm>
          <a:off x="2832100" y="3246437"/>
          <a:ext cx="6096000" cy="31295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832472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本课题研究的背景和意义</a:t>
            </a:r>
          </a:p>
        </p:txBody>
      </p:sp>
      <p:sp>
        <p:nvSpPr>
          <p:cNvPr id="3" name="内容占位符 2"/>
          <p:cNvSpPr>
            <a:spLocks noGrp="1"/>
          </p:cNvSpPr>
          <p:nvPr>
            <p:ph idx="1"/>
          </p:nvPr>
        </p:nvSpPr>
        <p:spPr/>
        <p:txBody>
          <a:bodyPr>
            <a:normAutofit fontScale="92500"/>
          </a:bodyPr>
          <a:lstStyle/>
          <a:p>
            <a:r>
              <a:rPr lang="zh-CN" altLang="en-US" dirty="0" smtClean="0"/>
              <a:t>大规模</a:t>
            </a:r>
            <a:r>
              <a:rPr lang="zh-CN" altLang="en-US" dirty="0"/>
              <a:t>数据面临的挑战</a:t>
            </a:r>
            <a:endParaRPr lang="en-US" altLang="zh-CN" dirty="0"/>
          </a:p>
          <a:p>
            <a:pPr lvl="1"/>
            <a:r>
              <a:rPr lang="zh-CN" altLang="en-US" dirty="0"/>
              <a:t>传统关系型数据库难以支持检索需求</a:t>
            </a:r>
            <a:endParaRPr lang="en-US" altLang="zh-CN" dirty="0"/>
          </a:p>
          <a:p>
            <a:pPr lvl="2"/>
            <a:r>
              <a:rPr lang="zh-CN" altLang="en-US" dirty="0"/>
              <a:t>以</a:t>
            </a:r>
            <a:r>
              <a:rPr lang="en-US" altLang="zh-CN" dirty="0"/>
              <a:t>MySQL</a:t>
            </a:r>
            <a:r>
              <a:rPr lang="zh-CN" altLang="en-US" dirty="0"/>
              <a:t>数据库中的</a:t>
            </a:r>
            <a:r>
              <a:rPr lang="en-US" altLang="zh-CN" dirty="0"/>
              <a:t>AIS</a:t>
            </a:r>
            <a:r>
              <a:rPr lang="zh-CN" altLang="en-US" dirty="0"/>
              <a:t>动态数据为例</a:t>
            </a:r>
            <a:endParaRPr lang="en-US" altLang="zh-CN" dirty="0"/>
          </a:p>
          <a:p>
            <a:pPr lvl="3"/>
            <a:r>
              <a:rPr lang="en-US" altLang="zh-CN" dirty="0"/>
              <a:t>AIS</a:t>
            </a:r>
            <a:r>
              <a:rPr lang="zh-CN" altLang="en-US" dirty="0"/>
              <a:t>动态数据在</a:t>
            </a:r>
            <a:r>
              <a:rPr lang="en-US" altLang="zh-CN" dirty="0"/>
              <a:t>MySQL</a:t>
            </a:r>
            <a:r>
              <a:rPr lang="zh-CN" altLang="en-US" dirty="0"/>
              <a:t>数据库中的数据表条数达二百余亿条</a:t>
            </a:r>
            <a:endParaRPr lang="en-US" altLang="zh-CN" dirty="0"/>
          </a:p>
          <a:p>
            <a:pPr lvl="2"/>
            <a:r>
              <a:rPr lang="zh-CN" altLang="en-US" dirty="0"/>
              <a:t>只能进行主键索引的条件查询，具有秒级响应速度，其余条件查询（即使是单一条件）都将无法获得结果，且会导致数据库崩溃</a:t>
            </a:r>
            <a:endParaRPr lang="en-US" altLang="zh-CN" dirty="0"/>
          </a:p>
          <a:p>
            <a:pPr lvl="1"/>
            <a:r>
              <a:rPr lang="zh-CN" altLang="en-US" dirty="0"/>
              <a:t>大多数据挖掘分析并不针对全球全量数据</a:t>
            </a:r>
            <a:endParaRPr lang="en-US" altLang="zh-CN" dirty="0"/>
          </a:p>
          <a:p>
            <a:pPr lvl="2"/>
            <a:r>
              <a:rPr lang="zh-CN" altLang="en-US" dirty="0"/>
              <a:t>更关注某一区域的历史信息</a:t>
            </a:r>
            <a:endParaRPr lang="en-US" altLang="zh-CN" dirty="0"/>
          </a:p>
          <a:p>
            <a:pPr lvl="2"/>
            <a:r>
              <a:rPr lang="zh-CN" altLang="en-US" dirty="0"/>
              <a:t>百亿、千亿级别的数据传统关系型数据库难以进行时空条件查询</a:t>
            </a:r>
          </a:p>
          <a:p>
            <a:r>
              <a:rPr lang="zh-CN" altLang="en-US" dirty="0" smtClean="0">
                <a:solidFill>
                  <a:srgbClr val="FF0000"/>
                </a:solidFill>
              </a:rPr>
              <a:t>需要对大规模的轨迹数据进行存储管理和维护，实现针对时空、目标的条件查询，并具有较好的响应时间（分钟、小时级），以供统计分析、或进一步的数据挖掘分析使用</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8</a:t>
            </a:fld>
            <a:endParaRPr lang="zh-CN" altLang="en-US"/>
          </a:p>
        </p:txBody>
      </p:sp>
    </p:spTree>
    <p:extLst>
      <p:ext uri="{BB962C8B-B14F-4D97-AF65-F5344CB8AC3E}">
        <p14:creationId xmlns:p14="http://schemas.microsoft.com/office/powerpoint/2010/main" val="77969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wipe(left)">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视差">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lnDef>
      <a:spPr>
        <a:ln>
          <a:tailEnd type="triangle"/>
        </a:ln>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TM02900720[[fn=积分]]</Template>
  <TotalTime>872</TotalTime>
  <Words>3044</Words>
  <Application>Microsoft Office PowerPoint</Application>
  <PresentationFormat>全屏显示(4:3)</PresentationFormat>
  <Paragraphs>441</Paragraphs>
  <Slides>33</Slides>
  <Notes>8</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33</vt:i4>
      </vt:variant>
    </vt:vector>
  </HeadingPairs>
  <TitlesOfParts>
    <vt:vector size="47" baseType="lpstr">
      <vt:lpstr>等线</vt:lpstr>
      <vt:lpstr>华文楷体</vt:lpstr>
      <vt:lpstr>宋体</vt:lpstr>
      <vt:lpstr>微软雅黑</vt:lpstr>
      <vt:lpstr>Arial</vt:lpstr>
      <vt:lpstr>Calibri</vt:lpstr>
      <vt:lpstr>Calibri Light</vt:lpstr>
      <vt:lpstr>Cambria Math</vt:lpstr>
      <vt:lpstr>Corbel</vt:lpstr>
      <vt:lpstr>Times New Roman</vt:lpstr>
      <vt:lpstr>Wingdings 2</vt:lpstr>
      <vt:lpstr>HDOfficeLightV0</vt:lpstr>
      <vt:lpstr>1_HDOfficeLightV0</vt:lpstr>
      <vt:lpstr>视差</vt:lpstr>
      <vt:lpstr>面向大规模轨迹数据的检索优化研究与实现 </vt:lpstr>
      <vt:lpstr>报告提纲</vt:lpstr>
      <vt:lpstr>报告提纲</vt:lpstr>
      <vt:lpstr>本课题研究的背景和意义</vt:lpstr>
      <vt:lpstr>本课题研究的背景和意义</vt:lpstr>
      <vt:lpstr>本课题研究的背景和意义</vt:lpstr>
      <vt:lpstr>本课题研究的背景和意义</vt:lpstr>
      <vt:lpstr>本课题研究的背景和意义</vt:lpstr>
      <vt:lpstr>本课题研究的背景和意义</vt:lpstr>
      <vt:lpstr>本课题研究的背景和意义</vt:lpstr>
      <vt:lpstr>本课题研究的背景和意义</vt:lpstr>
      <vt:lpstr>本课题研究的背景和意义</vt:lpstr>
      <vt:lpstr>本课题研究的背景和意义</vt:lpstr>
      <vt:lpstr>报告提纲</vt:lpstr>
      <vt:lpstr>相关研究工作</vt:lpstr>
      <vt:lpstr>相关研究工作</vt:lpstr>
      <vt:lpstr>相关研究工作</vt:lpstr>
      <vt:lpstr>相关研究工作</vt:lpstr>
      <vt:lpstr>相关研究工作</vt:lpstr>
      <vt:lpstr>相关研究工作</vt:lpstr>
      <vt:lpstr>相关研究工作</vt:lpstr>
      <vt:lpstr>报告提纲</vt:lpstr>
      <vt:lpstr>研究内容和预期目标</vt:lpstr>
      <vt:lpstr>研究内容和预期目标</vt:lpstr>
      <vt:lpstr>研究内容和预期目标</vt:lpstr>
      <vt:lpstr>研究内容和预期目标</vt:lpstr>
      <vt:lpstr>报告提纲</vt:lpstr>
      <vt:lpstr>研究方法</vt:lpstr>
      <vt:lpstr>研究方法</vt:lpstr>
      <vt:lpstr>研究方法</vt:lpstr>
      <vt:lpstr>技术路线</vt:lpstr>
      <vt:lpstr>实现方案</vt:lpstr>
      <vt:lpstr>可行性分析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陈Joy</dc:creator>
  <cp:lastModifiedBy>Boyu Diao</cp:lastModifiedBy>
  <cp:revision>608</cp:revision>
  <dcterms:created xsi:type="dcterms:W3CDTF">2016-05-29T07:09:23Z</dcterms:created>
  <dcterms:modified xsi:type="dcterms:W3CDTF">2017-10-03T15:19:32Z</dcterms:modified>
</cp:coreProperties>
</file>