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74"/>
  </p:notesMasterIdLst>
  <p:handoutMasterIdLst>
    <p:handoutMasterId r:id="rId75"/>
  </p:handoutMasterIdLst>
  <p:sldIdLst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9" r:id="rId68"/>
    <p:sldId id="340" r:id="rId69"/>
    <p:sldId id="341" r:id="rId70"/>
    <p:sldId id="342" r:id="rId71"/>
    <p:sldId id="343" r:id="rId72"/>
    <p:sldId id="344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9293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1452" y="90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t>6/03/2018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t>6/03/2018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96CF30-A8D5-459F-AB77-C66EB6F1E359}" type="slidenum">
              <a:rPr lang="nl-NL" smtClean="0"/>
              <a:pPr eaLnBrk="1" hangingPunct="1"/>
              <a:t>1</a:t>
            </a:fld>
            <a:endParaRPr lang="nl-NL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4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AF9FFD6-0455-4F65-ADD4-17D39EB08ED9}" type="slidenum">
              <a:rPr lang="nl-NL" smtClean="0"/>
              <a:pPr eaLnBrk="1" hangingPunct="1"/>
              <a:t>11</a:t>
            </a:fld>
            <a:endParaRPr lang="nl-NL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1963756-4600-46BC-BF0A-246F08EF7FCE}" type="slidenum">
              <a:rPr lang="nl-NL" smtClean="0"/>
              <a:pPr eaLnBrk="1" hangingPunct="1"/>
              <a:t>12</a:t>
            </a:fld>
            <a:endParaRPr lang="nl-NL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1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1516258-2031-46B0-945C-B752D785AA8D}" type="slidenum">
              <a:rPr lang="nl-NL" smtClean="0"/>
              <a:pPr eaLnBrk="1" hangingPunct="1"/>
              <a:t>13</a:t>
            </a:fld>
            <a:endParaRPr lang="nl-NL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1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31DB8A-2BB2-46FE-89EE-25CCFF0ECC0B}" type="slidenum">
              <a:rPr lang="nl-NL" smtClean="0">
                <a:solidFill>
                  <a:prstClr val="black"/>
                </a:solidFill>
              </a:rPr>
              <a:pPr eaLnBrk="1" hangingPunct="1"/>
              <a:t>14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A086EAB-BEAC-4D81-A31D-FE9C1DCA2AB1}" type="slidenum">
              <a:rPr lang="nl-NL" smtClean="0"/>
              <a:pPr eaLnBrk="1" hangingPunct="1"/>
              <a:t>15</a:t>
            </a:fld>
            <a:endParaRPr lang="nl-NL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0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0AFDFA-27CD-42B6-8EAB-77718A96DF61}" type="slidenum">
              <a:rPr lang="nl-NL" smtClean="0"/>
              <a:pPr eaLnBrk="1" hangingPunct="1"/>
              <a:t>16</a:t>
            </a:fld>
            <a:endParaRPr lang="nl-NL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5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2FECF5D-096D-42CD-8617-4E5A44522CA2}" type="slidenum">
              <a:rPr lang="nl-NL" smtClean="0"/>
              <a:pPr eaLnBrk="1" hangingPunct="1"/>
              <a:t>17</a:t>
            </a:fld>
            <a:endParaRPr lang="nl-NL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5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957051-C011-4520-B684-3CB8849479B5}" type="slidenum">
              <a:rPr lang="nl-NL" smtClean="0"/>
              <a:pPr eaLnBrk="1" hangingPunct="1"/>
              <a:t>18</a:t>
            </a:fld>
            <a:endParaRPr lang="nl-NL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7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D800DBE-838C-4EAF-BDF2-8009FDB4FF3E}" type="slidenum">
              <a:rPr lang="nl-NL" smtClean="0"/>
              <a:pPr eaLnBrk="1" hangingPunct="1"/>
              <a:t>19</a:t>
            </a:fld>
            <a:endParaRPr lang="nl-NL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1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EBA4E31-001E-4C58-8D38-107B51150687}" type="slidenum">
              <a:rPr lang="nl-NL" smtClean="0"/>
              <a:pPr eaLnBrk="1" hangingPunct="1"/>
              <a:t>21</a:t>
            </a:fld>
            <a:endParaRPr lang="nl-NL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1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2622A7-C6BF-4ADC-A9FB-099112213731}" type="slidenum">
              <a:rPr lang="nl-NL" smtClean="0"/>
              <a:pPr eaLnBrk="1" hangingPunct="1"/>
              <a:t>3</a:t>
            </a:fld>
            <a:endParaRPr lang="nl-NL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9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99B0E1-9713-4348-99C3-035DCC18561D}" type="slidenum">
              <a:rPr lang="nl-NL" smtClean="0"/>
              <a:pPr eaLnBrk="1" hangingPunct="1"/>
              <a:t>22</a:t>
            </a:fld>
            <a:endParaRPr lang="nl-NL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14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ED308F-A1D5-488A-8C36-B2760DF6CED8}" type="slidenum">
              <a:rPr lang="nl-NL" smtClean="0"/>
              <a:pPr eaLnBrk="1" hangingPunct="1"/>
              <a:t>23</a:t>
            </a:fld>
            <a:endParaRPr lang="nl-NL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5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C4F487-5F7F-487E-9F54-3D4B7037766F}" type="slidenum">
              <a:rPr lang="nl-NL" smtClean="0"/>
              <a:pPr eaLnBrk="1" hangingPunct="1"/>
              <a:t>26</a:t>
            </a:fld>
            <a:endParaRPr lang="nl-NL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3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0750227-2710-4FBB-9C96-49D52B9063EC}" type="slidenum">
              <a:rPr lang="nl-NL" smtClean="0"/>
              <a:pPr eaLnBrk="1" hangingPunct="1"/>
              <a:t>27</a:t>
            </a:fld>
            <a:endParaRPr lang="nl-NL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6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94D90D9-739F-421F-A928-1EFD4C208B14}" type="slidenum">
              <a:rPr lang="nl-NL" smtClean="0"/>
              <a:pPr eaLnBrk="1" hangingPunct="1"/>
              <a:t>28</a:t>
            </a:fld>
            <a:endParaRPr lang="nl-NL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17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E8CF8C9-D883-4714-AF20-686003739164}" type="slidenum">
              <a:rPr lang="nl-NL" smtClean="0"/>
              <a:pPr eaLnBrk="1" hangingPunct="1"/>
              <a:t>29</a:t>
            </a:fld>
            <a:endParaRPr lang="nl-NL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245EE0-5062-47A2-BD26-9BCA31197A44}" type="slidenum">
              <a:rPr lang="nl-NL" smtClean="0"/>
              <a:pPr eaLnBrk="1" hangingPunct="1"/>
              <a:t>30</a:t>
            </a:fld>
            <a:endParaRPr lang="nl-NL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1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3311F4-455B-48D8-AD21-11F87A097389}" type="slidenum">
              <a:rPr lang="nl-NL" smtClean="0"/>
              <a:pPr eaLnBrk="1" hangingPunct="1"/>
              <a:t>31</a:t>
            </a:fld>
            <a:endParaRPr lang="nl-NL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1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0CB9962-89F0-4B53-980B-BDBB19081C34}" type="slidenum">
              <a:rPr lang="nl-NL" smtClean="0"/>
              <a:pPr eaLnBrk="1" hangingPunct="1"/>
              <a:t>32</a:t>
            </a:fld>
            <a:endParaRPr lang="nl-NL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37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A3C6038-1B28-4D94-BF18-13A0167408F0}" type="slidenum">
              <a:rPr lang="nl-NL" smtClean="0"/>
              <a:pPr eaLnBrk="1" hangingPunct="1"/>
              <a:t>33</a:t>
            </a:fld>
            <a:endParaRPr lang="nl-NL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505FA4E-93B7-401E-B8EA-E207D47C6FA9}" type="slidenum">
              <a:rPr lang="nl-NL" smtClean="0"/>
              <a:pPr eaLnBrk="1" hangingPunct="1"/>
              <a:t>4</a:t>
            </a:fld>
            <a:endParaRPr lang="nl-NL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0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0B6869-5953-454B-91D7-BA6FE91207E7}" type="slidenum">
              <a:rPr lang="nl-NL" smtClean="0"/>
              <a:pPr eaLnBrk="1" hangingPunct="1"/>
              <a:t>34</a:t>
            </a:fld>
            <a:endParaRPr lang="nl-NL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3A7D10-D478-4577-8D9E-6050AC7CD327}" type="slidenum">
              <a:rPr lang="nl-NL" smtClean="0"/>
              <a:pPr eaLnBrk="1" hangingPunct="1"/>
              <a:t>35</a:t>
            </a:fld>
            <a:endParaRPr lang="nl-NL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8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2BDC57-027B-4E27-9B15-87E73A24485B}" type="slidenum">
              <a:rPr lang="nl-NL" smtClean="0"/>
              <a:pPr eaLnBrk="1" hangingPunct="1"/>
              <a:t>36</a:t>
            </a:fld>
            <a:endParaRPr lang="nl-NL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27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7B6133C-B31B-4FEE-86A0-61BF893F14EC}" type="slidenum">
              <a:rPr lang="nl-NL" smtClean="0"/>
              <a:pPr eaLnBrk="1" hangingPunct="1"/>
              <a:t>37</a:t>
            </a:fld>
            <a:endParaRPr lang="nl-NL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0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1BCC88-8E96-4292-9CB3-7C52F6345D8F}" type="slidenum">
              <a:rPr lang="nl-NL" smtClean="0"/>
              <a:pPr eaLnBrk="1" hangingPunct="1"/>
              <a:t>38</a:t>
            </a:fld>
            <a:endParaRPr lang="nl-NL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3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7AD6F2-1410-4D8B-A426-0D9FED3FB825}" type="slidenum">
              <a:rPr lang="nl-NL" smtClean="0"/>
              <a:pPr eaLnBrk="1" hangingPunct="1"/>
              <a:t>39</a:t>
            </a:fld>
            <a:endParaRPr lang="nl-NL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95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ED15FC7-D50B-495F-8641-E2DE7460A593}" type="slidenum">
              <a:rPr lang="nl-NL" smtClean="0"/>
              <a:pPr eaLnBrk="1" hangingPunct="1"/>
              <a:t>40</a:t>
            </a:fld>
            <a:endParaRPr lang="nl-NL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73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Zie http://msdn.microsoft.com/en-us/library/yy6y35y8(v=vs.110).aspx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FB2F4-B567-470D-A081-79A764361498}" type="slidenum">
              <a:rPr lang="nl-BE" smtClean="0"/>
              <a:pPr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081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522F371-C560-4A3E-9B25-91FEF885891E}" type="slidenum">
              <a:rPr lang="nl-NL" smtClean="0"/>
              <a:pPr eaLnBrk="1" hangingPunct="1"/>
              <a:t>5</a:t>
            </a:fld>
            <a:endParaRPr lang="nl-NL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335C49-7019-4844-AFA3-F8ABCA88460A}" type="slidenum">
              <a:rPr lang="nl-NL" smtClean="0"/>
              <a:pPr eaLnBrk="1" hangingPunct="1"/>
              <a:t>6</a:t>
            </a:fld>
            <a:endParaRPr lang="nl-NL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http://stackoverflow.com/questions/10259504/delimiters-in-mysql</a:t>
            </a:r>
          </a:p>
        </p:txBody>
      </p:sp>
    </p:spTree>
    <p:extLst>
      <p:ext uri="{BB962C8B-B14F-4D97-AF65-F5344CB8AC3E}">
        <p14:creationId xmlns:p14="http://schemas.microsoft.com/office/powerpoint/2010/main" val="62203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A7FDC1D-FE7F-4807-BCF4-3AAA1D3AECF8}" type="slidenum">
              <a:rPr lang="nl-NL" smtClean="0"/>
              <a:pPr eaLnBrk="1" hangingPunct="1"/>
              <a:t>7</a:t>
            </a:fld>
            <a:endParaRPr lang="nl-NL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64C3080-FBAD-42B9-999F-73C61B0A5A5B}" type="slidenum">
              <a:rPr lang="nl-NL" smtClean="0"/>
              <a:pPr eaLnBrk="1" hangingPunct="1"/>
              <a:t>8</a:t>
            </a:fld>
            <a:endParaRPr lang="nl-NL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3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0AAE48-E01D-4709-B96E-AB0737876F0A}" type="slidenum">
              <a:rPr lang="nl-NL" smtClean="0"/>
              <a:pPr eaLnBrk="1" hangingPunct="1"/>
              <a:t>9</a:t>
            </a:fld>
            <a:endParaRPr lang="nl-NL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1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CEEA72-E831-4842-B077-983B1289FE64}" type="slidenum">
              <a:rPr lang="nl-NL" smtClean="0"/>
              <a:pPr eaLnBrk="1" hangingPunct="1"/>
              <a:t>10</a:t>
            </a:fld>
            <a:endParaRPr lang="nl-NL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7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2043-E3CD-4827-8A7E-57AD623719B1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E37-2ADD-444A-A977-D2DE0C253565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DFB8-3BFC-45D6-BB10-50768825A344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D258-52F5-4281-9F3C-B86833DCED13}" type="datetime1">
              <a:rPr lang="nl-BE" smtClean="0"/>
              <a:t>6/03/2018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C3D8-3F2D-492F-A460-A451FD2BDE5F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E8AC-20E7-4618-9F35-B2CB1ADFBCD0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064-CD60-47E3-9ACC-45FFA285F280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4893-95E7-465B-A4F0-F507C17DF816}" type="datetime1">
              <a:rPr lang="nl-BE" smtClean="0"/>
              <a:t>6/03/2018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6D5B-90FD-4A39-9A51-9533DBD1A994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4F59-9E17-44AA-AF75-9A5AE91AD880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857-D294-4E37-9F71-F045C1DF2156}" type="datetime1">
              <a:rPr lang="nl-BE" smtClean="0"/>
              <a:t>6/03/2018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1012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FC8C-1FAE-4A9C-BA33-4154906EACED}" type="datetime1">
              <a:rPr lang="nl-BE" smtClean="0"/>
              <a:t>6/03/2018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footer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0533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89038"/>
            <a:ext cx="4038600" cy="5059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9038"/>
            <a:ext cx="4038600" cy="5059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F3FC-3E85-4B51-85DC-4DB4A5DA5F56}" type="slidenum">
              <a:rPr lang="nl-NL"/>
              <a:pPr>
                <a:defRPr/>
              </a:pPr>
              <a:t>‹nr.›</a:t>
            </a:fld>
            <a:endParaRPr lang="nl-NL">
              <a:latin typeface="Gill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93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29B2-D84F-4775-AEFA-3F1CC8A99ABE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067E-6D76-4656-9162-1D5DFD69C1CF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AF9F-544C-4307-BCA8-8090153810B2}" type="datetime1">
              <a:rPr lang="nl-BE" smtClean="0"/>
              <a:t>6/03/2018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101C-415A-4118-8183-17F0352704A5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235-3B49-4F2D-8A55-F6AA6B25CAAE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471-295D-45BC-A919-8A80E46E0B6B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DEF-9B3A-4FE6-9422-FEF59E609717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429-7752-4407-B068-490AC37F4E25}" type="datetime1">
              <a:rPr lang="nl-BE" smtClean="0"/>
              <a:t>6/03/2018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0ECD-BE93-462A-90BE-7AC87CEEF06A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D3B5-A8B6-4BCE-B2FC-49A5DC994EF2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00A-6854-4DAE-8560-5223EBBC3F4A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2960-B17F-4606-B506-126204D17995}" type="datetime1">
              <a:rPr lang="nl-BE" smtClean="0"/>
              <a:t>6/03/2018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4DE1-7869-423F-9E35-297EB99DB240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76A-0A96-4466-B470-CF50EE8B21EB}" type="datetime1">
              <a:rPr lang="nl-BE" smtClean="0"/>
              <a:t>6/03/2018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DEBD-BA48-4320-9924-EA1DB582E297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BB99-7593-4E87-BC96-22B589279D0E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D9A8-9816-4CCF-8873-A3A466D050EA}" type="datetime1">
              <a:rPr lang="nl-BE" smtClean="0"/>
              <a:t>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F97B-E41D-46E7-A83F-5BE41B60EB46}" type="datetime1">
              <a:rPr lang="nl-BE" smtClean="0"/>
              <a:t>6/03/2018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8C081546-C157-442C-BC96-2AF9AC054306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BF035AEE-293E-47E2-B62A-EB8C3B252B84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0B3E5B4C-919E-4878-B91E-8A8F0BF382C6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92C5673A-4E2F-4E8F-9C01-E3498B531EA5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78FACF45-158E-46BE-BD39-66F02E4627E4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C5692CCB-D1C5-46C3-911C-D0DD9DD51008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1562EF97-8630-436A-8B27-52ED51BED8DE}" type="datetime1">
              <a:rPr lang="nl-BE" smtClean="0"/>
              <a:t>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error-handling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6/en/information-function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dev.mysql.com/doc/refman/5.6/en/insert.html" TargetMode="External"/><Relationship Id="rId4" Type="http://schemas.openxmlformats.org/officeDocument/2006/relationships/hyperlink" Target="http://dev.mysql.com/doc/refman/5.6/en/integer-types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stored-routin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cap="none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Stored Procedures in </a:t>
            </a:r>
            <a:r>
              <a:rPr lang="en-US" cap="none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MySQL</a:t>
            </a:r>
            <a:r>
              <a:rPr lang="en-US" cap="none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&amp; </a:t>
            </a:r>
            <a:r>
              <a:rPr lang="en-US" cap="none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Transacties</a:t>
            </a:r>
            <a:r>
              <a:rPr lang="en-US" cap="none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in C#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Peter </a:t>
            </a:r>
            <a:r>
              <a:rPr lang="en-US" dirty="0" err="1"/>
              <a:t>Demeester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0" y="6350000"/>
            <a:ext cx="5289550" cy="365125"/>
          </a:xfrm>
        </p:spPr>
        <p:txBody>
          <a:bodyPr/>
          <a:lstStyle/>
          <a:p>
            <a:fld id="{26771082-252D-4A50-9BAA-9039AD7D7895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41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BEGIN/END blocks</a:t>
            </a:r>
            <a:endParaRPr lang="nl-NL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/>
          <a:lstStyle/>
          <a:p>
            <a:pPr eaLnBrk="1" hangingPunct="1"/>
            <a:r>
              <a:rPr lang="fr-FR"/>
              <a:t>optioneel kan je een label meegeven, dit is vooral handig als je vroegtijdig dit block wilt verlaten met </a:t>
            </a:r>
            <a:r>
              <a:rPr lang="fr-FR">
                <a:latin typeface="Arial Narrow" charset="0"/>
              </a:rPr>
              <a:t>LEAVE</a:t>
            </a:r>
            <a:endParaRPr lang="nl-BE"/>
          </a:p>
          <a:p>
            <a:pPr eaLnBrk="1" hangingPunct="1">
              <a:lnSpc>
                <a:spcPct val="90000"/>
              </a:lnSpc>
            </a:pPr>
            <a:endParaRPr lang="nl-BE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nl-BE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73211" y="2954247"/>
            <a:ext cx="8016875" cy="13144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600" b="1" dirty="0" err="1">
                <a:solidFill>
                  <a:srgbClr val="CC0000"/>
                </a:solidFill>
                <a:latin typeface="Courier New" charset="0"/>
              </a:rPr>
              <a:t>blockname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: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BEGIN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commands;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IF condition THEN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LEAVE 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</a:rPr>
              <a:t>blockname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;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END IF;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further commands;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</a:rPr>
              <a:t>blockname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36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</a:t>
            </a:r>
            <a:r>
              <a:rPr lang="fr-FR"/>
              <a:t>okale variabelen</a:t>
            </a:r>
            <a:endParaRPr lang="nl-NL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met </a:t>
            </a:r>
            <a:r>
              <a:rPr lang="nl-BE" dirty="0">
                <a:latin typeface="Arial Narrow" charset="0"/>
              </a:rPr>
              <a:t>DECLARE</a:t>
            </a:r>
            <a:r>
              <a:rPr lang="nl-BE" dirty="0"/>
              <a:t> kunnen binnen een SPROC variabelen aangemaakt worden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r>
              <a:rPr lang="nl-BE" dirty="0"/>
              <a:t>merk op dat lokale variabelen (in tegenstelling tot user </a:t>
            </a:r>
            <a:r>
              <a:rPr lang="nl-BE" dirty="0" err="1"/>
              <a:t>defined</a:t>
            </a:r>
            <a:r>
              <a:rPr lang="nl-BE" dirty="0"/>
              <a:t> variabels) niet met een </a:t>
            </a:r>
            <a:r>
              <a:rPr lang="nl-BE" dirty="0">
                <a:latin typeface="Arial Narrow" charset="0"/>
              </a:rPr>
              <a:t>@</a:t>
            </a:r>
            <a:r>
              <a:rPr lang="nl-BE" dirty="0"/>
              <a:t> beginnen</a:t>
            </a:r>
          </a:p>
          <a:p>
            <a:pPr eaLnBrk="1" hangingPunct="1">
              <a:lnSpc>
                <a:spcPct val="90000"/>
              </a:lnSpc>
            </a:pPr>
            <a:r>
              <a:rPr lang="nl-BE" dirty="0">
                <a:latin typeface="Arial Narrow" charset="0"/>
              </a:rPr>
              <a:t>DECLARE</a:t>
            </a:r>
            <a:r>
              <a:rPr lang="nl-BE" dirty="0"/>
              <a:t> statements moeten aan het </a:t>
            </a:r>
            <a:r>
              <a:rPr lang="nl-BE" b="1" dirty="0"/>
              <a:t>begin</a:t>
            </a:r>
            <a:r>
              <a:rPr lang="nl-BE" dirty="0"/>
              <a:t> van het </a:t>
            </a:r>
            <a:r>
              <a:rPr lang="nl-BE" dirty="0">
                <a:latin typeface="Arial Narrow" charset="0"/>
              </a:rPr>
              <a:t>BEGIN</a:t>
            </a:r>
            <a:r>
              <a:rPr lang="nl-BE" dirty="0"/>
              <a:t>/</a:t>
            </a:r>
            <a:r>
              <a:rPr lang="nl-BE" dirty="0">
                <a:latin typeface="Arial Narrow" charset="0"/>
              </a:rPr>
              <a:t>END</a:t>
            </a:r>
            <a:r>
              <a:rPr lang="nl-BE" dirty="0"/>
              <a:t> </a:t>
            </a:r>
            <a:r>
              <a:rPr lang="nl-BE" dirty="0" err="1"/>
              <a:t>block</a:t>
            </a:r>
            <a:r>
              <a:rPr lang="nl-BE" dirty="0"/>
              <a:t> komen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je kan variabelen een waarde geven met </a:t>
            </a:r>
            <a:r>
              <a:rPr lang="nl-BE" dirty="0">
                <a:latin typeface="Arial Narrow" charset="0"/>
              </a:rPr>
              <a:t>SET</a:t>
            </a:r>
            <a:r>
              <a:rPr lang="nl-BE" dirty="0"/>
              <a:t> of met </a:t>
            </a:r>
            <a:r>
              <a:rPr lang="nl-BE" dirty="0">
                <a:latin typeface="Arial Narrow" charset="0"/>
              </a:rPr>
              <a:t>SELECT  INTO</a:t>
            </a:r>
            <a:r>
              <a:rPr lang="nl-BE" dirty="0">
                <a:latin typeface="Corbel" panose="020B0503020204020204" pitchFamily="34" charset="0"/>
              </a:rPr>
              <a:t>  (zie later voor een voorbeeld)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838200" y="1988840"/>
            <a:ext cx="7848600" cy="1323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p4()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DECLARE a, b INT;</a:t>
            </a:r>
          </a:p>
          <a:p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  DECLARE name VARCHAR(25);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$$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16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IF-THEN-ELSE</a:t>
            </a:r>
            <a:endParaRPr lang="nl-NL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binnen een </a:t>
            </a:r>
            <a:r>
              <a:rPr lang="nl-BE" dirty="0">
                <a:latin typeface="Arial Narrow" charset="0"/>
              </a:rPr>
              <a:t>BEGIN</a:t>
            </a:r>
            <a:r>
              <a:rPr lang="nl-BE" dirty="0"/>
              <a:t>/</a:t>
            </a:r>
            <a:r>
              <a:rPr lang="nl-BE" dirty="0">
                <a:latin typeface="Arial Narrow" charset="0"/>
              </a:rPr>
              <a:t>END</a:t>
            </a:r>
            <a:r>
              <a:rPr lang="nl-BE" dirty="0"/>
              <a:t> block kunnen </a:t>
            </a:r>
            <a:r>
              <a:rPr lang="nl-BE" dirty="0" err="1"/>
              <a:t>conditionals</a:t>
            </a:r>
            <a:r>
              <a:rPr lang="nl-BE" dirty="0"/>
              <a:t> gebruikt worden: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38200" y="2133600"/>
            <a:ext cx="7848600" cy="32924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p5(IN parameter1 INT)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DECLARE variable1 INT;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variable1 = parameter1 + 1;	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IF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variable1 = 0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THEN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INSERT INTO t VALUES(17);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END IF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IF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parameter1 = 0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THEN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UPDATE t SET s1 = s1 + 1;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ELSE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UPDATE t SET s1 = s1 + 2;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END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IF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$$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61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CASE</a:t>
            </a:r>
            <a:endParaRPr lang="nl-NL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alternatieve </a:t>
            </a:r>
            <a:r>
              <a:rPr lang="nl-BE" dirty="0" err="1"/>
              <a:t>conditional</a:t>
            </a:r>
            <a:r>
              <a:rPr lang="nl-BE" dirty="0"/>
              <a:t> is een (switch) </a:t>
            </a:r>
            <a:r>
              <a:rPr lang="nl-BE" dirty="0">
                <a:latin typeface="Arial Narrow" charset="0"/>
              </a:rPr>
              <a:t>CASE</a:t>
            </a:r>
            <a:r>
              <a:rPr lang="nl-BE" dirty="0"/>
              <a:t> structuur: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r>
              <a:rPr lang="nl-BE" dirty="0"/>
              <a:t>welk resultaat levert </a:t>
            </a:r>
            <a:r>
              <a:rPr lang="nl-BE" dirty="0">
                <a:latin typeface="Arial Narrow" charset="0"/>
              </a:rPr>
              <a:t>CALL p6(NULL) </a:t>
            </a:r>
            <a:r>
              <a:rPr lang="nl-BE" dirty="0"/>
              <a:t>op?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838200" y="2073383"/>
            <a:ext cx="7848600" cy="25542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p6(IN parameter1 INT)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DECLARE variabele1 INT;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variable1 = parameter1 + 1;	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CASE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variable1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WHEN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0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THEN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INSERT INTO t VALUES(17);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WHEN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1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THEN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INSERT INTO t VALUES(18);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ELSE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INSERT INTO t VALUES(19);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END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CASE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$$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54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Loops</a:t>
            </a:r>
            <a:endParaRPr lang="nl-NL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47545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sz="2400"/>
              <a:t>naast </a:t>
            </a:r>
            <a:r>
              <a:rPr lang="fr-FR" sz="2400" i="1"/>
              <a:t>conditionals</a:t>
            </a:r>
            <a:r>
              <a:rPr lang="fr-FR" sz="2400"/>
              <a:t> kunnen ook </a:t>
            </a:r>
            <a:r>
              <a:rPr lang="fr-FR" sz="2400" i="1"/>
              <a:t>loops</a:t>
            </a:r>
            <a:r>
              <a:rPr lang="fr-FR" sz="2400"/>
              <a:t> gebruikt worden</a:t>
            </a:r>
          </a:p>
          <a:p>
            <a:pPr eaLnBrk="1" hangingPunct="1"/>
            <a:r>
              <a:rPr lang="fr-FR" sz="2400"/>
              <a:t>loops komen in 3 smaken:</a:t>
            </a:r>
          </a:p>
          <a:p>
            <a:pPr eaLnBrk="1" hangingPunct="1"/>
            <a:endParaRPr lang="fr-FR" sz="2400"/>
          </a:p>
          <a:p>
            <a:pPr eaLnBrk="1" hangingPunct="1"/>
            <a:endParaRPr lang="fr-FR" sz="2400"/>
          </a:p>
          <a:p>
            <a:pPr eaLnBrk="1" hangingPunct="1"/>
            <a:endParaRPr lang="fr-FR" sz="2400"/>
          </a:p>
          <a:p>
            <a:pPr eaLnBrk="1" hangingPunct="1"/>
            <a:endParaRPr lang="fr-FR" sz="2400"/>
          </a:p>
          <a:p>
            <a:pPr eaLnBrk="1" hangingPunct="1"/>
            <a:endParaRPr lang="fr-FR" sz="2400"/>
          </a:p>
          <a:p>
            <a:pPr eaLnBrk="1" hangingPunct="1"/>
            <a:endParaRPr lang="fr-FR" sz="2400"/>
          </a:p>
          <a:p>
            <a:pPr eaLnBrk="1" hangingPunct="1"/>
            <a:r>
              <a:rPr lang="fr-FR" sz="2400"/>
              <a:t>m.b.v. </a:t>
            </a:r>
            <a:r>
              <a:rPr lang="fr-FR" sz="2400">
                <a:latin typeface="Arial Narrow" charset="0"/>
              </a:rPr>
              <a:t>LEAVE</a:t>
            </a:r>
            <a:r>
              <a:rPr lang="fr-FR" sz="2400"/>
              <a:t> kan een lus onderbroken worden (noodzakelijk bij </a:t>
            </a:r>
            <a:r>
              <a:rPr lang="fr-FR" sz="2400">
                <a:latin typeface="Arial Narrow" charset="0"/>
              </a:rPr>
              <a:t>LOOP</a:t>
            </a:r>
            <a:r>
              <a:rPr lang="fr-FR" sz="2400"/>
              <a:t>), met </a:t>
            </a:r>
            <a:r>
              <a:rPr lang="fr-FR" sz="2400">
                <a:latin typeface="Arial Narrow" charset="0"/>
              </a:rPr>
              <a:t>ITERATE</a:t>
            </a:r>
            <a:r>
              <a:rPr lang="fr-FR" sz="2400"/>
              <a:t> kan je een lusdoorgang overslaan</a:t>
            </a:r>
            <a:endParaRPr lang="nl-NL" sz="240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65125" y="2292350"/>
            <a:ext cx="8321675" cy="24320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[loopname:] REPEAT</a:t>
            </a:r>
          </a:p>
          <a:p>
            <a:pPr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commands;</a:t>
            </a:r>
          </a:p>
          <a:p>
            <a:pPr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UNTIL condition END REPEAT [loopname];</a:t>
            </a:r>
          </a:p>
          <a:p>
            <a:pPr eaLnBrk="1" hangingPunct="1"/>
            <a:endParaRPr lang="en-US" sz="1400" b="1">
              <a:solidFill>
                <a:srgbClr val="0000FF"/>
              </a:solidFill>
              <a:latin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[loopname:] WHILE condition DO</a:t>
            </a:r>
          </a:p>
          <a:p>
            <a:pPr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commands;</a:t>
            </a:r>
          </a:p>
          <a:p>
            <a:pPr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END WHILE [loopname];</a:t>
            </a:r>
          </a:p>
          <a:p>
            <a:pPr eaLnBrk="1" hangingPunct="1"/>
            <a:endParaRPr lang="en-US" sz="1400" b="1">
              <a:solidFill>
                <a:srgbClr val="0000FF"/>
              </a:solidFill>
              <a:latin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loopname: LOOP</a:t>
            </a:r>
          </a:p>
          <a:p>
            <a:pPr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commands;</a:t>
            </a:r>
          </a:p>
          <a:p>
            <a:pPr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END LOOP loopname;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9866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WHILE</a:t>
            </a:r>
            <a:endParaRPr lang="nl-NL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nl-BE"/>
          </a:p>
          <a:p>
            <a:pPr eaLnBrk="1" hangingPunct="1">
              <a:lnSpc>
                <a:spcPct val="90000"/>
              </a:lnSpc>
            </a:pPr>
            <a:endParaRPr lang="nl-BE"/>
          </a:p>
          <a:p>
            <a:pPr eaLnBrk="1" hangingPunct="1">
              <a:lnSpc>
                <a:spcPct val="90000"/>
              </a:lnSpc>
            </a:pPr>
            <a:endParaRPr lang="nl-BE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8200" y="1124744"/>
            <a:ext cx="7848600" cy="23082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p7()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DECLARE v INT;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v = 0;	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WHILE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v &lt; 5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DO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	--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klassieke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while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INSERT INTO t VALUES(v);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SET v = v + 1;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END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WHILE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$$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38200" y="3711575"/>
            <a:ext cx="7848600" cy="23082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p8()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DECLARE v INT;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v = 0;	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REPEAT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		-- do ... while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INSERT INTO t VALUES(v);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SET v = v + 1;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UNTIL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v &gt;= 5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END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REPEAT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$$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04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LOOP</a:t>
            </a:r>
            <a:endParaRPr lang="nl-NL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838200" y="1143000"/>
            <a:ext cx="7848600" cy="30464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p9()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DECLARE v INT;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v = 0;	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</a:rPr>
              <a:t>loop_label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: LOOP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	-- leave is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te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vergelijken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met break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INSERT INTO t VALUES(v);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SET v = v + 1;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IF v &gt;= 5 THEN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LEAVE 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</a:rPr>
              <a:t>loop_label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END IF;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END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LOOP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$$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74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LOOP</a:t>
            </a:r>
            <a:endParaRPr lang="nl-NL" dirty="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838200" y="1143000"/>
            <a:ext cx="8198296" cy="403187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p10()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DECLARE v INT;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v = 0;	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</a:rPr>
              <a:t>loop_label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: LOOP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	-- iterate is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te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vergelijken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met continue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IF v &lt; 3 THEN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SET v = v + 1;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ITERATE 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</a:rPr>
              <a:t>loop_label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END IF;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INSERT INTO t VALUES(v);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SET v = v + 1;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IF v &gt;= 5 THEN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LEAVE 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</a:rPr>
              <a:t>loop_label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END IF;   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END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LOOP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$$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02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Error handling</a:t>
            </a:r>
            <a:endParaRPr lang="nl-NL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om fouten binnen de SPROC zelf op te vangen kan je </a:t>
            </a:r>
            <a:r>
              <a:rPr lang="nl-BE" dirty="0" err="1"/>
              <a:t>handlers</a:t>
            </a:r>
            <a:r>
              <a:rPr lang="nl-BE" dirty="0"/>
              <a:t> voorzien: een </a:t>
            </a:r>
            <a:r>
              <a:rPr lang="nl-BE" dirty="0">
                <a:latin typeface="Arial Narrow" charset="0"/>
              </a:rPr>
              <a:t>HANDLER</a:t>
            </a:r>
            <a:r>
              <a:rPr lang="nl-BE" dirty="0"/>
              <a:t> is een stuk code die </a:t>
            </a:r>
            <a:r>
              <a:rPr lang="nl-BE" dirty="0" err="1"/>
              <a:t>getriggered</a:t>
            </a:r>
            <a:r>
              <a:rPr lang="nl-BE" dirty="0"/>
              <a:t> wordt naar aanleiding van een bepaalde fout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er bestaan </a:t>
            </a:r>
            <a:r>
              <a:rPr lang="nl-BE" dirty="0">
                <a:latin typeface="Arial Narrow" charset="0"/>
              </a:rPr>
              <a:t>EXIT</a:t>
            </a:r>
            <a:r>
              <a:rPr lang="nl-BE" dirty="0"/>
              <a:t> en </a:t>
            </a:r>
            <a:r>
              <a:rPr lang="nl-BE" dirty="0">
                <a:latin typeface="Arial Narrow" charset="0"/>
              </a:rPr>
              <a:t>CONTINUE</a:t>
            </a:r>
            <a:r>
              <a:rPr lang="nl-BE" dirty="0"/>
              <a:t> </a:t>
            </a:r>
            <a:r>
              <a:rPr lang="nl-BE" dirty="0" err="1"/>
              <a:t>handlers</a:t>
            </a:r>
            <a:r>
              <a:rPr lang="nl-BE" dirty="0"/>
              <a:t>: </a:t>
            </a:r>
          </a:p>
          <a:p>
            <a:pPr lvl="1">
              <a:lnSpc>
                <a:spcPct val="90000"/>
              </a:lnSpc>
            </a:pPr>
            <a:r>
              <a:rPr lang="nl-BE" dirty="0"/>
              <a:t>een exit </a:t>
            </a:r>
            <a:r>
              <a:rPr lang="nl-BE" dirty="0" err="1"/>
              <a:t>handler</a:t>
            </a:r>
            <a:r>
              <a:rPr lang="nl-BE" dirty="0"/>
              <a:t> zal het omsluitende </a:t>
            </a:r>
            <a:r>
              <a:rPr lang="nl-BE" dirty="0">
                <a:latin typeface="Arial Narrow" charset="0"/>
              </a:rPr>
              <a:t>BEGIN</a:t>
            </a:r>
            <a:r>
              <a:rPr lang="nl-BE" dirty="0"/>
              <a:t>/</a:t>
            </a:r>
            <a:r>
              <a:rPr lang="nl-BE" dirty="0">
                <a:latin typeface="Arial Narrow" charset="0"/>
              </a:rPr>
              <a:t>END</a:t>
            </a:r>
            <a:r>
              <a:rPr lang="nl-BE" dirty="0"/>
              <a:t> </a:t>
            </a:r>
            <a:r>
              <a:rPr lang="nl-BE" dirty="0" err="1"/>
              <a:t>block</a:t>
            </a:r>
            <a:r>
              <a:rPr lang="nl-BE" dirty="0"/>
              <a:t> verlaten, </a:t>
            </a:r>
          </a:p>
          <a:p>
            <a:pPr lvl="1">
              <a:lnSpc>
                <a:spcPct val="90000"/>
              </a:lnSpc>
            </a:pPr>
            <a:r>
              <a:rPr lang="nl-BE" dirty="0"/>
              <a:t>na een continue </a:t>
            </a:r>
            <a:r>
              <a:rPr lang="nl-BE" dirty="0" err="1"/>
              <a:t>handler</a:t>
            </a:r>
            <a:r>
              <a:rPr lang="nl-BE" dirty="0"/>
              <a:t> wordt de uitvoer vervolgd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>
              <a:lnSpc>
                <a:spcPct val="90000"/>
              </a:lnSpc>
            </a:pPr>
            <a:r>
              <a:rPr lang="nl-BE" dirty="0" err="1"/>
              <a:t>MySQL</a:t>
            </a:r>
            <a:r>
              <a:rPr lang="nl-BE" dirty="0"/>
              <a:t> errorcodes zijn te vinden op</a:t>
            </a:r>
            <a:br>
              <a:rPr lang="nl-BE" dirty="0"/>
            </a:br>
            <a:r>
              <a:rPr lang="en-US" sz="2400" dirty="0">
                <a:hlinkClick r:id="rId3"/>
              </a:rPr>
              <a:t>http://dev.mysql.com/doc/refman/5.7/en/error-handling.html</a:t>
            </a:r>
            <a:r>
              <a:rPr lang="en-US" sz="2400" dirty="0"/>
              <a:t> </a:t>
            </a:r>
            <a:endParaRPr lang="nl-BE" sz="2400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838200" y="4005064"/>
            <a:ext cx="7848600" cy="1323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DECLARE 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{EXIT </a:t>
            </a:r>
            <a:r>
              <a:rPr lang="en-US" sz="1600" b="1" i="1" dirty="0">
                <a:solidFill>
                  <a:schemeClr val="hlink"/>
                </a:solidFill>
                <a:latin typeface="Courier New" charset="0"/>
              </a:rPr>
              <a:t>| 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CONTINUE} 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HANDLER FOR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{error-number | SQLSTATE error-string | condition}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SQL statement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57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Error handling</a:t>
            </a:r>
            <a:endParaRPr lang="nl-NL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aangezien </a:t>
            </a:r>
            <a:r>
              <a:rPr lang="nl-BE" dirty="0" err="1"/>
              <a:t>handlers</a:t>
            </a:r>
            <a:r>
              <a:rPr lang="nl-BE" dirty="0"/>
              <a:t> met </a:t>
            </a:r>
            <a:r>
              <a:rPr lang="nl-BE" dirty="0">
                <a:latin typeface="Arial Narrow" charset="0"/>
              </a:rPr>
              <a:t>DECLARE</a:t>
            </a:r>
            <a:r>
              <a:rPr lang="nl-BE" dirty="0"/>
              <a:t> worden aangemaakt moeten ze in het begin van het </a:t>
            </a:r>
            <a:r>
              <a:rPr lang="nl-BE" dirty="0">
                <a:latin typeface="Arial Narrow" charset="0"/>
              </a:rPr>
              <a:t>BEGIN</a:t>
            </a:r>
            <a:r>
              <a:rPr lang="nl-BE" dirty="0"/>
              <a:t>/</a:t>
            </a:r>
            <a:r>
              <a:rPr lang="nl-BE" dirty="0">
                <a:latin typeface="Arial Narrow" charset="0"/>
              </a:rPr>
              <a:t>END</a:t>
            </a:r>
            <a:r>
              <a:rPr lang="nl-BE" dirty="0"/>
              <a:t> </a:t>
            </a:r>
            <a:r>
              <a:rPr lang="nl-BE" dirty="0" err="1"/>
              <a:t>block</a:t>
            </a:r>
            <a:r>
              <a:rPr lang="nl-BE" dirty="0"/>
              <a:t> komen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Voorbeeld van een SQLSTATE 23000 = P</a:t>
            </a:r>
            <a:r>
              <a:rPr lang="en-US" dirty="0"/>
              <a:t>K </a:t>
            </a:r>
            <a:r>
              <a:rPr lang="nl-BE" dirty="0"/>
              <a:t>of FK </a:t>
            </a:r>
            <a:r>
              <a:rPr lang="nl-BE" dirty="0" err="1"/>
              <a:t>violation</a:t>
            </a:r>
            <a:endParaRPr lang="nl-BE" dirty="0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838200" y="3520901"/>
            <a:ext cx="8001000" cy="32924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TABLE t2(s1 INT, PRIMARY KEY (s1)) $$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p11()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DECLARE CONTINUE HANDLER</a:t>
            </a:r>
          </a:p>
          <a:p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  FOR SQLSTATE '23000' SET @x = 2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@x = 1;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INSERT INTO t2 VALUES (1);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@x = 2;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--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dubbele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waarde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voor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PK: continue handler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wordt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uitgevoerd</a:t>
            </a:r>
            <a:endParaRPr lang="en-US" sz="1600" b="1" dirty="0">
              <a:solidFill>
                <a:srgbClr val="00B0F0"/>
              </a:solidFill>
              <a:latin typeface="Courier New" charset="0"/>
            </a:endParaRP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INSERT INTO t2 VALUES (1);  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 --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na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handler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gaat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uitvoer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hier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verder</a:t>
            </a:r>
            <a:endParaRPr lang="en-US" sz="1600" b="1" dirty="0">
              <a:solidFill>
                <a:srgbClr val="00B0F0"/>
              </a:solidFill>
              <a:latin typeface="Courier New" charset="0"/>
            </a:endParaRP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@x = 3;					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$$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7" name="Rounded Rectangular Callout 6"/>
          <p:cNvSpPr/>
          <p:nvPr/>
        </p:nvSpPr>
        <p:spPr>
          <a:xfrm>
            <a:off x="1691680" y="2204864"/>
            <a:ext cx="3600400" cy="1872208"/>
          </a:xfrm>
          <a:prstGeom prst="wedgeRoundRectCallou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/>
              <a:t>Wat is de waarde van @x als we continue vervangen door exit?</a:t>
            </a:r>
          </a:p>
        </p:txBody>
      </p:sp>
    </p:spTree>
    <p:extLst>
      <p:ext uri="{BB962C8B-B14F-4D97-AF65-F5344CB8AC3E}">
        <p14:creationId xmlns:p14="http://schemas.microsoft.com/office/powerpoint/2010/main" val="19320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Woord vooraf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Elk databanksysteem heeft zijn eigen manier om stored procedures te maken</a:t>
            </a:r>
          </a:p>
          <a:p>
            <a:r>
              <a:rPr lang="nl-BE" dirty="0"/>
              <a:t>Wij beperken ons hier tot MySQL</a:t>
            </a:r>
          </a:p>
          <a:p>
            <a:r>
              <a:rPr lang="nl-BE" dirty="0"/>
              <a:t>Stored procedures maken in SQL Server is bijv. helemaal anders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919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Warning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error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guy is standing on the corner of the street smoking one cigarette after another. A lady walking by notices him and says</a:t>
            </a:r>
            <a:br>
              <a:rPr lang="en-US" dirty="0"/>
            </a:br>
            <a:r>
              <a:rPr lang="en-US" dirty="0"/>
              <a:t>"Hey, don't you know that those things can kill you? I mean, didn't you see the giant warning on the box?!"</a:t>
            </a:r>
            <a:br>
              <a:rPr lang="en-US" dirty="0"/>
            </a:br>
            <a:r>
              <a:rPr lang="en-US" dirty="0"/>
              <a:t>"That's OK" says the guy, puffing casually "I'm a computer programmer"</a:t>
            </a:r>
            <a:br>
              <a:rPr lang="en-US" dirty="0"/>
            </a:br>
            <a:r>
              <a:rPr lang="en-US" dirty="0"/>
              <a:t>"So? What's that got to do with anything?"</a:t>
            </a:r>
            <a:br>
              <a:rPr lang="en-US" dirty="0"/>
            </a:br>
            <a:r>
              <a:rPr lang="en-US" dirty="0"/>
              <a:t>"We don't care about warnings. We only care about errors."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5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Cursors</a:t>
            </a:r>
            <a:endParaRPr lang="nl-NL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/>
              <a:t>met een cursor kan je record per record door een resultset stappen</a:t>
            </a:r>
          </a:p>
          <a:p>
            <a:pPr eaLnBrk="1" hangingPunct="1">
              <a:lnSpc>
                <a:spcPct val="90000"/>
              </a:lnSpc>
            </a:pPr>
            <a:r>
              <a:rPr lang="nl-BE"/>
              <a:t>cursors in MySQL zijn read-only en forward-only</a:t>
            </a:r>
          </a:p>
          <a:p>
            <a:pPr eaLnBrk="1" hangingPunct="1">
              <a:lnSpc>
                <a:spcPct val="90000"/>
              </a:lnSpc>
            </a:pPr>
            <a:endParaRPr lang="nl-BE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83606" y="2710207"/>
            <a:ext cx="7848600" cy="10779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DECLARE cursor-name CURSOR FOR SELECT ...;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OPEN cursor-name;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FETCH cursor-name INTO variable [, variable];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CLOSE cursor-name;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5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Cursors</a:t>
            </a:r>
            <a:endParaRPr lang="nl-NL" dirty="0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657948" y="1105209"/>
            <a:ext cx="7924800" cy="50482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CREATE PROCEDURE p12()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DECLARE done INT DEFAULT 0;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DECLARE a CHAR(16);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DECLARE b, c INT;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</a:rPr>
              <a:t>DECLARE cur1 CURSOR FOR SELECT id, data FROM test.t1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</a:rPr>
              <a:t>DECLARE cur2 CURSOR FOR SELECT </a:t>
            </a:r>
            <a:r>
              <a:rPr lang="en-US" sz="1400" b="1" dirty="0" err="1">
                <a:solidFill>
                  <a:srgbClr val="CC0000"/>
                </a:solidFill>
                <a:latin typeface="Courier New" charset="0"/>
              </a:rPr>
              <a:t>i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</a:rPr>
              <a:t> FROM test.t2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</a:rPr>
              <a:t>DECLARE CONTINUE HANDLER FOR NOT FOUND SET done = 1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endParaRPr lang="en-US" sz="1400" b="1" dirty="0">
              <a:solidFill>
                <a:schemeClr val="hlink"/>
              </a:solidFill>
              <a:latin typeface="Courier New" charset="0"/>
            </a:endParaRP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</a:rPr>
              <a:t>OPEN cur1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; 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</a:rPr>
              <a:t>OPEN cur2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endParaRPr lang="en-US" sz="1400" b="1" dirty="0">
              <a:solidFill>
                <a:schemeClr val="hlink"/>
              </a:solidFill>
              <a:latin typeface="Courier New" charset="0"/>
            </a:endParaRP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REPEAT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</a:rPr>
              <a:t>FETCH cur1 INTO a, b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</a:rPr>
              <a:t>FETCH cur2 INTO c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  IF NOT done THEN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     IF b &lt; c THEN INSERT INTO test.t3 VALUES (</a:t>
            </a:r>
            <a:r>
              <a:rPr lang="en-US" sz="1400" b="1" dirty="0" err="1">
                <a:solidFill>
                  <a:schemeClr val="hlink"/>
                </a:solidFill>
                <a:latin typeface="Courier New" charset="0"/>
              </a:rPr>
              <a:t>a,b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);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     ELSE INSERT INTO test.t3 VALUES (</a:t>
            </a:r>
            <a:r>
              <a:rPr lang="en-US" sz="1400" b="1" dirty="0" err="1">
                <a:solidFill>
                  <a:schemeClr val="hlink"/>
                </a:solidFill>
                <a:latin typeface="Courier New" charset="0"/>
              </a:rPr>
              <a:t>a,c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);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     END IF;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  END IF;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UNTIL done END REPEAT;</a:t>
            </a:r>
          </a:p>
          <a:p>
            <a:endParaRPr lang="en-US" sz="1400" b="1" dirty="0">
              <a:solidFill>
                <a:schemeClr val="hlink"/>
              </a:solidFill>
              <a:latin typeface="Courier New" charset="0"/>
            </a:endParaRP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</a:rPr>
              <a:t>CLOSE cur1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; 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</a:rPr>
              <a:t>CLOSE cur2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END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2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Tijdelijke tabellen</a:t>
            </a:r>
            <a:endParaRPr lang="nl-NL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>
            <a:normAutofit fontScale="77500" lnSpcReduction="20000"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/>
              <a:t>om </a:t>
            </a:r>
            <a:r>
              <a:rPr lang="fr-FR" dirty="0" err="1"/>
              <a:t>tijdelijk</a:t>
            </a:r>
            <a:r>
              <a:rPr lang="fr-FR" dirty="0"/>
              <a:t> </a:t>
            </a:r>
            <a:r>
              <a:rPr lang="fr-FR" dirty="0" err="1"/>
              <a:t>resultaten</a:t>
            </a:r>
            <a:r>
              <a:rPr lang="fr-FR" dirty="0"/>
              <a:t> te </a:t>
            </a:r>
            <a:r>
              <a:rPr lang="fr-FR" dirty="0" err="1"/>
              <a:t>bewaren</a:t>
            </a:r>
            <a:r>
              <a:rPr lang="fr-FR" dirty="0"/>
              <a:t> in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tabel</a:t>
            </a:r>
            <a:r>
              <a:rPr lang="fr-FR" dirty="0"/>
              <a:t> kan je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i="1" dirty="0" err="1"/>
              <a:t>temporary</a:t>
            </a:r>
            <a:r>
              <a:rPr lang="fr-FR" i="1" dirty="0"/>
              <a:t> table</a:t>
            </a:r>
            <a:r>
              <a:rPr lang="fr-FR" dirty="0"/>
              <a:t> </a:t>
            </a:r>
            <a:r>
              <a:rPr lang="fr-FR" dirty="0" err="1"/>
              <a:t>aanmaken</a:t>
            </a:r>
            <a:r>
              <a:rPr lang="fr-FR" dirty="0"/>
              <a:t> </a:t>
            </a:r>
            <a:r>
              <a:rPr lang="fr-FR" dirty="0" err="1"/>
              <a:t>m.b.v</a:t>
            </a:r>
            <a:r>
              <a:rPr lang="fr-FR" dirty="0"/>
              <a:t>.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>
                <a:latin typeface="Arial Narrow" charset="0"/>
              </a:rPr>
              <a:t>TEMPORARY</a:t>
            </a:r>
            <a:r>
              <a:rPr lang="fr-FR" dirty="0"/>
              <a:t> </a:t>
            </a:r>
            <a:r>
              <a:rPr lang="fr-FR" dirty="0" err="1"/>
              <a:t>sleutelwoord</a:t>
            </a:r>
            <a:endParaRPr lang="fr-FR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temporary</a:t>
            </a:r>
            <a:r>
              <a:rPr lang="fr-FR" dirty="0"/>
              <a:t> table </a:t>
            </a:r>
            <a:r>
              <a:rPr lang="fr-FR" dirty="0" err="1"/>
              <a:t>wordt</a:t>
            </a:r>
            <a:r>
              <a:rPr lang="fr-FR" dirty="0"/>
              <a:t> </a:t>
            </a:r>
            <a:r>
              <a:rPr lang="fr-FR" b="1" dirty="0" err="1"/>
              <a:t>automatisch</a:t>
            </a:r>
            <a:r>
              <a:rPr lang="fr-FR" b="1" dirty="0"/>
              <a:t> </a:t>
            </a:r>
            <a:r>
              <a:rPr lang="fr-FR" b="1" dirty="0" err="1"/>
              <a:t>verwijderd</a:t>
            </a:r>
            <a:r>
              <a:rPr lang="fr-FR" b="1" dirty="0"/>
              <a:t> </a:t>
            </a:r>
            <a:r>
              <a:rPr lang="fr-FR" dirty="0"/>
              <a:t>van </a:t>
            </a:r>
            <a:r>
              <a:rPr lang="fr-FR" dirty="0" err="1"/>
              <a:t>zodra</a:t>
            </a:r>
            <a:r>
              <a:rPr lang="fr-FR" dirty="0"/>
              <a:t> de </a:t>
            </a:r>
            <a:r>
              <a:rPr lang="fr-FR" b="1" dirty="0" err="1"/>
              <a:t>connectie</a:t>
            </a:r>
            <a:r>
              <a:rPr lang="fr-FR" b="1" dirty="0"/>
              <a:t> </a:t>
            </a:r>
            <a:r>
              <a:rPr lang="fr-FR" b="1" dirty="0" err="1"/>
              <a:t>wordt</a:t>
            </a:r>
            <a:r>
              <a:rPr lang="fr-FR" b="1" dirty="0"/>
              <a:t> </a:t>
            </a:r>
            <a:r>
              <a:rPr lang="fr-FR" b="1" dirty="0" err="1"/>
              <a:t>gesloten</a:t>
            </a:r>
            <a:endParaRPr lang="fr-FR" b="1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voor</a:t>
            </a:r>
            <a:r>
              <a:rPr lang="fr-FR" dirty="0"/>
              <a:t> </a:t>
            </a:r>
            <a:r>
              <a:rPr lang="fr-FR" dirty="0" err="1"/>
              <a:t>tijdelijke</a:t>
            </a:r>
            <a:r>
              <a:rPr lang="fr-FR" dirty="0"/>
              <a:t> </a:t>
            </a:r>
            <a:r>
              <a:rPr lang="fr-FR" dirty="0" err="1"/>
              <a:t>tabellen</a:t>
            </a:r>
            <a:r>
              <a:rPr lang="fr-FR" dirty="0"/>
              <a:t> </a:t>
            </a:r>
            <a:r>
              <a:rPr lang="fr-FR" dirty="0" err="1"/>
              <a:t>wordt</a:t>
            </a:r>
            <a:r>
              <a:rPr lang="fr-FR" dirty="0"/>
              <a:t> </a:t>
            </a:r>
            <a:r>
              <a:rPr lang="fr-FR" dirty="0" err="1"/>
              <a:t>meestal</a:t>
            </a:r>
            <a:r>
              <a:rPr lang="fr-FR" dirty="0"/>
              <a:t>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/>
              <a:t>tabel</a:t>
            </a:r>
            <a:r>
              <a:rPr lang="fr-FR" dirty="0"/>
              <a:t>-type </a:t>
            </a:r>
            <a:r>
              <a:rPr lang="fr-FR" dirty="0">
                <a:latin typeface="Arial Narrow" charset="0"/>
              </a:rPr>
              <a:t>HEAP</a:t>
            </a:r>
            <a:r>
              <a:rPr lang="fr-FR" dirty="0"/>
              <a:t> </a:t>
            </a:r>
            <a:r>
              <a:rPr lang="fr-FR" dirty="0" err="1"/>
              <a:t>gebruikt</a:t>
            </a:r>
            <a:r>
              <a:rPr lang="fr-FR" dirty="0"/>
              <a:t>, </a:t>
            </a:r>
            <a:r>
              <a:rPr lang="fr-FR" dirty="0" err="1"/>
              <a:t>dergelijke</a:t>
            </a:r>
            <a:r>
              <a:rPr lang="fr-FR" dirty="0"/>
              <a:t> </a:t>
            </a:r>
            <a:r>
              <a:rPr lang="fr-FR" dirty="0" err="1"/>
              <a:t>tabellen</a:t>
            </a:r>
            <a:r>
              <a:rPr lang="fr-FR" dirty="0"/>
              <a:t> </a:t>
            </a:r>
            <a:r>
              <a:rPr lang="fr-FR" dirty="0" err="1"/>
              <a:t>worden</a:t>
            </a:r>
            <a:r>
              <a:rPr lang="fr-FR" dirty="0"/>
              <a:t> </a:t>
            </a:r>
            <a:r>
              <a:rPr lang="fr-FR" dirty="0" err="1"/>
              <a:t>enkel</a:t>
            </a:r>
            <a:r>
              <a:rPr lang="fr-FR" dirty="0"/>
              <a:t> in RAM </a:t>
            </a:r>
            <a:r>
              <a:rPr lang="fr-FR" dirty="0" err="1"/>
              <a:t>geheugen</a:t>
            </a:r>
            <a:r>
              <a:rPr lang="fr-FR" dirty="0"/>
              <a:t> </a:t>
            </a:r>
            <a:r>
              <a:rPr lang="fr-FR" dirty="0" err="1"/>
              <a:t>bewaard</a:t>
            </a:r>
            <a:r>
              <a:rPr lang="fr-FR" dirty="0"/>
              <a:t> (</a:t>
            </a:r>
            <a:r>
              <a:rPr lang="fr-FR" dirty="0" err="1"/>
              <a:t>sneller</a:t>
            </a:r>
            <a:r>
              <a:rPr lang="fr-FR" dirty="0"/>
              <a:t>), niet op de harde </a:t>
            </a:r>
            <a:r>
              <a:rPr lang="fr-FR" dirty="0" err="1"/>
              <a:t>schijf</a:t>
            </a:r>
            <a:endParaRPr lang="fr-FR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kunnen</a:t>
            </a:r>
            <a:r>
              <a:rPr lang="fr-FR" dirty="0"/>
              <a:t> met </a:t>
            </a:r>
            <a:r>
              <a:rPr lang="fr-FR" dirty="0">
                <a:latin typeface="Arial Narrow" charset="0"/>
              </a:rPr>
              <a:t>DROP TABLE</a:t>
            </a:r>
            <a:r>
              <a:rPr lang="fr-FR" dirty="0"/>
              <a:t> </a:t>
            </a:r>
            <a:r>
              <a:rPr lang="fr-FR" dirty="0" err="1"/>
              <a:t>manueel</a:t>
            </a:r>
            <a:r>
              <a:rPr lang="fr-FR" dirty="0"/>
              <a:t> op </a:t>
            </a:r>
            <a:r>
              <a:rPr lang="fr-FR" dirty="0" err="1"/>
              <a:t>dezelfde</a:t>
            </a:r>
            <a:r>
              <a:rPr lang="fr-FR" dirty="0"/>
              <a:t> manier </a:t>
            </a:r>
            <a:r>
              <a:rPr lang="fr-FR" dirty="0" err="1"/>
              <a:t>verwijderd</a:t>
            </a:r>
            <a:r>
              <a:rPr lang="fr-FR" dirty="0"/>
              <a:t> </a:t>
            </a:r>
            <a:r>
              <a:rPr lang="fr-FR" dirty="0" err="1"/>
              <a:t>worden</a:t>
            </a:r>
            <a:r>
              <a:rPr lang="fr-FR" dirty="0"/>
              <a:t> </a:t>
            </a:r>
            <a:r>
              <a:rPr lang="fr-FR" dirty="0" err="1"/>
              <a:t>als</a:t>
            </a:r>
            <a:r>
              <a:rPr lang="fr-FR" dirty="0"/>
              <a:t> ‘</a:t>
            </a:r>
            <a:r>
              <a:rPr lang="fr-FR" dirty="0" err="1"/>
              <a:t>gewone</a:t>
            </a:r>
            <a:r>
              <a:rPr lang="fr-FR" dirty="0"/>
              <a:t>’ </a:t>
            </a:r>
            <a:r>
              <a:rPr lang="fr-FR" dirty="0" err="1"/>
              <a:t>tabellen</a:t>
            </a:r>
            <a:r>
              <a:rPr lang="fr-FR" dirty="0"/>
              <a:t> van </a:t>
            </a:r>
            <a:r>
              <a:rPr lang="fr-FR" dirty="0" err="1"/>
              <a:t>het</a:t>
            </a:r>
            <a:r>
              <a:rPr lang="fr-FR" dirty="0"/>
              <a:t> type </a:t>
            </a:r>
            <a:r>
              <a:rPr lang="fr-FR" dirty="0" err="1">
                <a:latin typeface="Arial Narrow" charset="0"/>
              </a:rPr>
              <a:t>MyISAM</a:t>
            </a:r>
            <a:r>
              <a:rPr lang="fr-FR" dirty="0"/>
              <a:t> of </a:t>
            </a:r>
            <a:r>
              <a:rPr lang="fr-FR" dirty="0" err="1">
                <a:latin typeface="Arial Narrow" charset="0"/>
              </a:rPr>
              <a:t>InnoDB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/>
              <a:t>VOORBEELDEN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71082-252D-4A50-9BAA-9039AD7D7895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4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 </a:t>
            </a:r>
            <a:r>
              <a:rPr lang="en-US" i="1"/>
              <a:t>postorder</a:t>
            </a:r>
            <a:r>
              <a:rPr lang="en-US"/>
              <a:t> database</a:t>
            </a:r>
          </a:p>
        </p:txBody>
      </p:sp>
      <p:pic>
        <p:nvPicPr>
          <p:cNvPr id="32772" name="Picture 5" descr="postord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7724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74CD-7E43-46A1-9338-D7C38AB40635}" type="slidenum">
              <a:rPr lang="nl-NL" smtClean="0"/>
              <a:pPr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43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ChangeArrowheads="1"/>
          </p:cNvSpPr>
          <p:nvPr/>
        </p:nvSpPr>
        <p:spPr bwMode="auto">
          <a:xfrm>
            <a:off x="457200" y="1189038"/>
            <a:ext cx="85344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nl-BE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schrijf een SPROC waarmee de waarden voor datum en tijdstip in de postorder geactualiseerd worden naar vandaag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nl-BE" sz="2800" dirty="0">
              <a:latin typeface="Gill Sans Light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/>
              <a:t>Voorbeeld</a:t>
            </a:r>
            <a:r>
              <a:rPr lang="fr-FR" dirty="0"/>
              <a:t> 1</a:t>
            </a:r>
            <a:endParaRPr lang="nl-N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2564904"/>
            <a:ext cx="8534400" cy="255454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perform_updates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()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DECLARE maximum DATE;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DECLARE diff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 --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aantal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dagen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verschil</a:t>
            </a:r>
            <a:endParaRPr lang="en-US" sz="1600" b="1" dirty="0">
              <a:solidFill>
                <a:srgbClr val="00B0F0"/>
              </a:solidFill>
              <a:latin typeface="Courier New" charset="0"/>
            </a:endParaRP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SELECT MAX(datum) FROM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bestellingen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INTO maximum;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SELECT TO_DAYS(CURDATE()) – TO_DAYS(maximum) INTO diff;</a:t>
            </a:r>
          </a:p>
          <a:p>
            <a:pPr eaLnBrk="1" hangingPunct="1"/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 --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tel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zowel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bij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datum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als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tijd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dat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aantal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dagen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bij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UPDATE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bestellingen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SET datum = ADDDATE(datum, INTERVAL diff DAY);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UPDATE items SET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tijdstip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= ADDDATE(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tijdstip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INTERVAL diff DAY);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$$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6" descr="fotofactor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55432"/>
            <a:ext cx="62484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 </a:t>
            </a:r>
            <a:r>
              <a:rPr lang="en-US" i="1"/>
              <a:t>fotofactory </a:t>
            </a:r>
            <a:r>
              <a:rPr lang="en-US"/>
              <a:t>database</a:t>
            </a:r>
            <a:endParaRPr lang="nl-NL" i="1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AF3FC-3E85-4B51-85DC-4DB4A5DA5F56}" type="slidenum">
              <a:rPr lang="nl-NL" smtClean="0"/>
              <a:pPr>
                <a:defRPr/>
              </a:pPr>
              <a:t>27</a:t>
            </a:fld>
            <a:endParaRPr lang="nl-NL">
              <a:latin typeface="Gill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Voorbeeld 2</a:t>
            </a:r>
            <a:endParaRPr lang="nl-NL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89038"/>
            <a:ext cx="8458200" cy="5059362"/>
          </a:xfrm>
        </p:spPr>
        <p:txBody>
          <a:bodyPr/>
          <a:lstStyle/>
          <a:p>
            <a:pPr eaLnBrk="1" hangingPunct="1"/>
            <a:r>
              <a:rPr lang="fr-FR" dirty="0" err="1"/>
              <a:t>schrijf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SPROC die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nieuwe</a:t>
            </a:r>
            <a:r>
              <a:rPr lang="fr-FR" dirty="0"/>
              <a:t> set </a:t>
            </a:r>
            <a:r>
              <a:rPr lang="fr-FR" dirty="0" err="1"/>
              <a:t>toevoegt</a:t>
            </a:r>
            <a:r>
              <a:rPr lang="fr-FR" dirty="0"/>
              <a:t> </a:t>
            </a:r>
            <a:r>
              <a:rPr lang="fr-FR" dirty="0" err="1"/>
              <a:t>aan</a:t>
            </a:r>
            <a:r>
              <a:rPr lang="fr-FR" dirty="0"/>
              <a:t> de </a:t>
            </a:r>
            <a:r>
              <a:rPr lang="fr-FR" dirty="0">
                <a:latin typeface="Arial Narrow" charset="0"/>
              </a:rPr>
              <a:t>sets </a:t>
            </a:r>
            <a:r>
              <a:rPr lang="fr-FR" dirty="0" err="1"/>
              <a:t>tabel</a:t>
            </a:r>
            <a:r>
              <a:rPr lang="fr-FR" dirty="0"/>
              <a:t>, </a:t>
            </a:r>
            <a:r>
              <a:rPr lang="fr-FR" dirty="0" err="1"/>
              <a:t>gegeven</a:t>
            </a:r>
            <a:r>
              <a:rPr lang="fr-FR" dirty="0"/>
              <a:t> de </a:t>
            </a:r>
            <a:r>
              <a:rPr lang="fr-FR" dirty="0" err="1"/>
              <a:t>naam</a:t>
            </a:r>
            <a:r>
              <a:rPr lang="fr-FR" dirty="0"/>
              <a:t> van de </a:t>
            </a:r>
            <a:r>
              <a:rPr lang="fr-FR" dirty="0" err="1"/>
              <a:t>nieuwe</a:t>
            </a:r>
            <a:r>
              <a:rPr lang="fr-FR" dirty="0"/>
              <a:t> set en de id van de parent,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/>
              <a:t>resultaat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de id van de </a:t>
            </a:r>
            <a:r>
              <a:rPr lang="fr-FR" dirty="0" err="1"/>
              <a:t>nieuw</a:t>
            </a:r>
            <a:r>
              <a:rPr lang="fr-FR" dirty="0"/>
              <a:t> </a:t>
            </a:r>
            <a:r>
              <a:rPr lang="fr-FR" dirty="0" err="1"/>
              <a:t>aangemaakte</a:t>
            </a:r>
            <a:r>
              <a:rPr lang="fr-FR" dirty="0"/>
              <a:t> set</a:t>
            </a:r>
            <a:br>
              <a:rPr lang="fr-FR" dirty="0"/>
            </a:br>
            <a:endParaRPr lang="fr-FR" dirty="0"/>
          </a:p>
          <a:p>
            <a:pPr eaLnBrk="1" hangingPunct="1"/>
            <a:endParaRPr lang="nl-NL" dirty="0"/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914400" y="3717032"/>
            <a:ext cx="7696200" cy="31083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400" b="1" dirty="0" err="1">
                <a:solidFill>
                  <a:schemeClr val="hlink"/>
                </a:solidFill>
                <a:latin typeface="Courier New" charset="0"/>
              </a:rPr>
              <a:t>mysql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&gt; select * from sets;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+--------+------------+-------------+---------------+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| </a:t>
            </a:r>
            <a:r>
              <a:rPr lang="en-US" sz="1400" b="1" dirty="0" err="1">
                <a:solidFill>
                  <a:schemeClr val="hlink"/>
                </a:solidFill>
                <a:latin typeface="Courier New" charset="0"/>
              </a:rPr>
              <a:t>set_id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| </a:t>
            </a:r>
            <a:r>
              <a:rPr lang="en-US" sz="1400" b="1" dirty="0" err="1">
                <a:solidFill>
                  <a:schemeClr val="hlink"/>
                </a:solidFill>
                <a:latin typeface="Courier New" charset="0"/>
              </a:rPr>
              <a:t>set_name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  | </a:t>
            </a:r>
            <a:r>
              <a:rPr lang="en-US" sz="1400" b="1" dirty="0" err="1">
                <a:solidFill>
                  <a:schemeClr val="hlink"/>
                </a:solidFill>
                <a:latin typeface="Courier New" charset="0"/>
              </a:rPr>
              <a:t>set_user_id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| </a:t>
            </a:r>
            <a:r>
              <a:rPr lang="en-US" sz="1400" b="1" dirty="0" err="1">
                <a:solidFill>
                  <a:schemeClr val="hlink"/>
                </a:solidFill>
                <a:latin typeface="Courier New" charset="0"/>
              </a:rPr>
              <a:t>set_parent_id</a:t>
            </a:r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 |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+--------+------------+-------------+---------------+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|      1 | Asia       |          36 |          NULL | 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|      2 | Africa     |          36 |          NULL | 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|      3 | Europe     |          36 |          NULL | 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|      4 | Bosnia     |          36 |             3 | 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|      5 | Botswana   |          36 |             2 | 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|      6 | Morocco    |          36 |             2 | 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|      7 | Russia     |          36 |             1 | 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|      8 | Cambodia   |          36 |             1 | 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|      9 | Phnom Penh |          36 |             8 | </a:t>
            </a:r>
          </a:p>
          <a:p>
            <a:pPr eaLnBrk="1" hangingPunct="1"/>
            <a:r>
              <a:rPr lang="en-US" sz="1400" b="1" dirty="0">
                <a:solidFill>
                  <a:schemeClr val="hlink"/>
                </a:solidFill>
                <a:latin typeface="Courier New" charset="0"/>
              </a:rPr>
              <a:t>+--------+------------+-------------+---------------+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AF3FC-3E85-4B51-85DC-4DB4A5DA5F56}" type="slidenum">
              <a:rPr lang="nl-NL" smtClean="0"/>
              <a:pPr>
                <a:defRPr/>
              </a:pPr>
              <a:t>28</a:t>
            </a:fld>
            <a:endParaRPr lang="nl-NL">
              <a:latin typeface="Gill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/>
              <a:t>Voorbeeld</a:t>
            </a:r>
            <a:r>
              <a:rPr lang="fr-FR" dirty="0"/>
              <a:t> 2</a:t>
            </a:r>
            <a:endParaRPr lang="nl-NL" dirty="0"/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899592" y="1412776"/>
            <a:ext cx="7864475" cy="42783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sets_insert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(IN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newsetname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VARCHAR(60),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			       			   IN parent INT,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OUT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newid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INT)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proc: BEGIN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DECLARE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cnt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userid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INT;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newid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= -1;</a:t>
            </a:r>
          </a:p>
          <a:p>
            <a:pPr eaLnBrk="1" hangingPunct="1"/>
            <a:endParaRPr lang="en-US" sz="1600" b="1" dirty="0">
              <a:solidFill>
                <a:schemeClr val="hlink"/>
              </a:solidFill>
              <a:latin typeface="Courier New" charset="0"/>
            </a:endParaRPr>
          </a:p>
          <a:p>
            <a:pPr eaLnBrk="1" hangingPunct="1"/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 -- basic validation: check if parent exists and </a:t>
            </a:r>
          </a:p>
          <a:p>
            <a:pPr eaLnBrk="1" hangingPunct="1"/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 --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newsetname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is valid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SELECT COUNT(*) FROM sets WHERE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= parent INTO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cnt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IF ISNULL(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newsetname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) OR TRIM(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newsetname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)="" OR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cnt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=0 THEN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LEAVE proc;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END IF;</a:t>
            </a:r>
          </a:p>
          <a:p>
            <a:pPr eaLnBrk="1" hangingPunct="1"/>
            <a:endParaRPr lang="en-US" sz="1600" b="1" dirty="0">
              <a:solidFill>
                <a:schemeClr val="hlink"/>
              </a:solidFill>
              <a:latin typeface="Courier New" charset="0"/>
            </a:endParaRPr>
          </a:p>
          <a:p>
            <a:pPr eaLnBrk="1" hangingPunct="1"/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 -- test if set already exists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SELECT COUNT(*) FROM sets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WHERE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set_parent_id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=parent AND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newsetname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INTO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cnt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22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User Defined Variables</a:t>
            </a:r>
            <a:endParaRPr lang="nl-NL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i="1" dirty="0"/>
              <a:t>user variable</a:t>
            </a:r>
            <a:r>
              <a:rPr lang="fr-FR" dirty="0"/>
              <a:t> (</a:t>
            </a:r>
            <a:r>
              <a:rPr lang="fr-FR" dirty="0" err="1"/>
              <a:t>voorafgegeaan</a:t>
            </a:r>
            <a:r>
              <a:rPr lang="fr-FR" dirty="0"/>
              <a:t> </a:t>
            </a:r>
            <a:r>
              <a:rPr lang="fr-FR" dirty="0" err="1"/>
              <a:t>door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@) kan </a:t>
            </a:r>
            <a:r>
              <a:rPr lang="fr-FR" dirty="0" err="1"/>
              <a:t>eender</a:t>
            </a:r>
            <a:r>
              <a:rPr lang="fr-FR" dirty="0"/>
              <a:t> </a:t>
            </a:r>
            <a:r>
              <a:rPr lang="fr-FR" dirty="0" err="1"/>
              <a:t>welke</a:t>
            </a:r>
            <a:r>
              <a:rPr lang="fr-FR" dirty="0"/>
              <a:t> scalaire </a:t>
            </a:r>
            <a:r>
              <a:rPr lang="fr-FR" dirty="0" err="1"/>
              <a:t>waarde</a:t>
            </a:r>
            <a:r>
              <a:rPr lang="fr-FR" dirty="0"/>
              <a:t> </a:t>
            </a:r>
            <a:r>
              <a:rPr lang="fr-FR" dirty="0" err="1"/>
              <a:t>bevatten</a:t>
            </a:r>
            <a:r>
              <a:rPr lang="fr-FR" dirty="0"/>
              <a:t> en </a:t>
            </a:r>
            <a:r>
              <a:rPr lang="fr-FR" dirty="0" err="1"/>
              <a:t>persisteert</a:t>
            </a:r>
            <a:r>
              <a:rPr lang="fr-FR" dirty="0"/>
              <a:t> </a:t>
            </a:r>
            <a:r>
              <a:rPr lang="fr-FR" dirty="0" err="1"/>
              <a:t>gedurende</a:t>
            </a:r>
            <a:r>
              <a:rPr lang="fr-FR" dirty="0"/>
              <a:t> de </a:t>
            </a:r>
            <a:r>
              <a:rPr lang="fr-FR" dirty="0" err="1"/>
              <a:t>levensduur</a:t>
            </a:r>
            <a:r>
              <a:rPr lang="fr-FR" dirty="0"/>
              <a:t> van </a:t>
            </a:r>
            <a:r>
              <a:rPr lang="fr-FR" dirty="0" err="1"/>
              <a:t>één</a:t>
            </a:r>
            <a:r>
              <a:rPr lang="fr-FR" dirty="0"/>
              <a:t> </a:t>
            </a:r>
            <a:r>
              <a:rPr lang="fr-FR" dirty="0" err="1"/>
              <a:t>connectie</a:t>
            </a:r>
            <a:endParaRPr lang="fr-FR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/>
              <a:t>je kan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variabele</a:t>
            </a:r>
            <a:r>
              <a:rPr lang="fr-FR" dirty="0"/>
              <a:t> </a:t>
            </a:r>
            <a:r>
              <a:rPr lang="fr-FR" dirty="0" err="1"/>
              <a:t>instellen</a:t>
            </a:r>
            <a:r>
              <a:rPr lang="fr-FR" dirty="0"/>
              <a:t> met </a:t>
            </a:r>
            <a:r>
              <a:rPr lang="fr-FR" dirty="0">
                <a:latin typeface="Arial Narrow" charset="0"/>
              </a:rPr>
              <a:t>SET</a:t>
            </a:r>
            <a:r>
              <a:rPr lang="fr-FR" dirty="0"/>
              <a:t> of </a:t>
            </a:r>
            <a:r>
              <a:rPr lang="fr-FR" dirty="0" err="1"/>
              <a:t>binnen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waarde</a:t>
            </a:r>
            <a:r>
              <a:rPr lang="fr-FR" dirty="0"/>
              <a:t> </a:t>
            </a:r>
            <a:r>
              <a:rPr lang="fr-FR" dirty="0" err="1"/>
              <a:t>geven</a:t>
            </a:r>
            <a:r>
              <a:rPr lang="fr-FR" dirty="0"/>
              <a:t>:</a:t>
            </a:r>
            <a:br>
              <a:rPr lang="fr-FR" dirty="0"/>
            </a:br>
            <a:r>
              <a:rPr lang="fr-FR" sz="3100" dirty="0" err="1">
                <a:latin typeface="Consolas" pitchFamily="49" charset="0"/>
                <a:cs typeface="Consolas" pitchFamily="49" charset="0"/>
              </a:rPr>
              <a:t>mysql</a:t>
            </a:r>
            <a:r>
              <a:rPr lang="fr-FR" sz="3100" dirty="0">
                <a:latin typeface="Consolas" pitchFamily="49" charset="0"/>
                <a:cs typeface="Consolas" pitchFamily="49" charset="0"/>
              </a:rPr>
              <a:t>&gt; set @var = 3;</a:t>
            </a:r>
            <a:br>
              <a:rPr lang="fr-FR" sz="3100" dirty="0">
                <a:latin typeface="Consolas" pitchFamily="49" charset="0"/>
                <a:cs typeface="Consolas" pitchFamily="49" charset="0"/>
              </a:rPr>
            </a:br>
            <a:r>
              <a:rPr lang="fr-FR" sz="3100" dirty="0" err="1">
                <a:latin typeface="Consolas" pitchFamily="49" charset="0"/>
                <a:cs typeface="Consolas" pitchFamily="49" charset="0"/>
              </a:rPr>
              <a:t>mysql</a:t>
            </a:r>
            <a:r>
              <a:rPr lang="fr-FR" sz="3100" dirty="0">
                <a:latin typeface="Consolas" pitchFamily="49" charset="0"/>
                <a:cs typeface="Consolas" pitchFamily="49" charset="0"/>
              </a:rPr>
              <a:t>&gt; select @</a:t>
            </a:r>
            <a:r>
              <a:rPr lang="fr-FR" sz="3100" dirty="0" err="1">
                <a:latin typeface="Consolas" pitchFamily="49" charset="0"/>
                <a:cs typeface="Consolas" pitchFamily="49" charset="0"/>
              </a:rPr>
              <a:t>diff</a:t>
            </a:r>
            <a:r>
              <a:rPr lang="fr-FR" sz="3100" dirty="0">
                <a:latin typeface="Consolas" pitchFamily="49" charset="0"/>
                <a:cs typeface="Consolas" pitchFamily="49" charset="0"/>
              </a:rPr>
              <a:t> := </a:t>
            </a:r>
            <a:r>
              <a:rPr lang="fr-FR" sz="3100" dirty="0" err="1">
                <a:latin typeface="Consolas" pitchFamily="49" charset="0"/>
                <a:cs typeface="Consolas" pitchFamily="49" charset="0"/>
              </a:rPr>
              <a:t>datediff</a:t>
            </a:r>
            <a:r>
              <a:rPr lang="fr-FR" sz="31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3100" dirty="0" err="1">
                <a:latin typeface="Consolas" pitchFamily="49" charset="0"/>
                <a:cs typeface="Consolas" pitchFamily="49" charset="0"/>
              </a:rPr>
              <a:t>curdate</a:t>
            </a:r>
            <a:r>
              <a:rPr lang="fr-FR" sz="3100" dirty="0">
                <a:latin typeface="Consolas" pitchFamily="49" charset="0"/>
                <a:cs typeface="Consolas" pitchFamily="49" charset="0"/>
              </a:rPr>
              <a:t>(), ‘2015-11-24’);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/>
              <a:t>user variables </a:t>
            </a:r>
            <a:r>
              <a:rPr lang="fr-FR" dirty="0" err="1"/>
              <a:t>zijn</a:t>
            </a:r>
            <a:r>
              <a:rPr lang="fr-FR" dirty="0"/>
              <a:t> </a:t>
            </a:r>
            <a:r>
              <a:rPr lang="fr-FR" dirty="0" err="1"/>
              <a:t>vooral</a:t>
            </a:r>
            <a:r>
              <a:rPr lang="fr-FR" dirty="0"/>
              <a:t> </a:t>
            </a:r>
            <a:r>
              <a:rPr lang="fr-FR" dirty="0" err="1"/>
              <a:t>handig</a:t>
            </a:r>
            <a:r>
              <a:rPr lang="fr-FR" dirty="0"/>
              <a:t> om </a:t>
            </a:r>
            <a:r>
              <a:rPr lang="fr-FR" b="1" dirty="0" err="1"/>
              <a:t>tussentijdse</a:t>
            </a:r>
            <a:r>
              <a:rPr lang="fr-FR" b="1" dirty="0"/>
              <a:t> </a:t>
            </a:r>
            <a:r>
              <a:rPr lang="fr-FR" b="1" dirty="0" err="1"/>
              <a:t>resultaten</a:t>
            </a:r>
            <a:r>
              <a:rPr lang="fr-FR" b="1" dirty="0"/>
              <a:t> te </a:t>
            </a:r>
            <a:r>
              <a:rPr lang="fr-FR" b="1" dirty="0" err="1"/>
              <a:t>bewaren</a:t>
            </a:r>
            <a:r>
              <a:rPr lang="fr-FR" b="1" dirty="0"/>
              <a:t> </a:t>
            </a:r>
            <a:r>
              <a:rPr lang="fr-FR" dirty="0" err="1"/>
              <a:t>wanneer</a:t>
            </a:r>
            <a:r>
              <a:rPr lang="fr-FR" dirty="0"/>
              <a:t> je </a:t>
            </a:r>
            <a:r>
              <a:rPr lang="fr-FR" dirty="0" err="1"/>
              <a:t>meerdere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</a:t>
            </a:r>
            <a:r>
              <a:rPr lang="fr-FR" dirty="0" err="1"/>
              <a:t>wilt</a:t>
            </a:r>
            <a:r>
              <a:rPr lang="fr-FR" dirty="0"/>
              <a:t> </a:t>
            </a:r>
            <a:r>
              <a:rPr lang="fr-FR" dirty="0" err="1"/>
              <a:t>uitvoeren</a:t>
            </a:r>
            <a:r>
              <a:rPr lang="fr-FR" dirty="0"/>
              <a:t> </a:t>
            </a:r>
            <a:r>
              <a:rPr lang="fr-FR" dirty="0" err="1"/>
              <a:t>binnen</a:t>
            </a:r>
            <a:r>
              <a:rPr lang="fr-FR" dirty="0"/>
              <a:t> </a:t>
            </a:r>
            <a:r>
              <a:rPr lang="fr-FR" dirty="0" err="1"/>
              <a:t>eenzelfde</a:t>
            </a:r>
            <a:r>
              <a:rPr lang="fr-FR" dirty="0"/>
              <a:t> pagina</a:t>
            </a:r>
            <a:r>
              <a:rPr lang="nl-NL" dirty="0"/>
              <a:t> of </a:t>
            </a:r>
            <a:r>
              <a:rPr lang="nl-NL" dirty="0" err="1"/>
              <a:t>stored</a:t>
            </a:r>
            <a:r>
              <a:rPr lang="nl-NL" dirty="0"/>
              <a:t> procedure.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25950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Voorbeeld 2</a:t>
            </a:r>
            <a:endParaRPr lang="nl-NL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822325" y="1424657"/>
            <a:ext cx="7864475" cy="40925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IF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cnt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=1 THEN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SELECT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FROM sets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WHERE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set_parent_id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=parent AND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newsetname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INTO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newid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LEAVE proc;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END IF;</a:t>
            </a:r>
          </a:p>
          <a:p>
            <a:pPr eaLnBrk="1" hangingPunct="1"/>
            <a:endParaRPr lang="en-US" sz="1600" b="1" dirty="0">
              <a:solidFill>
                <a:schemeClr val="hlink"/>
              </a:solidFill>
              <a:latin typeface="Courier New" charset="0"/>
            </a:endParaRP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-- select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user_id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from parent set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SELECT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set_user_id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FROM sets WHERE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=parent INTO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userid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	</a:t>
            </a:r>
          </a:p>
          <a:p>
            <a:pPr eaLnBrk="1" hangingPunct="1"/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 -- insert new set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INSERT INTO sets (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set_user_id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set_parent_id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)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VALUES (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newsetname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userid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parent);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newid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= LAST_INSERT_ID();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proc $$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3419872" y="4437112"/>
            <a:ext cx="5616624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nsolas" pitchFamily="49" charset="0"/>
                <a:cs typeface="Consolas" pitchFamily="49" charset="0"/>
                <a:hlinkClick r:id="rId3"/>
              </a:rPr>
              <a:t>LAST_INSERT_ID()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(with no argument) returns a </a:t>
            </a:r>
            <a:r>
              <a:rPr lang="en-US" u="sng" dirty="0">
                <a:latin typeface="Consolas" pitchFamily="49" charset="0"/>
                <a:cs typeface="Consolas" pitchFamily="49" charset="0"/>
                <a:hlinkClick r:id="rId4" tooltip="11.2.1. Integer Types (Exact Value) - INTEGER, INT, SMALLINT, TINYINT, MEDIUMINT, BIGINT"/>
              </a:rPr>
              <a:t>BIGINT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(64-bit) value representing the first automatically generated value successfully inserted for an AUTO_INCREMENT column as a result of the most recently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executed</a:t>
            </a:r>
            <a:r>
              <a:rPr lang="en-US" u="sng" dirty="0" err="1">
                <a:latin typeface="Consolas" pitchFamily="49" charset="0"/>
                <a:cs typeface="Consolas" pitchFamily="49" charset="0"/>
                <a:hlinkClick r:id="rId5" tooltip="13.2.5. INSERT Syntax"/>
              </a:rPr>
              <a:t>INSERT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statement. The value of </a:t>
            </a:r>
            <a:r>
              <a:rPr lang="en-US" u="sng" dirty="0">
                <a:latin typeface="Consolas" pitchFamily="49" charset="0"/>
                <a:cs typeface="Consolas" pitchFamily="49" charset="0"/>
                <a:hlinkClick r:id="rId3"/>
              </a:rPr>
              <a:t>LAST_INSERT_ID()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remains unchanged if no rows are successfully inserted.</a:t>
            </a:r>
            <a:endParaRPr lang="nl-B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/>
              <a:t>Voorbeeld</a:t>
            </a:r>
            <a:r>
              <a:rPr lang="fr-FR" dirty="0"/>
              <a:t> 3</a:t>
            </a:r>
            <a:endParaRPr lang="nl-NL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89038"/>
            <a:ext cx="8229600" cy="5059362"/>
          </a:xfrm>
        </p:spPr>
        <p:txBody>
          <a:bodyPr/>
          <a:lstStyle/>
          <a:p>
            <a:pPr eaLnBrk="1" hangingPunct="1"/>
            <a:r>
              <a:rPr lang="fr-FR" dirty="0" err="1"/>
              <a:t>als</a:t>
            </a:r>
            <a:r>
              <a:rPr lang="fr-FR" dirty="0"/>
              <a:t> </a:t>
            </a:r>
            <a:r>
              <a:rPr lang="fr-FR" dirty="0" err="1"/>
              <a:t>derde</a:t>
            </a:r>
            <a:r>
              <a:rPr lang="fr-FR" dirty="0"/>
              <a:t> </a:t>
            </a:r>
            <a:r>
              <a:rPr lang="fr-FR" dirty="0" err="1"/>
              <a:t>voorbeeld</a:t>
            </a:r>
            <a:r>
              <a:rPr lang="fr-FR" dirty="0"/>
              <a:t> </a:t>
            </a:r>
            <a:r>
              <a:rPr lang="fr-FR" dirty="0" err="1"/>
              <a:t>bekijken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sproc</a:t>
            </a:r>
            <a:r>
              <a:rPr lang="fr-FR" dirty="0"/>
              <a:t> die van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gegeven</a:t>
            </a:r>
            <a:r>
              <a:rPr lang="fr-FR" dirty="0"/>
              <a:t> set al </a:t>
            </a:r>
            <a:r>
              <a:rPr lang="fr-FR" dirty="0" err="1"/>
              <a:t>z’n</a:t>
            </a:r>
            <a:r>
              <a:rPr lang="fr-FR" dirty="0"/>
              <a:t> </a:t>
            </a:r>
            <a:r>
              <a:rPr lang="fr-FR" i="1" dirty="0"/>
              <a:t>parent sets</a:t>
            </a:r>
            <a:r>
              <a:rPr lang="fr-FR" dirty="0"/>
              <a:t> </a:t>
            </a:r>
            <a:r>
              <a:rPr lang="fr-FR" dirty="0" err="1"/>
              <a:t>teruggeeft</a:t>
            </a:r>
            <a:endParaRPr lang="fr-FR" dirty="0"/>
          </a:p>
          <a:p>
            <a:pPr eaLnBrk="1" hangingPunct="1"/>
            <a:r>
              <a:rPr lang="fr-FR" dirty="0" err="1"/>
              <a:t>bv</a:t>
            </a:r>
            <a:r>
              <a:rPr lang="fr-FR" dirty="0"/>
              <a:t>. Als </a:t>
            </a:r>
            <a:r>
              <a:rPr lang="fr-FR" dirty="0" err="1">
                <a:latin typeface="Arial Narrow" charset="0"/>
              </a:rPr>
              <a:t>set_id</a:t>
            </a:r>
            <a:r>
              <a:rPr lang="fr-FR" dirty="0"/>
              <a:t> 9 </a:t>
            </a:r>
            <a:r>
              <a:rPr lang="fr-FR" dirty="0" err="1"/>
              <a:t>meegegeven</a:t>
            </a:r>
            <a:r>
              <a:rPr lang="fr-FR" dirty="0"/>
              <a:t> </a:t>
            </a:r>
            <a:r>
              <a:rPr lang="fr-FR" dirty="0" err="1"/>
              <a:t>wordt</a:t>
            </a:r>
            <a:r>
              <a:rPr lang="fr-FR" dirty="0"/>
              <a:t>; </a:t>
            </a:r>
            <a:r>
              <a:rPr lang="fr-FR" dirty="0" err="1"/>
              <a:t>genereert</a:t>
            </a:r>
            <a:r>
              <a:rPr lang="fr-FR" dirty="0"/>
              <a:t> de </a:t>
            </a:r>
            <a:r>
              <a:rPr lang="fr-FR" dirty="0" err="1"/>
              <a:t>sproc</a:t>
            </a:r>
            <a:r>
              <a:rPr lang="fr-FR" dirty="0"/>
              <a:t> de </a:t>
            </a:r>
            <a:r>
              <a:rPr lang="fr-FR" dirty="0" err="1"/>
              <a:t>volgende</a:t>
            </a:r>
            <a:r>
              <a:rPr lang="fr-FR" dirty="0"/>
              <a:t> </a:t>
            </a:r>
            <a:r>
              <a:rPr lang="fr-FR" dirty="0" err="1"/>
              <a:t>lijst</a:t>
            </a:r>
            <a:r>
              <a:rPr lang="fr-FR" dirty="0"/>
              <a:t>:</a:t>
            </a:r>
          </a:p>
          <a:p>
            <a:pPr eaLnBrk="1" hangingPunct="1"/>
            <a:endParaRPr lang="fr-FR" dirty="0"/>
          </a:p>
          <a:p>
            <a:pPr eaLnBrk="1" hangingPunct="1"/>
            <a:endParaRPr lang="fr-FR" dirty="0"/>
          </a:p>
          <a:p>
            <a:pPr eaLnBrk="1" hangingPunct="1"/>
            <a:endParaRPr lang="fr-FR" dirty="0"/>
          </a:p>
          <a:p>
            <a:pPr eaLnBrk="1" hangingPunct="1">
              <a:buFontTx/>
              <a:buNone/>
            </a:pPr>
            <a:endParaRPr lang="fr-FR" sz="2400" dirty="0"/>
          </a:p>
          <a:p>
            <a:pPr eaLnBrk="1" hangingPunct="1"/>
            <a:endParaRPr lang="fr-FR" sz="2400" dirty="0"/>
          </a:p>
          <a:p>
            <a:pPr eaLnBrk="1" hangingPunct="1"/>
            <a:endParaRPr lang="nl-NL" sz="2400" dirty="0"/>
          </a:p>
        </p:txBody>
      </p:sp>
      <p:graphicFrame>
        <p:nvGraphicFramePr>
          <p:cNvPr id="149547" name="Group 43"/>
          <p:cNvGraphicFramePr>
            <a:graphicFrameLocks noGrp="1"/>
          </p:cNvGraphicFramePr>
          <p:nvPr>
            <p:ph sz="half" idx="2"/>
          </p:nvPr>
        </p:nvGraphicFramePr>
        <p:xfrm>
          <a:off x="2411760" y="3932416"/>
          <a:ext cx="3886200" cy="1584816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ＭＳ Ｐゴシック" charset="-128"/>
                          <a:cs typeface="Consolas" pitchFamily="49" charset="0"/>
                        </a:rPr>
                        <a:t>set_id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ＭＳ Ｐゴシック" charset="-128"/>
                        <a:cs typeface="Consolas" pitchFamily="49" charset="0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ＭＳ Ｐゴシック" charset="-128"/>
                          <a:cs typeface="Consolas" pitchFamily="49" charset="0"/>
                        </a:rPr>
                        <a:t>set_name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ＭＳ Ｐゴシック" charset="-128"/>
                        <a:cs typeface="Consolas" pitchFamily="49" charset="0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ＭＳ Ｐゴシック" charset="-128"/>
                          <a:cs typeface="Consolas" pitchFamily="49" charset="0"/>
                        </a:rPr>
                        <a:t>1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ＭＳ Ｐゴシック" charset="-128"/>
                        <a:cs typeface="Consolas" pitchFamily="49" charset="0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ＭＳ Ｐゴシック" charset="-128"/>
                          <a:cs typeface="Consolas" pitchFamily="49" charset="0"/>
                        </a:rPr>
                        <a:t>Asia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ＭＳ Ｐゴシック" charset="-128"/>
                        <a:cs typeface="Consolas" pitchFamily="49" charset="0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ＭＳ Ｐゴシック" charset="-128"/>
                          <a:cs typeface="Consolas" pitchFamily="49" charset="0"/>
                        </a:rPr>
                        <a:t>8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ＭＳ Ｐゴシック" charset="-128"/>
                        <a:cs typeface="Consolas" pitchFamily="49" charset="0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ＭＳ Ｐゴシック" charset="-128"/>
                          <a:cs typeface="Consolas" pitchFamily="49" charset="0"/>
                        </a:rPr>
                        <a:t>Cambodia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ＭＳ Ｐゴシック" charset="-128"/>
                        <a:cs typeface="Consolas" pitchFamily="49" charset="0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ＭＳ Ｐゴシック" charset="-128"/>
                          <a:cs typeface="Consolas" pitchFamily="49" charset="0"/>
                        </a:rPr>
                        <a:t>9 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ＭＳ Ｐゴシック" charset="-128"/>
                        <a:cs typeface="Consolas" pitchFamily="49" charset="0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ＭＳ Ｐゴシック" charset="-128"/>
                          <a:cs typeface="Consolas" pitchFamily="49" charset="0"/>
                        </a:rPr>
                        <a:t>Phnom Penh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ＭＳ Ｐゴシック" charset="-128"/>
                        <a:cs typeface="Consolas" pitchFamily="49" charset="0"/>
                      </a:endParaRP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AF3FC-3E85-4B51-85DC-4DB4A5DA5F56}" type="slidenum">
              <a:rPr lang="nl-NL" smtClean="0"/>
              <a:pPr>
                <a:defRPr/>
              </a:pPr>
              <a:t>31</a:t>
            </a:fld>
            <a:endParaRPr lang="nl-NL">
              <a:latin typeface="Gill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/>
              <a:t>Voorbeeld</a:t>
            </a:r>
            <a:r>
              <a:rPr lang="fr-FR" dirty="0"/>
              <a:t> 3</a:t>
            </a:r>
            <a:endParaRPr lang="nl-NL" dirty="0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65125" y="1227286"/>
            <a:ext cx="8321675" cy="52260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DELIMITER $$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DROP PROCEDURE IF EXISTS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get_parent_sets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$$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get_parent_sets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(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startID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INT)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DECLARE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id,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cnt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INT DEFAULT 0;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DECLARE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VARCHAR(60);</a:t>
            </a:r>
          </a:p>
          <a:p>
            <a:pPr eaLnBrk="1" hangingPunct="1"/>
            <a:endParaRPr lang="en-US" sz="1600" b="1" dirty="0">
              <a:solidFill>
                <a:schemeClr val="hlink"/>
              </a:solidFill>
              <a:latin typeface="Courier New" charset="0"/>
            </a:endParaRP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DROP TABLE IF EXISTS __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parent_sets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CREATE TEMPORARY TABLE __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parent_sets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(level INT,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INT,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VARCHAR(60)) ENGINE = HEAP;</a:t>
            </a:r>
          </a:p>
          <a:p>
            <a:pPr eaLnBrk="1" hangingPunct="1"/>
            <a:endParaRPr lang="en-US" sz="1600" b="1" dirty="0">
              <a:solidFill>
                <a:schemeClr val="hlink"/>
              </a:solidFill>
              <a:latin typeface="Courier New" charset="0"/>
            </a:endParaRP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main: BEGIN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-- test if </a:t>
            </a:r>
            <a:r>
              <a:rPr lang="en-US" sz="1600" b="1" dirty="0" err="1">
                <a:solidFill>
                  <a:srgbClr val="00B0F0"/>
                </a:solidFill>
                <a:latin typeface="Courier New" charset="0"/>
              </a:rPr>
              <a:t>startid</a:t>
            </a:r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is OK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SELECT COUNT(*) FROM sets WHERE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startID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INTO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cnt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IF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cnt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=0 THEN LEAVE main; END IF;</a:t>
            </a:r>
          </a:p>
          <a:p>
            <a:pPr eaLnBrk="1" hangingPunct="1"/>
            <a:endParaRPr lang="en-US" sz="1600" b="1" dirty="0">
              <a:solidFill>
                <a:schemeClr val="hlink"/>
              </a:solidFill>
              <a:latin typeface="Courier New" charset="0"/>
            </a:endParaRPr>
          </a:p>
          <a:p>
            <a:pPr eaLnBrk="1" hangingPunct="1"/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   -- insert start set into new table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SELECT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set_parent_id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FROM sets WHERE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startID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INTO id,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INSERT INTO __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parent_sets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VALUES(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id,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);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07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/>
              <a:t>Voorbeeld</a:t>
            </a:r>
            <a:r>
              <a:rPr lang="fr-FR" dirty="0"/>
              <a:t> 3</a:t>
            </a:r>
            <a:endParaRPr lang="nl-NL" dirty="0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65125" y="1341090"/>
            <a:ext cx="8321675" cy="42481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    -- loop until root of sets is reached</a:t>
            </a:r>
          </a:p>
          <a:p>
            <a:pPr eaLnBrk="1" hangingPunct="1"/>
            <a:r>
              <a:rPr lang="en-US" sz="16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parentloop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: WHILE NOT ISNULL(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) DO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SET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=i+1;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SELECT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set_parent_id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FROM sets WHERE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=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INTO id,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INSERT INTO __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parent_sets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VALUES(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id,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);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END WHILE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parentloop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END main;</a:t>
            </a:r>
          </a:p>
          <a:p>
            <a:pPr eaLnBrk="1" hangingPunct="1"/>
            <a:endParaRPr lang="en-US" sz="1600" b="1" dirty="0">
              <a:solidFill>
                <a:schemeClr val="hlink"/>
              </a:solidFill>
              <a:latin typeface="Courier New" charset="0"/>
            </a:endParaRP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SELECT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set_id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,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set_name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FROM __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parent_sets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ORDER BY level DESC;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DROP TABLE __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parent_sets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$$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DELIMITER ;</a:t>
            </a:r>
          </a:p>
          <a:p>
            <a:pPr eaLnBrk="1" hangingPunct="1"/>
            <a:endParaRPr lang="en-US" sz="1600" b="1" dirty="0">
              <a:solidFill>
                <a:schemeClr val="hlink"/>
              </a:solidFill>
              <a:latin typeface="Courier New" charset="0"/>
            </a:endParaRPr>
          </a:p>
          <a:p>
            <a:pPr eaLnBrk="1" hangingPunct="1"/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-- example use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CALL </a:t>
            </a:r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get_parent_sets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(9);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2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/>
              <a:t>Voorbeeld</a:t>
            </a:r>
            <a:r>
              <a:rPr lang="fr-FR" dirty="0"/>
              <a:t> 4</a:t>
            </a:r>
            <a:endParaRPr lang="nl-NL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89038"/>
            <a:ext cx="8229600" cy="50593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dirty="0"/>
              <a:t>in MySQL kan je </a:t>
            </a:r>
            <a:r>
              <a:rPr lang="fr-FR" dirty="0" err="1"/>
              <a:t>ook</a:t>
            </a:r>
            <a:r>
              <a:rPr lang="fr-FR" dirty="0"/>
              <a:t> </a:t>
            </a:r>
            <a:r>
              <a:rPr lang="fr-FR" i="1" dirty="0" err="1"/>
              <a:t>stored</a:t>
            </a:r>
            <a:r>
              <a:rPr lang="fr-FR" i="1" dirty="0"/>
              <a:t> </a:t>
            </a:r>
            <a:r>
              <a:rPr lang="fr-FR" i="1" dirty="0" err="1"/>
              <a:t>functions</a:t>
            </a:r>
            <a:r>
              <a:rPr lang="fr-FR" dirty="0"/>
              <a:t> </a:t>
            </a:r>
            <a:r>
              <a:rPr lang="fr-FR" dirty="0" err="1"/>
              <a:t>schrijven</a:t>
            </a:r>
            <a:endParaRPr lang="fr-FR" dirty="0"/>
          </a:p>
          <a:p>
            <a:pPr eaLnBrk="1" hangingPunct="1"/>
            <a:r>
              <a:rPr lang="fr-FR" dirty="0" err="1"/>
              <a:t>gelijkaardig</a:t>
            </a:r>
            <a:r>
              <a:rPr lang="fr-FR" dirty="0"/>
              <a:t> </a:t>
            </a:r>
            <a:r>
              <a:rPr lang="fr-FR" dirty="0" err="1"/>
              <a:t>aan</a:t>
            </a:r>
            <a:r>
              <a:rPr lang="fr-FR" dirty="0"/>
              <a:t> </a:t>
            </a:r>
            <a:r>
              <a:rPr lang="fr-FR" dirty="0" err="1"/>
              <a:t>SP’s</a:t>
            </a:r>
            <a:r>
              <a:rPr lang="fr-FR" dirty="0"/>
              <a:t>, </a:t>
            </a:r>
            <a:r>
              <a:rPr lang="fr-FR" dirty="0" err="1"/>
              <a:t>behalve</a:t>
            </a:r>
            <a:r>
              <a:rPr lang="fr-FR" dirty="0"/>
              <a:t> </a:t>
            </a:r>
            <a:r>
              <a:rPr lang="fr-FR" dirty="0" err="1"/>
              <a:t>dat</a:t>
            </a:r>
            <a:endParaRPr lang="fr-FR" dirty="0"/>
          </a:p>
          <a:p>
            <a:pPr lvl="1"/>
            <a:r>
              <a:rPr lang="fr-FR" b="1" dirty="0" err="1"/>
              <a:t>ze</a:t>
            </a:r>
            <a:r>
              <a:rPr lang="fr-FR" b="1" dirty="0"/>
              <a:t> </a:t>
            </a:r>
            <a:r>
              <a:rPr lang="fr-FR" b="1" dirty="0" err="1"/>
              <a:t>steeds</a:t>
            </a:r>
            <a:r>
              <a:rPr lang="fr-FR" b="1" dirty="0"/>
              <a:t> </a:t>
            </a:r>
            <a:r>
              <a:rPr lang="fr-FR" b="1" dirty="0" err="1"/>
              <a:t>een</a:t>
            </a:r>
            <a:r>
              <a:rPr lang="fr-FR" b="1" dirty="0"/>
              <a:t> </a:t>
            </a:r>
            <a:r>
              <a:rPr lang="fr-FR" b="1" dirty="0" err="1"/>
              <a:t>resultaat</a:t>
            </a:r>
            <a:r>
              <a:rPr lang="fr-FR" b="1" dirty="0"/>
              <a:t> </a:t>
            </a:r>
            <a:r>
              <a:rPr lang="fr-FR" b="1" dirty="0" err="1"/>
              <a:t>teruggeven</a:t>
            </a:r>
            <a:r>
              <a:rPr lang="fr-FR" b="1" dirty="0"/>
              <a:t> en </a:t>
            </a:r>
          </a:p>
          <a:p>
            <a:pPr lvl="1"/>
            <a:r>
              <a:rPr lang="fr-FR" b="1" dirty="0" err="1"/>
              <a:t>het</a:t>
            </a:r>
            <a:r>
              <a:rPr lang="fr-FR" b="1" dirty="0"/>
              <a:t> </a:t>
            </a:r>
            <a:r>
              <a:rPr lang="fr-FR" b="1" dirty="0" err="1"/>
              <a:t>gebruik</a:t>
            </a:r>
            <a:r>
              <a:rPr lang="fr-FR" b="1" dirty="0"/>
              <a:t> van </a:t>
            </a:r>
            <a:r>
              <a:rPr lang="fr-FR" b="1" dirty="0">
                <a:latin typeface="Arial Narrow" charset="0"/>
              </a:rPr>
              <a:t>IN</a:t>
            </a:r>
            <a:r>
              <a:rPr lang="fr-FR" b="1" dirty="0"/>
              <a:t> en </a:t>
            </a:r>
            <a:r>
              <a:rPr lang="fr-FR" b="1" dirty="0">
                <a:latin typeface="Arial Narrow" charset="0"/>
              </a:rPr>
              <a:t>OUT</a:t>
            </a:r>
            <a:r>
              <a:rPr lang="fr-FR" b="1" dirty="0"/>
              <a:t> </a:t>
            </a:r>
            <a:r>
              <a:rPr lang="fr-FR" b="1" dirty="0" err="1"/>
              <a:t>parameters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niet </a:t>
            </a:r>
            <a:r>
              <a:rPr lang="fr-FR" b="1" dirty="0" err="1"/>
              <a:t>mogelijk</a:t>
            </a:r>
            <a:endParaRPr lang="fr-FR" b="1" dirty="0"/>
          </a:p>
          <a:p>
            <a:pPr eaLnBrk="1" hangingPunct="1"/>
            <a:r>
              <a:rPr lang="fr-FR" dirty="0" err="1"/>
              <a:t>bij</a:t>
            </a:r>
            <a:r>
              <a:rPr lang="fr-FR" dirty="0"/>
              <a:t> </a:t>
            </a:r>
            <a:r>
              <a:rPr lang="fr-FR" dirty="0" err="1"/>
              <a:t>wijze</a:t>
            </a:r>
            <a:r>
              <a:rPr lang="fr-FR" dirty="0"/>
              <a:t> van </a:t>
            </a:r>
            <a:r>
              <a:rPr lang="fr-FR" dirty="0" err="1"/>
              <a:t>illustratie</a:t>
            </a:r>
            <a:r>
              <a:rPr lang="fr-FR" dirty="0"/>
              <a:t> </a:t>
            </a:r>
            <a:r>
              <a:rPr lang="fr-FR" dirty="0" err="1"/>
              <a:t>schrijven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functie</a:t>
            </a:r>
            <a:r>
              <a:rPr lang="fr-FR" dirty="0"/>
              <a:t> </a:t>
            </a:r>
            <a:r>
              <a:rPr lang="fr-FR" i="1" dirty="0" err="1"/>
              <a:t>shorten</a:t>
            </a:r>
            <a:r>
              <a:rPr lang="fr-FR" dirty="0"/>
              <a:t> die strings </a:t>
            </a:r>
            <a:r>
              <a:rPr lang="fr-FR" dirty="0" err="1"/>
              <a:t>afkort</a:t>
            </a:r>
            <a:r>
              <a:rPr lang="fr-FR" dirty="0"/>
              <a:t> </a:t>
            </a:r>
            <a:r>
              <a:rPr lang="fr-FR" dirty="0" err="1"/>
              <a:t>tot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gegeven</a:t>
            </a:r>
            <a:r>
              <a:rPr lang="fr-FR" dirty="0"/>
              <a:t> </a:t>
            </a:r>
            <a:r>
              <a:rPr lang="fr-FR" dirty="0" err="1"/>
              <a:t>lengte</a:t>
            </a:r>
            <a:endParaRPr lang="fr-FR" dirty="0"/>
          </a:p>
          <a:p>
            <a:pPr eaLnBrk="1" hangingPunct="1"/>
            <a:r>
              <a:rPr lang="fr-FR" dirty="0"/>
              <a:t>de string </a:t>
            </a:r>
            <a:r>
              <a:rPr lang="fr-FR" i="1" dirty="0"/>
              <a:t>A </a:t>
            </a:r>
            <a:r>
              <a:rPr lang="fr-FR" i="1" dirty="0" err="1"/>
              <a:t>Programmer’s</a:t>
            </a:r>
            <a:r>
              <a:rPr lang="fr-FR" i="1" dirty="0"/>
              <a:t> Introduction to PHP </a:t>
            </a:r>
            <a:r>
              <a:rPr lang="fr-FR" dirty="0"/>
              <a:t>zou er </a:t>
            </a:r>
            <a:r>
              <a:rPr lang="fr-FR" dirty="0" err="1"/>
              <a:t>bv</a:t>
            </a:r>
            <a:r>
              <a:rPr lang="fr-FR" dirty="0"/>
              <a:t>. op </a:t>
            </a:r>
            <a:r>
              <a:rPr lang="fr-FR" dirty="0" err="1"/>
              <a:t>lengte</a:t>
            </a:r>
            <a:r>
              <a:rPr lang="fr-FR" dirty="0"/>
              <a:t> 20 </a:t>
            </a:r>
            <a:r>
              <a:rPr lang="fr-FR" dirty="0" err="1"/>
              <a:t>als</a:t>
            </a:r>
            <a:r>
              <a:rPr lang="fr-FR" dirty="0"/>
              <a:t> </a:t>
            </a:r>
            <a:r>
              <a:rPr lang="fr-FR" i="1" dirty="0"/>
              <a:t>A </a:t>
            </a:r>
            <a:r>
              <a:rPr lang="fr-FR" i="1" dirty="0" err="1"/>
              <a:t>Programm</a:t>
            </a:r>
            <a:r>
              <a:rPr lang="fr-FR" i="1" dirty="0"/>
              <a:t> … o PHP </a:t>
            </a:r>
            <a:r>
              <a:rPr lang="fr-FR" dirty="0" err="1"/>
              <a:t>uitkomen</a:t>
            </a:r>
            <a:endParaRPr lang="fr-FR" dirty="0"/>
          </a:p>
          <a:p>
            <a:pPr eaLnBrk="1" hangingPunct="1"/>
            <a:endParaRPr lang="fr-FR" dirty="0"/>
          </a:p>
          <a:p>
            <a:pPr eaLnBrk="1" hangingPunct="1"/>
            <a:endParaRPr lang="nl-NL" sz="2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AF3FC-3E85-4B51-85DC-4DB4A5DA5F56}" type="slidenum">
              <a:rPr lang="nl-NL" smtClean="0"/>
              <a:pPr>
                <a:defRPr/>
              </a:pPr>
              <a:t>34</a:t>
            </a:fld>
            <a:endParaRPr lang="nl-NL">
              <a:latin typeface="Gill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/>
              <a:t>Voorbeeld</a:t>
            </a:r>
            <a:r>
              <a:rPr lang="fr-FR" dirty="0"/>
              <a:t> 4</a:t>
            </a:r>
            <a:endParaRPr lang="nl-NL" dirty="0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65125" y="1124744"/>
            <a:ext cx="8321675" cy="49815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DELIMITER $$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FUNCTION shorten(s VARCHAR(255), n INT)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RETURNS VARCHAR(255)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BEGIN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IF ISNULL(s) THEN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RETURN '';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ELSEIF n&lt;15 THEN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RETURN LEFT(s, n);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ELSE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IF CHAR_LENGTH(s) &lt;= n THEN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RETURN s;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ELSE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  RETURN CONCAT(LEFT(s, n-10), ' ... ', RIGHT(s, 5));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  END IF;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END IF;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END $$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DELIMITER ;</a:t>
            </a:r>
          </a:p>
          <a:p>
            <a:pPr eaLnBrk="1" hangingPunct="1"/>
            <a:endParaRPr lang="en-US" sz="1600" b="1" dirty="0">
              <a:solidFill>
                <a:schemeClr val="hlink"/>
              </a:solidFill>
              <a:latin typeface="Courier New" charset="0"/>
            </a:endParaRPr>
          </a:p>
          <a:p>
            <a:pPr eaLnBrk="1" hangingPunct="1"/>
            <a:r>
              <a:rPr lang="en-US" sz="1600" b="1" dirty="0">
                <a:solidFill>
                  <a:srgbClr val="00B0F0"/>
                </a:solidFill>
                <a:latin typeface="Courier New" charset="0"/>
              </a:rPr>
              <a:t>-- example use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SELECT shorten(title, 20) FROM titles LIMIT 10;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3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/>
              <a:t>SP’s gebruiken in jouw applicaties?</a:t>
            </a:r>
            <a:endParaRPr lang="nl-NL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>
            <a:normAutofit fontScale="92500" lnSpcReduction="20000"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/>
              <a:t>met </a:t>
            </a:r>
            <a:r>
              <a:rPr lang="fr-FR" dirty="0" err="1"/>
              <a:t>deze</a:t>
            </a:r>
            <a:r>
              <a:rPr lang="fr-FR" dirty="0"/>
              <a:t> </a:t>
            </a:r>
            <a:r>
              <a:rPr lang="fr-FR" dirty="0" err="1"/>
              <a:t>presentatie</a:t>
            </a:r>
            <a:r>
              <a:rPr lang="fr-FR" dirty="0"/>
              <a:t> </a:t>
            </a:r>
            <a:r>
              <a:rPr lang="fr-FR" dirty="0" err="1"/>
              <a:t>hebben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staalkaart</a:t>
            </a:r>
            <a:r>
              <a:rPr lang="fr-FR" dirty="0"/>
              <a:t> </a:t>
            </a:r>
            <a:r>
              <a:rPr lang="fr-FR" dirty="0" err="1"/>
              <a:t>gegeven</a:t>
            </a:r>
            <a:r>
              <a:rPr lang="fr-FR" dirty="0"/>
              <a:t> van de </a:t>
            </a:r>
            <a:r>
              <a:rPr lang="fr-FR" dirty="0" err="1"/>
              <a:t>mogelijkheden</a:t>
            </a:r>
            <a:r>
              <a:rPr lang="fr-FR" dirty="0"/>
              <a:t> die MySQL </a:t>
            </a:r>
            <a:r>
              <a:rPr lang="fr-FR" dirty="0" err="1"/>
              <a:t>biedt</a:t>
            </a:r>
            <a:r>
              <a:rPr lang="fr-FR" dirty="0"/>
              <a:t> om </a:t>
            </a:r>
            <a:r>
              <a:rPr lang="fr-FR" i="1" dirty="0"/>
              <a:t>program </a:t>
            </a:r>
            <a:r>
              <a:rPr lang="fr-FR" i="1" dirty="0" err="1"/>
              <a:t>logic</a:t>
            </a:r>
            <a:r>
              <a:rPr lang="fr-FR" dirty="0"/>
              <a:t> te </a:t>
            </a:r>
            <a:r>
              <a:rPr lang="fr-FR" dirty="0" err="1"/>
              <a:t>vervangen</a:t>
            </a:r>
            <a:r>
              <a:rPr lang="fr-FR" dirty="0"/>
              <a:t> </a:t>
            </a:r>
            <a:r>
              <a:rPr lang="fr-FR" dirty="0" err="1"/>
              <a:t>door</a:t>
            </a:r>
            <a:r>
              <a:rPr lang="fr-FR" dirty="0"/>
              <a:t> </a:t>
            </a:r>
            <a:r>
              <a:rPr lang="fr-FR" i="1" dirty="0"/>
              <a:t>SQL </a:t>
            </a:r>
            <a:r>
              <a:rPr lang="fr-FR" i="1" dirty="0" err="1"/>
              <a:t>logic</a:t>
            </a:r>
            <a:r>
              <a:rPr lang="fr-FR" dirty="0"/>
              <a:t>, met </a:t>
            </a:r>
            <a:r>
              <a:rPr lang="fr-FR" dirty="0" err="1"/>
              <a:t>als</a:t>
            </a:r>
            <a:r>
              <a:rPr lang="fr-FR" dirty="0"/>
              <a:t> </a:t>
            </a:r>
            <a:r>
              <a:rPr lang="fr-FR" dirty="0" err="1"/>
              <a:t>orgelpunt</a:t>
            </a:r>
            <a:r>
              <a:rPr lang="fr-FR" dirty="0"/>
              <a:t> </a:t>
            </a:r>
            <a:r>
              <a:rPr lang="fr-FR" dirty="0" err="1"/>
              <a:t>SP’s</a:t>
            </a:r>
            <a:endParaRPr lang="fr-FR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/>
              <a:t>er </a:t>
            </a:r>
            <a:r>
              <a:rPr lang="fr-FR" dirty="0" err="1"/>
              <a:t>bestaat</a:t>
            </a:r>
            <a:r>
              <a:rPr lang="fr-FR" dirty="0"/>
              <a:t> </a:t>
            </a:r>
            <a:r>
              <a:rPr lang="fr-FR" dirty="0" err="1"/>
              <a:t>echter</a:t>
            </a:r>
            <a:r>
              <a:rPr lang="fr-FR" dirty="0"/>
              <a:t> </a:t>
            </a:r>
            <a:r>
              <a:rPr lang="fr-FR" dirty="0" err="1"/>
              <a:t>geen</a:t>
            </a:r>
            <a:r>
              <a:rPr lang="fr-FR" dirty="0"/>
              <a:t> </a:t>
            </a:r>
            <a:r>
              <a:rPr lang="fr-FR" i="1" dirty="0"/>
              <a:t>one-size-</a:t>
            </a:r>
            <a:r>
              <a:rPr lang="fr-FR" i="1" dirty="0" err="1"/>
              <a:t>fits</a:t>
            </a:r>
            <a:r>
              <a:rPr lang="fr-FR" i="1" dirty="0"/>
              <a:t>-all</a:t>
            </a:r>
            <a:r>
              <a:rPr lang="fr-FR" dirty="0"/>
              <a:t> </a:t>
            </a:r>
            <a:r>
              <a:rPr lang="fr-FR" dirty="0" err="1"/>
              <a:t>antwoord</a:t>
            </a:r>
            <a:r>
              <a:rPr lang="fr-FR" dirty="0"/>
              <a:t> op de </a:t>
            </a:r>
            <a:r>
              <a:rPr lang="fr-FR" dirty="0" err="1"/>
              <a:t>vraag</a:t>
            </a:r>
            <a:r>
              <a:rPr lang="fr-FR" dirty="0"/>
              <a:t> of en </a:t>
            </a:r>
            <a:r>
              <a:rPr lang="fr-FR" dirty="0" err="1"/>
              <a:t>wanneer</a:t>
            </a:r>
            <a:r>
              <a:rPr lang="fr-FR" dirty="0"/>
              <a:t> je </a:t>
            </a:r>
            <a:r>
              <a:rPr lang="fr-FR" dirty="0" err="1"/>
              <a:t>SP’s</a:t>
            </a:r>
            <a:r>
              <a:rPr lang="fr-FR" dirty="0"/>
              <a:t> </a:t>
            </a:r>
            <a:r>
              <a:rPr lang="fr-FR" dirty="0" err="1"/>
              <a:t>moet</a:t>
            </a:r>
            <a:r>
              <a:rPr lang="fr-FR" dirty="0"/>
              <a:t> </a:t>
            </a:r>
            <a:r>
              <a:rPr lang="fr-FR" dirty="0" err="1"/>
              <a:t>gebruiken</a:t>
            </a:r>
            <a:r>
              <a:rPr lang="fr-FR" dirty="0"/>
              <a:t> in je </a:t>
            </a:r>
            <a:r>
              <a:rPr lang="fr-FR" dirty="0" err="1"/>
              <a:t>eigen</a:t>
            </a:r>
            <a:r>
              <a:rPr lang="fr-FR" dirty="0"/>
              <a:t> </a:t>
            </a:r>
            <a:r>
              <a:rPr lang="fr-FR" dirty="0" err="1"/>
              <a:t>applicaties</a:t>
            </a:r>
            <a:endParaRPr lang="fr-FR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/>
              <a:t>er </a:t>
            </a:r>
            <a:r>
              <a:rPr lang="fr-FR" dirty="0" err="1"/>
              <a:t>bestaat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heel</a:t>
            </a:r>
            <a:r>
              <a:rPr lang="fr-FR" dirty="0"/>
              <a:t> </a:t>
            </a:r>
            <a:r>
              <a:rPr lang="fr-FR" dirty="0" err="1"/>
              <a:t>levendige</a:t>
            </a:r>
            <a:r>
              <a:rPr lang="fr-FR" dirty="0"/>
              <a:t> </a:t>
            </a:r>
            <a:r>
              <a:rPr lang="fr-FR" dirty="0" err="1"/>
              <a:t>discussie</a:t>
            </a:r>
            <a:r>
              <a:rPr lang="fr-FR" dirty="0"/>
              <a:t> over dit </a:t>
            </a:r>
            <a:r>
              <a:rPr lang="fr-FR" dirty="0" err="1"/>
              <a:t>onderwerp</a:t>
            </a:r>
            <a:r>
              <a:rPr lang="fr-FR" dirty="0"/>
              <a:t>, maar </a:t>
            </a:r>
            <a:r>
              <a:rPr lang="fr-FR" dirty="0" err="1"/>
              <a:t>uiteindelijk</a:t>
            </a:r>
            <a:r>
              <a:rPr lang="fr-FR" dirty="0"/>
              <a:t> </a:t>
            </a:r>
            <a:r>
              <a:rPr lang="fr-FR" dirty="0" err="1"/>
              <a:t>komt</a:t>
            </a:r>
            <a:r>
              <a:rPr lang="fr-FR" dirty="0"/>
              <a:t> het </a:t>
            </a:r>
            <a:r>
              <a:rPr lang="fr-FR" dirty="0" err="1"/>
              <a:t>neer</a:t>
            </a:r>
            <a:r>
              <a:rPr lang="fr-FR" dirty="0"/>
              <a:t> op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keuze</a:t>
            </a:r>
            <a:r>
              <a:rPr lang="fr-FR" dirty="0"/>
              <a:t> </a:t>
            </a:r>
            <a:r>
              <a:rPr lang="fr-FR" dirty="0" err="1"/>
              <a:t>maken</a:t>
            </a:r>
            <a:r>
              <a:rPr lang="fr-FR" dirty="0"/>
              <a:t> op basis van de </a:t>
            </a:r>
            <a:r>
              <a:rPr lang="fr-FR" dirty="0" err="1"/>
              <a:t>context</a:t>
            </a:r>
            <a:r>
              <a:rPr lang="fr-FR" dirty="0"/>
              <a:t> en de </a:t>
            </a:r>
            <a:r>
              <a:rPr lang="fr-FR" dirty="0" err="1"/>
              <a:t>objectieve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- en </a:t>
            </a:r>
            <a:r>
              <a:rPr lang="fr-FR" dirty="0" err="1"/>
              <a:t>nadelen</a:t>
            </a:r>
            <a:r>
              <a:rPr lang="fr-FR" dirty="0"/>
              <a:t> van </a:t>
            </a:r>
            <a:r>
              <a:rPr lang="fr-FR" dirty="0" err="1"/>
              <a:t>SP’s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9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Pro: database security</a:t>
            </a:r>
            <a:endParaRPr lang="nl-NL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>
            <a:normAutofit fontScale="92500" lnSpcReduction="20000"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SP’s</a:t>
            </a:r>
            <a:r>
              <a:rPr lang="fr-FR" dirty="0"/>
              <a:t> </a:t>
            </a:r>
            <a:r>
              <a:rPr lang="fr-FR" dirty="0" err="1"/>
              <a:t>vormen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extra </a:t>
            </a:r>
            <a:r>
              <a:rPr lang="fr-FR" dirty="0" err="1"/>
              <a:t>abstractielaag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de </a:t>
            </a:r>
            <a:r>
              <a:rPr lang="fr-FR" dirty="0" err="1"/>
              <a:t>onderliggende</a:t>
            </a:r>
            <a:r>
              <a:rPr lang="fr-FR" dirty="0"/>
              <a:t> data-</a:t>
            </a:r>
            <a:r>
              <a:rPr lang="fr-FR" dirty="0" err="1"/>
              <a:t>laag</a:t>
            </a:r>
            <a:r>
              <a:rPr lang="fr-FR" dirty="0"/>
              <a:t> en de </a:t>
            </a:r>
            <a:r>
              <a:rPr lang="fr-FR" i="1" dirty="0"/>
              <a:t>business </a:t>
            </a:r>
            <a:r>
              <a:rPr lang="fr-FR" i="1" dirty="0" err="1"/>
              <a:t>logic</a:t>
            </a:r>
            <a:r>
              <a:rPr lang="fr-FR" dirty="0"/>
              <a:t> in de </a:t>
            </a:r>
            <a:r>
              <a:rPr lang="fr-FR" i="1" dirty="0"/>
              <a:t>middle </a:t>
            </a:r>
            <a:r>
              <a:rPr lang="fr-FR" i="1" dirty="0" err="1"/>
              <a:t>tier</a:t>
            </a:r>
            <a:endParaRPr lang="fr-FR" i="1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door</a:t>
            </a:r>
            <a:r>
              <a:rPr lang="fr-FR" dirty="0"/>
              <a:t> de </a:t>
            </a:r>
            <a:r>
              <a:rPr lang="fr-FR" dirty="0" err="1"/>
              <a:t>applicatie</a:t>
            </a:r>
            <a:r>
              <a:rPr lang="fr-FR" dirty="0"/>
              <a:t> </a:t>
            </a:r>
            <a:r>
              <a:rPr lang="fr-FR" dirty="0" err="1"/>
              <a:t>geen</a:t>
            </a:r>
            <a:r>
              <a:rPr lang="fr-FR" dirty="0"/>
              <a:t> directe </a:t>
            </a:r>
            <a:r>
              <a:rPr lang="fr-FR" dirty="0" err="1"/>
              <a:t>toegang</a:t>
            </a:r>
            <a:r>
              <a:rPr lang="fr-FR" dirty="0"/>
              <a:t> te </a:t>
            </a:r>
            <a:r>
              <a:rPr lang="fr-FR" dirty="0" err="1"/>
              <a:t>verlenen</a:t>
            </a:r>
            <a:r>
              <a:rPr lang="fr-FR" dirty="0"/>
              <a:t> </a:t>
            </a:r>
            <a:r>
              <a:rPr lang="fr-FR" dirty="0" err="1"/>
              <a:t>tot</a:t>
            </a:r>
            <a:r>
              <a:rPr lang="fr-FR" dirty="0"/>
              <a:t> de </a:t>
            </a:r>
            <a:r>
              <a:rPr lang="fr-FR" dirty="0" err="1"/>
              <a:t>tabellen</a:t>
            </a:r>
            <a:r>
              <a:rPr lang="fr-FR" dirty="0"/>
              <a:t> en </a:t>
            </a:r>
            <a:r>
              <a:rPr lang="fr-FR" dirty="0" err="1"/>
              <a:t>enkel</a:t>
            </a:r>
            <a:r>
              <a:rPr lang="fr-FR" dirty="0"/>
              <a:t> via </a:t>
            </a:r>
            <a:r>
              <a:rPr lang="fr-FR" dirty="0" err="1"/>
              <a:t>SP’s</a:t>
            </a:r>
            <a:r>
              <a:rPr lang="fr-FR" dirty="0"/>
              <a:t> te </a:t>
            </a:r>
            <a:r>
              <a:rPr lang="fr-FR" dirty="0" err="1"/>
              <a:t>werken</a:t>
            </a:r>
            <a:r>
              <a:rPr lang="fr-FR" dirty="0"/>
              <a:t>, kan je </a:t>
            </a:r>
            <a:r>
              <a:rPr lang="fr-FR" dirty="0" err="1"/>
              <a:t>sterk</a:t>
            </a:r>
            <a:r>
              <a:rPr lang="fr-FR" dirty="0"/>
              <a:t> </a:t>
            </a:r>
            <a:r>
              <a:rPr lang="fr-FR" dirty="0" err="1"/>
              <a:t>reguleren</a:t>
            </a:r>
            <a:r>
              <a:rPr lang="fr-FR" dirty="0"/>
              <a:t> </a:t>
            </a:r>
            <a:r>
              <a:rPr lang="fr-FR" dirty="0" err="1"/>
              <a:t>hoe</a:t>
            </a:r>
            <a:r>
              <a:rPr lang="fr-FR" dirty="0"/>
              <a:t> de data </a:t>
            </a:r>
            <a:r>
              <a:rPr lang="fr-FR" dirty="0" err="1"/>
              <a:t>gebruikt</a:t>
            </a:r>
            <a:r>
              <a:rPr lang="fr-FR" dirty="0"/>
              <a:t> </a:t>
            </a:r>
            <a:r>
              <a:rPr lang="fr-FR" dirty="0" err="1"/>
              <a:t>wordt</a:t>
            </a:r>
            <a:r>
              <a:rPr lang="fr-FR" dirty="0"/>
              <a:t>, en </a:t>
            </a:r>
            <a:r>
              <a:rPr lang="fr-FR" dirty="0" err="1"/>
              <a:t>bijgevolg</a:t>
            </a:r>
            <a:r>
              <a:rPr lang="fr-FR" dirty="0"/>
              <a:t> de </a:t>
            </a:r>
            <a:r>
              <a:rPr lang="fr-FR" dirty="0" err="1"/>
              <a:t>veiligheid</a:t>
            </a:r>
            <a:r>
              <a:rPr lang="fr-FR" dirty="0"/>
              <a:t> van de data </a:t>
            </a:r>
            <a:r>
              <a:rPr lang="fr-FR" dirty="0" err="1"/>
              <a:t>aanzienlijk</a:t>
            </a:r>
            <a:r>
              <a:rPr lang="fr-FR" dirty="0"/>
              <a:t> </a:t>
            </a:r>
            <a:r>
              <a:rPr lang="fr-FR" dirty="0" err="1"/>
              <a:t>verhogen</a:t>
            </a:r>
            <a:endParaRPr lang="fr-FR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applicaties</a:t>
            </a:r>
            <a:r>
              <a:rPr lang="fr-FR" dirty="0"/>
              <a:t> </a:t>
            </a:r>
            <a:r>
              <a:rPr lang="fr-FR" dirty="0" err="1"/>
              <a:t>waarin</a:t>
            </a:r>
            <a:r>
              <a:rPr lang="fr-FR" dirty="0"/>
              <a:t> de </a:t>
            </a:r>
            <a:r>
              <a:rPr lang="fr-FR" dirty="0" err="1"/>
              <a:t>veiligheid</a:t>
            </a:r>
            <a:r>
              <a:rPr lang="fr-FR" dirty="0"/>
              <a:t> van de data </a:t>
            </a:r>
            <a:r>
              <a:rPr lang="fr-FR" dirty="0" err="1"/>
              <a:t>zeer</a:t>
            </a:r>
            <a:r>
              <a:rPr lang="fr-FR" dirty="0"/>
              <a:t> </a:t>
            </a:r>
            <a:r>
              <a:rPr lang="fr-FR" dirty="0" err="1"/>
              <a:t>belangrijk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(</a:t>
            </a:r>
            <a:r>
              <a:rPr lang="fr-FR" dirty="0" err="1"/>
              <a:t>bv</a:t>
            </a:r>
            <a:r>
              <a:rPr lang="fr-FR" dirty="0"/>
              <a:t>. </a:t>
            </a:r>
            <a:r>
              <a:rPr lang="fr-FR" dirty="0" err="1"/>
              <a:t>financiële</a:t>
            </a:r>
            <a:r>
              <a:rPr lang="fr-FR" dirty="0"/>
              <a:t> </a:t>
            </a:r>
            <a:r>
              <a:rPr lang="fr-FR" dirty="0" err="1"/>
              <a:t>applicaties</a:t>
            </a:r>
            <a:r>
              <a:rPr lang="fr-FR" dirty="0"/>
              <a:t>) </a:t>
            </a:r>
            <a:r>
              <a:rPr lang="fr-FR" dirty="0" err="1"/>
              <a:t>maken</a:t>
            </a:r>
            <a:r>
              <a:rPr lang="fr-FR" dirty="0"/>
              <a:t> </a:t>
            </a:r>
            <a:r>
              <a:rPr lang="fr-FR" dirty="0" err="1"/>
              <a:t>hierom</a:t>
            </a:r>
            <a:r>
              <a:rPr lang="fr-FR" dirty="0"/>
              <a:t> </a:t>
            </a:r>
            <a:r>
              <a:rPr lang="fr-FR" dirty="0" err="1"/>
              <a:t>zeer</a:t>
            </a:r>
            <a:r>
              <a:rPr lang="fr-FR" dirty="0"/>
              <a:t> </a:t>
            </a:r>
            <a:r>
              <a:rPr lang="fr-FR" dirty="0" err="1"/>
              <a:t>vaak</a:t>
            </a:r>
            <a:r>
              <a:rPr lang="fr-FR" dirty="0"/>
              <a:t> </a:t>
            </a:r>
            <a:r>
              <a:rPr lang="fr-FR" dirty="0" err="1"/>
              <a:t>gebruik</a:t>
            </a:r>
            <a:r>
              <a:rPr lang="fr-FR" dirty="0"/>
              <a:t> van </a:t>
            </a:r>
            <a:r>
              <a:rPr lang="fr-FR" dirty="0" err="1"/>
              <a:t>SP’s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6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/>
              <a:t>Pro: scheiding van data en business logic</a:t>
            </a:r>
            <a:endParaRPr lang="nl-NL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0807"/>
            <a:ext cx="8534400" cy="5059362"/>
          </a:xfrm>
        </p:spPr>
        <p:txBody>
          <a:bodyPr>
            <a:normAutofit fontScale="85000" lnSpcReduction="20000"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bij</a:t>
            </a:r>
            <a:r>
              <a:rPr lang="fr-FR" i="1" dirty="0"/>
              <a:t> large </a:t>
            </a:r>
            <a:r>
              <a:rPr lang="fr-FR" i="1" dirty="0" err="1"/>
              <a:t>scale</a:t>
            </a:r>
            <a:r>
              <a:rPr lang="fr-FR" i="1" dirty="0"/>
              <a:t> </a:t>
            </a:r>
            <a:r>
              <a:rPr lang="fr-FR" dirty="0" err="1"/>
              <a:t>applicaties</a:t>
            </a:r>
            <a:r>
              <a:rPr lang="fr-FR" dirty="0"/>
              <a:t> </a:t>
            </a:r>
            <a:r>
              <a:rPr lang="fr-FR" dirty="0" err="1"/>
              <a:t>wordt</a:t>
            </a:r>
            <a:r>
              <a:rPr lang="fr-FR" dirty="0"/>
              <a:t> </a:t>
            </a:r>
            <a:r>
              <a:rPr lang="fr-FR" dirty="0" err="1"/>
              <a:t>typisch</a:t>
            </a:r>
            <a:r>
              <a:rPr lang="fr-FR" dirty="0"/>
              <a:t> </a:t>
            </a:r>
            <a:r>
              <a:rPr lang="fr-FR" dirty="0" err="1"/>
              <a:t>gewerkt</a:t>
            </a:r>
            <a:r>
              <a:rPr lang="fr-FR" dirty="0"/>
              <a:t> met </a:t>
            </a:r>
            <a:r>
              <a:rPr lang="fr-FR" dirty="0" err="1"/>
              <a:t>afzonderlijke</a:t>
            </a:r>
            <a:r>
              <a:rPr lang="fr-FR" dirty="0"/>
              <a:t> </a:t>
            </a:r>
            <a:r>
              <a:rPr lang="fr-FR" dirty="0" err="1"/>
              <a:t>ontwikkelaars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de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enerzijds</a:t>
            </a:r>
            <a:r>
              <a:rPr lang="fr-FR" dirty="0"/>
              <a:t>, en </a:t>
            </a:r>
            <a:r>
              <a:rPr lang="fr-FR" dirty="0" err="1"/>
              <a:t>voor</a:t>
            </a:r>
            <a:r>
              <a:rPr lang="fr-FR" dirty="0"/>
              <a:t> de </a:t>
            </a:r>
            <a:r>
              <a:rPr lang="fr-FR" dirty="0" err="1"/>
              <a:t>applicatie</a:t>
            </a:r>
            <a:r>
              <a:rPr lang="fr-FR" dirty="0"/>
              <a:t> </a:t>
            </a:r>
            <a:r>
              <a:rPr lang="fr-FR" dirty="0" err="1"/>
              <a:t>anderzijds</a:t>
            </a:r>
            <a:endParaRPr lang="fr-FR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door</a:t>
            </a:r>
            <a:r>
              <a:rPr lang="fr-FR" dirty="0"/>
              <a:t> met </a:t>
            </a:r>
            <a:r>
              <a:rPr lang="fr-FR" dirty="0" err="1"/>
              <a:t>SP’s</a:t>
            </a:r>
            <a:r>
              <a:rPr lang="fr-FR" dirty="0"/>
              <a:t> te </a:t>
            </a:r>
            <a:r>
              <a:rPr lang="fr-FR" dirty="0" err="1"/>
              <a:t>werken</a:t>
            </a:r>
            <a:r>
              <a:rPr lang="fr-FR" dirty="0"/>
              <a:t> </a:t>
            </a:r>
            <a:r>
              <a:rPr lang="fr-FR" dirty="0" err="1"/>
              <a:t>kunnen</a:t>
            </a:r>
            <a:r>
              <a:rPr lang="fr-FR" dirty="0"/>
              <a:t> </a:t>
            </a:r>
            <a:r>
              <a:rPr lang="fr-FR" dirty="0" err="1"/>
              <a:t>deze</a:t>
            </a:r>
            <a:r>
              <a:rPr lang="fr-FR" dirty="0"/>
              <a:t> </a:t>
            </a:r>
            <a:r>
              <a:rPr lang="fr-FR" dirty="0" err="1"/>
              <a:t>twee</a:t>
            </a:r>
            <a:r>
              <a:rPr lang="fr-FR" dirty="0"/>
              <a:t> </a:t>
            </a:r>
            <a:r>
              <a:rPr lang="fr-FR" dirty="0" err="1"/>
              <a:t>werelden</a:t>
            </a:r>
            <a:r>
              <a:rPr lang="fr-FR" dirty="0"/>
              <a:t> </a:t>
            </a:r>
            <a:r>
              <a:rPr lang="fr-FR" dirty="0" err="1"/>
              <a:t>beter</a:t>
            </a:r>
            <a:r>
              <a:rPr lang="fr-FR" dirty="0"/>
              <a:t> </a:t>
            </a:r>
            <a:r>
              <a:rPr lang="fr-FR" dirty="0" err="1"/>
              <a:t>gescheiden</a:t>
            </a:r>
            <a:r>
              <a:rPr lang="fr-FR" dirty="0"/>
              <a:t> </a:t>
            </a:r>
            <a:r>
              <a:rPr lang="fr-FR" dirty="0" err="1"/>
              <a:t>worden</a:t>
            </a:r>
            <a:r>
              <a:rPr lang="fr-FR" dirty="0"/>
              <a:t> en kan </a:t>
            </a:r>
            <a:r>
              <a:rPr lang="fr-FR" dirty="0" err="1"/>
              <a:t>elke</a:t>
            </a:r>
            <a:r>
              <a:rPr lang="fr-FR" dirty="0"/>
              <a:t> </a:t>
            </a:r>
            <a:r>
              <a:rPr lang="fr-FR" dirty="0" err="1"/>
              <a:t>ontwikkelaar</a:t>
            </a:r>
            <a:r>
              <a:rPr lang="fr-FR" dirty="0"/>
              <a:t> </a:t>
            </a:r>
            <a:r>
              <a:rPr lang="fr-FR" dirty="0" err="1"/>
              <a:t>zich</a:t>
            </a:r>
            <a:r>
              <a:rPr lang="fr-FR" dirty="0"/>
              <a:t> </a:t>
            </a:r>
            <a:r>
              <a:rPr lang="fr-FR" dirty="0" err="1"/>
              <a:t>concentreren</a:t>
            </a:r>
            <a:r>
              <a:rPr lang="fr-FR" dirty="0"/>
              <a:t> op </a:t>
            </a:r>
            <a:r>
              <a:rPr lang="fr-FR" dirty="0" err="1"/>
              <a:t>z’n</a:t>
            </a:r>
            <a:r>
              <a:rPr lang="fr-FR" dirty="0"/>
              <a:t> </a:t>
            </a:r>
            <a:r>
              <a:rPr lang="fr-FR" dirty="0" err="1"/>
              <a:t>eigen</a:t>
            </a:r>
            <a:r>
              <a:rPr lang="fr-FR" dirty="0"/>
              <a:t> </a:t>
            </a:r>
            <a:r>
              <a:rPr lang="fr-FR" dirty="0" err="1"/>
              <a:t>specialiteit</a:t>
            </a:r>
            <a:r>
              <a:rPr lang="fr-FR" dirty="0"/>
              <a:t>: </a:t>
            </a:r>
            <a:r>
              <a:rPr lang="fr-FR" dirty="0" err="1"/>
              <a:t>een</a:t>
            </a:r>
            <a:r>
              <a:rPr lang="fr-FR" dirty="0"/>
              <a:t> C# </a:t>
            </a:r>
            <a:r>
              <a:rPr lang="fr-FR" dirty="0" err="1"/>
              <a:t>wizard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niet </a:t>
            </a:r>
            <a:r>
              <a:rPr lang="fr-FR" dirty="0" err="1"/>
              <a:t>noodzakelijk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databasespecialist</a:t>
            </a:r>
            <a:r>
              <a:rPr lang="fr-FR" dirty="0"/>
              <a:t>, en </a:t>
            </a:r>
            <a:r>
              <a:rPr lang="fr-FR" dirty="0" err="1"/>
              <a:t>omgekeerd</a:t>
            </a:r>
            <a:endParaRPr lang="fr-FR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doordat</a:t>
            </a:r>
            <a:r>
              <a:rPr lang="fr-FR" dirty="0"/>
              <a:t> </a:t>
            </a:r>
            <a:r>
              <a:rPr lang="fr-FR" dirty="0" err="1"/>
              <a:t>SP’s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API </a:t>
            </a:r>
            <a:r>
              <a:rPr lang="fr-FR" dirty="0" err="1"/>
              <a:t>vormen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de </a:t>
            </a:r>
            <a:r>
              <a:rPr lang="fr-FR" dirty="0" err="1"/>
              <a:t>database</a:t>
            </a:r>
            <a:r>
              <a:rPr lang="fr-FR" dirty="0"/>
              <a:t> en de </a:t>
            </a:r>
            <a:r>
              <a:rPr lang="fr-FR" dirty="0" err="1"/>
              <a:t>applicatie</a:t>
            </a:r>
            <a:r>
              <a:rPr lang="fr-FR" dirty="0"/>
              <a:t>, </a:t>
            </a:r>
            <a:r>
              <a:rPr lang="fr-FR" dirty="0" err="1"/>
              <a:t>zijn</a:t>
            </a:r>
            <a:r>
              <a:rPr lang="fr-FR" dirty="0"/>
              <a:t> </a:t>
            </a:r>
            <a:r>
              <a:rPr lang="fr-FR" dirty="0" err="1"/>
              <a:t>bv</a:t>
            </a:r>
            <a:r>
              <a:rPr lang="fr-FR" dirty="0"/>
              <a:t>. </a:t>
            </a:r>
            <a:r>
              <a:rPr lang="fr-FR" dirty="0" err="1"/>
              <a:t>wijzigingen</a:t>
            </a:r>
            <a:r>
              <a:rPr lang="fr-FR" dirty="0"/>
              <a:t> in het </a:t>
            </a:r>
            <a:r>
              <a:rPr lang="fr-FR" dirty="0" err="1"/>
              <a:t>onderliggende</a:t>
            </a:r>
            <a:r>
              <a:rPr lang="fr-FR" dirty="0"/>
              <a:t> </a:t>
            </a:r>
            <a:r>
              <a:rPr lang="fr-FR" dirty="0" err="1"/>
              <a:t>databaseschema</a:t>
            </a:r>
            <a:r>
              <a:rPr lang="fr-FR" dirty="0"/>
              <a:t> </a:t>
            </a:r>
            <a:r>
              <a:rPr lang="fr-FR" dirty="0" err="1"/>
              <a:t>gemakkelijker</a:t>
            </a:r>
            <a:r>
              <a:rPr lang="fr-FR" dirty="0"/>
              <a:t> </a:t>
            </a:r>
            <a:r>
              <a:rPr lang="fr-FR" dirty="0" err="1"/>
              <a:t>door</a:t>
            </a:r>
            <a:r>
              <a:rPr lang="fr-FR" dirty="0"/>
              <a:t> te </a:t>
            </a:r>
            <a:r>
              <a:rPr lang="fr-FR" dirty="0" err="1"/>
              <a:t>voeren</a:t>
            </a:r>
            <a:r>
              <a:rPr lang="fr-FR" dirty="0"/>
              <a:t> </a:t>
            </a:r>
            <a:r>
              <a:rPr lang="fr-FR" dirty="0" err="1"/>
              <a:t>zonder</a:t>
            </a:r>
            <a:r>
              <a:rPr lang="fr-FR" dirty="0"/>
              <a:t> al te </a:t>
            </a:r>
            <a:r>
              <a:rPr lang="fr-FR" dirty="0" err="1"/>
              <a:t>grote</a:t>
            </a:r>
            <a:r>
              <a:rPr lang="fr-FR" dirty="0"/>
              <a:t> </a:t>
            </a:r>
            <a:r>
              <a:rPr lang="fr-FR" dirty="0" err="1"/>
              <a:t>gevolgen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de </a:t>
            </a:r>
            <a:r>
              <a:rPr lang="fr-FR" dirty="0" err="1"/>
              <a:t>applicatiecode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7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Pro: minder network traffic</a:t>
            </a:r>
            <a:endParaRPr lang="nl-NL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>
            <a:normAutofit fontScale="85000" lnSpcReduction="10000"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/>
              <a:t>met </a:t>
            </a:r>
            <a:r>
              <a:rPr lang="fr-FR" dirty="0" err="1"/>
              <a:t>SP’s</a:t>
            </a:r>
            <a:r>
              <a:rPr lang="fr-FR" dirty="0"/>
              <a:t> </a:t>
            </a:r>
            <a:r>
              <a:rPr lang="fr-FR" dirty="0" err="1"/>
              <a:t>kunnen</a:t>
            </a:r>
            <a:r>
              <a:rPr lang="fr-FR" dirty="0"/>
              <a:t> </a:t>
            </a:r>
            <a:r>
              <a:rPr lang="fr-FR" dirty="0" err="1"/>
              <a:t>meerdere</a:t>
            </a:r>
            <a:r>
              <a:rPr lang="fr-FR" dirty="0"/>
              <a:t> SQL </a:t>
            </a:r>
            <a:r>
              <a:rPr lang="fr-FR" dirty="0" err="1"/>
              <a:t>opdrachten</a:t>
            </a:r>
            <a:r>
              <a:rPr lang="fr-FR" dirty="0"/>
              <a:t> in </a:t>
            </a:r>
            <a:r>
              <a:rPr lang="fr-FR" dirty="0" err="1"/>
              <a:t>één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i="1" dirty="0"/>
              <a:t>round trip</a:t>
            </a:r>
            <a:r>
              <a:rPr lang="fr-FR" dirty="0"/>
              <a:t> </a:t>
            </a:r>
            <a:r>
              <a:rPr lang="fr-FR" dirty="0" err="1"/>
              <a:t>uitgevoerd</a:t>
            </a:r>
            <a:r>
              <a:rPr lang="fr-FR" dirty="0"/>
              <a:t> </a:t>
            </a:r>
            <a:r>
              <a:rPr lang="fr-FR" dirty="0" err="1"/>
              <a:t>worden</a:t>
            </a:r>
            <a:r>
              <a:rPr lang="fr-FR" dirty="0"/>
              <a:t>, </a:t>
            </a:r>
            <a:r>
              <a:rPr lang="fr-FR" dirty="0" err="1"/>
              <a:t>wat</a:t>
            </a:r>
            <a:r>
              <a:rPr lang="fr-FR" dirty="0"/>
              <a:t> kan </a:t>
            </a:r>
            <a:r>
              <a:rPr lang="fr-FR" dirty="0" err="1"/>
              <a:t>resulteren</a:t>
            </a:r>
            <a:r>
              <a:rPr lang="fr-FR" dirty="0"/>
              <a:t> in </a:t>
            </a:r>
            <a:r>
              <a:rPr lang="fr-FR" dirty="0" err="1"/>
              <a:t>aanzienlijk</a:t>
            </a:r>
            <a:r>
              <a:rPr lang="fr-FR" dirty="0"/>
              <a:t> </a:t>
            </a:r>
            <a:r>
              <a:rPr lang="fr-FR" dirty="0" err="1"/>
              <a:t>minder</a:t>
            </a:r>
            <a:r>
              <a:rPr lang="fr-FR" dirty="0"/>
              <a:t> network </a:t>
            </a:r>
            <a:r>
              <a:rPr lang="fr-FR" dirty="0" err="1"/>
              <a:t>traffic</a:t>
            </a:r>
            <a:endParaRPr lang="fr-FR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/>
              <a:t>let </a:t>
            </a:r>
            <a:r>
              <a:rPr lang="fr-FR" dirty="0" err="1"/>
              <a:t>wel</a:t>
            </a:r>
            <a:r>
              <a:rPr lang="fr-FR" dirty="0"/>
              <a:t>: in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/>
              <a:t>geval</a:t>
            </a:r>
            <a:r>
              <a:rPr lang="fr-FR" dirty="0"/>
              <a:t> van </a:t>
            </a:r>
            <a:r>
              <a:rPr lang="fr-FR" dirty="0" err="1"/>
              <a:t>zeer</a:t>
            </a:r>
            <a:r>
              <a:rPr lang="fr-FR" dirty="0"/>
              <a:t> </a:t>
            </a:r>
            <a:r>
              <a:rPr lang="fr-FR" dirty="0" err="1"/>
              <a:t>reken</a:t>
            </a:r>
            <a:r>
              <a:rPr lang="fr-FR" dirty="0"/>
              <a:t>-</a:t>
            </a:r>
            <a:r>
              <a:rPr lang="fr-FR" dirty="0" err="1"/>
              <a:t>intensieve</a:t>
            </a:r>
            <a:r>
              <a:rPr lang="fr-FR" dirty="0"/>
              <a:t> </a:t>
            </a:r>
            <a:r>
              <a:rPr lang="fr-FR" dirty="0" err="1"/>
              <a:t>operaties</a:t>
            </a:r>
            <a:r>
              <a:rPr lang="fr-FR" dirty="0"/>
              <a:t> (</a:t>
            </a:r>
            <a:r>
              <a:rPr lang="fr-FR" dirty="0" err="1"/>
              <a:t>bv</a:t>
            </a:r>
            <a:r>
              <a:rPr lang="fr-FR" dirty="0"/>
              <a:t>. complexe string </a:t>
            </a:r>
            <a:r>
              <a:rPr lang="fr-FR" dirty="0" err="1"/>
              <a:t>manipulaties</a:t>
            </a:r>
            <a:r>
              <a:rPr lang="fr-FR" dirty="0"/>
              <a:t>) </a:t>
            </a:r>
            <a:r>
              <a:rPr lang="fr-FR" dirty="0" err="1"/>
              <a:t>vervalt</a:t>
            </a:r>
            <a:r>
              <a:rPr lang="fr-FR" dirty="0"/>
              <a:t> dit </a:t>
            </a:r>
            <a:r>
              <a:rPr lang="fr-FR" dirty="0" err="1"/>
              <a:t>voordeel</a:t>
            </a:r>
            <a:r>
              <a:rPr lang="fr-FR" dirty="0"/>
              <a:t> </a:t>
            </a:r>
            <a:r>
              <a:rPr lang="fr-FR" dirty="0" err="1"/>
              <a:t>snel</a:t>
            </a:r>
            <a:r>
              <a:rPr lang="fr-FR" dirty="0"/>
              <a:t>, </a:t>
            </a:r>
            <a:r>
              <a:rPr lang="fr-FR" dirty="0" err="1"/>
              <a:t>aangezien</a:t>
            </a:r>
            <a:r>
              <a:rPr lang="fr-FR" dirty="0"/>
              <a:t> MySQL </a:t>
            </a:r>
            <a:r>
              <a:rPr lang="fr-FR" dirty="0" err="1"/>
              <a:t>hiervoor</a:t>
            </a:r>
            <a:r>
              <a:rPr lang="fr-FR" dirty="0"/>
              <a:t> (</a:t>
            </a:r>
            <a:r>
              <a:rPr lang="fr-FR" dirty="0" err="1"/>
              <a:t>nog</a:t>
            </a:r>
            <a:r>
              <a:rPr lang="fr-FR" dirty="0"/>
              <a:t>) niet </a:t>
            </a:r>
            <a:r>
              <a:rPr lang="fr-FR" dirty="0" err="1"/>
              <a:t>geoptimaliseerd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(</a:t>
            </a:r>
            <a:r>
              <a:rPr lang="fr-FR" dirty="0" err="1"/>
              <a:t>terwijl</a:t>
            </a:r>
            <a:r>
              <a:rPr lang="fr-FR" dirty="0"/>
              <a:t> </a:t>
            </a:r>
            <a:r>
              <a:rPr lang="fr-FR" dirty="0" err="1"/>
              <a:t>bv</a:t>
            </a:r>
            <a:r>
              <a:rPr lang="fr-FR" dirty="0"/>
              <a:t>. C# </a:t>
            </a:r>
            <a:r>
              <a:rPr lang="fr-FR" dirty="0" err="1"/>
              <a:t>wel</a:t>
            </a:r>
            <a:r>
              <a:rPr lang="fr-FR" dirty="0"/>
              <a:t>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SP’s</a:t>
            </a:r>
            <a:r>
              <a:rPr lang="fr-FR" dirty="0"/>
              <a:t> </a:t>
            </a:r>
            <a:r>
              <a:rPr lang="fr-FR" dirty="0" err="1"/>
              <a:t>zijn</a:t>
            </a:r>
            <a:r>
              <a:rPr lang="fr-FR" dirty="0"/>
              <a:t> </a:t>
            </a:r>
            <a:r>
              <a:rPr lang="fr-FR" dirty="0" err="1"/>
              <a:t>vooral</a:t>
            </a:r>
            <a:r>
              <a:rPr lang="fr-FR" dirty="0"/>
              <a:t> </a:t>
            </a:r>
            <a:r>
              <a:rPr lang="fr-FR" dirty="0" err="1"/>
              <a:t>interessant</a:t>
            </a:r>
            <a:r>
              <a:rPr lang="fr-FR" dirty="0"/>
              <a:t> </a:t>
            </a:r>
            <a:r>
              <a:rPr lang="fr-FR" dirty="0" err="1"/>
              <a:t>wanneer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relatief</a:t>
            </a:r>
            <a:r>
              <a:rPr lang="fr-FR" dirty="0"/>
              <a:t> </a:t>
            </a:r>
            <a:r>
              <a:rPr lang="fr-FR" dirty="0" err="1"/>
              <a:t>kleine</a:t>
            </a:r>
            <a:r>
              <a:rPr lang="fr-FR" dirty="0"/>
              <a:t> </a:t>
            </a:r>
            <a:r>
              <a:rPr lang="fr-FR" dirty="0" err="1"/>
              <a:t>resultaatset</a:t>
            </a:r>
            <a:r>
              <a:rPr lang="fr-FR" dirty="0"/>
              <a:t> </a:t>
            </a:r>
            <a:r>
              <a:rPr lang="fr-FR" dirty="0" err="1"/>
              <a:t>gegenereerd</a:t>
            </a:r>
            <a:r>
              <a:rPr lang="fr-FR" dirty="0"/>
              <a:t> </a:t>
            </a:r>
            <a:r>
              <a:rPr lang="fr-FR" dirty="0" err="1"/>
              <a:t>wordt</a:t>
            </a:r>
            <a:r>
              <a:rPr lang="fr-FR" dirty="0"/>
              <a:t> op basis van </a:t>
            </a:r>
            <a:r>
              <a:rPr lang="fr-FR" dirty="0" err="1"/>
              <a:t>zeer</a:t>
            </a:r>
            <a:r>
              <a:rPr lang="fr-FR" dirty="0"/>
              <a:t> </a:t>
            </a:r>
            <a:r>
              <a:rPr lang="fr-FR" dirty="0" err="1"/>
              <a:t>grote</a:t>
            </a:r>
            <a:r>
              <a:rPr lang="fr-FR" dirty="0"/>
              <a:t> </a:t>
            </a:r>
            <a:r>
              <a:rPr lang="fr-FR" dirty="0" err="1"/>
              <a:t>tabellen</a:t>
            </a:r>
            <a:r>
              <a:rPr lang="fr-FR" dirty="0"/>
              <a:t>, MySQL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immers</a:t>
            </a:r>
            <a:r>
              <a:rPr lang="fr-FR" dirty="0"/>
              <a:t> </a:t>
            </a:r>
            <a:r>
              <a:rPr lang="fr-FR" dirty="0" err="1"/>
              <a:t>wel</a:t>
            </a:r>
            <a:r>
              <a:rPr lang="fr-FR" dirty="0"/>
              <a:t> </a:t>
            </a:r>
            <a:r>
              <a:rPr lang="fr-FR" dirty="0" err="1"/>
              <a:t>geoptimaliseerd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</a:t>
            </a:r>
            <a:r>
              <a:rPr lang="fr-FR" i="1" dirty="0"/>
              <a:t>set </a:t>
            </a:r>
            <a:r>
              <a:rPr lang="fr-FR" i="1" dirty="0" err="1"/>
              <a:t>processing</a:t>
            </a:r>
            <a:r>
              <a:rPr lang="fr-FR" dirty="0"/>
              <a:t> 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6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Stored procedures</a:t>
            </a:r>
            <a:endParaRPr lang="nl-NL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872" y="1310778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sz="2600" dirty="0" err="1"/>
              <a:t>een</a:t>
            </a:r>
            <a:r>
              <a:rPr lang="fr-FR" sz="2600" dirty="0"/>
              <a:t> </a:t>
            </a:r>
            <a:r>
              <a:rPr lang="fr-FR" sz="2600" i="1" dirty="0" err="1"/>
              <a:t>stored</a:t>
            </a:r>
            <a:r>
              <a:rPr lang="fr-FR" sz="2600" i="1" dirty="0"/>
              <a:t> </a:t>
            </a:r>
            <a:r>
              <a:rPr lang="fr-FR" sz="2600" i="1" dirty="0" err="1"/>
              <a:t>procedure</a:t>
            </a:r>
            <a:r>
              <a:rPr lang="fr-FR" sz="2600" i="1" dirty="0"/>
              <a:t> </a:t>
            </a:r>
            <a:r>
              <a:rPr lang="fr-FR" sz="2600" dirty="0"/>
              <a:t>(SPROC) </a:t>
            </a:r>
            <a:r>
              <a:rPr lang="fr-FR" sz="2600" dirty="0" err="1"/>
              <a:t>is</a:t>
            </a:r>
            <a:r>
              <a:rPr lang="fr-FR" sz="2600" dirty="0"/>
              <a:t> </a:t>
            </a:r>
            <a:r>
              <a:rPr lang="fr-FR" sz="2600" dirty="0" err="1"/>
              <a:t>een</a:t>
            </a:r>
            <a:r>
              <a:rPr lang="fr-FR" sz="2600" dirty="0"/>
              <a:t> </a:t>
            </a:r>
            <a:r>
              <a:rPr lang="fr-FR" sz="2600" b="1" dirty="0" err="1"/>
              <a:t>verzameling</a:t>
            </a:r>
            <a:r>
              <a:rPr lang="fr-FR" sz="2600" b="1" dirty="0"/>
              <a:t> van SQL </a:t>
            </a:r>
            <a:r>
              <a:rPr lang="fr-FR" sz="2600" b="1" dirty="0" err="1"/>
              <a:t>commando’s</a:t>
            </a:r>
            <a:r>
              <a:rPr lang="fr-FR" sz="2600" b="1" dirty="0"/>
              <a:t> die </a:t>
            </a:r>
            <a:r>
              <a:rPr lang="fr-FR" sz="2600" b="1" dirty="0" err="1"/>
              <a:t>als</a:t>
            </a:r>
            <a:r>
              <a:rPr lang="fr-FR" sz="2600" b="1" dirty="0"/>
              <a:t> </a:t>
            </a:r>
            <a:r>
              <a:rPr lang="fr-FR" sz="2600" b="1" dirty="0" err="1"/>
              <a:t>één</a:t>
            </a:r>
            <a:r>
              <a:rPr lang="fr-FR" sz="2600" b="1" dirty="0"/>
              <a:t> </a:t>
            </a:r>
            <a:r>
              <a:rPr lang="fr-FR" sz="2600" b="1" dirty="0" err="1"/>
              <a:t>geheel</a:t>
            </a:r>
            <a:r>
              <a:rPr lang="fr-FR" sz="2600" dirty="0"/>
              <a:t> (</a:t>
            </a:r>
            <a:r>
              <a:rPr lang="fr-FR" sz="2600" dirty="0" err="1"/>
              <a:t>een</a:t>
            </a:r>
            <a:r>
              <a:rPr lang="fr-FR" sz="2600" dirty="0"/>
              <a:t> </a:t>
            </a:r>
            <a:r>
              <a:rPr lang="fr-FR" sz="2600" dirty="0" err="1"/>
              <a:t>procedure</a:t>
            </a:r>
            <a:r>
              <a:rPr lang="fr-FR" sz="2600" dirty="0"/>
              <a:t>) </a:t>
            </a:r>
            <a:r>
              <a:rPr lang="fr-FR" sz="2600" b="1" dirty="0" err="1"/>
              <a:t>bewaard</a:t>
            </a:r>
            <a:r>
              <a:rPr lang="fr-FR" sz="2600" b="1" dirty="0"/>
              <a:t> en </a:t>
            </a:r>
            <a:r>
              <a:rPr lang="fr-FR" sz="2600" b="1" dirty="0" err="1"/>
              <a:t>uitgevoerd</a:t>
            </a:r>
            <a:r>
              <a:rPr lang="fr-FR" sz="2600" dirty="0"/>
              <a:t> </a:t>
            </a:r>
            <a:r>
              <a:rPr lang="fr-FR" sz="2600" dirty="0" err="1"/>
              <a:t>worden</a:t>
            </a:r>
            <a:r>
              <a:rPr lang="fr-FR" sz="2600" dirty="0"/>
              <a:t> op de MySQL server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sz="2600" dirty="0"/>
              <a:t>met </a:t>
            </a:r>
            <a:r>
              <a:rPr lang="fr-FR" sz="2600" dirty="0" err="1"/>
              <a:t>SPROC’s</a:t>
            </a:r>
            <a:r>
              <a:rPr lang="fr-FR" sz="2600" dirty="0"/>
              <a:t> </a:t>
            </a:r>
            <a:r>
              <a:rPr lang="fr-FR" sz="2600" dirty="0" err="1"/>
              <a:t>heb</a:t>
            </a:r>
            <a:r>
              <a:rPr lang="fr-FR" sz="2600" dirty="0"/>
              <a:t> je </a:t>
            </a:r>
            <a:r>
              <a:rPr lang="fr-FR" sz="2600" dirty="0" err="1"/>
              <a:t>een</a:t>
            </a:r>
            <a:r>
              <a:rPr lang="fr-FR" sz="2600" dirty="0"/>
              <a:t> </a:t>
            </a:r>
            <a:r>
              <a:rPr lang="fr-FR" sz="2600" dirty="0" err="1"/>
              <a:t>volledige</a:t>
            </a:r>
            <a:r>
              <a:rPr lang="fr-FR" sz="2600" dirty="0"/>
              <a:t> SQL-</a:t>
            </a:r>
            <a:r>
              <a:rPr lang="fr-FR" sz="2600" dirty="0" err="1"/>
              <a:t>based</a:t>
            </a:r>
            <a:r>
              <a:rPr lang="fr-FR" sz="2600" dirty="0"/>
              <a:t> </a:t>
            </a:r>
            <a:r>
              <a:rPr lang="fr-FR" sz="2600" dirty="0" err="1"/>
              <a:t>programmeertaal</a:t>
            </a:r>
            <a:r>
              <a:rPr lang="fr-FR" sz="2600" dirty="0"/>
              <a:t> ter </a:t>
            </a:r>
            <a:r>
              <a:rPr lang="fr-FR" sz="2600" dirty="0" err="1"/>
              <a:t>beschikking</a:t>
            </a:r>
            <a:endParaRPr lang="fr-FR" sz="26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sz="2600" dirty="0" err="1"/>
              <a:t>merk</a:t>
            </a:r>
            <a:r>
              <a:rPr lang="fr-FR" sz="2600" dirty="0"/>
              <a:t> op: </a:t>
            </a:r>
            <a:r>
              <a:rPr lang="fr-FR" sz="2600" dirty="0" err="1"/>
              <a:t>SPROC’s</a:t>
            </a:r>
            <a:r>
              <a:rPr lang="fr-FR" sz="2600" dirty="0"/>
              <a:t> </a:t>
            </a:r>
            <a:r>
              <a:rPr lang="fr-FR" sz="2600" dirty="0" err="1"/>
              <a:t>werden</a:t>
            </a:r>
            <a:r>
              <a:rPr lang="fr-FR" sz="2600" dirty="0"/>
              <a:t> pas in MySQL 5.0 </a:t>
            </a:r>
            <a:r>
              <a:rPr lang="fr-FR" sz="2600" dirty="0" err="1"/>
              <a:t>geïntroduceerd</a:t>
            </a:r>
            <a:r>
              <a:rPr lang="fr-FR" sz="2600" dirty="0"/>
              <a:t> en </a:t>
            </a:r>
            <a:r>
              <a:rPr lang="fr-FR" sz="2600" dirty="0" err="1"/>
              <a:t>staan</a:t>
            </a:r>
            <a:r>
              <a:rPr lang="fr-FR" sz="2600" dirty="0"/>
              <a:t> dus </a:t>
            </a:r>
            <a:r>
              <a:rPr lang="fr-FR" sz="2600" dirty="0" err="1"/>
              <a:t>nog</a:t>
            </a:r>
            <a:r>
              <a:rPr lang="fr-FR" sz="2600" dirty="0"/>
              <a:t> in de </a:t>
            </a:r>
            <a:r>
              <a:rPr lang="fr-FR" sz="2600" dirty="0" err="1"/>
              <a:t>kinderschoenen</a:t>
            </a:r>
            <a:r>
              <a:rPr lang="fr-FR" sz="2600" dirty="0"/>
              <a:t> in </a:t>
            </a:r>
            <a:r>
              <a:rPr lang="fr-FR" sz="2600" dirty="0" err="1"/>
              <a:t>vergelijking</a:t>
            </a:r>
            <a:r>
              <a:rPr lang="fr-FR" sz="2600" dirty="0"/>
              <a:t> met Oracle en SQL Server </a:t>
            </a:r>
            <a:r>
              <a:rPr lang="fr-FR" sz="2600" dirty="0" err="1"/>
              <a:t>waar</a:t>
            </a:r>
            <a:r>
              <a:rPr lang="fr-FR" sz="2600" dirty="0"/>
              <a:t> </a:t>
            </a:r>
            <a:r>
              <a:rPr lang="fr-FR" sz="2600" dirty="0" err="1"/>
              <a:t>ze</a:t>
            </a:r>
            <a:r>
              <a:rPr lang="fr-FR" sz="2600" dirty="0"/>
              <a:t> al </a:t>
            </a:r>
            <a:r>
              <a:rPr lang="fr-FR" sz="2600" dirty="0" err="1"/>
              <a:t>veel</a:t>
            </a:r>
            <a:r>
              <a:rPr lang="fr-FR" sz="2600" dirty="0"/>
              <a:t> langer </a:t>
            </a:r>
            <a:r>
              <a:rPr lang="fr-FR" sz="2600" dirty="0" err="1"/>
              <a:t>gebruikt</a:t>
            </a:r>
            <a:r>
              <a:rPr lang="fr-FR" sz="2600" dirty="0"/>
              <a:t> </a:t>
            </a:r>
            <a:r>
              <a:rPr lang="fr-FR" sz="2600" dirty="0" err="1"/>
              <a:t>worden</a:t>
            </a:r>
            <a:endParaRPr lang="fr-F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err="1"/>
              <a:t>meer</a:t>
            </a:r>
            <a:r>
              <a:rPr lang="fr-FR" sz="2600" dirty="0"/>
              <a:t> info kan je </a:t>
            </a:r>
            <a:r>
              <a:rPr lang="fr-FR" sz="2600" dirty="0" err="1"/>
              <a:t>vinden</a:t>
            </a:r>
            <a:r>
              <a:rPr lang="fr-FR" sz="2600" dirty="0"/>
              <a:t> op</a:t>
            </a:r>
            <a:br>
              <a:rPr lang="fr-FR" sz="2600" dirty="0"/>
            </a:br>
            <a:r>
              <a:rPr lang="en-US" sz="2400" dirty="0">
                <a:hlinkClick r:id="rId3"/>
              </a:rPr>
              <a:t>http://dev.mysql.com/doc/refman/5.7/en/stored-routines.html</a:t>
            </a:r>
            <a:endParaRPr lang="en-US" sz="2400" dirty="0"/>
          </a:p>
          <a:p>
            <a:endParaRPr lang="nl-NL" sz="24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497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/>
              <a:t>Con: meer abstractie, meer complexiteit</a:t>
            </a:r>
            <a:endParaRPr lang="nl-NL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2285"/>
            <a:ext cx="8534400" cy="5059362"/>
          </a:xfrm>
        </p:spPr>
        <p:txBody>
          <a:bodyPr>
            <a:normAutofit fontScale="85000" lnSpcReduction="20000"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SP’s</a:t>
            </a:r>
            <a:r>
              <a:rPr lang="fr-FR" dirty="0"/>
              <a:t> </a:t>
            </a:r>
            <a:r>
              <a:rPr lang="fr-FR" dirty="0" err="1"/>
              <a:t>kunnen</a:t>
            </a:r>
            <a:r>
              <a:rPr lang="fr-FR" dirty="0"/>
              <a:t> </a:t>
            </a:r>
            <a:r>
              <a:rPr lang="fr-FR" dirty="0" err="1"/>
              <a:t>leiden</a:t>
            </a:r>
            <a:r>
              <a:rPr lang="fr-FR" dirty="0"/>
              <a:t> </a:t>
            </a:r>
            <a:r>
              <a:rPr lang="fr-FR" dirty="0" err="1"/>
              <a:t>tot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grotere</a:t>
            </a:r>
            <a:r>
              <a:rPr lang="fr-FR" dirty="0"/>
              <a:t> </a:t>
            </a:r>
            <a:r>
              <a:rPr lang="fr-FR" dirty="0" err="1"/>
              <a:t>fragmentatie</a:t>
            </a:r>
            <a:r>
              <a:rPr lang="fr-FR" dirty="0"/>
              <a:t> van de </a:t>
            </a:r>
            <a:r>
              <a:rPr lang="fr-FR" dirty="0" err="1"/>
              <a:t>applicatiecode</a:t>
            </a:r>
            <a:r>
              <a:rPr lang="fr-FR" dirty="0"/>
              <a:t> </a:t>
            </a:r>
            <a:r>
              <a:rPr lang="fr-FR" dirty="0" err="1"/>
              <a:t>wanneer</a:t>
            </a:r>
            <a:r>
              <a:rPr lang="fr-FR" dirty="0"/>
              <a:t> de </a:t>
            </a:r>
            <a:r>
              <a:rPr lang="fr-FR" dirty="0" err="1"/>
              <a:t>logica</a:t>
            </a:r>
            <a:r>
              <a:rPr lang="fr-FR" dirty="0"/>
              <a:t> </a:t>
            </a:r>
            <a:r>
              <a:rPr lang="fr-FR" dirty="0" err="1"/>
              <a:t>onzorgvuldig</a:t>
            </a:r>
            <a:r>
              <a:rPr lang="fr-FR" dirty="0"/>
              <a:t> </a:t>
            </a:r>
            <a:r>
              <a:rPr lang="fr-FR" dirty="0" err="1"/>
              <a:t>verdeeld</a:t>
            </a:r>
            <a:r>
              <a:rPr lang="fr-FR" dirty="0"/>
              <a:t> </a:t>
            </a:r>
            <a:r>
              <a:rPr lang="fr-FR" dirty="0" err="1"/>
              <a:t>wordt</a:t>
            </a:r>
            <a:r>
              <a:rPr lang="fr-FR" dirty="0"/>
              <a:t> over de </a:t>
            </a:r>
            <a:r>
              <a:rPr lang="fr-FR" dirty="0" err="1"/>
              <a:t>database</a:t>
            </a:r>
            <a:r>
              <a:rPr lang="fr-FR" dirty="0"/>
              <a:t> server en de </a:t>
            </a:r>
            <a:r>
              <a:rPr lang="fr-FR" dirty="0" err="1"/>
              <a:t>applicatie</a:t>
            </a:r>
            <a:endParaRPr lang="fr-FR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sowieso</a:t>
            </a:r>
            <a:r>
              <a:rPr lang="fr-FR" dirty="0"/>
              <a:t>: </a:t>
            </a:r>
            <a:r>
              <a:rPr lang="fr-FR" dirty="0" err="1"/>
              <a:t>deze</a:t>
            </a:r>
            <a:r>
              <a:rPr lang="fr-FR" dirty="0"/>
              <a:t> extra </a:t>
            </a:r>
            <a:r>
              <a:rPr lang="fr-FR" dirty="0" err="1"/>
              <a:t>abstractie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moeilijker</a:t>
            </a:r>
            <a:r>
              <a:rPr lang="fr-FR" dirty="0"/>
              <a:t> te </a:t>
            </a:r>
            <a:r>
              <a:rPr lang="fr-FR" dirty="0" err="1"/>
              <a:t>ontwerpen</a:t>
            </a:r>
            <a:r>
              <a:rPr lang="fr-FR" dirty="0"/>
              <a:t> en te </a:t>
            </a:r>
            <a:r>
              <a:rPr lang="fr-FR" dirty="0" err="1"/>
              <a:t>debuggen</a:t>
            </a:r>
            <a:r>
              <a:rPr lang="fr-FR" dirty="0"/>
              <a:t>!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efficiënte</a:t>
            </a:r>
            <a:r>
              <a:rPr lang="fr-FR" dirty="0"/>
              <a:t> </a:t>
            </a:r>
            <a:r>
              <a:rPr lang="fr-FR" dirty="0" err="1"/>
              <a:t>SP’s</a:t>
            </a:r>
            <a:r>
              <a:rPr lang="fr-FR" dirty="0"/>
              <a:t> </a:t>
            </a:r>
            <a:r>
              <a:rPr lang="fr-FR" dirty="0" err="1"/>
              <a:t>schrijven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een</a:t>
            </a:r>
            <a:r>
              <a:rPr lang="fr-FR" dirty="0"/>
              <a:t> extra </a:t>
            </a:r>
            <a:r>
              <a:rPr lang="fr-FR" dirty="0" err="1"/>
              <a:t>skill</a:t>
            </a:r>
            <a:r>
              <a:rPr lang="fr-FR" dirty="0"/>
              <a:t> die niet </a:t>
            </a:r>
            <a:r>
              <a:rPr lang="fr-FR" dirty="0" err="1"/>
              <a:t>altijd</a:t>
            </a:r>
            <a:r>
              <a:rPr lang="fr-FR" dirty="0"/>
              <a:t> </a:t>
            </a:r>
            <a:r>
              <a:rPr lang="fr-FR" dirty="0" err="1"/>
              <a:t>aanwezig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bij</a:t>
            </a:r>
            <a:r>
              <a:rPr lang="fr-FR" dirty="0"/>
              <a:t> de </a:t>
            </a:r>
            <a:r>
              <a:rPr lang="fr-FR" dirty="0" err="1"/>
              <a:t>ontwikkelaars</a:t>
            </a:r>
            <a:r>
              <a:rPr lang="fr-FR" dirty="0"/>
              <a:t> van </a:t>
            </a: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applicatie</a:t>
            </a:r>
            <a:endParaRPr lang="fr-FR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/>
              <a:t>in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/>
              <a:t>geval</a:t>
            </a:r>
            <a:r>
              <a:rPr lang="fr-FR" dirty="0"/>
              <a:t> van </a:t>
            </a:r>
            <a:r>
              <a:rPr lang="fr-FR" dirty="0" err="1"/>
              <a:t>kleine</a:t>
            </a:r>
            <a:r>
              <a:rPr lang="fr-FR" dirty="0"/>
              <a:t> </a:t>
            </a:r>
            <a:r>
              <a:rPr lang="fr-FR" dirty="0" err="1"/>
              <a:t>tot</a:t>
            </a:r>
            <a:r>
              <a:rPr lang="fr-FR" dirty="0"/>
              <a:t> </a:t>
            </a:r>
            <a:r>
              <a:rPr lang="fr-FR" dirty="0" err="1"/>
              <a:t>middelgrote</a:t>
            </a:r>
            <a:r>
              <a:rPr lang="fr-FR" dirty="0"/>
              <a:t> </a:t>
            </a:r>
            <a:r>
              <a:rPr lang="fr-FR" dirty="0" err="1"/>
              <a:t>applicaties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het</a:t>
            </a:r>
            <a:r>
              <a:rPr lang="fr-FR" dirty="0"/>
              <a:t> </a:t>
            </a:r>
            <a:r>
              <a:rPr lang="fr-FR" dirty="0" err="1"/>
              <a:t>wellicht</a:t>
            </a:r>
            <a:r>
              <a:rPr lang="fr-FR" dirty="0"/>
              <a:t> </a:t>
            </a:r>
            <a:r>
              <a:rPr lang="fr-FR" dirty="0" err="1"/>
              <a:t>beter</a:t>
            </a:r>
            <a:r>
              <a:rPr lang="fr-FR" dirty="0"/>
              <a:t> om je </a:t>
            </a:r>
            <a:r>
              <a:rPr lang="fr-FR" dirty="0" err="1"/>
              <a:t>aandacht</a:t>
            </a:r>
            <a:r>
              <a:rPr lang="fr-FR" dirty="0"/>
              <a:t> </a:t>
            </a:r>
            <a:r>
              <a:rPr lang="fr-FR" dirty="0" err="1"/>
              <a:t>volledig</a:t>
            </a:r>
            <a:r>
              <a:rPr lang="fr-FR" dirty="0"/>
              <a:t> te </a:t>
            </a:r>
            <a:r>
              <a:rPr lang="fr-FR" dirty="0" err="1"/>
              <a:t>richten</a:t>
            </a:r>
            <a:r>
              <a:rPr lang="fr-FR" dirty="0"/>
              <a:t> op </a:t>
            </a:r>
            <a:r>
              <a:rPr lang="fr-FR" dirty="0" err="1"/>
              <a:t>goede</a:t>
            </a:r>
            <a:r>
              <a:rPr lang="fr-FR" dirty="0"/>
              <a:t> C# code </a:t>
            </a:r>
            <a:r>
              <a:rPr lang="fr-FR" dirty="0" err="1"/>
              <a:t>schrijven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6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Transacties in C#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85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Transacties?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Eenheid van werk die in zijn geheel moet uitgevoerd worden</a:t>
            </a:r>
          </a:p>
          <a:p>
            <a:r>
              <a:rPr lang="nl-BE" dirty="0"/>
              <a:t>Denk maar terug aan overschrijvingsvoorbeeld uit vak </a:t>
            </a:r>
            <a:r>
              <a:rPr lang="nl-BE" dirty="0" err="1" smtClean="0"/>
              <a:t>Relational</a:t>
            </a:r>
            <a:r>
              <a:rPr lang="nl-BE" dirty="0" smtClean="0"/>
              <a:t> Databases</a:t>
            </a:r>
            <a:endParaRPr lang="nl-BE" dirty="0"/>
          </a:p>
          <a:p>
            <a:r>
              <a:rPr lang="nl-BE" dirty="0"/>
              <a:t>Moet voldoen aan ACID properties</a:t>
            </a:r>
          </a:p>
          <a:p>
            <a:pPr lvl="1"/>
            <a:r>
              <a:rPr lang="nl-BE" dirty="0"/>
              <a:t>Atomicity</a:t>
            </a:r>
          </a:p>
          <a:p>
            <a:pPr lvl="1"/>
            <a:r>
              <a:rPr lang="nl-BE" dirty="0"/>
              <a:t>Consistency</a:t>
            </a:r>
          </a:p>
          <a:p>
            <a:pPr lvl="1"/>
            <a:r>
              <a:rPr lang="nl-BE" dirty="0"/>
              <a:t>Isolation</a:t>
            </a:r>
          </a:p>
          <a:p>
            <a:pPr lvl="1"/>
            <a:r>
              <a:rPr lang="nl-BE" dirty="0"/>
              <a:t>Durability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9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Transacties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Transactie begint als je aan databank vertelt dat je er één nodig hebt 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Eindigt ofwel met een</a:t>
            </a:r>
          </a:p>
          <a:p>
            <a:pPr marL="727075" lvl="1" indent="-457200">
              <a:buFont typeface="Arial" panose="020B0604020202020204" pitchFamily="34" charset="0"/>
              <a:buChar char="•"/>
            </a:pPr>
            <a:r>
              <a:rPr lang="nl-BE" dirty="0" err="1"/>
              <a:t>Commit</a:t>
            </a:r>
            <a:endParaRPr lang="nl-BE" dirty="0"/>
          </a:p>
          <a:p>
            <a:pPr marL="727075" lvl="1" indent="-457200">
              <a:buFont typeface="Arial" panose="020B0604020202020204" pitchFamily="34" charset="0"/>
              <a:buChar char="•"/>
            </a:pPr>
            <a:r>
              <a:rPr lang="nl-BE" dirty="0" err="1"/>
              <a:t>Rollback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18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Lokale transacties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Klasse System.Data.Common.DBTranscaction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Voor SqlServer wordt dit System.Data.Common.SqlTransaction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Volgende voorbeelden zijn </a:t>
            </a:r>
            <a:r>
              <a:rPr lang="nl-BE" dirty="0" err="1"/>
              <a:t>SqlServer</a:t>
            </a:r>
            <a:r>
              <a:rPr lang="nl-BE" dirty="0"/>
              <a:t> voorbeelden</a:t>
            </a:r>
          </a:p>
          <a:p>
            <a:pPr marL="727075" lvl="1" indent="-457200">
              <a:buFont typeface="Arial" panose="020B0604020202020204" pitchFamily="34" charset="0"/>
              <a:buChar char="•"/>
            </a:pPr>
            <a:r>
              <a:rPr lang="nl-BE" dirty="0"/>
              <a:t>Voorbeelden voor andere databanken zijn analoog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423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Lokale transacties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</a:t>
            </a:r>
          </a:p>
          <a:p>
            <a:pPr lvl="1"/>
            <a:r>
              <a:rPr lang="nl-BE" dirty="0"/>
              <a:t>Connectie openen (met SqlConnection)</a:t>
            </a:r>
          </a:p>
          <a:p>
            <a:pPr lvl="1"/>
            <a:r>
              <a:rPr lang="nl-BE" dirty="0"/>
              <a:t>SqlTransaction instantie creëren op die connectie</a:t>
            </a:r>
          </a:p>
          <a:p>
            <a:pPr lvl="1"/>
            <a:r>
              <a:rPr lang="nl-BE" dirty="0"/>
              <a:t>Schrijf queries (in de context van een transactie)</a:t>
            </a:r>
          </a:p>
          <a:p>
            <a:pPr lvl="1"/>
            <a:r>
              <a:rPr lang="nl-BE" dirty="0"/>
              <a:t>Commit of doe een rollback</a:t>
            </a:r>
          </a:p>
          <a:p>
            <a:pPr lvl="1"/>
            <a:r>
              <a:rPr lang="nl-BE" dirty="0"/>
              <a:t>Sluit de connectie met de 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6988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79512" y="1545201"/>
            <a:ext cx="8712968" cy="22322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Transactie beginnen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using (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SqlConnection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conn = new 								         							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SqlConnection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connectionString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.Open();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nl-BE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SqlTransaction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envelope =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conn</a:t>
            </a: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.BeginTransaction();</a:t>
            </a:r>
            <a:b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296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251520" y="1622169"/>
            <a:ext cx="8568952" cy="3456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Voeg queries toe aan transactie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Include the transaction in the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SqlCommand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constructor.</a:t>
            </a:r>
          </a:p>
          <a:p>
            <a:pPr>
              <a:buNone/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SqlCommand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updateCommand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= new 				   			                          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SqlCommand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sqlText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conn, envelope);</a:t>
            </a:r>
          </a:p>
          <a:p>
            <a:pPr>
              <a:buNone/>
            </a:pP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Or add it to an existing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SqlCommand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object.</a:t>
            </a:r>
          </a:p>
          <a:p>
            <a:pPr>
              <a:buNone/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SqlCommand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updateCommand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= new 		  		  			                                            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SqlCommand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sqlText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, conn);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updateCommand.Transaction = envelope;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0036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591157" y="1556792"/>
            <a:ext cx="3888432" cy="20882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Commit of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Commit the transaction.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envelope.Commit();</a:t>
            </a:r>
          </a:p>
          <a:p>
            <a:pPr>
              <a:buNone/>
            </a:pPr>
            <a:endParaRPr lang="nl-BE" sz="22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// Rollback the transaction.</a:t>
            </a:r>
          </a:p>
          <a:p>
            <a:pPr>
              <a:buNone/>
            </a:pPr>
            <a:r>
              <a:rPr lang="nl-BE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envelope.Rollback();</a:t>
            </a:r>
          </a:p>
          <a:p>
            <a:pPr>
              <a:buNone/>
            </a:pPr>
            <a:endParaRPr lang="nl-BE" sz="2200" dirty="0">
              <a:latin typeface="Arial" pitchFamily="34" charset="0"/>
              <a:cs typeface="Arial" pitchFamily="34" charset="0"/>
            </a:endParaRPr>
          </a:p>
          <a:p>
            <a:r>
              <a:rPr lang="nl-BE" dirty="0">
                <a:cs typeface="Arial" pitchFamily="34" charset="0"/>
              </a:rPr>
              <a:t>Steeds commit of rollback aanroepen</a:t>
            </a:r>
          </a:p>
          <a:p>
            <a:r>
              <a:rPr lang="nl-BE" dirty="0">
                <a:cs typeface="Arial" pitchFamily="34" charset="0"/>
              </a:rPr>
              <a:t>Indien niet</a:t>
            </a:r>
          </a:p>
          <a:p>
            <a:pPr lvl="1"/>
            <a:r>
              <a:rPr lang="nl-BE" dirty="0">
                <a:cs typeface="Arial" pitchFamily="34" charset="0"/>
              </a:rPr>
              <a:t>Kans dat garbagecollector automatisch achter de schermen een rollback doet!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6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Commit &amp; Rollback &amp; BeginTransaction</a:t>
            </a:r>
          </a:p>
          <a:p>
            <a:pPr lvl="1"/>
            <a:r>
              <a:rPr lang="nl-BE" dirty="0"/>
              <a:t>Kunnen exceptions genereren</a:t>
            </a:r>
          </a:p>
          <a:p>
            <a:pPr lvl="1"/>
            <a:r>
              <a:rPr lang="nl-BE" dirty="0"/>
              <a:t>Opvangen!</a:t>
            </a:r>
          </a:p>
          <a:p>
            <a:pPr>
              <a:buNone/>
            </a:pPr>
            <a:endParaRPr lang="nl-BE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561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SPROC Administratie</a:t>
            </a:r>
            <a:endParaRPr lang="nl-NL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>
            <a:normAutofit fontScale="92500" lnSpcReduction="20000"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een</a:t>
            </a:r>
            <a:r>
              <a:rPr lang="fr-FR" dirty="0"/>
              <a:t> </a:t>
            </a:r>
            <a:r>
              <a:rPr lang="fr-FR" dirty="0" err="1"/>
              <a:t>overzicht</a:t>
            </a:r>
            <a:r>
              <a:rPr lang="fr-FR" dirty="0"/>
              <a:t> van de </a:t>
            </a:r>
            <a:r>
              <a:rPr lang="fr-FR" dirty="0" err="1"/>
              <a:t>bestaande</a:t>
            </a:r>
            <a:r>
              <a:rPr lang="fr-FR" dirty="0"/>
              <a:t> </a:t>
            </a:r>
            <a:r>
              <a:rPr lang="fr-FR" dirty="0" err="1"/>
              <a:t>SPROCs</a:t>
            </a:r>
            <a:r>
              <a:rPr lang="fr-FR" dirty="0"/>
              <a:t> kan je </a:t>
            </a:r>
            <a:r>
              <a:rPr lang="fr-FR" dirty="0" err="1"/>
              <a:t>opvragen</a:t>
            </a:r>
            <a:r>
              <a:rPr lang="fr-FR" dirty="0"/>
              <a:t> met </a:t>
            </a:r>
            <a:r>
              <a:rPr lang="fr-FR" dirty="0">
                <a:latin typeface="Arial Narrow" charset="0"/>
              </a:rPr>
              <a:t>SHOW PROCEDURE STATUS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latin typeface="Arial Narrow" charset="0"/>
              </a:rPr>
              <a:t>mysql</a:t>
            </a:r>
            <a:r>
              <a:rPr lang="fr-FR" dirty="0">
                <a:latin typeface="Arial Narrow" charset="0"/>
              </a:rPr>
              <a:t>&gt; show </a:t>
            </a:r>
            <a:r>
              <a:rPr lang="fr-FR" dirty="0" err="1">
                <a:latin typeface="Arial Narrow" charset="0"/>
              </a:rPr>
              <a:t>procedure</a:t>
            </a:r>
            <a:r>
              <a:rPr lang="fr-FR" dirty="0">
                <a:latin typeface="Arial Narrow" charset="0"/>
              </a:rPr>
              <a:t> </a:t>
            </a:r>
            <a:r>
              <a:rPr lang="fr-FR" dirty="0" err="1">
                <a:latin typeface="Arial Narrow" charset="0"/>
              </a:rPr>
              <a:t>status</a:t>
            </a:r>
            <a:r>
              <a:rPr lang="fr-FR" dirty="0">
                <a:latin typeface="Arial Narrow" charset="0"/>
              </a:rPr>
              <a:t>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/>
              <a:t>de code van </a:t>
            </a:r>
            <a:r>
              <a:rPr lang="fr-FR" dirty="0" err="1"/>
              <a:t>een</a:t>
            </a:r>
            <a:r>
              <a:rPr lang="fr-FR" dirty="0"/>
              <a:t> SPROC kan je </a:t>
            </a:r>
            <a:r>
              <a:rPr lang="fr-FR" dirty="0" err="1"/>
              <a:t>opvragen</a:t>
            </a:r>
            <a:r>
              <a:rPr lang="fr-FR" dirty="0"/>
              <a:t> met </a:t>
            </a:r>
            <a:r>
              <a:rPr lang="fr-FR" dirty="0">
                <a:latin typeface="Arial Narrow" charset="0"/>
              </a:rPr>
              <a:t>SHOW CREATE PROCEDURE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latin typeface="Arial Narrow" charset="0"/>
              </a:rPr>
              <a:t>mysql</a:t>
            </a:r>
            <a:r>
              <a:rPr lang="fr-FR" dirty="0">
                <a:latin typeface="Arial Narrow" charset="0"/>
              </a:rPr>
              <a:t>&gt; show </a:t>
            </a:r>
            <a:r>
              <a:rPr lang="fr-FR" dirty="0" err="1">
                <a:latin typeface="Arial Narrow" charset="0"/>
              </a:rPr>
              <a:t>create</a:t>
            </a:r>
            <a:r>
              <a:rPr lang="fr-FR" dirty="0">
                <a:latin typeface="Arial Narrow" charset="0"/>
              </a:rPr>
              <a:t> </a:t>
            </a:r>
            <a:r>
              <a:rPr lang="fr-FR" dirty="0" err="1">
                <a:latin typeface="Arial Narrow" charset="0"/>
              </a:rPr>
              <a:t>procedure</a:t>
            </a:r>
            <a:r>
              <a:rPr lang="fr-FR" dirty="0">
                <a:latin typeface="Arial Narrow" charset="0"/>
              </a:rPr>
              <a:t> </a:t>
            </a:r>
            <a:r>
              <a:rPr lang="fr-FR" dirty="0" err="1">
                <a:latin typeface="Arial Narrow" charset="0"/>
              </a:rPr>
              <a:t>helloworld</a:t>
            </a:r>
            <a:r>
              <a:rPr lang="fr-FR" dirty="0">
                <a:latin typeface="Arial Narrow" charset="0"/>
              </a:rPr>
              <a:t>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een</a:t>
            </a:r>
            <a:r>
              <a:rPr lang="fr-FR" dirty="0"/>
              <a:t> SPROC kan je </a:t>
            </a:r>
            <a:r>
              <a:rPr lang="fr-FR" dirty="0" err="1"/>
              <a:t>verwijderen</a:t>
            </a:r>
            <a:r>
              <a:rPr lang="fr-FR" dirty="0"/>
              <a:t> met </a:t>
            </a:r>
            <a:r>
              <a:rPr lang="fr-FR" dirty="0">
                <a:latin typeface="Arial Narrow" charset="0"/>
              </a:rPr>
              <a:t>DROP PROCEDURE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latin typeface="Arial Narrow" charset="0"/>
              </a:rPr>
              <a:t>mysql</a:t>
            </a:r>
            <a:r>
              <a:rPr lang="fr-FR" dirty="0">
                <a:latin typeface="Arial Narrow" charset="0"/>
              </a:rPr>
              <a:t>&gt; drop </a:t>
            </a:r>
            <a:r>
              <a:rPr lang="fr-FR" dirty="0" err="1">
                <a:latin typeface="Arial Narrow" charset="0"/>
              </a:rPr>
              <a:t>procedure</a:t>
            </a:r>
            <a:r>
              <a:rPr lang="fr-FR" dirty="0">
                <a:latin typeface="Arial Narrow" charset="0"/>
              </a:rPr>
              <a:t> if </a:t>
            </a:r>
            <a:r>
              <a:rPr lang="fr-FR" dirty="0" err="1">
                <a:latin typeface="Arial Narrow" charset="0"/>
              </a:rPr>
              <a:t>exists</a:t>
            </a:r>
            <a:r>
              <a:rPr lang="fr-FR" dirty="0">
                <a:latin typeface="Arial Narrow" charset="0"/>
              </a:rPr>
              <a:t> </a:t>
            </a:r>
            <a:r>
              <a:rPr lang="fr-FR" dirty="0" err="1">
                <a:latin typeface="Arial Narrow" charset="0"/>
              </a:rPr>
              <a:t>helloworld</a:t>
            </a:r>
            <a:r>
              <a:rPr lang="fr-FR" dirty="0">
                <a:latin typeface="Arial Narrow" charset="0"/>
              </a:rPr>
              <a:t>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dirty="0" err="1"/>
              <a:t>merk</a:t>
            </a:r>
            <a:r>
              <a:rPr lang="fr-FR" dirty="0"/>
              <a:t> op: </a:t>
            </a:r>
            <a:r>
              <a:rPr lang="fr-FR" dirty="0" err="1"/>
              <a:t>SPROCs</a:t>
            </a:r>
            <a:r>
              <a:rPr lang="fr-FR" dirty="0"/>
              <a:t> </a:t>
            </a:r>
            <a:r>
              <a:rPr lang="fr-FR" dirty="0" err="1"/>
              <a:t>worden</a:t>
            </a:r>
            <a:r>
              <a:rPr lang="fr-FR" dirty="0"/>
              <a:t> </a:t>
            </a:r>
            <a:r>
              <a:rPr lang="fr-FR" dirty="0" err="1"/>
              <a:t>intern</a:t>
            </a:r>
            <a:r>
              <a:rPr lang="fr-FR" dirty="0"/>
              <a:t> in de </a:t>
            </a:r>
            <a:r>
              <a:rPr lang="fr-FR" dirty="0" err="1">
                <a:latin typeface="Arial Narrow" charset="0"/>
              </a:rPr>
              <a:t>mysql.proc</a:t>
            </a:r>
            <a:r>
              <a:rPr lang="fr-FR" dirty="0"/>
              <a:t> </a:t>
            </a:r>
            <a:r>
              <a:rPr lang="fr-FR" dirty="0" err="1"/>
              <a:t>systeemtabel</a:t>
            </a:r>
            <a:r>
              <a:rPr lang="fr-FR" dirty="0"/>
              <a:t> </a:t>
            </a:r>
            <a:r>
              <a:rPr lang="fr-FR" dirty="0" err="1"/>
              <a:t>bewaard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69046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solidFill>
            <a:schemeClr val="accent4"/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try{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envelope.Commit();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ex){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MessageBox.Show("Error saving data: " + ex.Message);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try{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envelope.Rollback();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catch (Exception ex2){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Although the rollback generated an error, the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transaction will still be rolled back by the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database because it did not get a commit order.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undoing the changes: " + ex2.Message);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nl-BE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697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Banktransfer</a:t>
            </a:r>
          </a:p>
          <a:p>
            <a:pPr>
              <a:buNone/>
            </a:pPr>
            <a:endParaRPr lang="nl-BE" dirty="0"/>
          </a:p>
        </p:txBody>
      </p:sp>
      <p:pic>
        <p:nvPicPr>
          <p:cNvPr id="4" name="Picture 3" descr="banktransferFo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2348880"/>
            <a:ext cx="3696216" cy="25149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89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Bijhorende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3412976"/>
          </a:xfrm>
          <a:solidFill>
            <a:schemeClr val="accent4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string GetConnectionString() {</a:t>
            </a:r>
          </a:p>
          <a:p>
            <a:pPr>
              <a:buNone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// Build a connection string for the active database.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SqlConnectionStringBuilder builder = new SqlConnectionStringBuilder();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builder.DataSource = @"(</a:t>
            </a:r>
            <a:r>
              <a:rPr lang="nl-BE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localdb</a:t>
            </a:r>
            <a:r>
              <a:rPr lang="nl-BE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)\</a:t>
            </a:r>
            <a:r>
              <a:rPr lang="nl-BE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mssqllocaldb</a:t>
            </a:r>
            <a:r>
              <a:rPr lang="nl-BE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";</a:t>
            </a:r>
            <a:endParaRPr lang="nl-BE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builder.InitialCatalog = "StepSample";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builder.IntegratedSecurity = true;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return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builder.ConnectionString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</a:p>
          <a:p>
            <a:pPr>
              <a:buNone/>
            </a:pPr>
            <a:endParaRPr lang="nl-B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8825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Bijhorende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5722"/>
            <a:ext cx="9144000" cy="5257800"/>
          </a:xfrm>
          <a:solidFill>
            <a:schemeClr val="accent4"/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void AccountTransfer_Load(System.Object sender, 													 </a:t>
            </a:r>
            <a:r>
              <a:rPr lang="nl-BE" sz="7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System.EventArgs</a:t>
            </a: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>
              <a:buNone/>
            </a:pP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//Load in the account balances.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RefreshBalances();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void RefreshBalances() {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//Prepare the form.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decimal result;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string sqlText;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SqlCommand </a:t>
            </a:r>
            <a:r>
              <a:rPr lang="nl-BE" sz="7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accountCommand</a:t>
            </a: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using (</a:t>
            </a:r>
            <a:r>
              <a:rPr lang="en-US" sz="7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linkToDB</a:t>
            </a: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							   				 </a:t>
            </a:r>
            <a:r>
              <a:rPr lang="en-US" sz="7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GetConnectionString</a:t>
            </a: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 </a:t>
            </a: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// Open the database.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try {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linkToDB.Open();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pPr>
              <a:buNone/>
            </a:pPr>
            <a:r>
              <a:rPr lang="nl-BE" sz="8000" dirty="0">
                <a:latin typeface="Arial" pitchFamily="34" charset="0"/>
                <a:cs typeface="Arial" pitchFamily="34" charset="0"/>
              </a:rPr>
              <a:t>                </a:t>
            </a:r>
            <a:endParaRPr lang="nl-B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9979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Bijhorende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7581"/>
            <a:ext cx="9144000" cy="5257800"/>
          </a:xfrm>
          <a:solidFill>
            <a:schemeClr val="accent4"/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nl-BE" sz="8000" dirty="0">
                <a:latin typeface="Arial" pitchFamily="34" charset="0"/>
                <a:cs typeface="Arial" pitchFamily="34" charset="0"/>
              </a:rPr>
              <a:t>		</a:t>
            </a:r>
            <a:r>
              <a:rPr lang="nl-BE" sz="8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nl-BE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 {</a:t>
            </a:r>
          </a:p>
          <a:p>
            <a:pPr>
              <a:buNone/>
            </a:pPr>
            <a:r>
              <a:rPr lang="en-US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7200" b="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accessing the database: " + 		 			 </a:t>
            </a:r>
            <a:r>
              <a:rPr lang="en-US" sz="7200" b="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ex.Message</a:t>
            </a:r>
            <a:r>
              <a:rPr lang="en-US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nl-BE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return;</a:t>
            </a:r>
          </a:p>
          <a:p>
            <a:pPr>
              <a:buNone/>
            </a:pPr>
            <a:r>
              <a:rPr lang="nl-BE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>
              <a:buNone/>
            </a:pPr>
            <a:r>
              <a:rPr lang="en-US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Build a statement to get the balances.</a:t>
            </a:r>
          </a:p>
          <a:p>
            <a:pPr>
              <a:buNone/>
            </a:pPr>
            <a:r>
              <a:rPr lang="en-US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7200" b="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sqlText</a:t>
            </a:r>
            <a:r>
              <a:rPr lang="en-US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"SELECT Balance FROM </a:t>
            </a:r>
            <a:r>
              <a:rPr lang="en-US" sz="7200" b="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			  WHERE </a:t>
            </a:r>
            <a:r>
              <a:rPr lang="en-US" sz="7200" b="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AccountNumber</a:t>
            </a:r>
            <a:r>
              <a:rPr lang="en-US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@ID";</a:t>
            </a:r>
          </a:p>
          <a:p>
            <a:pPr>
              <a:buNone/>
            </a:pPr>
            <a:r>
              <a:rPr lang="nl-BE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accountCommand = new SqlCommand(sqlText, linkToDB);</a:t>
            </a:r>
          </a:p>
          <a:p>
            <a:pPr>
              <a:buNone/>
            </a:pPr>
            <a:r>
              <a:rPr lang="en-US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Get the checking account value.</a:t>
            </a:r>
          </a:p>
          <a:p>
            <a:pPr>
              <a:buNone/>
            </a:pPr>
            <a:r>
              <a:rPr lang="nl-BE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try {</a:t>
            </a:r>
          </a:p>
          <a:p>
            <a:pPr>
              <a:buNone/>
            </a:pPr>
            <a:r>
              <a:rPr lang="nl-BE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accountCommand.Parameters.AddWithValue("@ID", 													   		  CheckingAccountID);</a:t>
            </a:r>
          </a:p>
          <a:p>
            <a:pPr>
              <a:buNone/>
            </a:pPr>
            <a:r>
              <a:rPr lang="nl-BE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result = (</a:t>
            </a:r>
            <a:r>
              <a:rPr lang="nl-BE" sz="7200" b="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nl-BE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7200" b="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accountCommand.ExecuteScalar</a:t>
            </a:r>
            <a:r>
              <a:rPr lang="nl-BE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nl-BE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CheckingBalance.Text = string.Format("{0:c}", result);</a:t>
            </a:r>
          </a:p>
          <a:p>
            <a:pPr>
              <a:buNone/>
            </a:pPr>
            <a:r>
              <a:rPr lang="nl-BE" sz="72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>
              <a:buNone/>
            </a:pPr>
            <a:r>
              <a:rPr lang="nl-BE" sz="8000" dirty="0">
                <a:latin typeface="Arial" pitchFamily="34" charset="0"/>
                <a:cs typeface="Arial" pitchFamily="34" charset="0"/>
              </a:rPr>
              <a:t>                </a:t>
            </a:r>
            <a:endParaRPr lang="nl-B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6498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Bijhorende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7698"/>
            <a:ext cx="9144000" cy="5800302"/>
          </a:xfrm>
          <a:solidFill>
            <a:schemeClr val="accent4"/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nl-BE" sz="8000" dirty="0">
                <a:latin typeface="Arial" pitchFamily="34" charset="0"/>
                <a:cs typeface="Arial" pitchFamily="34" charset="0"/>
              </a:rPr>
              <a:t>		   </a:t>
            </a: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 {</a:t>
            </a:r>
          </a:p>
          <a:p>
            <a:pPr>
              <a:buNone/>
            </a:pP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7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retrieving checking account 						balance: " + </a:t>
            </a:r>
            <a:r>
              <a:rPr lang="en-US" sz="7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ex.Message</a:t>
            </a: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return;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>
              <a:buNone/>
            </a:pP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Get the savings account value.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nl-BE" sz="7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accountCommand.Parameters["@ID"].Value = </a:t>
            </a:r>
            <a:r>
              <a:rPr lang="nl-BE" sz="6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SavingsAccountID;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result = (decimal)accountCommand.ExecuteScalar();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SavingsBalance.Text = string.Format("{0:c}", result);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catch (Exception ex) {</a:t>
            </a:r>
          </a:p>
          <a:p>
            <a:pPr>
              <a:buNone/>
            </a:pP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7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retrieving savings account 										  balance: " + </a:t>
            </a:r>
            <a:r>
              <a:rPr lang="en-US" sz="7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ex.Message</a:t>
            </a:r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return;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nl-BE" sz="7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nl-BE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nl-BE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012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Bijhorende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407"/>
            <a:ext cx="9144000" cy="5589240"/>
          </a:xfrm>
          <a:solidFill>
            <a:schemeClr val="accent4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bool TransferLocal() {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Transfer money using a local transaction.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string sqlText;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toTransfer;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withdrawal;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deposit;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SqlTransaction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envelope;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Retrieve the transfer amount.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toTransfer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decimal.Parse(TransferAmount.Text);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using (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linkToDB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						  			   							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GetConnectionString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 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try {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 The database must be opened to create the transaction.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linkToDB.Open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nl-B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0801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Bijhorende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362"/>
            <a:ext cx="9144000" cy="5589240"/>
          </a:xfrm>
          <a:solidFill>
            <a:schemeClr val="accent4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Prepare a transaction to surround the transfer.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envelope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linkToDB.BeginTransaction();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catch (Exception ex) {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accessing the database: " + 		       								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ex.Message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return false;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Prepare and perform the withdrawal.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sqlText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@"UPDATE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 Balance = Balance - 							@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ToTransfer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AccountNumber = @FromAccount";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withdrawal = new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sqlText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linkToDB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envelope);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withdrawal.Parameters.AddWithValue("@ToTransfer", toTransfer);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80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Bijhorende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407"/>
            <a:ext cx="9144000" cy="4931988"/>
          </a:xfrm>
          <a:solidFill>
            <a:schemeClr val="accent4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(OptFromChecking.Checked)</a:t>
            </a:r>
          </a:p>
          <a:p>
            <a:pPr>
              <a:buNone/>
            </a:pP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withdrawal.Parameters.AddWithValue("@FromAccount", CheckingAccountID);</a:t>
            </a:r>
          </a:p>
          <a:p>
            <a:pPr>
              <a:buNone/>
            </a:pP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else</a:t>
            </a:r>
          </a:p>
          <a:p>
            <a:pPr>
              <a:buNone/>
            </a:pP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withdrawal.Parameters.AddWithValue("@FromAccount", SavingsAccountID);</a:t>
            </a:r>
          </a:p>
          <a:p>
            <a:pPr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Prepare and perform the deposit.</a:t>
            </a:r>
          </a:p>
          <a:p>
            <a:pPr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sqlText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@"UPDATE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SET Balance = Balance + @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ToTransfer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  WHERE AccountNumber = @ToAccount";</a:t>
            </a:r>
          </a:p>
          <a:p>
            <a:pPr>
              <a:buNone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deposit = new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sqlText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linkToDB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envelope);</a:t>
            </a:r>
          </a:p>
          <a:p>
            <a:pPr>
              <a:buNone/>
            </a:pP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deposit.Parameters.AddWithValue</a:t>
            </a: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("@ToTransfer", toTransfer);</a:t>
            </a:r>
          </a:p>
          <a:p>
            <a:pPr>
              <a:buNone/>
            </a:pP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(OptFromChecking.Checked)</a:t>
            </a:r>
          </a:p>
          <a:p>
            <a:pPr>
              <a:buNone/>
            </a:pP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deposit.Parameters.AddWithValue("@ToAccount", SavingsAccountID);</a:t>
            </a:r>
          </a:p>
          <a:p>
            <a:pPr>
              <a:buNone/>
            </a:pP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BE" sz="16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deposit.Parameters.AddWithValue("@ToAccount", CheckingAccountID);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722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Bijhorende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59"/>
            <a:ext cx="9144000" cy="3979747"/>
          </a:xfrm>
          <a:solidFill>
            <a:schemeClr val="accent4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// Perform the transfer.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withdrawal.ExecuteNonQuery();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deposit.ExecuteNonQuery();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envelope.Commit();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catch (Exception ex){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transferring funds: " + 										 	 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ex.Message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// Do a rollback instead.</a:t>
            </a:r>
          </a:p>
          <a:p>
            <a:pPr>
              <a:buNone/>
            </a:pPr>
            <a:r>
              <a:rPr lang="nl-BE" sz="2000" dirty="0">
                <a:latin typeface="Arial" pitchFamily="34" charset="0"/>
                <a:cs typeface="Arial" pitchFamily="34" charset="0"/>
              </a:rPr>
              <a:t>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27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2627784" y="4618916"/>
            <a:ext cx="6264696" cy="2308324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DROP PROCEDURE IF EXISTS hello $$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CREATE PROCEDURE hello()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sz="1600" b="1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SELECT ‘Hello, it’s me. I was wondering if after 			  all these years you’d like to meet.';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end $$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DELIMITER ;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CALL hello();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Hello World SQL style</a:t>
            </a:r>
            <a:endParaRPr lang="nl-NL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89038"/>
            <a:ext cx="8812088" cy="5059362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3000" dirty="0" err="1"/>
              <a:t>een</a:t>
            </a:r>
            <a:r>
              <a:rPr lang="fr-FR" sz="3000" dirty="0"/>
              <a:t> SPROC </a:t>
            </a:r>
            <a:r>
              <a:rPr lang="fr-FR" sz="3000" dirty="0" err="1"/>
              <a:t>wordt</a:t>
            </a:r>
            <a:r>
              <a:rPr lang="fr-FR" sz="3000" dirty="0"/>
              <a:t> </a:t>
            </a:r>
            <a:r>
              <a:rPr lang="fr-FR" sz="3000" dirty="0" err="1"/>
              <a:t>aangemaakt</a:t>
            </a:r>
            <a:r>
              <a:rPr lang="fr-FR" sz="3000" dirty="0"/>
              <a:t> met </a:t>
            </a:r>
            <a:r>
              <a:rPr lang="fr-FR" sz="3000" dirty="0">
                <a:latin typeface="Arial Narrow" charset="0"/>
              </a:rPr>
              <a:t>CREATE PROCEDURE</a:t>
            </a:r>
            <a:r>
              <a:rPr lang="fr-FR" sz="3000" dirty="0"/>
              <a:t> en </a:t>
            </a:r>
            <a:r>
              <a:rPr lang="fr-FR" sz="3000" dirty="0" err="1"/>
              <a:t>opgeroepen</a:t>
            </a:r>
            <a:r>
              <a:rPr lang="fr-FR" sz="3000" dirty="0"/>
              <a:t> met </a:t>
            </a:r>
            <a:r>
              <a:rPr lang="fr-FR" sz="3000" dirty="0">
                <a:latin typeface="Arial Narrow" charset="0"/>
              </a:rPr>
              <a:t>CALL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3000" dirty="0"/>
              <a:t>de </a:t>
            </a:r>
            <a:r>
              <a:rPr lang="fr-FR" sz="3000" dirty="0" err="1"/>
              <a:t>delimiter</a:t>
            </a:r>
            <a:r>
              <a:rPr lang="fr-FR" sz="3000" dirty="0"/>
              <a:t> </a:t>
            </a:r>
            <a:r>
              <a:rPr lang="fr-FR" sz="3000" dirty="0" err="1"/>
              <a:t>is</a:t>
            </a:r>
            <a:r>
              <a:rPr lang="fr-FR" sz="3000" dirty="0"/>
              <a:t> het </a:t>
            </a:r>
            <a:r>
              <a:rPr lang="fr-FR" sz="3000" dirty="0" err="1"/>
              <a:t>karakter</a:t>
            </a:r>
            <a:r>
              <a:rPr lang="fr-FR" sz="3000" dirty="0"/>
              <a:t> of de string die je </a:t>
            </a:r>
            <a:r>
              <a:rPr lang="fr-FR" sz="3000" dirty="0" err="1"/>
              <a:t>gaat</a:t>
            </a:r>
            <a:r>
              <a:rPr lang="fr-FR" sz="3000" dirty="0"/>
              <a:t> </a:t>
            </a:r>
            <a:r>
              <a:rPr lang="fr-FR" sz="3000" dirty="0" err="1"/>
              <a:t>gebruiken</a:t>
            </a:r>
            <a:r>
              <a:rPr lang="fr-FR" sz="3000" dirty="0"/>
              <a:t> om de </a:t>
            </a:r>
            <a:r>
              <a:rPr lang="fr-FR" sz="3000" dirty="0" err="1"/>
              <a:t>MySql</a:t>
            </a:r>
            <a:r>
              <a:rPr lang="fr-FR" sz="3000" dirty="0"/>
              <a:t> client te </a:t>
            </a:r>
            <a:r>
              <a:rPr lang="fr-FR" sz="3000" dirty="0" err="1"/>
              <a:t>vertellen</a:t>
            </a:r>
            <a:r>
              <a:rPr lang="fr-FR" sz="3000" dirty="0"/>
              <a:t> </a:t>
            </a:r>
            <a:r>
              <a:rPr lang="fr-FR" sz="3000" dirty="0" err="1"/>
              <a:t>dat</a:t>
            </a:r>
            <a:r>
              <a:rPr lang="fr-FR" sz="3000" dirty="0"/>
              <a:t> de input </a:t>
            </a:r>
            <a:r>
              <a:rPr lang="fr-FR" sz="3000" dirty="0" err="1"/>
              <a:t>werd</a:t>
            </a:r>
            <a:r>
              <a:rPr lang="fr-FR" sz="3000" dirty="0"/>
              <a:t> </a:t>
            </a:r>
            <a:r>
              <a:rPr lang="fr-FR" sz="3000" dirty="0" err="1"/>
              <a:t>beëindigd</a:t>
            </a:r>
            <a:endParaRPr lang="fr-FR" sz="3000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</a:t>
            </a:r>
            <a:r>
              <a:rPr lang="fr-FR" sz="3000" dirty="0" err="1"/>
              <a:t>oor</a:t>
            </a:r>
            <a:r>
              <a:rPr lang="fr-FR" sz="3000" dirty="0"/>
              <a:t> de </a:t>
            </a:r>
            <a:r>
              <a:rPr lang="fr-FR" sz="3000" dirty="0" err="1"/>
              <a:t>delimiter</a:t>
            </a:r>
            <a:r>
              <a:rPr lang="fr-FR" sz="3000" dirty="0"/>
              <a:t> </a:t>
            </a:r>
            <a:r>
              <a:rPr lang="fr-FR" sz="3000" dirty="0" err="1"/>
              <a:t>tijdelijk</a:t>
            </a:r>
            <a:r>
              <a:rPr lang="fr-FR" sz="3000" dirty="0"/>
              <a:t> </a:t>
            </a:r>
            <a:r>
              <a:rPr lang="fr-FR" sz="3000" dirty="0" err="1"/>
              <a:t>aan</a:t>
            </a:r>
            <a:r>
              <a:rPr lang="fr-FR" sz="3000" dirty="0"/>
              <a:t> te </a:t>
            </a:r>
            <a:r>
              <a:rPr lang="fr-FR" sz="3000" dirty="0" err="1"/>
              <a:t>passen</a:t>
            </a:r>
            <a:r>
              <a:rPr lang="fr-FR" sz="3000" dirty="0"/>
              <a:t> kan </a:t>
            </a:r>
            <a:r>
              <a:rPr lang="fr-FR" sz="3000" dirty="0" err="1"/>
              <a:t>een</a:t>
            </a:r>
            <a:r>
              <a:rPr lang="fr-FR" sz="3000" dirty="0"/>
              <a:t> </a:t>
            </a:r>
            <a:r>
              <a:rPr lang="fr-FR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FR" sz="3000" dirty="0"/>
              <a:t> </a:t>
            </a:r>
            <a:r>
              <a:rPr lang="fr-FR" sz="3000" dirty="0" err="1"/>
              <a:t>gebruikt</a:t>
            </a:r>
            <a:r>
              <a:rPr lang="fr-FR" sz="3000" dirty="0"/>
              <a:t> </a:t>
            </a:r>
            <a:r>
              <a:rPr lang="fr-FR" sz="3000" dirty="0" err="1"/>
              <a:t>worden</a:t>
            </a:r>
            <a:r>
              <a:rPr lang="fr-FR" sz="3000" dirty="0"/>
              <a:t> </a:t>
            </a:r>
            <a:r>
              <a:rPr lang="fr-FR" sz="3000" dirty="0" err="1"/>
              <a:t>binnen</a:t>
            </a:r>
            <a:r>
              <a:rPr lang="fr-FR" sz="3000" dirty="0"/>
              <a:t> de SPROC om </a:t>
            </a:r>
            <a:r>
              <a:rPr lang="fr-FR" sz="3000" dirty="0" err="1"/>
              <a:t>verschillende</a:t>
            </a:r>
            <a:r>
              <a:rPr lang="fr-FR" sz="3000" dirty="0"/>
              <a:t> </a:t>
            </a:r>
            <a:r>
              <a:rPr lang="fr-FR" sz="3000" dirty="0" err="1"/>
              <a:t>statements</a:t>
            </a:r>
            <a:r>
              <a:rPr lang="fr-FR" sz="3000" dirty="0"/>
              <a:t> te </a:t>
            </a:r>
            <a:r>
              <a:rPr lang="fr-FR" sz="3000" dirty="0" err="1"/>
              <a:t>gebruiken</a:t>
            </a:r>
            <a:endParaRPr lang="fr-FR" sz="3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72842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Bijhorende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  <a:solidFill>
            <a:schemeClr val="accent4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 {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envelope.Rollback();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catch (Exception ex2) {</a:t>
            </a:r>
          </a:p>
          <a:p>
            <a:pPr>
              <a:buNone/>
            </a:pP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 cancelling the transaction: " + 						         ex2.Message);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	  return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----- Successful transaction.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true;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>
              <a:buNone/>
            </a:pPr>
            <a:endParaRPr lang="nl-B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661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Aanvulling bij Vorige 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476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Parameters meegeven aan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nl-BE" dirty="0"/>
              <a:t>Hoe geef je de parameters mee aan de sproc?</a:t>
            </a:r>
          </a:p>
          <a:p>
            <a:r>
              <a:rPr lang="nl-BE" dirty="0"/>
              <a:t>Er zijn verschillende manieren</a:t>
            </a:r>
          </a:p>
          <a:p>
            <a:pPr lvl="1"/>
            <a:r>
              <a:rPr lang="nl-BE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command.Parameters.AddWithValue("@ID", 1);</a:t>
            </a:r>
            <a:r>
              <a:rPr lang="nl-BE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nl-BE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50000"/>
                  </a:schemeClr>
                </a:solidFill>
              </a:rPr>
              <a:t>je geeft maw de naam van de parameter samen met zijn waarde mee. Meestal volstaat dit</a:t>
            </a:r>
          </a:p>
          <a:p>
            <a:pPr lvl="1"/>
            <a:r>
              <a:rPr lang="nl-BE" sz="2400" dirty="0">
                <a:solidFill>
                  <a:schemeClr val="bg1">
                    <a:lumMod val="50000"/>
                  </a:schemeClr>
                </a:solidFill>
              </a:rPr>
              <a:t>Je kan ook </a:t>
            </a:r>
            <a:r>
              <a:rPr lang="nl-BE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DbParameter</a:t>
            </a:r>
            <a:r>
              <a:rPr lang="nl-BE" sz="2400" dirty="0">
                <a:solidFill>
                  <a:schemeClr val="bg1">
                    <a:lumMod val="50000"/>
                  </a:schemeClr>
                </a:solidFill>
              </a:rPr>
              <a:t> klasse gebruiken</a:t>
            </a:r>
            <a:br>
              <a:rPr lang="nl-BE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nl-BE" sz="2400" dirty="0">
                <a:solidFill>
                  <a:schemeClr val="bg1">
                    <a:lumMod val="50000"/>
                  </a:schemeClr>
                </a:solidFill>
              </a:rPr>
              <a:t>Voorbeeld: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41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DbParameter klasse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/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// Create the command and set its properties.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SqlCommand command = new SqlCommand();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command.Connection = connection;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command.CommandText = "SalesByCategory";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command.CommandType = CommandType.StoredProcedure;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// Add the input parameter and set its properties.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SqlParameter parameter = new SqlParameter();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parameter.ParameterName = "@CategoryName";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parameter.SqlDbType = SqlDbType.NVarChar;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parameter.Direction = ParameterDirection.Input;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parameter.Value = categoryName; // Add the parameter to the Parameters collection. </a:t>
            </a:r>
          </a:p>
          <a:p>
            <a:pPr>
              <a:buNone/>
            </a:pPr>
            <a:r>
              <a:rPr lang="nl-BE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command.Parameters.Add(parameter);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51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Uitleg bij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We voeren sproc uit op SQL Server databank</a:t>
            </a:r>
          </a:p>
          <a:p>
            <a:r>
              <a:rPr lang="nl-BE" dirty="0"/>
              <a:t>We geven </a:t>
            </a:r>
          </a:p>
          <a:p>
            <a:pPr lvl="1"/>
            <a:r>
              <a:rPr lang="nl-BE" dirty="0"/>
              <a:t>parameternaam 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CategoryName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datatype 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SqlDbType.Nvarchar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richting (eigenlijk: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Input</a:t>
            </a:r>
            <a:r>
              <a:rPr lang="nl-BE" dirty="0"/>
              <a:t>,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Output</a:t>
            </a:r>
            <a:r>
              <a:rPr lang="nl-BE" dirty="0"/>
              <a:t> of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InputOutput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Waarde</a:t>
            </a:r>
          </a:p>
          <a:p>
            <a:r>
              <a:rPr lang="nl-BE" dirty="0"/>
              <a:t>Uiteindelijk voegen we parameter toe aan command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251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Microsoft ADO.NET 4 Step by Step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74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184-3242-4A12-A303-6232A8AE9AB2}" type="slidenum">
              <a:rPr lang="nl-BE" smtClean="0"/>
              <a:pPr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48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Parameters</a:t>
            </a:r>
            <a:endParaRPr lang="nl-NL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er bestaat verschillende mogelijkheden om parameters aan SPROCS mee te geven:</a:t>
            </a:r>
          </a:p>
          <a:p>
            <a:pPr lvl="1" eaLnBrk="1" hangingPunct="1">
              <a:lnSpc>
                <a:spcPct val="90000"/>
              </a:lnSpc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CREATE PROCEDURE sproc_name ()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sproc_name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000" dirty="0">
                <a:latin typeface="Consolas" pitchFamily="49" charset="0"/>
                <a:cs typeface="Consolas" pitchFamily="49" charset="0"/>
              </a:rPr>
              <a:t>[IN] </a:t>
            </a:r>
            <a:r>
              <a:rPr lang="fr-FR" sz="2000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fr-FR" sz="2000" dirty="0">
                <a:latin typeface="Consolas" pitchFamily="49" charset="0"/>
                <a:cs typeface="Consolas" pitchFamily="49" charset="0"/>
              </a:rPr>
              <a:t> data-type)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sproc_name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(OUT name data-type)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sproc_name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(INOUT name data-type) …</a:t>
            </a:r>
            <a:endParaRPr lang="nl-NL" sz="20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nl-NL" dirty="0"/>
              <a:t>met 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IN</a:t>
            </a:r>
            <a:r>
              <a:rPr lang="nl-NL" dirty="0"/>
              <a:t> parameters kunnen waarden aan een SPROC meegegeven worden (default), via 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OUT</a:t>
            </a:r>
            <a:r>
              <a:rPr lang="nl-NL" dirty="0"/>
              <a:t> parameters kunnen resultaten teruggegeven worden en 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INOUT</a:t>
            </a:r>
            <a:r>
              <a:rPr lang="nl-NL" dirty="0"/>
              <a:t> parameters werken bidirectioneel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46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Parameters</a:t>
            </a:r>
            <a:endParaRPr lang="nl-NL"/>
          </a:p>
        </p:txBody>
      </p:sp>
      <p:sp>
        <p:nvSpPr>
          <p:cNvPr id="17412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>
                <a:latin typeface="Arial Narrow" charset="0"/>
              </a:rPr>
              <a:t>IN</a:t>
            </a:r>
            <a:r>
              <a:rPr lang="en-US" dirty="0"/>
              <a:t> parameter: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>
                <a:latin typeface="Arial Narrow" charset="0"/>
              </a:rPr>
              <a:t>OUT</a:t>
            </a:r>
            <a:r>
              <a:rPr lang="en-US" dirty="0"/>
              <a:t> parameter: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838201" y="4470568"/>
            <a:ext cx="7838256" cy="20621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mysql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&gt; CREATE PROCEDURE p2(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OUT p INT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) SET p = -5 $$</a:t>
            </a:r>
          </a:p>
          <a:p>
            <a:pPr eaLnBrk="1" hangingPunct="1"/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mysql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&gt; CALL p2(@y) $$</a:t>
            </a:r>
          </a:p>
          <a:p>
            <a:pPr eaLnBrk="1" hangingPunct="1"/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mysql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&gt; SELECT @y $$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+------+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| @y   |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+------+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|   -5 | </a:t>
            </a:r>
          </a:p>
          <a:p>
            <a:pPr eaLnBrk="1" hangingPunct="1"/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+------+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838200" y="1877330"/>
            <a:ext cx="7838256" cy="206210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mysql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&gt; CREATE PROCEDURE p1(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p INT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) SET @x = p $$</a:t>
            </a:r>
          </a:p>
          <a:p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mysql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&gt; CALL p1(12345) $$</a:t>
            </a:r>
          </a:p>
          <a:p>
            <a:r>
              <a:rPr lang="en-US" sz="1600" b="1" dirty="0" err="1">
                <a:solidFill>
                  <a:schemeClr val="hlink"/>
                </a:solidFill>
                <a:latin typeface="Courier New" charset="0"/>
              </a:rPr>
              <a:t>mysql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&gt; SELECT @x $$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+-------+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| @x    |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+-------+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| 12345 | 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+-------+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289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BEGIN/END blocks</a:t>
            </a:r>
            <a:endParaRPr lang="nl-NL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534400" cy="50593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meerdere statements worden gegroepeerd tussen </a:t>
            </a:r>
            <a:r>
              <a:rPr lang="nl-BE" dirty="0">
                <a:latin typeface="Arial Narrow" charset="0"/>
              </a:rPr>
              <a:t>BEGIN</a:t>
            </a:r>
            <a:r>
              <a:rPr lang="nl-BE" dirty="0"/>
              <a:t> en </a:t>
            </a:r>
            <a:r>
              <a:rPr lang="nl-BE" dirty="0">
                <a:latin typeface="Arial Narrow" charset="0"/>
              </a:rPr>
              <a:t>END</a:t>
            </a:r>
            <a:r>
              <a:rPr lang="nl-BE" dirty="0"/>
              <a:t> (te vergelijken met { en } in Java of C#)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r>
              <a:rPr lang="nl-BE" dirty="0"/>
              <a:t>binnen </a:t>
            </a:r>
            <a:r>
              <a:rPr lang="nl-BE" dirty="0">
                <a:latin typeface="Arial Narrow" charset="0"/>
              </a:rPr>
              <a:t>BEGIN</a:t>
            </a:r>
            <a:r>
              <a:rPr lang="nl-BE" dirty="0"/>
              <a:t>/</a:t>
            </a:r>
            <a:r>
              <a:rPr lang="nl-BE" dirty="0">
                <a:latin typeface="Arial Narrow" charset="0"/>
              </a:rPr>
              <a:t>END</a:t>
            </a:r>
            <a:r>
              <a:rPr lang="nl-BE" dirty="0"/>
              <a:t> </a:t>
            </a:r>
            <a:r>
              <a:rPr lang="nl-BE" dirty="0" err="1"/>
              <a:t>blocks</a:t>
            </a:r>
            <a:r>
              <a:rPr lang="nl-BE" dirty="0"/>
              <a:t> kan je lokale variabelen of </a:t>
            </a:r>
            <a:r>
              <a:rPr lang="nl-BE" dirty="0" err="1"/>
              <a:t>flow</a:t>
            </a:r>
            <a:r>
              <a:rPr lang="nl-BE" dirty="0"/>
              <a:t> </a:t>
            </a:r>
            <a:r>
              <a:rPr lang="nl-BE" dirty="0" err="1"/>
              <a:t>control</a:t>
            </a:r>
            <a:r>
              <a:rPr lang="nl-BE" dirty="0"/>
              <a:t> gebruiken (zie verder)</a:t>
            </a:r>
          </a:p>
          <a:p>
            <a:pPr eaLnBrk="1" hangingPunct="1">
              <a:lnSpc>
                <a:spcPct val="90000"/>
              </a:lnSpc>
            </a:pPr>
            <a:r>
              <a:rPr lang="nl-BE" dirty="0" err="1"/>
              <a:t>blocks</a:t>
            </a:r>
            <a:r>
              <a:rPr lang="nl-BE" dirty="0"/>
              <a:t> kunnen genest worden en geven aanleiding tot een andere scope</a:t>
            </a:r>
            <a:endParaRPr lang="en-US" dirty="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899592" y="2492896"/>
            <a:ext cx="7848600" cy="1323439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CREATE PROCEDURE p3(a INT, b INT)</a:t>
            </a:r>
          </a:p>
          <a:p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BEGIN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SET @product = a * b;	</a:t>
            </a:r>
          </a:p>
          <a:p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 INSERT INTO t VALUES (@product); </a:t>
            </a:r>
          </a:p>
          <a:p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END</a:t>
            </a:r>
            <a:r>
              <a:rPr lang="en-US" sz="1600" b="1" dirty="0">
                <a:solidFill>
                  <a:schemeClr val="hlink"/>
                </a:solidFill>
                <a:latin typeface="Courier New" charset="0"/>
              </a:rPr>
              <a:t> $$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222A3-E4D7-475E-830F-23C5ACDDEED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3172530"/>
      </p:ext>
    </p:extLst>
  </p:cSld>
  <p:clrMapOvr>
    <a:masterClrMapping/>
  </p:clrMapOvr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odisee_template</Template>
  <TotalTime>2144</TotalTime>
  <Words>3090</Words>
  <Application>Microsoft Office PowerPoint</Application>
  <PresentationFormat>Diavoorstelling (4:3)</PresentationFormat>
  <Paragraphs>762</Paragraphs>
  <Slides>66</Slides>
  <Notes>37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7</vt:i4>
      </vt:variant>
      <vt:variant>
        <vt:lpstr>Diatitels</vt:lpstr>
      </vt:variant>
      <vt:variant>
        <vt:i4>66</vt:i4>
      </vt:variant>
    </vt:vector>
  </HeadingPairs>
  <TitlesOfParts>
    <vt:vector size="83" baseType="lpstr">
      <vt:lpstr>ＭＳ Ｐゴシック</vt:lpstr>
      <vt:lpstr>Arial</vt:lpstr>
      <vt:lpstr>Arial Narrow</vt:lpstr>
      <vt:lpstr>Calibri</vt:lpstr>
      <vt:lpstr>Consolas</vt:lpstr>
      <vt:lpstr>Corbel</vt:lpstr>
      <vt:lpstr>Courier New</vt:lpstr>
      <vt:lpstr>Gill Sans Light</vt:lpstr>
      <vt:lpstr>GillSans Light</vt:lpstr>
      <vt:lpstr>Verdana</vt:lpstr>
      <vt:lpstr>odisee_template</vt:lpstr>
      <vt:lpstr>2_Odisee</vt:lpstr>
      <vt:lpstr>3_Odisee</vt:lpstr>
      <vt:lpstr>7_Odisee</vt:lpstr>
      <vt:lpstr>4_Odisee</vt:lpstr>
      <vt:lpstr>5_Odisee</vt:lpstr>
      <vt:lpstr>6_Odisee</vt:lpstr>
      <vt:lpstr>Stored Procedures in MySQL &amp; Transacties in C#</vt:lpstr>
      <vt:lpstr>Woord vooraf</vt:lpstr>
      <vt:lpstr>User Defined Variables</vt:lpstr>
      <vt:lpstr>Stored procedures</vt:lpstr>
      <vt:lpstr>SPROC Administratie</vt:lpstr>
      <vt:lpstr>Hello World SQL style</vt:lpstr>
      <vt:lpstr>Parameters</vt:lpstr>
      <vt:lpstr>Parameters</vt:lpstr>
      <vt:lpstr>BEGIN/END blocks</vt:lpstr>
      <vt:lpstr>BEGIN/END blocks</vt:lpstr>
      <vt:lpstr>Lokale variabelen</vt:lpstr>
      <vt:lpstr>IF-THEN-ELSE</vt:lpstr>
      <vt:lpstr>CASE</vt:lpstr>
      <vt:lpstr>Loops</vt:lpstr>
      <vt:lpstr>WHILE</vt:lpstr>
      <vt:lpstr>LOOP</vt:lpstr>
      <vt:lpstr>LOOP</vt:lpstr>
      <vt:lpstr>Error handling</vt:lpstr>
      <vt:lpstr>Error handling</vt:lpstr>
      <vt:lpstr>Warning vs error</vt:lpstr>
      <vt:lpstr>Cursors</vt:lpstr>
      <vt:lpstr>Cursors</vt:lpstr>
      <vt:lpstr>Tijdelijke tabellen</vt:lpstr>
      <vt:lpstr>VOORBEELDEN</vt:lpstr>
      <vt:lpstr>De postorder database</vt:lpstr>
      <vt:lpstr>Voorbeeld 1</vt:lpstr>
      <vt:lpstr>De fotofactory database</vt:lpstr>
      <vt:lpstr>Voorbeeld 2</vt:lpstr>
      <vt:lpstr>Voorbeeld 2</vt:lpstr>
      <vt:lpstr>Voorbeeld 2</vt:lpstr>
      <vt:lpstr>Voorbeeld 3</vt:lpstr>
      <vt:lpstr>Voorbeeld 3</vt:lpstr>
      <vt:lpstr>Voorbeeld 3</vt:lpstr>
      <vt:lpstr>Voorbeeld 4</vt:lpstr>
      <vt:lpstr>Voorbeeld 4</vt:lpstr>
      <vt:lpstr>SP’s gebruiken in jouw applicaties?</vt:lpstr>
      <vt:lpstr>Pro: database security</vt:lpstr>
      <vt:lpstr>Pro: scheiding van data en business logic</vt:lpstr>
      <vt:lpstr>Pro: minder network traffic</vt:lpstr>
      <vt:lpstr>Con: meer abstractie, meer complexiteit</vt:lpstr>
      <vt:lpstr>Transacties in C#</vt:lpstr>
      <vt:lpstr>Transacties?</vt:lpstr>
      <vt:lpstr>Transacties</vt:lpstr>
      <vt:lpstr>Lokale transacties</vt:lpstr>
      <vt:lpstr>Lokale transacties</vt:lpstr>
      <vt:lpstr>Transactie beginnen</vt:lpstr>
      <vt:lpstr>Voeg queries toe aan transactie</vt:lpstr>
      <vt:lpstr>Commit of rollback</vt:lpstr>
      <vt:lpstr>Exception handling</vt:lpstr>
      <vt:lpstr>Exception handling</vt:lpstr>
      <vt:lpstr>Demo</vt:lpstr>
      <vt:lpstr>Bijhorende code</vt:lpstr>
      <vt:lpstr>Bijhorende code</vt:lpstr>
      <vt:lpstr>Bijhorende code</vt:lpstr>
      <vt:lpstr>Bijhorende code</vt:lpstr>
      <vt:lpstr>Bijhorende code</vt:lpstr>
      <vt:lpstr>Bijhorende code</vt:lpstr>
      <vt:lpstr>Bijhorende code</vt:lpstr>
      <vt:lpstr>Bijhorende code</vt:lpstr>
      <vt:lpstr>Bijhorende code</vt:lpstr>
      <vt:lpstr>Aanvulling bij Vorige Les</vt:lpstr>
      <vt:lpstr>Parameters meegeven aan stored procedure</vt:lpstr>
      <vt:lpstr>Voorbeeld DbParameter klasse</vt:lpstr>
      <vt:lpstr>Uitleg bij voorbeeld</vt:lpstr>
      <vt:lpstr>Bronnen</vt:lpstr>
      <vt:lpstr>PowerPoint-presentatie</vt:lpstr>
    </vt:vector>
  </TitlesOfParts>
  <Company>KAHOHUB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 in MySQL &amp; Transacties in C#</dc:title>
  <dc:creator>Peter Demeester</dc:creator>
  <cp:lastModifiedBy>Peter Demeester</cp:lastModifiedBy>
  <cp:revision>40</cp:revision>
  <dcterms:created xsi:type="dcterms:W3CDTF">2015-02-25T08:01:46Z</dcterms:created>
  <dcterms:modified xsi:type="dcterms:W3CDTF">2018-03-06T17:10:06Z</dcterms:modified>
</cp:coreProperties>
</file>