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125"/>
  </p:notesMasterIdLst>
  <p:handoutMasterIdLst>
    <p:handoutMasterId r:id="rId126"/>
  </p:handoutMasterIdLst>
  <p:sldIdLst>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9" r:id="rId36"/>
    <p:sldId id="300" r:id="rId37"/>
    <p:sldId id="301" r:id="rId38"/>
    <p:sldId id="302" r:id="rId39"/>
    <p:sldId id="303" r:id="rId40"/>
    <p:sldId id="304" r:id="rId41"/>
    <p:sldId id="305" r:id="rId42"/>
    <p:sldId id="306" r:id="rId43"/>
    <p:sldId id="307" r:id="rId44"/>
    <p:sldId id="308" r:id="rId45"/>
    <p:sldId id="309" r:id="rId46"/>
    <p:sldId id="314" r:id="rId47"/>
    <p:sldId id="315" r:id="rId48"/>
    <p:sldId id="316"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5" r:id="rId105"/>
    <p:sldId id="377" r:id="rId106"/>
    <p:sldId id="378" r:id="rId107"/>
    <p:sldId id="379" r:id="rId108"/>
    <p:sldId id="380" r:id="rId109"/>
    <p:sldId id="381" r:id="rId110"/>
    <p:sldId id="382" r:id="rId111"/>
    <p:sldId id="383" r:id="rId112"/>
    <p:sldId id="384" r:id="rId113"/>
    <p:sldId id="385" r:id="rId114"/>
    <p:sldId id="386" r:id="rId115"/>
    <p:sldId id="387" r:id="rId116"/>
    <p:sldId id="388" r:id="rId117"/>
    <p:sldId id="390" r:id="rId118"/>
    <p:sldId id="391" r:id="rId119"/>
    <p:sldId id="392" r:id="rId120"/>
    <p:sldId id="393" r:id="rId121"/>
    <p:sldId id="373" r:id="rId122"/>
    <p:sldId id="374" r:id="rId123"/>
    <p:sldId id="269" r:id="rId124"/>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9293" autoAdjust="0"/>
  </p:normalViewPr>
  <p:slideViewPr>
    <p:cSldViewPr snapToGrid="0" snapToObjects="1" showGuides="1">
      <p:cViewPr varScale="1">
        <p:scale>
          <a:sx n="109" d="100"/>
          <a:sy n="109" d="100"/>
        </p:scale>
        <p:origin x="864" y="96"/>
      </p:cViewPr>
      <p:guideLst>
        <p:guide orient="horz" pos="649"/>
        <p:guide pos="47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slide" Target="slides/slide111.xml"/><Relationship Id="rId126"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slide" Target="slides/slide117.xml"/><Relationship Id="rId12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61" Type="http://schemas.openxmlformats.org/officeDocument/2006/relationships/slide" Target="slides/slide54.xml"/><Relationship Id="rId82"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2518152A-4670-DD4C-AAFC-C17F734418B3}" type="datetimeFigureOut">
              <a:t>13/03/2018</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AC900B5-6857-DB44-9846-7C78C09874F3}" type="datetimeFigureOut">
              <a:t>13/03/2018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CB06C038-63C9-4C87-B4F3-8B1E66B0AD8E}" type="slidenum">
              <a:rPr lang="nl-BE" smtClean="0"/>
              <a:pPr/>
              <a:t>22</a:t>
            </a:fld>
            <a:endParaRPr lang="nl-BE"/>
          </a:p>
        </p:txBody>
      </p:sp>
    </p:spTree>
    <p:extLst>
      <p:ext uri="{BB962C8B-B14F-4D97-AF65-F5344CB8AC3E}">
        <p14:creationId xmlns:p14="http://schemas.microsoft.com/office/powerpoint/2010/main" val="301820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CB06C038-63C9-4C87-B4F3-8B1E66B0AD8E}" type="slidenum">
              <a:rPr lang="nl-BE" smtClean="0"/>
              <a:pPr/>
              <a:t>27</a:t>
            </a:fld>
            <a:endParaRPr lang="nl-BE"/>
          </a:p>
        </p:txBody>
      </p:sp>
    </p:spTree>
    <p:extLst>
      <p:ext uri="{BB962C8B-B14F-4D97-AF65-F5344CB8AC3E}">
        <p14:creationId xmlns:p14="http://schemas.microsoft.com/office/powerpoint/2010/main" val="368623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DABB8F35-2A73-D34D-93FE-F1753C8EDAEC}" type="slidenum">
              <a:rPr lang="nl-BE" smtClean="0"/>
              <a:t>65</a:t>
            </a:fld>
            <a:endParaRPr lang="nl-BE"/>
          </a:p>
        </p:txBody>
      </p:sp>
    </p:spTree>
    <p:extLst>
      <p:ext uri="{BB962C8B-B14F-4D97-AF65-F5344CB8AC3E}">
        <p14:creationId xmlns:p14="http://schemas.microsoft.com/office/powerpoint/2010/main" val="1383499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DABB8F35-2A73-D34D-93FE-F1753C8EDAEC}" type="slidenum">
              <a:rPr lang="nl-BE" smtClean="0"/>
              <a:t>84</a:t>
            </a:fld>
            <a:endParaRPr lang="nl-BE"/>
          </a:p>
        </p:txBody>
      </p:sp>
    </p:spTree>
    <p:extLst>
      <p:ext uri="{BB962C8B-B14F-4D97-AF65-F5344CB8AC3E}">
        <p14:creationId xmlns:p14="http://schemas.microsoft.com/office/powerpoint/2010/main" val="4726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E2549-011A-47F7-9D42-D132ED08B624}" type="slidenum">
              <a:rPr lang="nl-BE"/>
              <a:pPr/>
              <a:t>98</a:t>
            </a:fld>
            <a:endParaRPr lang="nl-BE"/>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76895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E6E9198-9220-4C09-A423-E9375C556124}"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5A7ADC1-499E-41CF-B12C-0C420122F498}" type="datetime1">
              <a:rPr lang="nl-BE" smtClean="0"/>
              <a:t>13/03/2018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B9EA8CCA-8F73-4C6E-B6FE-078AD4BEFBA1}"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BC1D-BBB6-401B-A51B-934599970F36}" type="datetime1">
              <a:rPr lang="nl-BE" smtClean="0"/>
              <a:t>13/03/2018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D3752357-AF62-4506-AF45-78F70BB348DE}"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pic>
        <p:nvPicPr>
          <p:cNvPr id="4" name="Afbeelding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3200" y="212931"/>
            <a:ext cx="2273132" cy="634168"/>
          </a:xfrm>
          <a:prstGeom prst="rect">
            <a:avLst/>
          </a:prstGeom>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1DE4B72A-A706-4853-892D-D5C763D2487C}" type="datetime1">
              <a:rPr lang="nl-BE" smtClean="0"/>
              <a:t>13/03/2018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CD45EB32-23DC-4C6F-9E4C-3C5087E3D81F}"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0C971-3287-45FF-859A-48314399899D}" type="datetime1">
              <a:rPr lang="nl-BE" smtClean="0"/>
              <a:t>13/03/2018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905540CE-6CD8-41EC-8587-30BBBDBD93C2}" type="datetime1">
              <a:rPr lang="nl-BE" smtClean="0"/>
              <a:t>13/03/2018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66EBB8A-FB59-4F69-A8A6-FF90E25DFE98}"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2853C-E2A2-4433-8EDF-3D364EEF9F4C}" type="datetime1">
              <a:rPr lang="nl-BE" smtClean="0"/>
              <a:t>13/03/2018</a:t>
            </a:fld>
            <a:endParaRPr lang="nl-BE"/>
          </a:p>
        </p:txBody>
      </p:sp>
      <p:sp>
        <p:nvSpPr>
          <p:cNvPr id="5" name="Footer Placeholder 4"/>
          <p:cNvSpPr>
            <a:spLocks noGrp="1"/>
          </p:cNvSpPr>
          <p:nvPr>
            <p:ph type="ftr" sz="quarter" idx="11"/>
          </p:nvPr>
        </p:nvSpPr>
        <p:spPr/>
        <p:txBody>
          <a:bodyPr/>
          <a:lstStyle/>
          <a:p>
            <a:r>
              <a:rPr lang="nl-BE"/>
              <a:t>Titel van footer</a:t>
            </a:r>
          </a:p>
        </p:txBody>
      </p:sp>
      <p:sp>
        <p:nvSpPr>
          <p:cNvPr id="6" name="Slide Number Placeholder 5"/>
          <p:cNvSpPr>
            <a:spLocks noGrp="1"/>
          </p:cNvSpPr>
          <p:nvPr>
            <p:ph type="sldNum" sz="quarter" idx="12"/>
          </p:nvPr>
        </p:nvSpPr>
        <p:spPr/>
        <p:txBody>
          <a:bodyPr/>
          <a:lstStyle/>
          <a:p>
            <a:fld id="{8722EF77-155D-43FD-A48B-A950E6DC0062}" type="slidenum">
              <a:rPr lang="nl-BE" smtClean="0"/>
              <a:pPr/>
              <a:t>‹nr.›</a:t>
            </a:fld>
            <a:endParaRPr lang="nl-BE"/>
          </a:p>
        </p:txBody>
      </p:sp>
    </p:spTree>
    <p:extLst>
      <p:ext uri="{BB962C8B-B14F-4D97-AF65-F5344CB8AC3E}">
        <p14:creationId xmlns:p14="http://schemas.microsoft.com/office/powerpoint/2010/main" val="466280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923E9B5B-94BB-4CC2-8DD3-C2393079FDDE}" type="datetime1">
              <a:rPr lang="nl-BE" smtClean="0"/>
              <a:t>13/03/2018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454C837-FDC4-4BD4-873A-1DA083B4FB4C}"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6204-16D2-4F29-A090-20EEB3699527}" type="datetime1">
              <a:rPr lang="nl-BE" smtClean="0"/>
              <a:t>13/03/2018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81A959D-94B7-4FA8-9027-ABACF0F9488C}"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EEC70B9-6253-4F31-9AEB-7D7A268EE2EF}" type="datetime1">
              <a:rPr lang="nl-BE" smtClean="0"/>
              <a:t>13/03/2018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6A9A985-340F-4353-A159-33E2A584C324}"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5EB69EB0-22B0-43A0-87A5-233AF8053748}"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B8D26-A54B-4E65-B434-3D1891B84DAF}" type="datetime1">
              <a:rPr lang="nl-BE" smtClean="0"/>
              <a:t>13/03/2018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885234ED-8B97-453D-B829-C5BEC454C6E9}"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1E78B34B-E03F-4936-AD85-BE76CB3F5891}" type="datetime1">
              <a:rPr lang="nl-BE" smtClean="0"/>
              <a:t>13/03/2018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2C494064-7684-4AC2-9E7A-6BE65AA989B6}"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9EB0D-517E-4C18-8B54-E37E0C23B505}" type="datetime1">
              <a:rPr lang="nl-BE" smtClean="0"/>
              <a:t>13/03/2018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D92A5D5-20C2-4F36-9B98-304BF3776581}"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B19C0-C161-4E23-A296-45D89C3846CC}" type="datetime1">
              <a:rPr lang="nl-BE" smtClean="0"/>
              <a:t>13/03/2018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174456B4-6601-4A71-B5DF-D96713162696}"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F2323D3B-A7F0-4BEA-BC59-B7AE2E342551}" type="datetime1">
              <a:rPr lang="nl-BE" smtClean="0"/>
              <a:t>13/03/2018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BD3BCD0-74D9-4B4E-AD3B-B3F1FD5F1197}" type="datetime1">
              <a:rPr lang="nl-BE" smtClean="0"/>
              <a:t>13/03/2018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DA05F-42C8-4EB8-A4AD-1909FDCF54A0}" type="datetime1">
              <a:rPr lang="nl-BE" smtClean="0"/>
              <a:t>13/03/2018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B84EF74F-ED85-46C1-B7DE-93182609066E}" type="datetime1">
              <a:rPr lang="nl-BE" smtClean="0"/>
              <a:t>13/03/2018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ftr="0" dt="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C6410664-7E1D-4466-9BC7-5E6DC61E83C5}" type="datetime1">
              <a:rPr lang="nl-BE" smtClean="0"/>
              <a:t>13/03/2018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ftr="0" dt="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097AB457-E526-4EE2-94DB-0AF99EB4D1E9}" type="datetime1">
              <a:rPr lang="nl-BE" smtClean="0"/>
              <a:t>13/03/2018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EA66C4-629C-4E1A-9456-3170012D353A}" type="datetime1">
              <a:rPr lang="nl-BE" smtClean="0"/>
              <a:t>13/03/2018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Lst>
  <p:hf hdr="0" ftr="0" dt="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AA0BF93-8A24-4CEC-9729-1576328E4BD9}" type="datetime1">
              <a:rPr lang="nl-BE" smtClean="0"/>
              <a:t>13/03/2018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9A4AF03-42AD-4588-86F7-BE2B192FAA66}" type="datetime1">
              <a:rPr lang="nl-BE" smtClean="0"/>
              <a:t>13/03/2018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ftr="0" dt="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05710AE-9C08-46F7-9ECB-2AE9F6AEFC3E}" type="datetime1">
              <a:rPr lang="nl-BE" smtClean="0"/>
              <a:t>13/03/2018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ftr="0" dt="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6.xml.rels><?xml version="1.0" encoding="UTF-8" standalone="yes"?>
<Relationships xmlns="http://schemas.openxmlformats.org/package/2006/relationships"><Relationship Id="rId2" Type="http://schemas.openxmlformats.org/officeDocument/2006/relationships/hyperlink" Target="http://www.i-programmer.info/programming/c/1641-linq-and-xml.html?start=1" TargetMode="External"/><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hyperlink" Target="http://code.msdn.microsoft.com/101-LINQ-Samples-3fb9811b" TargetMode="Externa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a:effectLst>
                  <a:outerShdw blurRad="50800" dist="38100" dir="2700000" algn="tl" rotWithShape="0">
                    <a:schemeClr val="bg1">
                      <a:alpha val="40000"/>
                    </a:schemeClr>
                  </a:outerShdw>
                  <a:reflection blurRad="6350" stA="50000" endA="300" endPos="50000" dist="29997" dir="5400000" sy="-100000" algn="bl" rotWithShape="0"/>
                </a:effectLst>
              </a:rPr>
              <a:t>LINQ</a:t>
            </a:r>
          </a:p>
        </p:txBody>
      </p:sp>
      <p:sp>
        <p:nvSpPr>
          <p:cNvPr id="3" name="Subtitle 2"/>
          <p:cNvSpPr>
            <a:spLocks noGrp="1"/>
          </p:cNvSpPr>
          <p:nvPr>
            <p:ph type="subTitle" idx="1"/>
          </p:nvPr>
        </p:nvSpPr>
        <p:spPr/>
        <p:txBody>
          <a:bodyPr/>
          <a:lstStyle/>
          <a:p>
            <a:r>
              <a:rPr lang="nl-BE" dirty="0"/>
              <a:t>Language-</a:t>
            </a:r>
            <a:r>
              <a:rPr lang="nl-BE" dirty="0" err="1"/>
              <a:t>INtegrated</a:t>
            </a:r>
            <a:r>
              <a:rPr lang="nl-BE" dirty="0"/>
              <a:t> Query</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8722EF77-155D-43FD-A48B-A950E6DC0062}" type="slidenum">
              <a:rPr lang="nl-BE" smtClean="0"/>
              <a:pPr/>
              <a:t>1</a:t>
            </a:fld>
            <a:endParaRPr lang="nl-BE"/>
          </a:p>
        </p:txBody>
      </p:sp>
    </p:spTree>
    <p:extLst>
      <p:ext uri="{BB962C8B-B14F-4D97-AF65-F5344CB8AC3E}">
        <p14:creationId xmlns:p14="http://schemas.microsoft.com/office/powerpoint/2010/main" val="207119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LINQ Providers</a:t>
            </a:r>
          </a:p>
        </p:txBody>
      </p:sp>
      <p:sp>
        <p:nvSpPr>
          <p:cNvPr id="3" name="Tijdelijke aanduiding voor inhoud 2"/>
          <p:cNvSpPr>
            <a:spLocks noGrp="1"/>
          </p:cNvSpPr>
          <p:nvPr>
            <p:ph idx="1"/>
          </p:nvPr>
        </p:nvSpPr>
        <p:spPr>
          <a:xfrm>
            <a:off x="457200" y="1600200"/>
            <a:ext cx="8229600" cy="4925144"/>
          </a:xfrm>
        </p:spPr>
        <p:txBody>
          <a:bodyPr>
            <a:normAutofit fontScale="77500" lnSpcReduction="20000"/>
          </a:bodyPr>
          <a:lstStyle/>
          <a:p>
            <a:r>
              <a:rPr lang="nl-BE" dirty="0"/>
              <a:t>LINQ </a:t>
            </a:r>
            <a:r>
              <a:rPr lang="nl-BE" dirty="0" err="1"/>
              <a:t>to</a:t>
            </a:r>
            <a:r>
              <a:rPr lang="nl-BE" dirty="0"/>
              <a:t> Objects</a:t>
            </a:r>
          </a:p>
          <a:p>
            <a:pPr lvl="1"/>
            <a:r>
              <a:rPr lang="nl-BE" dirty="0"/>
              <a:t>Mogelijkheid om LINQ queries uit te voeren op .NET objecten en collecties </a:t>
            </a:r>
          </a:p>
          <a:p>
            <a:r>
              <a:rPr lang="nl-BE" dirty="0"/>
              <a:t>LINQ to DataSet</a:t>
            </a:r>
          </a:p>
          <a:p>
            <a:pPr lvl="1"/>
            <a:r>
              <a:rPr lang="nl-BE" dirty="0"/>
              <a:t>Mogelijkheid om LINQ queries te schrijven voor tabellen en kolommen in DataSet</a:t>
            </a:r>
          </a:p>
          <a:p>
            <a:r>
              <a:rPr lang="nl-BE" dirty="0"/>
              <a:t>LINQ </a:t>
            </a:r>
            <a:r>
              <a:rPr lang="nl-BE" dirty="0" err="1"/>
              <a:t>to</a:t>
            </a:r>
            <a:r>
              <a:rPr lang="nl-BE" dirty="0"/>
              <a:t> </a:t>
            </a:r>
            <a:r>
              <a:rPr lang="nl-BE" dirty="0" err="1"/>
              <a:t>Entities</a:t>
            </a:r>
            <a:endParaRPr lang="nl-BE" dirty="0"/>
          </a:p>
          <a:p>
            <a:pPr lvl="1"/>
            <a:r>
              <a:rPr lang="nl-BE" dirty="0"/>
              <a:t>Mogelijkheid om LINQ queries uit te voeren over een Entity Data Model (zie Entity Framework, zie volgende les)</a:t>
            </a:r>
          </a:p>
          <a:p>
            <a:r>
              <a:rPr lang="nl-BE" dirty="0"/>
              <a:t>LINQ </a:t>
            </a:r>
            <a:r>
              <a:rPr lang="nl-BE" dirty="0" err="1"/>
              <a:t>to</a:t>
            </a:r>
            <a:r>
              <a:rPr lang="nl-BE" dirty="0"/>
              <a:t> SQL</a:t>
            </a:r>
          </a:p>
          <a:p>
            <a:pPr lvl="1"/>
            <a:r>
              <a:rPr lang="nl-BE" dirty="0"/>
              <a:t>Mogelijkheid om LINQ queries te doen over data in een MS SQL Server databank</a:t>
            </a:r>
          </a:p>
          <a:p>
            <a:r>
              <a:rPr lang="nl-BE" dirty="0"/>
              <a:t>LINQ to XML </a:t>
            </a:r>
          </a:p>
          <a:p>
            <a:pPr lvl="1"/>
            <a:r>
              <a:rPr lang="nl-BE" dirty="0"/>
              <a:t>Mogelijkheid om XML tags en attributen te ondervragen</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10</a:t>
            </a:fld>
            <a:endParaRPr lang="nl-BE"/>
          </a:p>
        </p:txBody>
      </p:sp>
    </p:spTree>
    <p:extLst>
      <p:ext uri="{BB962C8B-B14F-4D97-AF65-F5344CB8AC3E}">
        <p14:creationId xmlns:p14="http://schemas.microsoft.com/office/powerpoint/2010/main" val="10497654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 voorbeelden</a:t>
            </a:r>
          </a:p>
        </p:txBody>
      </p:sp>
      <p:sp>
        <p:nvSpPr>
          <p:cNvPr id="3" name="Content Placeholder 2"/>
          <p:cNvSpPr>
            <a:spLocks noGrp="1"/>
          </p:cNvSpPr>
          <p:nvPr>
            <p:ph idx="1"/>
          </p:nvPr>
        </p:nvSpPr>
        <p:spPr/>
        <p:txBody>
          <a:bodyPr>
            <a:normAutofit lnSpcReduction="10000"/>
          </a:bodyPr>
          <a:lstStyle/>
          <a:p>
            <a:r>
              <a:rPr lang="nl-BE" dirty="0"/>
              <a:t>Root node</a:t>
            </a:r>
          </a:p>
          <a:p>
            <a:pPr lvl="1">
              <a:buNone/>
            </a:pPr>
            <a:r>
              <a:rPr lang="nl-BE" dirty="0">
                <a:latin typeface="Consolas" pitchFamily="49" charset="0"/>
                <a:cs typeface="Consolas" pitchFamily="49" charset="0"/>
              </a:rPr>
              <a:t>XElement root = new XElement(“Record”);</a:t>
            </a:r>
          </a:p>
          <a:p>
            <a:r>
              <a:rPr lang="nl-BE" dirty="0"/>
              <a:t>Child node</a:t>
            </a:r>
          </a:p>
          <a:p>
            <a:pPr lvl="1">
              <a:buNone/>
            </a:pPr>
            <a:r>
              <a:rPr lang="en-US" dirty="0" err="1">
                <a:latin typeface="Consolas" pitchFamily="49" charset="0"/>
                <a:cs typeface="Consolas" pitchFamily="49" charset="0"/>
              </a:rPr>
              <a:t>XElement</a:t>
            </a:r>
            <a:r>
              <a:rPr lang="en-US" dirty="0">
                <a:latin typeface="Consolas" pitchFamily="49" charset="0"/>
                <a:cs typeface="Consolas" pitchFamily="49" charset="0"/>
              </a:rPr>
              <a:t> child1 = new </a:t>
            </a:r>
            <a:r>
              <a:rPr lang="en-US" dirty="0" err="1">
                <a:latin typeface="Consolas" pitchFamily="49" charset="0"/>
                <a:cs typeface="Consolas" pitchFamily="49" charset="0"/>
              </a:rPr>
              <a:t>XElement</a:t>
            </a:r>
            <a:r>
              <a:rPr lang="en-US">
                <a:latin typeface="Consolas" pitchFamily="49" charset="0"/>
                <a:cs typeface="Consolas" pitchFamily="49" charset="0"/>
              </a:rPr>
              <a:t>(“Name”);</a:t>
            </a:r>
            <a:endParaRPr lang="en-US" dirty="0">
              <a:latin typeface="Consolas" pitchFamily="49" charset="0"/>
              <a:cs typeface="Consolas" pitchFamily="49" charset="0"/>
            </a:endParaRPr>
          </a:p>
          <a:p>
            <a:pPr lvl="1">
              <a:buNone/>
            </a:pPr>
            <a:r>
              <a:rPr lang="en-US" dirty="0" err="1">
                <a:latin typeface="Consolas" pitchFamily="49" charset="0"/>
                <a:cs typeface="Consolas" pitchFamily="49" charset="0"/>
              </a:rPr>
              <a:t>root.Add</a:t>
            </a:r>
            <a:r>
              <a:rPr lang="en-US" dirty="0">
                <a:latin typeface="Consolas" pitchFamily="49" charset="0"/>
                <a:cs typeface="Consolas" pitchFamily="49" charset="0"/>
              </a:rPr>
              <a:t>(child1);</a:t>
            </a:r>
          </a:p>
          <a:p>
            <a:r>
              <a:rPr lang="en-US" dirty="0" err="1"/>
              <a:t>Als</a:t>
            </a:r>
            <a:r>
              <a:rPr lang="en-US" dirty="0"/>
              <a:t> je </a:t>
            </a:r>
            <a:r>
              <a:rPr lang="en-US" dirty="0" err="1"/>
              <a:t>dit</a:t>
            </a:r>
            <a:r>
              <a:rPr lang="en-US" dirty="0"/>
              <a:t> </a:t>
            </a:r>
            <a:r>
              <a:rPr lang="en-US" dirty="0" err="1"/>
              <a:t>laat</a:t>
            </a:r>
            <a:r>
              <a:rPr lang="en-US" dirty="0"/>
              <a:t> </a:t>
            </a:r>
            <a:r>
              <a:rPr lang="en-US" dirty="0" err="1"/>
              <a:t>uitschrijven</a:t>
            </a:r>
            <a:r>
              <a:rPr lang="en-US" dirty="0"/>
              <a:t> </a:t>
            </a:r>
            <a:r>
              <a:rPr lang="en-US" dirty="0" err="1"/>
              <a:t>naar</a:t>
            </a:r>
            <a:r>
              <a:rPr lang="en-US" dirty="0"/>
              <a:t> console:</a:t>
            </a:r>
          </a:p>
          <a:p>
            <a:pPr lvl="1">
              <a:buNone/>
            </a:pPr>
            <a:r>
              <a:rPr lang="nl-BE" dirty="0">
                <a:latin typeface="Consolas" pitchFamily="49" charset="0"/>
                <a:cs typeface="Consolas" pitchFamily="49" charset="0"/>
              </a:rPr>
              <a:t>&lt;Record&gt;</a:t>
            </a:r>
          </a:p>
          <a:p>
            <a:pPr lvl="1">
              <a:buNone/>
            </a:pPr>
            <a:r>
              <a:rPr lang="nl-BE" dirty="0">
                <a:latin typeface="Consolas" pitchFamily="49" charset="0"/>
                <a:cs typeface="Consolas" pitchFamily="49" charset="0"/>
              </a:rPr>
              <a:t> 	&lt;Name /&gt;</a:t>
            </a:r>
          </a:p>
          <a:p>
            <a:pPr lvl="1">
              <a:buNone/>
            </a:pPr>
            <a:r>
              <a:rPr lang="nl-BE" dirty="0">
                <a:latin typeface="Consolas" pitchFamily="49" charset="0"/>
                <a:cs typeface="Consolas" pitchFamily="49" charset="0"/>
              </a:rPr>
              <a:t>&lt;/Record&gt;</a:t>
            </a: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100</a:t>
            </a:fld>
            <a:endParaRPr lang="nl-BE"/>
          </a:p>
        </p:txBody>
      </p:sp>
    </p:spTree>
    <p:extLst>
      <p:ext uri="{BB962C8B-B14F-4D97-AF65-F5344CB8AC3E}">
        <p14:creationId xmlns:p14="http://schemas.microsoft.com/office/powerpoint/2010/main" val="23454179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 voorbeelden</a:t>
            </a:r>
          </a:p>
        </p:txBody>
      </p:sp>
      <p:sp>
        <p:nvSpPr>
          <p:cNvPr id="3" name="Content Placeholder 2"/>
          <p:cNvSpPr>
            <a:spLocks noGrp="1"/>
          </p:cNvSpPr>
          <p:nvPr>
            <p:ph idx="1"/>
          </p:nvPr>
        </p:nvSpPr>
        <p:spPr/>
        <p:txBody>
          <a:bodyPr>
            <a:normAutofit fontScale="85000" lnSpcReduction="20000"/>
          </a:bodyPr>
          <a:lstStyle/>
          <a:p>
            <a:pPr>
              <a:buNone/>
            </a:pPr>
            <a:r>
              <a:rPr lang="nl-BE" dirty="0">
                <a:latin typeface="Consolas" pitchFamily="49" charset="0"/>
                <a:cs typeface="Consolas" pitchFamily="49" charset="0"/>
              </a:rPr>
              <a:t>XElement root=new XElement("Record");</a:t>
            </a:r>
          </a:p>
          <a:p>
            <a:pPr>
              <a:buNone/>
            </a:pPr>
            <a:r>
              <a:rPr lang="nl-BE" dirty="0">
                <a:latin typeface="Consolas" pitchFamily="49" charset="0"/>
                <a:cs typeface="Consolas" pitchFamily="49" charset="0"/>
              </a:rPr>
              <a:t>XElement child1=new XElement("Name");</a:t>
            </a:r>
          </a:p>
          <a:p>
            <a:pPr>
              <a:buNone/>
            </a:pPr>
            <a:r>
              <a:rPr lang="nl-BE" dirty="0">
                <a:latin typeface="Consolas" pitchFamily="49" charset="0"/>
                <a:cs typeface="Consolas" pitchFamily="49" charset="0"/>
              </a:rPr>
              <a:t>root.Add(child1);</a:t>
            </a:r>
          </a:p>
          <a:p>
            <a:pPr>
              <a:buNone/>
            </a:pPr>
            <a:r>
              <a:rPr lang="nl-BE" dirty="0">
                <a:latin typeface="Consolas" pitchFamily="49" charset="0"/>
                <a:cs typeface="Consolas" pitchFamily="49" charset="0"/>
              </a:rPr>
              <a:t>XElement child2=new XElement("First");</a:t>
            </a:r>
          </a:p>
          <a:p>
            <a:pPr>
              <a:buNone/>
            </a:pPr>
            <a:r>
              <a:rPr lang="nl-BE" dirty="0">
                <a:latin typeface="Consolas" pitchFamily="49" charset="0"/>
                <a:cs typeface="Consolas" pitchFamily="49" charset="0"/>
              </a:rPr>
              <a:t>XElement child3=new XElement("Second");</a:t>
            </a:r>
          </a:p>
          <a:p>
            <a:pPr>
              <a:buNone/>
            </a:pPr>
            <a:r>
              <a:rPr lang="nl-BE" dirty="0">
                <a:latin typeface="Consolas" pitchFamily="49" charset="0"/>
                <a:cs typeface="Consolas" pitchFamily="49" charset="0"/>
              </a:rPr>
              <a:t>child1.Add(child2);</a:t>
            </a:r>
          </a:p>
          <a:p>
            <a:pPr>
              <a:buNone/>
            </a:pPr>
            <a:r>
              <a:rPr lang="nl-BE" dirty="0">
                <a:latin typeface="Consolas" pitchFamily="49" charset="0"/>
                <a:cs typeface="Consolas" pitchFamily="49" charset="0"/>
              </a:rPr>
              <a:t>child1.Add(child3);</a:t>
            </a:r>
          </a:p>
          <a:p>
            <a:pPr>
              <a:buNone/>
            </a:pPr>
            <a:r>
              <a:rPr lang="nl-BE" dirty="0">
                <a:latin typeface="Consolas" pitchFamily="49" charset="0"/>
                <a:cs typeface="Consolas" pitchFamily="49" charset="0"/>
              </a:rPr>
              <a:t>XElement child4=new XElement("Address");</a:t>
            </a:r>
          </a:p>
          <a:p>
            <a:pPr>
              <a:buNone/>
            </a:pPr>
            <a:r>
              <a:rPr lang="nl-BE" dirty="0">
                <a:latin typeface="Consolas" pitchFamily="49" charset="0"/>
                <a:cs typeface="Consolas" pitchFamily="49" charset="0"/>
              </a:rPr>
              <a:t>root.Add(child4);</a:t>
            </a:r>
          </a:p>
        </p:txBody>
      </p:sp>
      <p:sp>
        <p:nvSpPr>
          <p:cNvPr id="4" name="Oval 3"/>
          <p:cNvSpPr/>
          <p:nvPr/>
        </p:nvSpPr>
        <p:spPr>
          <a:xfrm>
            <a:off x="251520" y="3861048"/>
            <a:ext cx="4176464" cy="936104"/>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 name="Straight Arrow Connector 5"/>
          <p:cNvCxnSpPr>
            <a:stCxn id="4" idx="6"/>
            <a:endCxn id="8" idx="1"/>
          </p:cNvCxnSpPr>
          <p:nvPr/>
        </p:nvCxnSpPr>
        <p:spPr>
          <a:xfrm>
            <a:off x="4427984" y="4329100"/>
            <a:ext cx="252536" cy="9320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80520" y="4191471"/>
            <a:ext cx="4572000" cy="461665"/>
          </a:xfrm>
          <a:prstGeom prst="rect">
            <a:avLst/>
          </a:prstGeom>
          <a:noFill/>
          <a:ln>
            <a:solidFill>
              <a:srgbClr val="C00000"/>
            </a:solidFill>
          </a:ln>
          <a:effectLst>
            <a:outerShdw blurRad="50800" dist="38100" algn="l" rotWithShape="0">
              <a:prstClr val="black">
                <a:alpha val="40000"/>
              </a:prstClr>
            </a:outerShdw>
          </a:effectLst>
        </p:spPr>
        <p:txBody>
          <a:bodyPr wrap="square" rtlCol="0">
            <a:spAutoFit/>
          </a:bodyPr>
          <a:lstStyle/>
          <a:p>
            <a:r>
              <a:rPr lang="nl-BE" sz="2400" dirty="0">
                <a:solidFill>
                  <a:srgbClr val="FF0000"/>
                </a:solidFill>
                <a:latin typeface="Consolas" pitchFamily="49" charset="0"/>
                <a:cs typeface="Consolas" pitchFamily="49" charset="0"/>
              </a:rPr>
              <a:t>child1.Add(child2,child3);</a:t>
            </a:r>
          </a:p>
        </p:txBody>
      </p:sp>
      <p:sp>
        <p:nvSpPr>
          <p:cNvPr id="5" name="Tijdelijke aanduiding voor dianummer 4"/>
          <p:cNvSpPr>
            <a:spLocks noGrp="1"/>
          </p:cNvSpPr>
          <p:nvPr>
            <p:ph type="sldNum" sz="quarter" idx="12"/>
          </p:nvPr>
        </p:nvSpPr>
        <p:spPr/>
        <p:txBody>
          <a:bodyPr/>
          <a:lstStyle/>
          <a:p>
            <a:fld id="{FCA3638F-6D52-644A-9831-93255061F043}" type="slidenum">
              <a:rPr lang="nl-BE" smtClean="0"/>
              <a:t>101</a:t>
            </a:fld>
            <a:endParaRPr lang="nl-BE"/>
          </a:p>
        </p:txBody>
      </p:sp>
    </p:spTree>
    <p:extLst>
      <p:ext uri="{BB962C8B-B14F-4D97-AF65-F5344CB8AC3E}">
        <p14:creationId xmlns:p14="http://schemas.microsoft.com/office/powerpoint/2010/main" val="3027047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Corresponderende XML file</a:t>
            </a:r>
          </a:p>
        </p:txBody>
      </p:sp>
      <p:sp>
        <p:nvSpPr>
          <p:cNvPr id="3" name="Content Placeholder 2"/>
          <p:cNvSpPr>
            <a:spLocks noGrp="1"/>
          </p:cNvSpPr>
          <p:nvPr>
            <p:ph idx="1"/>
          </p:nvPr>
        </p:nvSpPr>
        <p:spPr/>
        <p:txBody>
          <a:bodyPr/>
          <a:lstStyle/>
          <a:p>
            <a:pPr>
              <a:buNone/>
            </a:pPr>
            <a:r>
              <a:rPr lang="en-US" sz="2800" dirty="0">
                <a:latin typeface="Consolas" pitchFamily="49" charset="0"/>
                <a:cs typeface="Consolas" pitchFamily="49" charset="0"/>
              </a:rPr>
              <a:t>&lt;Record&gt;</a:t>
            </a:r>
          </a:p>
          <a:p>
            <a:pPr>
              <a:buNone/>
            </a:pPr>
            <a:r>
              <a:rPr lang="en-US" sz="2800" dirty="0">
                <a:latin typeface="Consolas" pitchFamily="49" charset="0"/>
                <a:cs typeface="Consolas" pitchFamily="49" charset="0"/>
              </a:rPr>
              <a:t> &lt;Name&gt;</a:t>
            </a:r>
          </a:p>
          <a:p>
            <a:pPr>
              <a:buNone/>
            </a:pPr>
            <a:r>
              <a:rPr lang="en-US" sz="2800" dirty="0">
                <a:latin typeface="Consolas" pitchFamily="49" charset="0"/>
                <a:cs typeface="Consolas" pitchFamily="49" charset="0"/>
              </a:rPr>
              <a:t>  &lt;First /&gt;</a:t>
            </a:r>
          </a:p>
          <a:p>
            <a:pPr>
              <a:buNone/>
            </a:pPr>
            <a:r>
              <a:rPr lang="en-US" sz="2800" dirty="0">
                <a:latin typeface="Consolas" pitchFamily="49" charset="0"/>
                <a:cs typeface="Consolas" pitchFamily="49" charset="0"/>
              </a:rPr>
              <a:t>  &lt;Second /&gt;</a:t>
            </a:r>
          </a:p>
          <a:p>
            <a:pPr>
              <a:buNone/>
            </a:pPr>
            <a:r>
              <a:rPr lang="en-US" sz="2800" dirty="0">
                <a:latin typeface="Consolas" pitchFamily="49" charset="0"/>
                <a:cs typeface="Consolas" pitchFamily="49" charset="0"/>
              </a:rPr>
              <a:t> &lt;/Name&gt;</a:t>
            </a:r>
          </a:p>
          <a:p>
            <a:pPr>
              <a:buNone/>
            </a:pPr>
            <a:r>
              <a:rPr lang="en-US" sz="2800" dirty="0">
                <a:latin typeface="Consolas" pitchFamily="49" charset="0"/>
                <a:cs typeface="Consolas" pitchFamily="49" charset="0"/>
              </a:rPr>
              <a:t> &lt;Address /&gt;</a:t>
            </a:r>
          </a:p>
          <a:p>
            <a:pPr>
              <a:buNone/>
            </a:pPr>
            <a:r>
              <a:rPr lang="en-US" sz="2800" dirty="0">
                <a:latin typeface="Consolas" pitchFamily="49" charset="0"/>
                <a:cs typeface="Consolas" pitchFamily="49" charset="0"/>
              </a:rPr>
              <a:t>&lt;/Record&gt;</a:t>
            </a:r>
          </a:p>
          <a:p>
            <a:pPr>
              <a:buNone/>
            </a:pPr>
            <a:endParaRPr lang="nl-BE" dirty="0"/>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102</a:t>
            </a:fld>
            <a:endParaRPr lang="nl-BE"/>
          </a:p>
        </p:txBody>
      </p:sp>
    </p:spTree>
    <p:extLst>
      <p:ext uri="{BB962C8B-B14F-4D97-AF65-F5344CB8AC3E}">
        <p14:creationId xmlns:p14="http://schemas.microsoft.com/office/powerpoint/2010/main" val="26785146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Alternatief</a:t>
            </a:r>
          </a:p>
        </p:txBody>
      </p:sp>
      <p:sp>
        <p:nvSpPr>
          <p:cNvPr id="3" name="Content Placeholder 2"/>
          <p:cNvSpPr>
            <a:spLocks noGrp="1"/>
          </p:cNvSpPr>
          <p:nvPr>
            <p:ph idx="1"/>
          </p:nvPr>
        </p:nvSpPr>
        <p:spPr/>
        <p:txBody>
          <a:bodyPr>
            <a:normAutofit/>
          </a:bodyPr>
          <a:lstStyle/>
          <a:p>
            <a:pPr>
              <a:buNone/>
            </a:pPr>
            <a:r>
              <a:rPr lang="en-US" sz="2400" dirty="0" err="1">
                <a:latin typeface="Consolas" pitchFamily="49" charset="0"/>
                <a:cs typeface="Consolas" pitchFamily="49" charset="0"/>
              </a:rPr>
              <a:t>XElement</a:t>
            </a:r>
            <a:r>
              <a:rPr lang="en-US" sz="2400" dirty="0">
                <a:latin typeface="Consolas" pitchFamily="49" charset="0"/>
                <a:cs typeface="Consolas" pitchFamily="49" charset="0"/>
              </a:rPr>
              <a:t> root =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("Record",</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("Name",</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("First"),</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("Second")),</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("Address"));</a:t>
            </a:r>
            <a:endParaRPr lang="nl-BE" sz="2400" dirty="0">
              <a:latin typeface="Consolas" pitchFamily="49" charset="0"/>
              <a:cs typeface="Consolas" pitchFamily="49" charset="0"/>
            </a:endParaRP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103</a:t>
            </a:fld>
            <a:endParaRPr lang="nl-BE"/>
          </a:p>
        </p:txBody>
      </p:sp>
    </p:spTree>
    <p:extLst>
      <p:ext uri="{BB962C8B-B14F-4D97-AF65-F5344CB8AC3E}">
        <p14:creationId xmlns:p14="http://schemas.microsoft.com/office/powerpoint/2010/main" val="42076154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Load &amp; Parse methode</a:t>
            </a:r>
          </a:p>
        </p:txBody>
      </p:sp>
      <p:sp>
        <p:nvSpPr>
          <p:cNvPr id="3" name="Content Placeholder 2"/>
          <p:cNvSpPr>
            <a:spLocks noGrp="1"/>
          </p:cNvSpPr>
          <p:nvPr>
            <p:ph idx="1"/>
          </p:nvPr>
        </p:nvSpPr>
        <p:spPr/>
        <p:txBody>
          <a:bodyPr/>
          <a:lstStyle/>
          <a:p>
            <a:r>
              <a:rPr lang="nl-BE" dirty="0"/>
              <a:t>XElement heeft 2 interessante methodes</a:t>
            </a:r>
          </a:p>
          <a:p>
            <a:pPr lvl="1"/>
            <a:r>
              <a:rPr lang="nl-BE" dirty="0">
                <a:effectLst>
                  <a:outerShdw blurRad="38100" dist="38100" dir="2700000" algn="tl">
                    <a:srgbClr val="000000">
                      <a:alpha val="43137"/>
                    </a:srgbClr>
                  </a:outerShdw>
                </a:effectLst>
              </a:rPr>
              <a:t>Load</a:t>
            </a:r>
            <a:r>
              <a:rPr lang="nl-BE" dirty="0"/>
              <a:t>: zal een XML file inlezen en omzetten naar XElement’en</a:t>
            </a:r>
          </a:p>
          <a:p>
            <a:pPr lvl="1"/>
            <a:r>
              <a:rPr lang="nl-BE" dirty="0">
                <a:effectLst>
                  <a:outerShdw blurRad="38100" dist="38100" dir="2700000" algn="tl">
                    <a:srgbClr val="000000">
                      <a:alpha val="43137"/>
                    </a:srgbClr>
                  </a:outerShdw>
                </a:effectLst>
              </a:rPr>
              <a:t>Parse</a:t>
            </a:r>
            <a:r>
              <a:rPr lang="nl-BE" dirty="0"/>
              <a:t>: vertrekt van een string die wordt omgezet naar XElement’en</a:t>
            </a:r>
          </a:p>
          <a:p>
            <a:pPr lvl="1"/>
            <a:endParaRPr lang="nl-BE" dirty="0"/>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104</a:t>
            </a:fld>
            <a:endParaRPr lang="nl-BE"/>
          </a:p>
        </p:txBody>
      </p:sp>
    </p:spTree>
    <p:extLst>
      <p:ext uri="{BB962C8B-B14F-4D97-AF65-F5344CB8AC3E}">
        <p14:creationId xmlns:p14="http://schemas.microsoft.com/office/powerpoint/2010/main" val="15335924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Voorbeeld van Parse methode</a:t>
            </a:r>
          </a:p>
        </p:txBody>
      </p:sp>
      <p:sp>
        <p:nvSpPr>
          <p:cNvPr id="3" name="Content Placeholder 2"/>
          <p:cNvSpPr>
            <a:spLocks noGrp="1"/>
          </p:cNvSpPr>
          <p:nvPr>
            <p:ph idx="1"/>
          </p:nvPr>
        </p:nvSpPr>
        <p:spPr/>
        <p:txBody>
          <a:bodyPr>
            <a:normAutofit/>
          </a:bodyPr>
          <a:lstStyle/>
          <a:p>
            <a:pPr>
              <a:buNone/>
            </a:pPr>
            <a:r>
              <a:rPr lang="en-US" sz="2400" dirty="0">
                <a:latin typeface="Consolas" pitchFamily="49" charset="0"/>
                <a:cs typeface="Consolas" pitchFamily="49" charset="0"/>
              </a:rPr>
              <a:t>string XML = @"</a:t>
            </a:r>
          </a:p>
          <a:p>
            <a:pPr>
              <a:buNone/>
            </a:pPr>
            <a:r>
              <a:rPr lang="en-US" sz="2400" dirty="0">
                <a:latin typeface="Consolas" pitchFamily="49" charset="0"/>
                <a:cs typeface="Consolas" pitchFamily="49" charset="0"/>
              </a:rPr>
              <a:t> &lt;Name&gt;</a:t>
            </a:r>
          </a:p>
          <a:p>
            <a:pPr>
              <a:buNone/>
            </a:pPr>
            <a:r>
              <a:rPr lang="en-US" sz="2400" dirty="0">
                <a:latin typeface="Consolas" pitchFamily="49" charset="0"/>
                <a:cs typeface="Consolas" pitchFamily="49" charset="0"/>
              </a:rPr>
              <a:t>  &lt;First /&gt;</a:t>
            </a:r>
          </a:p>
          <a:p>
            <a:pPr>
              <a:buNone/>
            </a:pPr>
            <a:r>
              <a:rPr lang="en-US" sz="2400" dirty="0">
                <a:latin typeface="Consolas" pitchFamily="49" charset="0"/>
                <a:cs typeface="Consolas" pitchFamily="49" charset="0"/>
              </a:rPr>
              <a:t>  &lt;Second /&gt;</a:t>
            </a:r>
          </a:p>
          <a:p>
            <a:pPr>
              <a:buNone/>
            </a:pPr>
            <a:r>
              <a:rPr lang="en-US" sz="2400" dirty="0">
                <a:latin typeface="Consolas" pitchFamily="49" charset="0"/>
                <a:cs typeface="Consolas" pitchFamily="49" charset="0"/>
              </a:rPr>
              <a:t> &lt;/Name&gt;</a:t>
            </a:r>
          </a:p>
          <a:p>
            <a:pPr>
              <a:buNone/>
            </a:pPr>
            <a:r>
              <a:rPr lang="en-US" sz="2400" dirty="0">
                <a:latin typeface="Consolas" pitchFamily="49" charset="0"/>
                <a:cs typeface="Consolas" pitchFamily="49" charset="0"/>
              </a:rPr>
              <a:t> &lt;Address /&gt;</a:t>
            </a:r>
          </a:p>
          <a:p>
            <a:pPr>
              <a:buNone/>
            </a:pPr>
            <a:r>
              <a:rPr lang="en-US" sz="2400" dirty="0">
                <a:latin typeface="Consolas" pitchFamily="49" charset="0"/>
                <a:cs typeface="Consolas" pitchFamily="49" charset="0"/>
              </a:rPr>
              <a:t>&lt;/Record&gt;";</a:t>
            </a:r>
          </a:p>
          <a:p>
            <a:pPr>
              <a:buNone/>
            </a:pPr>
            <a:r>
              <a:rPr lang="en-US" sz="2400" dirty="0" err="1">
                <a:latin typeface="Consolas" pitchFamily="49" charset="0"/>
                <a:cs typeface="Consolas" pitchFamily="49" charset="0"/>
              </a:rPr>
              <a:t>XElement</a:t>
            </a:r>
            <a:r>
              <a:rPr lang="en-US" sz="2400" dirty="0">
                <a:latin typeface="Consolas" pitchFamily="49" charset="0"/>
                <a:cs typeface="Consolas" pitchFamily="49" charset="0"/>
              </a:rPr>
              <a:t> root= </a:t>
            </a:r>
            <a:r>
              <a:rPr lang="en-US" sz="2400" dirty="0" err="1">
                <a:latin typeface="Consolas" pitchFamily="49" charset="0"/>
                <a:cs typeface="Consolas" pitchFamily="49" charset="0"/>
              </a:rPr>
              <a:t>XElement.Parse</a:t>
            </a:r>
            <a:r>
              <a:rPr lang="en-US" sz="2400" dirty="0">
                <a:latin typeface="Consolas" pitchFamily="49" charset="0"/>
                <a:cs typeface="Consolas" pitchFamily="49" charset="0"/>
              </a:rPr>
              <a:t>(XML) ;</a:t>
            </a:r>
            <a:endParaRPr lang="nl-BE" sz="2400" dirty="0">
              <a:latin typeface="Consolas" pitchFamily="49" charset="0"/>
              <a:cs typeface="Consolas" pitchFamily="49" charset="0"/>
            </a:endParaRP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105</a:t>
            </a:fld>
            <a:endParaRPr lang="nl-BE"/>
          </a:p>
        </p:txBody>
      </p:sp>
    </p:spTree>
    <p:extLst>
      <p:ext uri="{BB962C8B-B14F-4D97-AF65-F5344CB8AC3E}">
        <p14:creationId xmlns:p14="http://schemas.microsoft.com/office/powerpoint/2010/main" val="23089487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Nu nog inhoud...</a:t>
            </a:r>
          </a:p>
        </p:txBody>
      </p:sp>
      <p:sp>
        <p:nvSpPr>
          <p:cNvPr id="3" name="Content Placeholder 2"/>
          <p:cNvSpPr>
            <a:spLocks noGrp="1"/>
          </p:cNvSpPr>
          <p:nvPr>
            <p:ph idx="1"/>
          </p:nvPr>
        </p:nvSpPr>
        <p:spPr/>
        <p:txBody>
          <a:bodyPr/>
          <a:lstStyle/>
          <a:p>
            <a:r>
              <a:rPr lang="nl-BE" dirty="0"/>
              <a:t>Voor het ogenblik enkel structuur en nog geen inhoud tussen de tags</a:t>
            </a:r>
          </a:p>
          <a:p>
            <a:r>
              <a:rPr lang="nl-BE" dirty="0"/>
              <a:t>In een XElement boom wordt de tekst tussen tags bewaard als een XText node</a:t>
            </a: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106</a:t>
            </a:fld>
            <a:endParaRPr lang="nl-BE"/>
          </a:p>
        </p:txBody>
      </p:sp>
    </p:spTree>
    <p:extLst>
      <p:ext uri="{BB962C8B-B14F-4D97-AF65-F5344CB8AC3E}">
        <p14:creationId xmlns:p14="http://schemas.microsoft.com/office/powerpoint/2010/main" val="42892213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Voorbeeld</a:t>
            </a:r>
          </a:p>
        </p:txBody>
      </p:sp>
      <p:sp>
        <p:nvSpPr>
          <p:cNvPr id="3" name="Content Placeholder 2"/>
          <p:cNvSpPr>
            <a:spLocks noGrp="1"/>
          </p:cNvSpPr>
          <p:nvPr>
            <p:ph idx="1"/>
          </p:nvPr>
        </p:nvSpPr>
        <p:spPr/>
        <p:txBody>
          <a:bodyPr>
            <a:normAutofit/>
          </a:bodyPr>
          <a:lstStyle/>
          <a:p>
            <a:pPr>
              <a:buNone/>
            </a:pPr>
            <a:r>
              <a:rPr lang="en-US" sz="2400" dirty="0" err="1">
                <a:latin typeface="Consolas" pitchFamily="49" charset="0"/>
                <a:cs typeface="Consolas" pitchFamily="49" charset="0"/>
              </a:rPr>
              <a:t>XElement</a:t>
            </a:r>
            <a:r>
              <a:rPr lang="en-US" sz="2400" dirty="0">
                <a:latin typeface="Consolas" pitchFamily="49" charset="0"/>
                <a:cs typeface="Consolas" pitchFamily="49" charset="0"/>
              </a:rPr>
              <a:t> root = new</a:t>
            </a:r>
          </a:p>
          <a:p>
            <a:pPr>
              <a:buNone/>
            </a:pPr>
            <a:r>
              <a:rPr lang="en-US" sz="2400" dirty="0">
                <a:latin typeface="Consolas" pitchFamily="49" charset="0"/>
                <a:cs typeface="Consolas" pitchFamily="49" charset="0"/>
              </a:rPr>
              <a:t>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a:t>
            </a:r>
            <a:r>
              <a:rPr lang="en-US" sz="2400" dirty="0" err="1">
                <a:latin typeface="Consolas" pitchFamily="49" charset="0"/>
                <a:cs typeface="Consolas" pitchFamily="49" charset="0"/>
              </a:rPr>
              <a:t>Record","Address</a:t>
            </a:r>
            <a:r>
              <a:rPr lang="en-US" sz="2400" dirty="0">
                <a:latin typeface="Consolas" pitchFamily="49" charset="0"/>
                <a:cs typeface="Consolas" pitchFamily="49" charset="0"/>
              </a:rPr>
              <a:t> Record",</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("Name",</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a:t>
            </a:r>
            <a:r>
              <a:rPr lang="en-US" sz="2400" dirty="0" err="1">
                <a:latin typeface="Consolas" pitchFamily="49" charset="0"/>
                <a:cs typeface="Consolas" pitchFamily="49" charset="0"/>
              </a:rPr>
              <a:t>First","Mike</a:t>
            </a:r>
            <a:r>
              <a:rPr lang="en-US" sz="2400" dirty="0">
                <a:latin typeface="Consolas" pitchFamily="49" charset="0"/>
                <a:cs typeface="Consolas" pitchFamily="49" charset="0"/>
              </a:rPr>
              <a:t>"),</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("Second")),</a:t>
            </a:r>
          </a:p>
          <a:p>
            <a:pPr>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("Address"));</a:t>
            </a:r>
            <a:endParaRPr lang="nl-BE" sz="2400" dirty="0">
              <a:latin typeface="Consolas" pitchFamily="49" charset="0"/>
              <a:cs typeface="Consolas" pitchFamily="49" charset="0"/>
            </a:endParaRP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107</a:t>
            </a:fld>
            <a:endParaRPr lang="nl-BE"/>
          </a:p>
        </p:txBody>
      </p:sp>
    </p:spTree>
    <p:extLst>
      <p:ext uri="{BB962C8B-B14F-4D97-AF65-F5344CB8AC3E}">
        <p14:creationId xmlns:p14="http://schemas.microsoft.com/office/powerpoint/2010/main" val="7814385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Attributen</a:t>
            </a:r>
          </a:p>
        </p:txBody>
      </p:sp>
      <p:sp>
        <p:nvSpPr>
          <p:cNvPr id="3" name="Content Placeholder 2"/>
          <p:cNvSpPr>
            <a:spLocks noGrp="1"/>
          </p:cNvSpPr>
          <p:nvPr>
            <p:ph idx="1"/>
          </p:nvPr>
        </p:nvSpPr>
        <p:spPr/>
        <p:txBody>
          <a:bodyPr>
            <a:normAutofit fontScale="92500" lnSpcReduction="10000"/>
          </a:bodyPr>
          <a:lstStyle/>
          <a:p>
            <a:r>
              <a:rPr lang="nl-BE" dirty="0"/>
              <a:t>2 manieren om een attribuut toe te voegen</a:t>
            </a:r>
          </a:p>
          <a:p>
            <a:pPr lvl="1">
              <a:buNone/>
            </a:pPr>
            <a:r>
              <a:rPr lang="nl-BE" sz="2400" dirty="0">
                <a:latin typeface="Consolas" pitchFamily="49" charset="0"/>
                <a:cs typeface="Consolas" pitchFamily="49" charset="0"/>
              </a:rPr>
              <a:t>1. XAttribute Att1=new XAttribute("Epoc",2000);</a:t>
            </a:r>
          </a:p>
          <a:p>
            <a:pPr lvl="1">
              <a:buNone/>
            </a:pPr>
            <a:r>
              <a:rPr lang="nl-BE" sz="2400" dirty="0">
                <a:latin typeface="Consolas" pitchFamily="49" charset="0"/>
                <a:cs typeface="Consolas" pitchFamily="49" charset="0"/>
              </a:rPr>
              <a:t>root.Add(Att1);</a:t>
            </a:r>
          </a:p>
          <a:p>
            <a:pPr lvl="1"/>
            <a:r>
              <a:rPr lang="nl-BE" dirty="0">
                <a:cs typeface="Consolas" pitchFamily="49" charset="0"/>
              </a:rPr>
              <a:t>Dit resulteert in:</a:t>
            </a:r>
          </a:p>
          <a:p>
            <a:pPr lvl="1">
              <a:buNone/>
            </a:pPr>
            <a:r>
              <a:rPr lang="nl-BE" sz="2400" dirty="0">
                <a:latin typeface="Consolas" pitchFamily="49" charset="0"/>
                <a:cs typeface="Consolas" pitchFamily="49" charset="0"/>
              </a:rPr>
              <a:t>&lt;Record Epoc="2000"&gt; …&lt;Record&gt;</a:t>
            </a:r>
          </a:p>
          <a:p>
            <a:pPr lvl="1">
              <a:buNone/>
            </a:pPr>
            <a:r>
              <a:rPr lang="nl-BE" sz="2400" dirty="0">
                <a:latin typeface="Consolas" pitchFamily="49" charset="0"/>
                <a:cs typeface="Consolas" pitchFamily="49" charset="0"/>
              </a:rPr>
              <a:t>2.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 root =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("Record",</a:t>
            </a:r>
          </a:p>
          <a:p>
            <a:pPr lvl="1">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XAttribute</a:t>
            </a:r>
            <a:r>
              <a:rPr lang="en-US" sz="2400" dirty="0">
                <a:latin typeface="Consolas" pitchFamily="49" charset="0"/>
                <a:cs typeface="Consolas" pitchFamily="49" charset="0"/>
              </a:rPr>
              <a:t>("</a:t>
            </a:r>
            <a:r>
              <a:rPr lang="en-US" sz="2400" dirty="0" err="1">
                <a:latin typeface="Consolas" pitchFamily="49" charset="0"/>
                <a:cs typeface="Consolas" pitchFamily="49" charset="0"/>
              </a:rPr>
              <a:t>Epoc</a:t>
            </a:r>
            <a:r>
              <a:rPr lang="en-US" sz="2400" dirty="0">
                <a:latin typeface="Consolas" pitchFamily="49" charset="0"/>
                <a:cs typeface="Consolas" pitchFamily="49" charset="0"/>
              </a:rPr>
              <a:t>", 2000),</a:t>
            </a:r>
          </a:p>
          <a:p>
            <a:pPr lvl="1">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("Name",</a:t>
            </a:r>
          </a:p>
          <a:p>
            <a:pPr lvl="1">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a:t>
            </a:r>
            <a:r>
              <a:rPr lang="en-US" sz="2400" dirty="0" err="1">
                <a:latin typeface="Consolas" pitchFamily="49" charset="0"/>
                <a:cs typeface="Consolas" pitchFamily="49" charset="0"/>
              </a:rPr>
              <a:t>First","Mike</a:t>
            </a:r>
            <a:r>
              <a:rPr lang="en-US" sz="2400" dirty="0">
                <a:latin typeface="Consolas" pitchFamily="49" charset="0"/>
                <a:cs typeface="Consolas" pitchFamily="49" charset="0"/>
              </a:rPr>
              <a:t>"),</a:t>
            </a:r>
          </a:p>
          <a:p>
            <a:pPr lvl="1">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("Second")),</a:t>
            </a:r>
          </a:p>
          <a:p>
            <a:pPr lvl="1">
              <a:buNone/>
            </a:pPr>
            <a:r>
              <a:rPr lang="en-US" sz="2400" dirty="0">
                <a:latin typeface="Consolas" pitchFamily="49" charset="0"/>
                <a:cs typeface="Consolas" pitchFamily="49" charset="0"/>
              </a:rPr>
              <a:t>    new </a:t>
            </a:r>
            <a:r>
              <a:rPr lang="en-US" sz="2400" dirty="0" err="1">
                <a:latin typeface="Consolas" pitchFamily="49" charset="0"/>
                <a:cs typeface="Consolas" pitchFamily="49" charset="0"/>
              </a:rPr>
              <a:t>XElement</a:t>
            </a:r>
            <a:r>
              <a:rPr lang="en-US" sz="2400" dirty="0">
                <a:latin typeface="Consolas" pitchFamily="49" charset="0"/>
                <a:cs typeface="Consolas" pitchFamily="49" charset="0"/>
              </a:rPr>
              <a:t>("Address"));</a:t>
            </a:r>
            <a:endParaRPr lang="nl-BE" sz="2400" dirty="0">
              <a:latin typeface="Consolas" pitchFamily="49" charset="0"/>
              <a:cs typeface="Consolas" pitchFamily="49" charset="0"/>
            </a:endParaRP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108</a:t>
            </a:fld>
            <a:endParaRPr lang="nl-BE"/>
          </a:p>
        </p:txBody>
      </p:sp>
    </p:spTree>
    <p:extLst>
      <p:ext uri="{BB962C8B-B14F-4D97-AF65-F5344CB8AC3E}">
        <p14:creationId xmlns:p14="http://schemas.microsoft.com/office/powerpoint/2010/main" val="37886922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Boom-manipulatie</a:t>
            </a:r>
          </a:p>
        </p:txBody>
      </p:sp>
      <p:sp>
        <p:nvSpPr>
          <p:cNvPr id="3" name="Content Placeholder 2"/>
          <p:cNvSpPr>
            <a:spLocks noGrp="1"/>
          </p:cNvSpPr>
          <p:nvPr>
            <p:ph idx="1"/>
          </p:nvPr>
        </p:nvSpPr>
        <p:spPr/>
        <p:txBody>
          <a:bodyPr>
            <a:normAutofit fontScale="92500" lnSpcReduction="20000"/>
          </a:bodyPr>
          <a:lstStyle/>
          <a:p>
            <a:r>
              <a:rPr lang="nl-BE" dirty="0"/>
              <a:t>In de boom kan je allerlei zaken toevoegen, aanpassen of verwijderen</a:t>
            </a:r>
          </a:p>
          <a:p>
            <a:pPr lvl="1">
              <a:buNone/>
            </a:pPr>
            <a:r>
              <a:rPr lang="nl-BE" sz="2400" dirty="0">
                <a:latin typeface="Consolas" pitchFamily="49" charset="0"/>
                <a:cs typeface="Consolas" pitchFamily="49" charset="0"/>
              </a:rPr>
              <a:t>root.Add(child4);</a:t>
            </a:r>
          </a:p>
          <a:p>
            <a:pPr lvl="1">
              <a:buNone/>
            </a:pPr>
            <a:r>
              <a:rPr lang="nl-BE" sz="2400" dirty="0">
                <a:latin typeface="Consolas" pitchFamily="49" charset="0"/>
                <a:cs typeface="Consolas" pitchFamily="49" charset="0"/>
              </a:rPr>
              <a:t>child4.Remove();</a:t>
            </a:r>
          </a:p>
          <a:p>
            <a:r>
              <a:rPr lang="nl-BE" dirty="0">
                <a:cs typeface="Consolas" pitchFamily="49" charset="0"/>
              </a:rPr>
              <a:t>Aanpassen van waarden:</a:t>
            </a:r>
          </a:p>
          <a:p>
            <a:pPr lvl="1">
              <a:buNone/>
            </a:pPr>
            <a:r>
              <a:rPr lang="nl-BE" sz="2400" dirty="0">
                <a:latin typeface="Consolas" pitchFamily="49" charset="0"/>
                <a:cs typeface="Consolas" pitchFamily="49" charset="0"/>
              </a:rPr>
              <a:t>root.SetElementValue("Tel","123");</a:t>
            </a:r>
          </a:p>
          <a:p>
            <a:pPr lvl="1"/>
            <a:r>
              <a:rPr lang="nl-BE" sz="2400" dirty="0">
                <a:cs typeface="Consolas" pitchFamily="49" charset="0"/>
              </a:rPr>
              <a:t>Dit zal aan een bestaande xml kind van de root met de naam Tel de waarde 123 toevoegen. Als dit element niet bestaat zal het eerst gemaakt worden.</a:t>
            </a:r>
          </a:p>
          <a:p>
            <a:r>
              <a:rPr lang="nl-BE" dirty="0">
                <a:cs typeface="Consolas" pitchFamily="49" charset="0"/>
              </a:rPr>
              <a:t>Analoog voor attributen:</a:t>
            </a:r>
          </a:p>
          <a:p>
            <a:pPr lvl="1">
              <a:buNone/>
            </a:pPr>
            <a:r>
              <a:rPr lang="nl-BE" sz="2400" dirty="0">
                <a:latin typeface="Consolas" pitchFamily="49" charset="0"/>
                <a:cs typeface="Consolas" pitchFamily="49" charset="0"/>
              </a:rPr>
              <a:t>root.SetAttributeValue("Epoc", "2008");</a:t>
            </a: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109</a:t>
            </a:fld>
            <a:endParaRPr lang="nl-BE"/>
          </a:p>
        </p:txBody>
      </p:sp>
    </p:spTree>
    <p:extLst>
      <p:ext uri="{BB962C8B-B14F-4D97-AF65-F5344CB8AC3E}">
        <p14:creationId xmlns:p14="http://schemas.microsoft.com/office/powerpoint/2010/main" val="429470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Wat maakt LINQ LINQ?</a:t>
            </a:r>
          </a:p>
        </p:txBody>
      </p:sp>
      <p:sp>
        <p:nvSpPr>
          <p:cNvPr id="3" name="Content Placeholder 2"/>
          <p:cNvSpPr>
            <a:spLocks noGrp="1"/>
          </p:cNvSpPr>
          <p:nvPr>
            <p:ph idx="1"/>
          </p:nvPr>
        </p:nvSpPr>
        <p:spPr/>
        <p:txBody>
          <a:bodyPr/>
          <a:lstStyle/>
          <a:p>
            <a:r>
              <a:rPr lang="nl-BE" dirty="0"/>
              <a:t>Wat werd er aan .NET toegevoegd om LINQ te maken?</a:t>
            </a:r>
          </a:p>
          <a:p>
            <a:pPr lvl="1"/>
            <a:r>
              <a:rPr lang="nl-BE" dirty="0"/>
              <a:t>Object Initializers</a:t>
            </a:r>
          </a:p>
          <a:p>
            <a:pPr lvl="1"/>
            <a:r>
              <a:rPr lang="nl-BE" dirty="0"/>
              <a:t>Implicit Typed Local Variable Declarations</a:t>
            </a:r>
          </a:p>
          <a:p>
            <a:pPr lvl="1"/>
            <a:r>
              <a:rPr lang="nl-BE" dirty="0"/>
              <a:t>Anonymous Types</a:t>
            </a:r>
          </a:p>
          <a:p>
            <a:pPr lvl="1"/>
            <a:r>
              <a:rPr lang="nl-BE" dirty="0"/>
              <a:t>Lambda Expressions</a:t>
            </a:r>
          </a:p>
          <a:p>
            <a:pPr lvl="1"/>
            <a:r>
              <a:rPr lang="nl-BE" dirty="0"/>
              <a:t>Extension Methods</a:t>
            </a:r>
          </a:p>
          <a:p>
            <a:pPr lvl="1"/>
            <a:r>
              <a:rPr lang="nl-BE" dirty="0"/>
              <a:t>Query Extension Methods</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11</a:t>
            </a:fld>
            <a:endParaRPr lang="nl-BE"/>
          </a:p>
        </p:txBody>
      </p:sp>
    </p:spTree>
    <p:extLst>
      <p:ext uri="{BB962C8B-B14F-4D97-AF65-F5344CB8AC3E}">
        <p14:creationId xmlns:p14="http://schemas.microsoft.com/office/powerpoint/2010/main" val="38839908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Value vs SetValue</a:t>
            </a:r>
          </a:p>
        </p:txBody>
      </p:sp>
      <p:sp>
        <p:nvSpPr>
          <p:cNvPr id="3" name="Content Placeholder 2"/>
          <p:cNvSpPr>
            <a:spLocks noGrp="1"/>
          </p:cNvSpPr>
          <p:nvPr>
            <p:ph idx="1"/>
          </p:nvPr>
        </p:nvSpPr>
        <p:spPr/>
        <p:txBody>
          <a:bodyPr>
            <a:normAutofit fontScale="92500" lnSpcReduction="20000"/>
          </a:bodyPr>
          <a:lstStyle/>
          <a:p>
            <a:pPr>
              <a:buNone/>
            </a:pPr>
            <a:r>
              <a:rPr lang="nl-BE" sz="2600" dirty="0">
                <a:latin typeface="Consolas" pitchFamily="49" charset="0"/>
                <a:cs typeface="Consolas" pitchFamily="49" charset="0"/>
              </a:rPr>
              <a:t>XAttribute Att1 =new XAttribute("Epoc",2000);</a:t>
            </a:r>
          </a:p>
          <a:p>
            <a:pPr>
              <a:buNone/>
            </a:pPr>
            <a:r>
              <a:rPr lang="nl-BE" sz="2600" dirty="0">
                <a:latin typeface="Consolas" pitchFamily="49" charset="0"/>
                <a:cs typeface="Consolas" pitchFamily="49" charset="0"/>
              </a:rPr>
              <a:t>Att1.Value = "2008";</a:t>
            </a:r>
          </a:p>
          <a:p>
            <a:r>
              <a:rPr lang="nl-BE" dirty="0"/>
              <a:t>Het volgende leidt tot runtime error</a:t>
            </a:r>
          </a:p>
          <a:p>
            <a:pPr>
              <a:buNone/>
            </a:pPr>
            <a:r>
              <a:rPr lang="nl-BE" sz="2600" dirty="0">
                <a:latin typeface="Consolas" pitchFamily="49" charset="0"/>
                <a:cs typeface="Consolas" pitchFamily="49" charset="0"/>
              </a:rPr>
              <a:t>Att1.Value = 2008;</a:t>
            </a:r>
          </a:p>
          <a:p>
            <a:r>
              <a:rPr lang="nl-BE" dirty="0"/>
              <a:t>Expliciete conversie is nodig</a:t>
            </a:r>
          </a:p>
          <a:p>
            <a:pPr>
              <a:buNone/>
            </a:pPr>
            <a:r>
              <a:rPr lang="nl-BE" sz="2600" dirty="0">
                <a:latin typeface="Consolas" pitchFamily="49" charset="0"/>
                <a:cs typeface="Consolas" pitchFamily="49" charset="0"/>
              </a:rPr>
              <a:t>Att1.Value = 2008.ToString();</a:t>
            </a:r>
          </a:p>
          <a:p>
            <a:r>
              <a:rPr lang="nl-BE" dirty="0"/>
              <a:t>Makkelijker is om SetValue te gebruiken (geen conversie nodig!)</a:t>
            </a:r>
          </a:p>
          <a:p>
            <a:pPr>
              <a:buNone/>
            </a:pPr>
            <a:r>
              <a:rPr lang="nl-BE" sz="2600" dirty="0">
                <a:latin typeface="Consolas" pitchFamily="49" charset="0"/>
                <a:cs typeface="Consolas" pitchFamily="49" charset="0"/>
              </a:rPr>
              <a:t>Att1.SetValue(2008);</a:t>
            </a: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110</a:t>
            </a:fld>
            <a:endParaRPr lang="nl-BE"/>
          </a:p>
        </p:txBody>
      </p:sp>
    </p:spTree>
    <p:extLst>
      <p:ext uri="{BB962C8B-B14F-4D97-AF65-F5344CB8AC3E}">
        <p14:creationId xmlns:p14="http://schemas.microsoft.com/office/powerpoint/2010/main" val="2175518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Linq</a:t>
            </a:r>
            <a:r>
              <a:rPr lang="nl-BE" dirty="0"/>
              <a:t> </a:t>
            </a:r>
            <a:r>
              <a:rPr lang="nl-BE" dirty="0" err="1"/>
              <a:t>To</a:t>
            </a:r>
            <a:r>
              <a:rPr lang="nl-BE" dirty="0"/>
              <a:t> XML</a:t>
            </a:r>
          </a:p>
        </p:txBody>
      </p:sp>
      <p:sp>
        <p:nvSpPr>
          <p:cNvPr id="3" name="Content Placeholder 2"/>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nl-BE" dirty="0"/>
              <a:t>Linq queries worden mogelijk gemaakt door extension methods die toegepast worden op objecten die IEnumerable interfaces implementeren</a:t>
            </a:r>
          </a:p>
          <a:p>
            <a:pPr marL="457200" indent="-457200">
              <a:buFont typeface="Arial" panose="020B0604020202020204" pitchFamily="34" charset="0"/>
              <a:buChar char="•"/>
            </a:pPr>
            <a:r>
              <a:rPr lang="nl-BE" dirty="0"/>
              <a:t>In het geval van XML implementeren de objecten deze interface niet, maar sommige van hun methodes retourneren objecten die dat wel doen</a:t>
            </a:r>
          </a:p>
          <a:p>
            <a:pPr marL="457200" indent="-457200">
              <a:buFont typeface="Arial" panose="020B0604020202020204" pitchFamily="34" charset="0"/>
              <a:buChar char="•"/>
            </a:pPr>
            <a:r>
              <a:rPr lang="nl-BE" dirty="0"/>
              <a:t>Vb: Elements methode geeft IEnumerable collectie terug van alle child elementen van het object</a:t>
            </a: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111</a:t>
            </a:fld>
            <a:endParaRPr lang="nl-BE"/>
          </a:p>
        </p:txBody>
      </p:sp>
    </p:spTree>
    <p:extLst>
      <p:ext uri="{BB962C8B-B14F-4D97-AF65-F5344CB8AC3E}">
        <p14:creationId xmlns:p14="http://schemas.microsoft.com/office/powerpoint/2010/main" val="33602708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Voorbeeld</a:t>
            </a:r>
            <a:endParaRPr lang="nl-BE" dirty="0"/>
          </a:p>
        </p:txBody>
      </p:sp>
      <p:sp>
        <p:nvSpPr>
          <p:cNvPr id="3" name="Content Placeholder 2"/>
          <p:cNvSpPr>
            <a:spLocks noGrp="1"/>
          </p:cNvSpPr>
          <p:nvPr>
            <p:ph idx="1"/>
          </p:nvPr>
        </p:nvSpPr>
        <p:spPr/>
        <p:txBody>
          <a:bodyPr>
            <a:normAutofit/>
          </a:bodyPr>
          <a:lstStyle/>
          <a:p>
            <a:pPr>
              <a:buNone/>
            </a:pPr>
            <a:r>
              <a:rPr lang="nl-BE" sz="2400" dirty="0">
                <a:latin typeface="Consolas" pitchFamily="49" charset="0"/>
                <a:cs typeface="Consolas" pitchFamily="49" charset="0"/>
              </a:rPr>
              <a:t>foreach( XElement ele in root.Elements())</a:t>
            </a:r>
          </a:p>
          <a:p>
            <a:pPr>
              <a:buNone/>
            </a:pPr>
            <a:r>
              <a:rPr lang="nl-BE" sz="2400" dirty="0">
                <a:latin typeface="Consolas" pitchFamily="49" charset="0"/>
                <a:cs typeface="Consolas" pitchFamily="49" charset="0"/>
              </a:rPr>
              <a:t>{</a:t>
            </a:r>
          </a:p>
          <a:p>
            <a:pPr>
              <a:buNone/>
            </a:pPr>
            <a:r>
              <a:rPr lang="nl-BE" sz="2400" dirty="0">
                <a:latin typeface="Consolas" pitchFamily="49" charset="0"/>
                <a:cs typeface="Consolas" pitchFamily="49" charset="0"/>
              </a:rPr>
              <a:t> 	textBox1.Text += ele.ToString();</a:t>
            </a:r>
          </a:p>
          <a:p>
            <a:pPr>
              <a:buNone/>
            </a:pPr>
            <a:r>
              <a:rPr lang="nl-BE" sz="2400" dirty="0">
                <a:latin typeface="Consolas" pitchFamily="49" charset="0"/>
                <a:cs typeface="Consolas" pitchFamily="49" charset="0"/>
              </a:rPr>
              <a:t>}</a:t>
            </a: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112</a:t>
            </a:fld>
            <a:endParaRPr lang="nl-BE"/>
          </a:p>
        </p:txBody>
      </p:sp>
    </p:spTree>
    <p:extLst>
      <p:ext uri="{BB962C8B-B14F-4D97-AF65-F5344CB8AC3E}">
        <p14:creationId xmlns:p14="http://schemas.microsoft.com/office/powerpoint/2010/main" val="16492094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Voorbeeld: resultaat</a:t>
            </a:r>
          </a:p>
        </p:txBody>
      </p:sp>
      <p:sp>
        <p:nvSpPr>
          <p:cNvPr id="3" name="Content Placeholder 2"/>
          <p:cNvSpPr>
            <a:spLocks noGrp="1"/>
          </p:cNvSpPr>
          <p:nvPr>
            <p:ph idx="1"/>
          </p:nvPr>
        </p:nvSpPr>
        <p:spPr/>
        <p:txBody>
          <a:bodyPr>
            <a:normAutofit/>
          </a:bodyPr>
          <a:lstStyle/>
          <a:p>
            <a:pPr>
              <a:buNone/>
            </a:pPr>
            <a:r>
              <a:rPr lang="en-US" sz="2400" dirty="0">
                <a:latin typeface="Consolas" pitchFamily="49" charset="0"/>
                <a:cs typeface="Consolas" pitchFamily="49" charset="0"/>
              </a:rPr>
              <a:t>&lt;Record&gt;</a:t>
            </a:r>
          </a:p>
          <a:p>
            <a:pPr>
              <a:buNone/>
            </a:pPr>
            <a:r>
              <a:rPr lang="en-US" sz="2400" dirty="0">
                <a:latin typeface="Consolas" pitchFamily="49" charset="0"/>
                <a:cs typeface="Consolas" pitchFamily="49" charset="0"/>
              </a:rPr>
              <a:t> 	&lt;Name&gt;</a:t>
            </a:r>
          </a:p>
          <a:p>
            <a:pPr>
              <a:buNone/>
            </a:pPr>
            <a:r>
              <a:rPr lang="en-US" sz="2400" dirty="0">
                <a:latin typeface="Consolas" pitchFamily="49" charset="0"/>
                <a:cs typeface="Consolas" pitchFamily="49" charset="0"/>
              </a:rPr>
              <a:t>  		&lt;First /&gt;</a:t>
            </a:r>
          </a:p>
          <a:p>
            <a:pPr>
              <a:buNone/>
            </a:pPr>
            <a:r>
              <a:rPr lang="en-US" sz="2400" dirty="0">
                <a:latin typeface="Consolas" pitchFamily="49" charset="0"/>
                <a:cs typeface="Consolas" pitchFamily="49" charset="0"/>
              </a:rPr>
              <a:t>  		&lt;Second /&gt;</a:t>
            </a:r>
          </a:p>
          <a:p>
            <a:pPr>
              <a:buNone/>
            </a:pPr>
            <a:r>
              <a:rPr lang="en-US" sz="2400" dirty="0">
                <a:latin typeface="Consolas" pitchFamily="49" charset="0"/>
                <a:cs typeface="Consolas" pitchFamily="49" charset="0"/>
              </a:rPr>
              <a:t> 	&lt;/Name&gt;</a:t>
            </a:r>
          </a:p>
          <a:p>
            <a:pPr>
              <a:buNone/>
            </a:pPr>
            <a:r>
              <a:rPr lang="en-US" sz="2400" dirty="0">
                <a:latin typeface="Consolas" pitchFamily="49" charset="0"/>
                <a:cs typeface="Consolas" pitchFamily="49" charset="0"/>
              </a:rPr>
              <a:t> 	&lt;Address /&gt;</a:t>
            </a:r>
          </a:p>
          <a:p>
            <a:pPr>
              <a:buNone/>
            </a:pPr>
            <a:r>
              <a:rPr lang="en-US" sz="2400" dirty="0">
                <a:latin typeface="Consolas" pitchFamily="49" charset="0"/>
                <a:cs typeface="Consolas" pitchFamily="49" charset="0"/>
              </a:rPr>
              <a:t>&lt;/Record&gt;</a:t>
            </a:r>
            <a:endParaRPr lang="nl-BE" sz="2400" dirty="0">
              <a:latin typeface="Consolas" pitchFamily="49" charset="0"/>
              <a:cs typeface="Consolas" pitchFamily="49" charset="0"/>
            </a:endParaRP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113</a:t>
            </a:fld>
            <a:endParaRPr lang="nl-BE"/>
          </a:p>
        </p:txBody>
      </p:sp>
    </p:spTree>
    <p:extLst>
      <p:ext uri="{BB962C8B-B14F-4D97-AF65-F5344CB8AC3E}">
        <p14:creationId xmlns:p14="http://schemas.microsoft.com/office/powerpoint/2010/main" val="39691754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LINQ</a:t>
            </a:r>
          </a:p>
        </p:txBody>
      </p:sp>
      <p:sp>
        <p:nvSpPr>
          <p:cNvPr id="3" name="Content Placeholder 2"/>
          <p:cNvSpPr>
            <a:spLocks noGrp="1"/>
          </p:cNvSpPr>
          <p:nvPr>
            <p:ph idx="1"/>
          </p:nvPr>
        </p:nvSpPr>
        <p:spPr/>
        <p:txBody>
          <a:bodyPr>
            <a:normAutofit fontScale="92500" lnSpcReduction="20000"/>
          </a:bodyPr>
          <a:lstStyle/>
          <a:p>
            <a:pPr>
              <a:buNone/>
            </a:pPr>
            <a:r>
              <a:rPr lang="nl-BE" sz="2400" dirty="0">
                <a:latin typeface="Consolas" pitchFamily="49" charset="0"/>
                <a:cs typeface="Consolas" pitchFamily="49" charset="0"/>
              </a:rPr>
              <a:t>var q = root.Elements().</a:t>
            </a:r>
            <a:br>
              <a:rPr lang="nl-BE" sz="2400" dirty="0">
                <a:latin typeface="Consolas" pitchFamily="49" charset="0"/>
                <a:cs typeface="Consolas" pitchFamily="49" charset="0"/>
              </a:rPr>
            </a:br>
            <a:r>
              <a:rPr lang="nl-BE" sz="2400" dirty="0">
                <a:latin typeface="Consolas" pitchFamily="49" charset="0"/>
                <a:cs typeface="Consolas" pitchFamily="49" charset="0"/>
              </a:rPr>
              <a:t>        </a:t>
            </a:r>
            <a:r>
              <a:rPr lang="nl-BE" sz="2400" dirty="0" err="1">
                <a:latin typeface="Consolas" pitchFamily="49" charset="0"/>
                <a:cs typeface="Consolas" pitchFamily="49" charset="0"/>
              </a:rPr>
              <a:t>Where</a:t>
            </a:r>
            <a:r>
              <a:rPr lang="nl-BE" sz="2400" dirty="0">
                <a:latin typeface="Consolas" pitchFamily="49" charset="0"/>
                <a:cs typeface="Consolas" pitchFamily="49" charset="0"/>
              </a:rPr>
              <a:t>&lt;</a:t>
            </a:r>
            <a:r>
              <a:rPr lang="nl-BE" sz="2400" dirty="0" err="1">
                <a:latin typeface="Consolas" pitchFamily="49" charset="0"/>
                <a:cs typeface="Consolas" pitchFamily="49" charset="0"/>
              </a:rPr>
              <a:t>XElement</a:t>
            </a:r>
            <a:r>
              <a:rPr lang="nl-BE" sz="2400" dirty="0">
                <a:latin typeface="Consolas" pitchFamily="49" charset="0"/>
                <a:cs typeface="Consolas" pitchFamily="49" charset="0"/>
              </a:rPr>
              <a:t>&gt;(E=&gt;E.Name=="</a:t>
            </a:r>
            <a:r>
              <a:rPr lang="nl-BE" sz="2400" dirty="0" err="1">
                <a:latin typeface="Consolas" pitchFamily="49" charset="0"/>
                <a:cs typeface="Consolas" pitchFamily="49" charset="0"/>
              </a:rPr>
              <a:t>Address</a:t>
            </a:r>
            <a:r>
              <a:rPr lang="nl-BE" sz="2400" dirty="0">
                <a:latin typeface="Consolas" pitchFamily="49" charset="0"/>
                <a:cs typeface="Consolas" pitchFamily="49" charset="0"/>
              </a:rPr>
              <a:t>");	   </a:t>
            </a:r>
            <a:r>
              <a:rPr lang="nl-BE" sz="2400" dirty="0" err="1">
                <a:latin typeface="Consolas" pitchFamily="49" charset="0"/>
                <a:cs typeface="Consolas" pitchFamily="49" charset="0"/>
              </a:rPr>
              <a:t>foreach</a:t>
            </a:r>
            <a:r>
              <a:rPr lang="nl-BE" sz="2400" dirty="0">
                <a:latin typeface="Consolas" pitchFamily="49" charset="0"/>
                <a:cs typeface="Consolas" pitchFamily="49" charset="0"/>
              </a:rPr>
              <a:t>( XElement ele in q){</a:t>
            </a:r>
            <a:br>
              <a:rPr lang="nl-BE" sz="2400" dirty="0">
                <a:latin typeface="Consolas" pitchFamily="49" charset="0"/>
                <a:cs typeface="Consolas" pitchFamily="49" charset="0"/>
              </a:rPr>
            </a:br>
            <a:r>
              <a:rPr lang="nl-BE" sz="2400" dirty="0">
                <a:latin typeface="Consolas" pitchFamily="49" charset="0"/>
                <a:cs typeface="Consolas" pitchFamily="49" charset="0"/>
              </a:rPr>
              <a:t>		 textBox1.Text += ele.ToString();</a:t>
            </a:r>
            <a:br>
              <a:rPr lang="nl-BE" sz="2400" dirty="0">
                <a:latin typeface="Consolas" pitchFamily="49" charset="0"/>
                <a:cs typeface="Consolas" pitchFamily="49" charset="0"/>
              </a:rPr>
            </a:br>
            <a:r>
              <a:rPr lang="nl-BE" sz="2400" dirty="0">
                <a:latin typeface="Consolas" pitchFamily="49" charset="0"/>
                <a:cs typeface="Consolas" pitchFamily="49" charset="0"/>
              </a:rPr>
              <a:t>}</a:t>
            </a:r>
          </a:p>
          <a:p>
            <a:r>
              <a:rPr lang="nl-BE" sz="2800" dirty="0">
                <a:cs typeface="Consolas" pitchFamily="49" charset="0"/>
              </a:rPr>
              <a:t>of</a:t>
            </a:r>
          </a:p>
          <a:p>
            <a:pPr>
              <a:buNone/>
            </a:pPr>
            <a:r>
              <a:rPr lang="en-US" sz="2400" dirty="0" err="1">
                <a:latin typeface="Consolas" pitchFamily="49" charset="0"/>
                <a:cs typeface="Consolas" pitchFamily="49" charset="0"/>
              </a:rPr>
              <a:t>var</a:t>
            </a:r>
            <a:r>
              <a:rPr lang="en-US" sz="2400" dirty="0">
                <a:latin typeface="Consolas" pitchFamily="49" charset="0"/>
                <a:cs typeface="Consolas" pitchFamily="49" charset="0"/>
              </a:rPr>
              <a:t> q = from E in </a:t>
            </a:r>
            <a:r>
              <a:rPr lang="en-US" sz="2400" dirty="0" err="1">
                <a:latin typeface="Consolas" pitchFamily="49" charset="0"/>
                <a:cs typeface="Consolas" pitchFamily="49" charset="0"/>
              </a:rPr>
              <a:t>root.Elements</a:t>
            </a:r>
            <a:r>
              <a:rPr lang="en-US" sz="2400" dirty="0">
                <a:latin typeface="Consolas" pitchFamily="49" charset="0"/>
                <a:cs typeface="Consolas" pitchFamily="49" charset="0"/>
              </a:rPr>
              <a:t>()</a:t>
            </a:r>
            <a:br>
              <a:rPr lang="en-US" sz="2400" dirty="0">
                <a:latin typeface="Consolas" pitchFamily="49" charset="0"/>
                <a:cs typeface="Consolas" pitchFamily="49" charset="0"/>
              </a:rPr>
            </a:br>
            <a:r>
              <a:rPr lang="en-US" sz="2400" dirty="0">
                <a:latin typeface="Consolas" pitchFamily="49" charset="0"/>
                <a:cs typeface="Consolas" pitchFamily="49" charset="0"/>
              </a:rPr>
              <a:t> 	     where </a:t>
            </a:r>
            <a:r>
              <a:rPr lang="en-US" sz="2400" dirty="0" err="1">
                <a:latin typeface="Consolas" pitchFamily="49" charset="0"/>
                <a:cs typeface="Consolas" pitchFamily="49" charset="0"/>
              </a:rPr>
              <a:t>E.Name</a:t>
            </a:r>
            <a:r>
              <a:rPr lang="en-US" sz="2400" dirty="0">
                <a:latin typeface="Consolas" pitchFamily="49" charset="0"/>
                <a:cs typeface="Consolas" pitchFamily="49" charset="0"/>
              </a:rPr>
              <a:t> == "Address"</a:t>
            </a:r>
            <a:br>
              <a:rPr lang="en-US" sz="2400" dirty="0">
                <a:latin typeface="Consolas" pitchFamily="49" charset="0"/>
                <a:cs typeface="Consolas" pitchFamily="49" charset="0"/>
              </a:rPr>
            </a:br>
            <a:r>
              <a:rPr lang="en-US" sz="2400" dirty="0">
                <a:latin typeface="Consolas" pitchFamily="49" charset="0"/>
                <a:cs typeface="Consolas" pitchFamily="49" charset="0"/>
              </a:rPr>
              <a:t>        select E;</a:t>
            </a:r>
          </a:p>
          <a:p>
            <a:r>
              <a:rPr lang="en-US" sz="2800" dirty="0">
                <a:cs typeface="Consolas" pitchFamily="49" charset="0"/>
              </a:rPr>
              <a:t>of</a:t>
            </a:r>
          </a:p>
          <a:p>
            <a:pPr>
              <a:buNone/>
            </a:pPr>
            <a:r>
              <a:rPr lang="nl-BE" sz="2400" dirty="0"/>
              <a:t>var q=root.Elements("Address");</a:t>
            </a:r>
            <a:endParaRPr lang="nl-BE" sz="2400" dirty="0">
              <a:latin typeface="Consolas" pitchFamily="49" charset="0"/>
              <a:cs typeface="Consolas" pitchFamily="49" charset="0"/>
            </a:endParaRPr>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114</a:t>
            </a:fld>
            <a:endParaRPr lang="nl-BE"/>
          </a:p>
        </p:txBody>
      </p:sp>
    </p:spTree>
    <p:extLst>
      <p:ext uri="{BB962C8B-B14F-4D97-AF65-F5344CB8AC3E}">
        <p14:creationId xmlns:p14="http://schemas.microsoft.com/office/powerpoint/2010/main" val="2725503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err="1"/>
              <a:t>BRonnen</a:t>
            </a:r>
            <a:endParaRPr lang="nl-BE" dirty="0"/>
          </a:p>
        </p:txBody>
      </p:sp>
      <p:sp>
        <p:nvSpPr>
          <p:cNvPr id="6" name="Tijdelijke aanduiding voor tekst 5"/>
          <p:cNvSpPr>
            <a:spLocks noGrp="1"/>
          </p:cNvSpPr>
          <p:nvPr>
            <p:ph type="body"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8722EF77-155D-43FD-A48B-A950E6DC0062}" type="slidenum">
              <a:rPr lang="nl-BE" smtClean="0"/>
              <a:pPr/>
              <a:t>115</a:t>
            </a:fld>
            <a:endParaRPr lang="nl-BE"/>
          </a:p>
        </p:txBody>
      </p:sp>
    </p:spTree>
    <p:extLst>
      <p:ext uri="{BB962C8B-B14F-4D97-AF65-F5344CB8AC3E}">
        <p14:creationId xmlns:p14="http://schemas.microsoft.com/office/powerpoint/2010/main" val="18306077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a:t>Referenties</a:t>
            </a:r>
          </a:p>
        </p:txBody>
      </p:sp>
      <p:sp>
        <p:nvSpPr>
          <p:cNvPr id="6" name="Tijdelijke aanduiding voor inhoud 5"/>
          <p:cNvSpPr>
            <a:spLocks noGrp="1"/>
          </p:cNvSpPr>
          <p:nvPr>
            <p:ph idx="1"/>
          </p:nvPr>
        </p:nvSpPr>
        <p:spPr/>
        <p:txBody>
          <a:bodyPr/>
          <a:lstStyle/>
          <a:p>
            <a:r>
              <a:rPr lang="nl-BE" dirty="0"/>
              <a:t>Microsoft ADO.NET 4 Step </a:t>
            </a:r>
            <a:r>
              <a:rPr lang="nl-BE" dirty="0" err="1"/>
              <a:t>by</a:t>
            </a:r>
            <a:r>
              <a:rPr lang="nl-BE" dirty="0"/>
              <a:t> Step</a:t>
            </a:r>
          </a:p>
          <a:p>
            <a:r>
              <a:rPr lang="en-US" dirty="0"/>
              <a:t>MCTS Self-Paced Training Kit (Exam 70-516): Accessing Data with Microsoft .NET Framework 4</a:t>
            </a:r>
          </a:p>
          <a:p>
            <a:r>
              <a:rPr lang="nl-BE" dirty="0">
                <a:hlinkClick r:id="rId2"/>
              </a:rPr>
              <a:t>http://www.i-programmer.info/programming/c/1641-linq-and-xml.html?start=1</a:t>
            </a:r>
            <a:endParaRPr lang="nl-BE" dirty="0"/>
          </a:p>
          <a:p>
            <a:endParaRPr lang="en-US" dirty="0"/>
          </a:p>
          <a:p>
            <a:endParaRPr lang="nl-BE" dirty="0"/>
          </a:p>
        </p:txBody>
      </p:sp>
      <p:sp>
        <p:nvSpPr>
          <p:cNvPr id="4" name="Tijdelijke aanduiding voor dianummer 3"/>
          <p:cNvSpPr>
            <a:spLocks noGrp="1"/>
          </p:cNvSpPr>
          <p:nvPr>
            <p:ph type="sldNum" sz="quarter" idx="12"/>
          </p:nvPr>
        </p:nvSpPr>
        <p:spPr/>
        <p:txBody>
          <a:bodyPr/>
          <a:lstStyle/>
          <a:p>
            <a:fld id="{8722EF77-155D-43FD-A48B-A950E6DC0062}" type="slidenum">
              <a:rPr lang="nl-BE" smtClean="0"/>
              <a:pPr/>
              <a:t>116</a:t>
            </a:fld>
            <a:endParaRPr lang="nl-BE"/>
          </a:p>
        </p:txBody>
      </p:sp>
    </p:spTree>
    <p:extLst>
      <p:ext uri="{BB962C8B-B14F-4D97-AF65-F5344CB8AC3E}">
        <p14:creationId xmlns:p14="http://schemas.microsoft.com/office/powerpoint/2010/main" val="3982150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117</a:t>
            </a:fld>
            <a:endParaRPr lang="nl-NL"/>
          </a:p>
        </p:txBody>
      </p:sp>
    </p:spTree>
    <p:extLst>
      <p:ext uri="{BB962C8B-B14F-4D97-AF65-F5344CB8AC3E}">
        <p14:creationId xmlns:p14="http://schemas.microsoft.com/office/powerpoint/2010/main" val="117819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3501008"/>
            <a:ext cx="5616624"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Object Initializers</a:t>
            </a:r>
          </a:p>
        </p:txBody>
      </p:sp>
      <p:sp>
        <p:nvSpPr>
          <p:cNvPr id="3" name="Content Placeholder 2"/>
          <p:cNvSpPr>
            <a:spLocks noGrp="1"/>
          </p:cNvSpPr>
          <p:nvPr>
            <p:ph idx="1"/>
          </p:nvPr>
        </p:nvSpPr>
        <p:spPr/>
        <p:txBody>
          <a:bodyPr>
            <a:normAutofit fontScale="92500" lnSpcReduction="10000"/>
          </a:bodyPr>
          <a:lstStyle/>
          <a:p>
            <a:r>
              <a:rPr lang="nl-BE" dirty="0"/>
              <a:t>In kort: initializeren van enkele/alle properties van een object in hetzelfde statement dat het object zelf instantieert</a:t>
            </a:r>
          </a:p>
          <a:p>
            <a:r>
              <a:rPr lang="nl-BE" dirty="0"/>
              <a:t>Voorbeeld (zonder object initializer):</a:t>
            </a:r>
          </a:p>
          <a:p>
            <a:pPr>
              <a:buNone/>
            </a:pPr>
            <a:r>
              <a:rPr lang="nl-BE" sz="2200" dirty="0">
                <a:solidFill>
                  <a:schemeClr val="accent5">
                    <a:lumMod val="20000"/>
                    <a:lumOff val="80000"/>
                  </a:schemeClr>
                </a:solidFill>
                <a:latin typeface="Consolas" pitchFamily="49" charset="0"/>
                <a:cs typeface="Consolas" pitchFamily="49" charset="0"/>
              </a:rPr>
              <a:t>public class Car {</a:t>
            </a:r>
          </a:p>
          <a:p>
            <a:pPr lvl="2">
              <a:buNone/>
            </a:pPr>
            <a:r>
              <a:rPr lang="en-US" sz="1800" dirty="0">
                <a:solidFill>
                  <a:schemeClr val="accent5">
                    <a:lumMod val="20000"/>
                    <a:lumOff val="80000"/>
                  </a:schemeClr>
                </a:solidFill>
                <a:latin typeface="Consolas" pitchFamily="49" charset="0"/>
                <a:cs typeface="Consolas" pitchFamily="49" charset="0"/>
              </a:rPr>
              <a:t>public string VIN { get; set; }</a:t>
            </a:r>
          </a:p>
          <a:p>
            <a:pPr lvl="1">
              <a:buNone/>
            </a:pPr>
            <a:r>
              <a:rPr lang="en-US" sz="2000" dirty="0">
                <a:solidFill>
                  <a:schemeClr val="accent5">
                    <a:lumMod val="20000"/>
                    <a:lumOff val="80000"/>
                  </a:schemeClr>
                </a:solidFill>
                <a:latin typeface="Consolas" pitchFamily="49" charset="0"/>
                <a:cs typeface="Consolas" pitchFamily="49" charset="0"/>
              </a:rPr>
              <a:t>	public string Make { get; set; }</a:t>
            </a:r>
          </a:p>
          <a:p>
            <a:pPr lvl="1">
              <a:buNone/>
            </a:pPr>
            <a:r>
              <a:rPr lang="en-US" sz="2000" dirty="0">
                <a:solidFill>
                  <a:schemeClr val="accent5">
                    <a:lumMod val="20000"/>
                    <a:lumOff val="80000"/>
                  </a:schemeClr>
                </a:solidFill>
                <a:latin typeface="Consolas" pitchFamily="49" charset="0"/>
                <a:cs typeface="Consolas" pitchFamily="49" charset="0"/>
              </a:rPr>
              <a:t>	public string Model { get; set; }</a:t>
            </a:r>
          </a:p>
          <a:p>
            <a:pPr lvl="1">
              <a:buNone/>
            </a:pPr>
            <a:r>
              <a:rPr lang="en-US" sz="2000" dirty="0">
                <a:solidFill>
                  <a:schemeClr val="accent5">
                    <a:lumMod val="20000"/>
                    <a:lumOff val="80000"/>
                  </a:schemeClr>
                </a:solidFill>
                <a:latin typeface="Consolas" pitchFamily="49" charset="0"/>
                <a:cs typeface="Consolas" pitchFamily="49" charset="0"/>
              </a:rPr>
              <a:t>	public </a:t>
            </a:r>
            <a:r>
              <a:rPr lang="en-US" sz="2000" dirty="0" err="1">
                <a:solidFill>
                  <a:schemeClr val="accent5">
                    <a:lumMod val="20000"/>
                    <a:lumOff val="80000"/>
                  </a:schemeClr>
                </a:solidFill>
                <a:latin typeface="Consolas" pitchFamily="49" charset="0"/>
                <a:cs typeface="Consolas" pitchFamily="49" charset="0"/>
              </a:rPr>
              <a:t>int</a:t>
            </a:r>
            <a:r>
              <a:rPr lang="en-US" sz="2000" dirty="0">
                <a:solidFill>
                  <a:schemeClr val="accent5">
                    <a:lumMod val="20000"/>
                    <a:lumOff val="80000"/>
                  </a:schemeClr>
                </a:solidFill>
                <a:latin typeface="Consolas" pitchFamily="49" charset="0"/>
                <a:cs typeface="Consolas" pitchFamily="49" charset="0"/>
              </a:rPr>
              <a:t> Year { get; set; }</a:t>
            </a:r>
          </a:p>
          <a:p>
            <a:pPr lvl="1">
              <a:buNone/>
            </a:pPr>
            <a:r>
              <a:rPr lang="en-US" sz="2000" dirty="0">
                <a:solidFill>
                  <a:schemeClr val="accent5">
                    <a:lumMod val="20000"/>
                    <a:lumOff val="80000"/>
                  </a:schemeClr>
                </a:solidFill>
                <a:latin typeface="Consolas" pitchFamily="49" charset="0"/>
                <a:cs typeface="Consolas" pitchFamily="49" charset="0"/>
              </a:rPr>
              <a:t>	public string Color { get; set; }</a:t>
            </a:r>
          </a:p>
          <a:p>
            <a:pPr>
              <a:buNone/>
            </a:pPr>
            <a:r>
              <a:rPr lang="nl-BE" sz="2200" dirty="0">
                <a:solidFill>
                  <a:schemeClr val="accent5">
                    <a:lumMod val="20000"/>
                    <a:lumOff val="80000"/>
                  </a:schemeClr>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12</a:t>
            </a:fld>
            <a:endParaRPr lang="nl-BE"/>
          </a:p>
        </p:txBody>
      </p:sp>
    </p:spTree>
    <p:extLst>
      <p:ext uri="{BB962C8B-B14F-4D97-AF65-F5344CB8AC3E}">
        <p14:creationId xmlns:p14="http://schemas.microsoft.com/office/powerpoint/2010/main" val="194970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484784"/>
            <a:ext cx="2952328"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Voorbeeld vervolg</a:t>
            </a:r>
          </a:p>
        </p:txBody>
      </p:sp>
      <p:sp>
        <p:nvSpPr>
          <p:cNvPr id="3" name="Content Placeholder 2"/>
          <p:cNvSpPr>
            <a:spLocks noGrp="1"/>
          </p:cNvSpPr>
          <p:nvPr>
            <p:ph idx="1"/>
          </p:nvPr>
        </p:nvSpPr>
        <p:spPr/>
        <p:txBody>
          <a:bodyPr>
            <a:normAutofit lnSpcReduction="10000"/>
          </a:bodyPr>
          <a:lstStyle/>
          <a:p>
            <a:pPr>
              <a:buNone/>
            </a:pPr>
            <a:r>
              <a:rPr lang="nl-BE" sz="2000" dirty="0">
                <a:solidFill>
                  <a:schemeClr val="accent5">
                    <a:lumMod val="20000"/>
                    <a:lumOff val="80000"/>
                  </a:schemeClr>
                </a:solidFill>
                <a:latin typeface="Consolas" pitchFamily="49" charset="0"/>
                <a:cs typeface="Consolas" pitchFamily="49" charset="0"/>
              </a:rPr>
              <a:t>Car c = new Car();</a:t>
            </a:r>
          </a:p>
          <a:p>
            <a:pPr>
              <a:buNone/>
            </a:pPr>
            <a:r>
              <a:rPr lang="nl-BE" sz="2000" dirty="0">
                <a:solidFill>
                  <a:schemeClr val="accent5">
                    <a:lumMod val="20000"/>
                    <a:lumOff val="80000"/>
                  </a:schemeClr>
                </a:solidFill>
                <a:latin typeface="Consolas" pitchFamily="49" charset="0"/>
                <a:cs typeface="Consolas" pitchFamily="49" charset="0"/>
              </a:rPr>
              <a:t>c.VIN = "ABC123";</a:t>
            </a:r>
          </a:p>
          <a:p>
            <a:pPr>
              <a:buNone/>
            </a:pPr>
            <a:r>
              <a:rPr lang="nl-BE" sz="2000" dirty="0">
                <a:solidFill>
                  <a:schemeClr val="accent5">
                    <a:lumMod val="20000"/>
                    <a:lumOff val="80000"/>
                  </a:schemeClr>
                </a:solidFill>
                <a:latin typeface="Consolas" pitchFamily="49" charset="0"/>
                <a:cs typeface="Consolas" pitchFamily="49" charset="0"/>
              </a:rPr>
              <a:t>c.Make = "Ford";</a:t>
            </a:r>
          </a:p>
          <a:p>
            <a:pPr>
              <a:buNone/>
            </a:pPr>
            <a:r>
              <a:rPr lang="nl-BE" sz="2000" dirty="0">
                <a:solidFill>
                  <a:schemeClr val="accent5">
                    <a:lumMod val="20000"/>
                    <a:lumOff val="80000"/>
                  </a:schemeClr>
                </a:solidFill>
                <a:latin typeface="Consolas" pitchFamily="49" charset="0"/>
                <a:cs typeface="Consolas" pitchFamily="49" charset="0"/>
              </a:rPr>
              <a:t>c.Model = "F-250";</a:t>
            </a:r>
          </a:p>
          <a:p>
            <a:pPr>
              <a:buNone/>
            </a:pPr>
            <a:r>
              <a:rPr lang="nl-BE" sz="2000" dirty="0">
                <a:solidFill>
                  <a:schemeClr val="accent5">
                    <a:lumMod val="20000"/>
                    <a:lumOff val="80000"/>
                  </a:schemeClr>
                </a:solidFill>
                <a:latin typeface="Consolas" pitchFamily="49" charset="0"/>
                <a:cs typeface="Consolas" pitchFamily="49" charset="0"/>
              </a:rPr>
              <a:t>c.Year = 2000;</a:t>
            </a:r>
          </a:p>
          <a:p>
            <a:r>
              <a:rPr lang="nl-BE" dirty="0">
                <a:cs typeface="Arial" pitchFamily="34" charset="0"/>
              </a:rPr>
              <a:t>5 statements nodig om object te creëren en initializeren</a:t>
            </a:r>
          </a:p>
          <a:p>
            <a:r>
              <a:rPr lang="nl-BE" dirty="0">
                <a:cs typeface="Arial" pitchFamily="34" charset="0"/>
              </a:rPr>
              <a:t>Merk op: color is niet geïnitialiseerd!</a:t>
            </a:r>
          </a:p>
          <a:p>
            <a:r>
              <a:rPr lang="nl-BE" dirty="0">
                <a:cs typeface="Arial" pitchFamily="34" charset="0"/>
              </a:rPr>
              <a:t>Doek open: object initializer</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13</a:t>
            </a:fld>
            <a:endParaRPr lang="nl-BE"/>
          </a:p>
        </p:txBody>
      </p:sp>
    </p:spTree>
    <p:extLst>
      <p:ext uri="{BB962C8B-B14F-4D97-AF65-F5344CB8AC3E}">
        <p14:creationId xmlns:p14="http://schemas.microsoft.com/office/powerpoint/2010/main" val="54028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340768"/>
            <a:ext cx="6192688"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Object initializer: voorbeeld</a:t>
            </a:r>
          </a:p>
        </p:txBody>
      </p:sp>
      <p:sp>
        <p:nvSpPr>
          <p:cNvPr id="3" name="Content Placeholder 2"/>
          <p:cNvSpPr>
            <a:spLocks noGrp="1"/>
          </p:cNvSpPr>
          <p:nvPr>
            <p:ph idx="1"/>
          </p:nvPr>
        </p:nvSpPr>
        <p:spPr/>
        <p:txBody>
          <a:bodyPr>
            <a:normAutofit/>
          </a:bodyPr>
          <a:lstStyle/>
          <a:p>
            <a:pPr>
              <a:buNone/>
            </a:pPr>
            <a:r>
              <a:rPr lang="en-US" sz="2400" dirty="0">
                <a:solidFill>
                  <a:schemeClr val="accent5">
                    <a:lumMod val="20000"/>
                    <a:lumOff val="80000"/>
                  </a:schemeClr>
                </a:solidFill>
                <a:latin typeface="Consolas" pitchFamily="49" charset="0"/>
                <a:cs typeface="Consolas" pitchFamily="49" charset="0"/>
              </a:rPr>
              <a:t>Car c = new Car() { </a:t>
            </a:r>
            <a:br>
              <a:rPr lang="en-US" sz="2400" dirty="0">
                <a:solidFill>
                  <a:schemeClr val="accent5">
                    <a:lumMod val="20000"/>
                    <a:lumOff val="80000"/>
                  </a:schemeClr>
                </a:solidFill>
                <a:latin typeface="Consolas" pitchFamily="49" charset="0"/>
                <a:cs typeface="Consolas" pitchFamily="49" charset="0"/>
              </a:rPr>
            </a:br>
            <a:r>
              <a:rPr lang="en-US" sz="2400" dirty="0">
                <a:solidFill>
                  <a:schemeClr val="accent5">
                    <a:lumMod val="20000"/>
                    <a:lumOff val="80000"/>
                  </a:schemeClr>
                </a:solidFill>
                <a:latin typeface="Consolas" pitchFamily="49" charset="0"/>
                <a:cs typeface="Consolas" pitchFamily="49" charset="0"/>
              </a:rPr>
              <a:t>			VIN = "ABC123", </a:t>
            </a:r>
          </a:p>
          <a:p>
            <a:pPr>
              <a:buNone/>
            </a:pPr>
            <a:r>
              <a:rPr lang="en-US" sz="2400" dirty="0">
                <a:solidFill>
                  <a:schemeClr val="accent5">
                    <a:lumMod val="20000"/>
                    <a:lumOff val="80000"/>
                  </a:schemeClr>
                </a:solidFill>
                <a:latin typeface="Consolas" pitchFamily="49" charset="0"/>
                <a:cs typeface="Consolas" pitchFamily="49" charset="0"/>
              </a:rPr>
              <a:t>			Make = "Ford", </a:t>
            </a:r>
          </a:p>
          <a:p>
            <a:pPr>
              <a:buNone/>
            </a:pPr>
            <a:r>
              <a:rPr lang="en-US" sz="2400" dirty="0">
                <a:solidFill>
                  <a:schemeClr val="accent5">
                    <a:lumMod val="20000"/>
                    <a:lumOff val="80000"/>
                  </a:schemeClr>
                </a:solidFill>
                <a:latin typeface="Consolas" pitchFamily="49" charset="0"/>
                <a:cs typeface="Consolas" pitchFamily="49" charset="0"/>
              </a:rPr>
              <a:t>			</a:t>
            </a:r>
            <a:r>
              <a:rPr lang="nl-BE" sz="2400" dirty="0">
                <a:solidFill>
                  <a:schemeClr val="accent5">
                    <a:lumMod val="20000"/>
                    <a:lumOff val="80000"/>
                  </a:schemeClr>
                </a:solidFill>
                <a:latin typeface="Consolas" pitchFamily="49" charset="0"/>
                <a:cs typeface="Consolas" pitchFamily="49" charset="0"/>
              </a:rPr>
              <a:t>Model = "F-250", </a:t>
            </a:r>
          </a:p>
          <a:p>
            <a:pPr>
              <a:buNone/>
            </a:pPr>
            <a:r>
              <a:rPr lang="nl-BE" sz="2400" dirty="0">
                <a:solidFill>
                  <a:schemeClr val="accent5">
                    <a:lumMod val="20000"/>
                    <a:lumOff val="80000"/>
                  </a:schemeClr>
                </a:solidFill>
                <a:latin typeface="Consolas" pitchFamily="49" charset="0"/>
                <a:cs typeface="Consolas" pitchFamily="49" charset="0"/>
              </a:rPr>
              <a:t>			</a:t>
            </a:r>
            <a:r>
              <a:rPr lang="nl-BE" sz="2400" dirty="0" err="1">
                <a:solidFill>
                  <a:schemeClr val="accent5">
                    <a:lumMod val="20000"/>
                    <a:lumOff val="80000"/>
                  </a:schemeClr>
                </a:solidFill>
                <a:latin typeface="Consolas" pitchFamily="49" charset="0"/>
                <a:cs typeface="Consolas" pitchFamily="49" charset="0"/>
              </a:rPr>
              <a:t>Year</a:t>
            </a:r>
            <a:r>
              <a:rPr lang="nl-BE" sz="2400" dirty="0">
                <a:solidFill>
                  <a:schemeClr val="accent5">
                    <a:lumMod val="20000"/>
                    <a:lumOff val="80000"/>
                  </a:schemeClr>
                </a:solidFill>
                <a:latin typeface="Consolas" pitchFamily="49" charset="0"/>
                <a:cs typeface="Consolas" pitchFamily="49" charset="0"/>
              </a:rPr>
              <a:t> = 2000  };</a:t>
            </a:r>
          </a:p>
          <a:p>
            <a:endParaRPr lang="nl-BE" sz="2400" dirty="0">
              <a:cs typeface="Arial" pitchFamily="34"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14</a:t>
            </a:fld>
            <a:endParaRPr lang="nl-BE"/>
          </a:p>
        </p:txBody>
      </p:sp>
    </p:spTree>
    <p:extLst>
      <p:ext uri="{BB962C8B-B14F-4D97-AF65-F5344CB8AC3E}">
        <p14:creationId xmlns:p14="http://schemas.microsoft.com/office/powerpoint/2010/main" val="2589793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2505471"/>
            <a:ext cx="8856984" cy="2896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Collection initializer</a:t>
            </a:r>
          </a:p>
        </p:txBody>
      </p:sp>
      <p:sp>
        <p:nvSpPr>
          <p:cNvPr id="3" name="Content Placeholder 2"/>
          <p:cNvSpPr>
            <a:spLocks noGrp="1"/>
          </p:cNvSpPr>
          <p:nvPr>
            <p:ph idx="1"/>
          </p:nvPr>
        </p:nvSpPr>
        <p:spPr>
          <a:xfrm>
            <a:off x="251520" y="1600200"/>
            <a:ext cx="8892480" cy="4525963"/>
          </a:xfrm>
        </p:spPr>
        <p:txBody>
          <a:bodyPr>
            <a:normAutofit fontScale="47500" lnSpcReduction="20000"/>
          </a:bodyPr>
          <a:lstStyle/>
          <a:p>
            <a:r>
              <a:rPr lang="nl-BE" sz="5100" dirty="0"/>
              <a:t>Zelfde als object initializer maar dan voor collections</a:t>
            </a:r>
          </a:p>
          <a:p>
            <a:r>
              <a:rPr lang="nl-BE" sz="5100" dirty="0"/>
              <a:t>Voorbeeld</a:t>
            </a:r>
          </a:p>
          <a:p>
            <a:pPr>
              <a:buNone/>
            </a:pPr>
            <a:r>
              <a:rPr lang="nl-BE" sz="3800" dirty="0">
                <a:solidFill>
                  <a:schemeClr val="accent5">
                    <a:lumMod val="20000"/>
                    <a:lumOff val="80000"/>
                  </a:schemeClr>
                </a:solidFill>
                <a:latin typeface="Consolas" pitchFamily="49" charset="0"/>
                <a:cs typeface="Consolas" pitchFamily="49" charset="0"/>
              </a:rPr>
              <a:t>private List&lt;Car&gt; GetCars() {</a:t>
            </a:r>
          </a:p>
          <a:p>
            <a:pPr>
              <a:buNone/>
            </a:pPr>
            <a:r>
              <a:rPr lang="nl-BE" sz="3800" dirty="0">
                <a:solidFill>
                  <a:schemeClr val="accent5">
                    <a:lumMod val="20000"/>
                    <a:lumOff val="80000"/>
                  </a:schemeClr>
                </a:solidFill>
                <a:latin typeface="Consolas" pitchFamily="49" charset="0"/>
                <a:cs typeface="Consolas" pitchFamily="49" charset="0"/>
              </a:rPr>
              <a:t>	return new List&lt;Car&gt; {</a:t>
            </a:r>
          </a:p>
          <a:p>
            <a:pPr>
              <a:buNone/>
            </a:pPr>
            <a:r>
              <a:rPr lang="en-US" sz="3800" dirty="0">
                <a:solidFill>
                  <a:schemeClr val="accent5">
                    <a:lumMod val="20000"/>
                    <a:lumOff val="80000"/>
                  </a:schemeClr>
                </a:solidFill>
                <a:latin typeface="Consolas" pitchFamily="49" charset="0"/>
                <a:cs typeface="Consolas" pitchFamily="49" charset="0"/>
              </a:rPr>
              <a:t>		</a:t>
            </a:r>
            <a:r>
              <a:rPr lang="en-US" sz="3400" dirty="0">
                <a:solidFill>
                  <a:schemeClr val="accent5">
                    <a:lumMod val="20000"/>
                    <a:lumOff val="80000"/>
                  </a:schemeClr>
                </a:solidFill>
                <a:latin typeface="Consolas" pitchFamily="49" charset="0"/>
                <a:cs typeface="Consolas" pitchFamily="49" charset="0"/>
              </a:rPr>
              <a:t>new Car {VIN = "ABC123",Make = "Ford", </a:t>
            </a:r>
            <a:r>
              <a:rPr lang="nl-BE" sz="3400" dirty="0">
                <a:solidFill>
                  <a:schemeClr val="accent5">
                    <a:lumMod val="20000"/>
                    <a:lumOff val="80000"/>
                  </a:schemeClr>
                </a:solidFill>
                <a:latin typeface="Consolas" pitchFamily="49" charset="0"/>
                <a:cs typeface="Consolas" pitchFamily="49" charset="0"/>
              </a:rPr>
              <a:t>Model = "F-250", Year = 2000},</a:t>
            </a:r>
          </a:p>
          <a:p>
            <a:pPr>
              <a:buNone/>
            </a:pPr>
            <a:r>
              <a:rPr lang="en-US" sz="3800" dirty="0">
                <a:solidFill>
                  <a:schemeClr val="accent5">
                    <a:lumMod val="20000"/>
                    <a:lumOff val="80000"/>
                  </a:schemeClr>
                </a:solidFill>
                <a:latin typeface="Consolas" pitchFamily="49" charset="0"/>
                <a:cs typeface="Consolas" pitchFamily="49" charset="0"/>
              </a:rPr>
              <a:t>		</a:t>
            </a:r>
            <a:r>
              <a:rPr lang="en-US" sz="3400" dirty="0">
                <a:solidFill>
                  <a:schemeClr val="accent5">
                    <a:lumMod val="20000"/>
                    <a:lumOff val="80000"/>
                  </a:schemeClr>
                </a:solidFill>
                <a:latin typeface="Consolas" pitchFamily="49" charset="0"/>
                <a:cs typeface="Consolas" pitchFamily="49" charset="0"/>
              </a:rPr>
              <a:t>new Car {VIN = "DEF123",Make = "BMW", </a:t>
            </a:r>
            <a:r>
              <a:rPr lang="nl-BE" sz="3400" dirty="0">
                <a:solidFill>
                  <a:schemeClr val="accent5">
                    <a:lumMod val="20000"/>
                    <a:lumOff val="80000"/>
                  </a:schemeClr>
                </a:solidFill>
                <a:latin typeface="Consolas" pitchFamily="49" charset="0"/>
                <a:cs typeface="Consolas" pitchFamily="49" charset="0"/>
              </a:rPr>
              <a:t>Model = "Z-3", Year = 2005},</a:t>
            </a:r>
          </a:p>
          <a:p>
            <a:pPr>
              <a:buNone/>
            </a:pPr>
            <a:r>
              <a:rPr lang="en-US" sz="3400" dirty="0">
                <a:solidFill>
                  <a:schemeClr val="accent5">
                    <a:lumMod val="20000"/>
                    <a:lumOff val="80000"/>
                  </a:schemeClr>
                </a:solidFill>
                <a:latin typeface="Consolas" pitchFamily="49" charset="0"/>
                <a:cs typeface="Consolas" pitchFamily="49" charset="0"/>
              </a:rPr>
              <a:t>		new Car {VIN = "ABC456",Make = "Audi", </a:t>
            </a:r>
            <a:r>
              <a:rPr lang="nl-BE" sz="3400" dirty="0">
                <a:solidFill>
                  <a:schemeClr val="accent5">
                    <a:lumMod val="20000"/>
                    <a:lumOff val="80000"/>
                  </a:schemeClr>
                </a:solidFill>
                <a:latin typeface="Consolas" pitchFamily="49" charset="0"/>
                <a:cs typeface="Consolas" pitchFamily="49" charset="0"/>
              </a:rPr>
              <a:t>Model = "TT", Year = 2008},</a:t>
            </a:r>
          </a:p>
          <a:p>
            <a:pPr>
              <a:buNone/>
            </a:pPr>
            <a:r>
              <a:rPr lang="en-US" sz="3400" dirty="0">
                <a:solidFill>
                  <a:schemeClr val="accent5">
                    <a:lumMod val="20000"/>
                    <a:lumOff val="80000"/>
                  </a:schemeClr>
                </a:solidFill>
                <a:latin typeface="Consolas" pitchFamily="49" charset="0"/>
                <a:cs typeface="Consolas" pitchFamily="49" charset="0"/>
              </a:rPr>
              <a:t>		new Car {VIN = "HIJ123",Make = "VW", </a:t>
            </a:r>
            <a:r>
              <a:rPr lang="nl-BE" sz="3400" dirty="0">
                <a:solidFill>
                  <a:schemeClr val="accent5">
                    <a:lumMod val="20000"/>
                    <a:lumOff val="80000"/>
                  </a:schemeClr>
                </a:solidFill>
                <a:latin typeface="Consolas" pitchFamily="49" charset="0"/>
                <a:cs typeface="Consolas" pitchFamily="49" charset="0"/>
              </a:rPr>
              <a:t>Model = "Bug", Year = 1956},</a:t>
            </a:r>
          </a:p>
          <a:p>
            <a:pPr>
              <a:buNone/>
            </a:pPr>
            <a:r>
              <a:rPr lang="en-US" sz="3400" dirty="0">
                <a:solidFill>
                  <a:schemeClr val="accent5">
                    <a:lumMod val="20000"/>
                    <a:lumOff val="80000"/>
                  </a:schemeClr>
                </a:solidFill>
                <a:latin typeface="Consolas" pitchFamily="49" charset="0"/>
                <a:cs typeface="Consolas" pitchFamily="49" charset="0"/>
              </a:rPr>
              <a:t>		new Car {VIN = "DEF456",Make = "Ford", </a:t>
            </a:r>
            <a:r>
              <a:rPr lang="nl-BE" sz="3400" dirty="0">
                <a:solidFill>
                  <a:schemeClr val="accent5">
                    <a:lumMod val="20000"/>
                    <a:lumOff val="80000"/>
                  </a:schemeClr>
                </a:solidFill>
                <a:latin typeface="Consolas" pitchFamily="49" charset="0"/>
                <a:cs typeface="Consolas" pitchFamily="49" charset="0"/>
              </a:rPr>
              <a:t>Model = "F-150", Year = 1998}</a:t>
            </a:r>
          </a:p>
          <a:p>
            <a:pPr>
              <a:buNone/>
            </a:pPr>
            <a:r>
              <a:rPr lang="nl-BE" sz="3800" dirty="0">
                <a:solidFill>
                  <a:schemeClr val="accent5">
                    <a:lumMod val="20000"/>
                    <a:lumOff val="80000"/>
                  </a:schemeClr>
                </a:solidFill>
                <a:latin typeface="Consolas" pitchFamily="49" charset="0"/>
                <a:cs typeface="Consolas" pitchFamily="49" charset="0"/>
              </a:rPr>
              <a:t>	};</a:t>
            </a:r>
          </a:p>
          <a:p>
            <a:pPr>
              <a:buNone/>
            </a:pPr>
            <a:r>
              <a:rPr lang="nl-BE" sz="3800" dirty="0">
                <a:solidFill>
                  <a:schemeClr val="accent5">
                    <a:lumMod val="20000"/>
                    <a:lumOff val="80000"/>
                  </a:schemeClr>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15</a:t>
            </a:fld>
            <a:endParaRPr lang="nl-BE"/>
          </a:p>
        </p:txBody>
      </p:sp>
    </p:spTree>
    <p:extLst>
      <p:ext uri="{BB962C8B-B14F-4D97-AF65-F5344CB8AC3E}">
        <p14:creationId xmlns:p14="http://schemas.microsoft.com/office/powerpoint/2010/main" val="117409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Gebruik van object initializers in LINQ?</a:t>
            </a:r>
          </a:p>
        </p:txBody>
      </p:sp>
      <p:sp>
        <p:nvSpPr>
          <p:cNvPr id="3" name="Content Placeholder 2"/>
          <p:cNvSpPr>
            <a:spLocks noGrp="1"/>
          </p:cNvSpPr>
          <p:nvPr>
            <p:ph idx="1"/>
          </p:nvPr>
        </p:nvSpPr>
        <p:spPr/>
        <p:txBody>
          <a:bodyPr/>
          <a:lstStyle/>
          <a:p>
            <a:r>
              <a:rPr lang="nl-BE" dirty="0"/>
              <a:t>Projectie (of </a:t>
            </a:r>
            <a:r>
              <a:rPr lang="nl-BE" i="1" dirty="0"/>
              <a:t>shaping</a:t>
            </a:r>
            <a:r>
              <a:rPr lang="nl-BE" dirty="0"/>
              <a:t>):</a:t>
            </a:r>
          </a:p>
          <a:p>
            <a:pPr lvl="1"/>
            <a:r>
              <a:rPr lang="nl-BE" dirty="0"/>
              <a:t>Transformatie van data in een LINQ query om enkel die zaken te krijgen die je nodig hebt (mbv select statement) ipv alles terug te krijgen</a:t>
            </a:r>
          </a:p>
          <a:p>
            <a:r>
              <a:rPr lang="nl-BE" dirty="0"/>
              <a:t>Voorbeeld</a:t>
            </a:r>
          </a:p>
          <a:p>
            <a:pPr lvl="1"/>
            <a:r>
              <a:rPr lang="nl-BE" dirty="0"/>
              <a:t>Je wilt enkel die kleuren die woordlengte hebben van 5 karakters, gesorteerd op kleur</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16</a:t>
            </a:fld>
            <a:endParaRPr lang="nl-BE"/>
          </a:p>
        </p:txBody>
      </p:sp>
    </p:spTree>
    <p:extLst>
      <p:ext uri="{BB962C8B-B14F-4D97-AF65-F5344CB8AC3E}">
        <p14:creationId xmlns:p14="http://schemas.microsoft.com/office/powerpoint/2010/main" val="752845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Voorbeeld van projectie mbv LINQ</a:t>
            </a:r>
          </a:p>
        </p:txBody>
      </p:sp>
      <p:sp>
        <p:nvSpPr>
          <p:cNvPr id="3" name="Content Placeholder 2"/>
          <p:cNvSpPr>
            <a:spLocks noGrp="1"/>
          </p:cNvSpPr>
          <p:nvPr>
            <p:ph idx="1"/>
          </p:nvPr>
        </p:nvSpPr>
        <p:spPr>
          <a:solidFill>
            <a:schemeClr val="accent1"/>
          </a:solidFill>
        </p:spPr>
        <p:txBody>
          <a:bodyPr>
            <a:noAutofit/>
          </a:bodyPr>
          <a:lstStyle/>
          <a:p>
            <a:pPr>
              <a:buNone/>
            </a:pPr>
            <a:r>
              <a:rPr lang="nl-BE" sz="2000" dirty="0">
                <a:solidFill>
                  <a:schemeClr val="accent5">
                    <a:lumMod val="20000"/>
                    <a:lumOff val="80000"/>
                  </a:schemeClr>
                </a:solidFill>
                <a:latin typeface="Consolas" pitchFamily="49" charset="0"/>
                <a:cs typeface="Consolas" pitchFamily="49" charset="0"/>
              </a:rPr>
              <a:t>string[] colors = {</a:t>
            </a:r>
          </a:p>
          <a:p>
            <a:pPr lvl="1">
              <a:buNone/>
            </a:pPr>
            <a:r>
              <a:rPr lang="nl-BE" sz="2000" dirty="0">
                <a:solidFill>
                  <a:schemeClr val="accent5">
                    <a:lumMod val="20000"/>
                    <a:lumOff val="80000"/>
                  </a:schemeClr>
                </a:solidFill>
                <a:latin typeface="Consolas" pitchFamily="49" charset="0"/>
                <a:cs typeface="Consolas" pitchFamily="49" charset="0"/>
              </a:rPr>
              <a:t>	"Red",</a:t>
            </a:r>
          </a:p>
          <a:p>
            <a:pPr lvl="1">
              <a:buNone/>
            </a:pPr>
            <a:r>
              <a:rPr lang="nl-BE" sz="2000" dirty="0">
                <a:solidFill>
                  <a:schemeClr val="accent5">
                    <a:lumMod val="20000"/>
                    <a:lumOff val="80000"/>
                  </a:schemeClr>
                </a:solidFill>
                <a:latin typeface="Consolas" pitchFamily="49" charset="0"/>
                <a:cs typeface="Consolas" pitchFamily="49" charset="0"/>
              </a:rPr>
              <a:t>	"Brown",</a:t>
            </a:r>
          </a:p>
          <a:p>
            <a:pPr lvl="1">
              <a:buNone/>
            </a:pPr>
            <a:r>
              <a:rPr lang="nl-BE" sz="2000" dirty="0">
                <a:solidFill>
                  <a:schemeClr val="accent5">
                    <a:lumMod val="20000"/>
                    <a:lumOff val="80000"/>
                  </a:schemeClr>
                </a:solidFill>
                <a:latin typeface="Consolas" pitchFamily="49" charset="0"/>
                <a:cs typeface="Consolas" pitchFamily="49" charset="0"/>
              </a:rPr>
              <a:t>	"Orange",</a:t>
            </a:r>
          </a:p>
          <a:p>
            <a:pPr lvl="1">
              <a:buNone/>
            </a:pPr>
            <a:r>
              <a:rPr lang="nl-BE" sz="2000" dirty="0">
                <a:solidFill>
                  <a:schemeClr val="accent5">
                    <a:lumMod val="20000"/>
                    <a:lumOff val="80000"/>
                  </a:schemeClr>
                </a:solidFill>
                <a:latin typeface="Consolas" pitchFamily="49" charset="0"/>
                <a:cs typeface="Consolas" pitchFamily="49" charset="0"/>
              </a:rPr>
              <a:t>	"Yellow",</a:t>
            </a:r>
          </a:p>
          <a:p>
            <a:pPr lvl="1">
              <a:buNone/>
            </a:pPr>
            <a:r>
              <a:rPr lang="nl-BE" sz="2000" dirty="0">
                <a:solidFill>
                  <a:schemeClr val="accent5">
                    <a:lumMod val="20000"/>
                    <a:lumOff val="80000"/>
                  </a:schemeClr>
                </a:solidFill>
                <a:latin typeface="Consolas" pitchFamily="49" charset="0"/>
                <a:cs typeface="Consolas" pitchFamily="49" charset="0"/>
              </a:rPr>
              <a:t>	"Black",</a:t>
            </a:r>
          </a:p>
          <a:p>
            <a:pPr lvl="1">
              <a:buNone/>
            </a:pPr>
            <a:r>
              <a:rPr lang="nl-BE" sz="2000" dirty="0">
                <a:solidFill>
                  <a:schemeClr val="accent5">
                    <a:lumMod val="20000"/>
                    <a:lumOff val="80000"/>
                  </a:schemeClr>
                </a:solidFill>
                <a:latin typeface="Consolas" pitchFamily="49" charset="0"/>
                <a:cs typeface="Consolas" pitchFamily="49" charset="0"/>
              </a:rPr>
              <a:t>	"Green",</a:t>
            </a:r>
          </a:p>
          <a:p>
            <a:pPr lvl="1">
              <a:buNone/>
            </a:pPr>
            <a:r>
              <a:rPr lang="nl-BE" sz="2000" dirty="0">
                <a:solidFill>
                  <a:schemeClr val="accent5">
                    <a:lumMod val="20000"/>
                    <a:lumOff val="80000"/>
                  </a:schemeClr>
                </a:solidFill>
                <a:latin typeface="Consolas" pitchFamily="49" charset="0"/>
                <a:cs typeface="Consolas" pitchFamily="49" charset="0"/>
              </a:rPr>
              <a:t>	"White",</a:t>
            </a:r>
          </a:p>
          <a:p>
            <a:pPr lvl="1">
              <a:buNone/>
            </a:pPr>
            <a:r>
              <a:rPr lang="nl-BE" sz="2000" dirty="0">
                <a:solidFill>
                  <a:schemeClr val="accent5">
                    <a:lumMod val="20000"/>
                    <a:lumOff val="80000"/>
                  </a:schemeClr>
                </a:solidFill>
                <a:latin typeface="Consolas" pitchFamily="49" charset="0"/>
                <a:cs typeface="Consolas" pitchFamily="49" charset="0"/>
              </a:rPr>
              <a:t>	"Violet",</a:t>
            </a:r>
          </a:p>
          <a:p>
            <a:pPr lvl="1">
              <a:buNone/>
            </a:pPr>
            <a:r>
              <a:rPr lang="nl-BE" sz="2000" dirty="0">
                <a:solidFill>
                  <a:schemeClr val="accent5">
                    <a:lumMod val="20000"/>
                    <a:lumOff val="80000"/>
                  </a:schemeClr>
                </a:solidFill>
                <a:latin typeface="Consolas" pitchFamily="49" charset="0"/>
                <a:cs typeface="Consolas" pitchFamily="49" charset="0"/>
              </a:rPr>
              <a:t>	"Blue"</a:t>
            </a:r>
          </a:p>
          <a:p>
            <a:pPr>
              <a:buNone/>
            </a:pPr>
            <a:r>
              <a:rPr lang="nl-BE" sz="2000" dirty="0">
                <a:solidFill>
                  <a:schemeClr val="accent5">
                    <a:lumMod val="20000"/>
                    <a:lumOff val="80000"/>
                  </a:schemeClr>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17</a:t>
            </a:fld>
            <a:endParaRPr lang="nl-BE"/>
          </a:p>
        </p:txBody>
      </p:sp>
    </p:spTree>
    <p:extLst>
      <p:ext uri="{BB962C8B-B14F-4D97-AF65-F5344CB8AC3E}">
        <p14:creationId xmlns:p14="http://schemas.microsoft.com/office/powerpoint/2010/main" val="2507370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Voorbeeld van projectie mbv LINQ</a:t>
            </a:r>
          </a:p>
        </p:txBody>
      </p:sp>
      <p:sp>
        <p:nvSpPr>
          <p:cNvPr id="3" name="Content Placeholder 2"/>
          <p:cNvSpPr>
            <a:spLocks noGrp="1"/>
          </p:cNvSpPr>
          <p:nvPr>
            <p:ph idx="1"/>
          </p:nvPr>
        </p:nvSpPr>
        <p:spPr>
          <a:xfrm>
            <a:off x="406400" y="1421632"/>
            <a:ext cx="8280400" cy="4708235"/>
          </a:xfrm>
          <a:solidFill>
            <a:schemeClr val="accent1"/>
          </a:solidFill>
        </p:spPr>
        <p:txBody>
          <a:bodyPr>
            <a:noAutofit/>
          </a:bodyPr>
          <a:lstStyle/>
          <a:p>
            <a:pPr>
              <a:buNone/>
            </a:pPr>
            <a:r>
              <a:rPr lang="en-US" sz="2000" dirty="0">
                <a:solidFill>
                  <a:schemeClr val="accent5">
                    <a:lumMod val="20000"/>
                    <a:lumOff val="80000"/>
                  </a:schemeClr>
                </a:solidFill>
                <a:latin typeface="Consolas" pitchFamily="49" charset="0"/>
                <a:cs typeface="Consolas" pitchFamily="49" charset="0"/>
              </a:rPr>
              <a:t>	</a:t>
            </a:r>
            <a:r>
              <a:rPr lang="en-US" sz="2000" dirty="0" err="1">
                <a:solidFill>
                  <a:schemeClr val="accent5">
                    <a:lumMod val="20000"/>
                    <a:lumOff val="80000"/>
                  </a:schemeClr>
                </a:solidFill>
                <a:latin typeface="Consolas" pitchFamily="49" charset="0"/>
                <a:cs typeface="Consolas" pitchFamily="49" charset="0"/>
              </a:rPr>
              <a:t>IEnumerable</a:t>
            </a:r>
            <a:r>
              <a:rPr lang="en-US" sz="2000" dirty="0">
                <a:solidFill>
                  <a:schemeClr val="accent5">
                    <a:lumMod val="20000"/>
                    <a:lumOff val="80000"/>
                  </a:schemeClr>
                </a:solidFill>
                <a:latin typeface="Consolas" pitchFamily="49" charset="0"/>
                <a:cs typeface="Consolas" pitchFamily="49" charset="0"/>
              </a:rPr>
              <a:t>&lt;Car&gt; fords = from c in colors</a:t>
            </a:r>
          </a:p>
          <a:p>
            <a:pPr>
              <a:buNone/>
            </a:pPr>
            <a:r>
              <a:rPr lang="nl-BE" sz="2000" dirty="0">
                <a:solidFill>
                  <a:schemeClr val="accent5">
                    <a:lumMod val="20000"/>
                    <a:lumOff val="80000"/>
                  </a:schemeClr>
                </a:solidFill>
                <a:latin typeface="Consolas" pitchFamily="49" charset="0"/>
                <a:cs typeface="Consolas" pitchFamily="49" charset="0"/>
              </a:rPr>
              <a:t>				        		  </a:t>
            </a:r>
            <a:r>
              <a:rPr lang="nl-BE" sz="2000" dirty="0" err="1">
                <a:solidFill>
                  <a:schemeClr val="accent5">
                    <a:lumMod val="20000"/>
                    <a:lumOff val="80000"/>
                  </a:schemeClr>
                </a:solidFill>
                <a:latin typeface="Consolas" pitchFamily="49" charset="0"/>
                <a:cs typeface="Consolas" pitchFamily="49" charset="0"/>
              </a:rPr>
              <a:t>where</a:t>
            </a:r>
            <a:r>
              <a:rPr lang="nl-BE" sz="2000" dirty="0">
                <a:solidFill>
                  <a:schemeClr val="accent5">
                    <a:lumMod val="20000"/>
                    <a:lumOff val="80000"/>
                  </a:schemeClr>
                </a:solidFill>
                <a:latin typeface="Consolas" pitchFamily="49" charset="0"/>
                <a:cs typeface="Consolas" pitchFamily="49" charset="0"/>
              </a:rPr>
              <a:t> c.Length == 5</a:t>
            </a:r>
          </a:p>
          <a:p>
            <a:pPr>
              <a:buNone/>
            </a:pPr>
            <a:r>
              <a:rPr lang="nl-BE" sz="2000" dirty="0">
                <a:solidFill>
                  <a:schemeClr val="accent5">
                    <a:lumMod val="20000"/>
                    <a:lumOff val="80000"/>
                  </a:schemeClr>
                </a:solidFill>
                <a:latin typeface="Consolas" pitchFamily="49" charset="0"/>
                <a:cs typeface="Consolas" pitchFamily="49" charset="0"/>
              </a:rPr>
              <a:t>		 				         </a:t>
            </a:r>
            <a:r>
              <a:rPr lang="nl-BE" sz="2000" dirty="0" err="1">
                <a:solidFill>
                  <a:schemeClr val="accent5">
                    <a:lumMod val="20000"/>
                    <a:lumOff val="80000"/>
                  </a:schemeClr>
                </a:solidFill>
                <a:latin typeface="Consolas" pitchFamily="49" charset="0"/>
                <a:cs typeface="Consolas" pitchFamily="49" charset="0"/>
              </a:rPr>
              <a:t>orderby</a:t>
            </a:r>
            <a:r>
              <a:rPr lang="nl-BE" sz="2000" dirty="0">
                <a:solidFill>
                  <a:schemeClr val="accent5">
                    <a:lumMod val="20000"/>
                    <a:lumOff val="80000"/>
                  </a:schemeClr>
                </a:solidFill>
                <a:latin typeface="Consolas" pitchFamily="49" charset="0"/>
                <a:cs typeface="Consolas" pitchFamily="49" charset="0"/>
              </a:rPr>
              <a:t> c</a:t>
            </a:r>
          </a:p>
          <a:p>
            <a:pPr>
              <a:buNone/>
            </a:pPr>
            <a:r>
              <a:rPr lang="nl-BE" sz="2000" dirty="0">
                <a:solidFill>
                  <a:schemeClr val="accent5">
                    <a:lumMod val="20000"/>
                    <a:lumOff val="80000"/>
                  </a:schemeClr>
                </a:solidFill>
                <a:latin typeface="Consolas" pitchFamily="49" charset="0"/>
                <a:cs typeface="Consolas" pitchFamily="49" charset="0"/>
              </a:rPr>
              <a:t>	   				            select new Car() {</a:t>
            </a:r>
          </a:p>
          <a:p>
            <a:pPr>
              <a:buNone/>
            </a:pPr>
            <a:r>
              <a:rPr lang="nl-BE" sz="2000" dirty="0">
                <a:solidFill>
                  <a:schemeClr val="accent5">
                    <a:lumMod val="20000"/>
                    <a:lumOff val="80000"/>
                  </a:schemeClr>
                </a:solidFill>
                <a:latin typeface="Consolas" pitchFamily="49" charset="0"/>
                <a:cs typeface="Consolas" pitchFamily="49" charset="0"/>
              </a:rPr>
              <a:t>										Make = "Ford",</a:t>
            </a:r>
          </a:p>
          <a:p>
            <a:pPr>
              <a:buNone/>
            </a:pPr>
            <a:r>
              <a:rPr lang="nl-BE" sz="2000" dirty="0">
                <a:solidFill>
                  <a:schemeClr val="accent5">
                    <a:lumMod val="20000"/>
                    <a:lumOff val="80000"/>
                  </a:schemeClr>
                </a:solidFill>
                <a:latin typeface="Consolas" pitchFamily="49" charset="0"/>
                <a:cs typeface="Consolas" pitchFamily="49" charset="0"/>
              </a:rPr>
              <a:t>										</a:t>
            </a:r>
            <a:r>
              <a:rPr lang="nl-BE" sz="2000" dirty="0" err="1">
                <a:solidFill>
                  <a:schemeClr val="accent5">
                    <a:lumMod val="20000"/>
                    <a:lumOff val="80000"/>
                  </a:schemeClr>
                </a:solidFill>
                <a:latin typeface="Consolas" pitchFamily="49" charset="0"/>
                <a:cs typeface="Consolas" pitchFamily="49" charset="0"/>
              </a:rPr>
              <a:t>Color</a:t>
            </a:r>
            <a:r>
              <a:rPr lang="nl-BE" sz="2000" dirty="0">
                <a:solidFill>
                  <a:schemeClr val="accent5">
                    <a:lumMod val="20000"/>
                    <a:lumOff val="80000"/>
                  </a:schemeClr>
                </a:solidFill>
                <a:latin typeface="Consolas" pitchFamily="49" charset="0"/>
                <a:cs typeface="Consolas" pitchFamily="49" charset="0"/>
              </a:rPr>
              <a:t> = c</a:t>
            </a:r>
          </a:p>
          <a:p>
            <a:pPr>
              <a:buNone/>
            </a:pPr>
            <a:r>
              <a:rPr lang="nl-BE" sz="2000" dirty="0">
                <a:solidFill>
                  <a:schemeClr val="accent5">
                    <a:lumMod val="20000"/>
                    <a:lumOff val="80000"/>
                  </a:schemeClr>
                </a:solidFill>
                <a:latin typeface="Consolas" pitchFamily="49" charset="0"/>
                <a:cs typeface="Consolas" pitchFamily="49" charset="0"/>
              </a:rPr>
              <a:t>				        		  };</a:t>
            </a:r>
          </a:p>
          <a:p>
            <a:pPr>
              <a:buNone/>
            </a:pPr>
            <a:r>
              <a:rPr lang="en-US" sz="2000" dirty="0">
                <a:solidFill>
                  <a:schemeClr val="accent5">
                    <a:lumMod val="20000"/>
                    <a:lumOff val="80000"/>
                  </a:schemeClr>
                </a:solidFill>
                <a:latin typeface="Consolas" pitchFamily="49" charset="0"/>
                <a:cs typeface="Consolas" pitchFamily="49" charset="0"/>
              </a:rPr>
              <a:t>	</a:t>
            </a:r>
            <a:r>
              <a:rPr lang="en-US" sz="2000" dirty="0" err="1">
                <a:solidFill>
                  <a:schemeClr val="accent5">
                    <a:lumMod val="20000"/>
                    <a:lumOff val="80000"/>
                  </a:schemeClr>
                </a:solidFill>
                <a:latin typeface="Consolas" pitchFamily="49" charset="0"/>
                <a:cs typeface="Consolas" pitchFamily="49" charset="0"/>
              </a:rPr>
              <a:t>foreach</a:t>
            </a:r>
            <a:r>
              <a:rPr lang="en-US" sz="2000" dirty="0">
                <a:solidFill>
                  <a:schemeClr val="accent5">
                    <a:lumMod val="20000"/>
                    <a:lumOff val="80000"/>
                  </a:schemeClr>
                </a:solidFill>
                <a:latin typeface="Consolas" pitchFamily="49" charset="0"/>
                <a:cs typeface="Consolas" pitchFamily="49" charset="0"/>
              </a:rPr>
              <a:t> (Car </a:t>
            </a:r>
            <a:r>
              <a:rPr lang="en-US" sz="2000" dirty="0" err="1">
                <a:solidFill>
                  <a:schemeClr val="accent5">
                    <a:lumMod val="20000"/>
                    <a:lumOff val="80000"/>
                  </a:schemeClr>
                </a:solidFill>
                <a:latin typeface="Consolas" pitchFamily="49" charset="0"/>
                <a:cs typeface="Consolas" pitchFamily="49" charset="0"/>
              </a:rPr>
              <a:t>car</a:t>
            </a:r>
            <a:r>
              <a:rPr lang="en-US" sz="2000" dirty="0">
                <a:solidFill>
                  <a:schemeClr val="accent5">
                    <a:lumMod val="20000"/>
                    <a:lumOff val="80000"/>
                  </a:schemeClr>
                </a:solidFill>
                <a:latin typeface="Consolas" pitchFamily="49" charset="0"/>
                <a:cs typeface="Consolas" pitchFamily="49" charset="0"/>
              </a:rPr>
              <a:t> in fords) </a:t>
            </a:r>
            <a:r>
              <a:rPr lang="nl-BE" sz="2000" dirty="0">
                <a:solidFill>
                  <a:schemeClr val="accent5">
                    <a:lumMod val="20000"/>
                    <a:lumOff val="80000"/>
                  </a:schemeClr>
                </a:solidFill>
                <a:latin typeface="Consolas" pitchFamily="49" charset="0"/>
                <a:cs typeface="Consolas" pitchFamily="49" charset="0"/>
              </a:rPr>
              <a:t>{</a:t>
            </a:r>
          </a:p>
          <a:p>
            <a:pPr>
              <a:buNone/>
            </a:pPr>
            <a:r>
              <a:rPr lang="nl-BE" sz="2000" dirty="0">
                <a:solidFill>
                  <a:schemeClr val="accent5">
                    <a:lumMod val="20000"/>
                    <a:lumOff val="80000"/>
                  </a:schemeClr>
                </a:solidFill>
                <a:latin typeface="Consolas" pitchFamily="49" charset="0"/>
                <a:cs typeface="Consolas" pitchFamily="49" charset="0"/>
              </a:rPr>
              <a:t>		Console.Writeline(String.Format("Car: Make:{0} 			 			</a:t>
            </a:r>
            <a:r>
              <a:rPr lang="nl-BE" sz="2000" dirty="0" err="1">
                <a:solidFill>
                  <a:schemeClr val="accent5">
                    <a:lumMod val="20000"/>
                    <a:lumOff val="80000"/>
                  </a:schemeClr>
                </a:solidFill>
                <a:latin typeface="Consolas" pitchFamily="49" charset="0"/>
                <a:cs typeface="Consolas" pitchFamily="49" charset="0"/>
              </a:rPr>
              <a:t>Color</a:t>
            </a:r>
            <a:r>
              <a:rPr lang="nl-BE" sz="2000" dirty="0">
                <a:solidFill>
                  <a:schemeClr val="accent5">
                    <a:lumMod val="20000"/>
                    <a:lumOff val="80000"/>
                  </a:schemeClr>
                </a:solidFill>
                <a:latin typeface="Consolas" pitchFamily="49" charset="0"/>
                <a:cs typeface="Consolas" pitchFamily="49" charset="0"/>
              </a:rPr>
              <a:t>:{1}”, car.Make, car.Color));</a:t>
            </a:r>
          </a:p>
          <a:p>
            <a:pPr>
              <a:buNone/>
            </a:pPr>
            <a:r>
              <a:rPr lang="nl-BE" sz="2000" dirty="0">
                <a:solidFill>
                  <a:schemeClr val="accent5">
                    <a:lumMod val="20000"/>
                    <a:lumOff val="80000"/>
                  </a:schemeClr>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18</a:t>
            </a:fld>
            <a:endParaRPr lang="nl-BE"/>
          </a:p>
        </p:txBody>
      </p:sp>
    </p:spTree>
    <p:extLst>
      <p:ext uri="{BB962C8B-B14F-4D97-AF65-F5344CB8AC3E}">
        <p14:creationId xmlns:p14="http://schemas.microsoft.com/office/powerpoint/2010/main" val="2335205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0151" y="2845927"/>
            <a:ext cx="32403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630151" y="1552228"/>
            <a:ext cx="39604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395536" y="116632"/>
            <a:ext cx="8568952" cy="1143000"/>
          </a:xfrm>
        </p:spPr>
        <p:txBody>
          <a:bodyPr>
            <a:noAutofit/>
          </a:bodyPr>
          <a:lstStyle/>
          <a:p>
            <a:pPr lvl="1" algn="ctr" rtl="0">
              <a:spcBef>
                <a:spcPct val="0"/>
              </a:spcBef>
            </a:pPr>
            <a:r>
              <a:rPr lang="nl-BE" sz="3800" dirty="0">
                <a:latin typeface="+mj-lt"/>
              </a:rPr>
              <a:t>Implicit Typed Local Variable Declarations</a:t>
            </a:r>
          </a:p>
        </p:txBody>
      </p:sp>
      <p:sp>
        <p:nvSpPr>
          <p:cNvPr id="3" name="Content Placeholder 2"/>
          <p:cNvSpPr>
            <a:spLocks noGrp="1"/>
          </p:cNvSpPr>
          <p:nvPr>
            <p:ph idx="1"/>
          </p:nvPr>
        </p:nvSpPr>
        <p:spPr/>
        <p:txBody>
          <a:bodyPr>
            <a:normAutofit fontScale="85000" lnSpcReduction="10000"/>
          </a:bodyPr>
          <a:lstStyle/>
          <a:p>
            <a:pPr>
              <a:buNone/>
            </a:pPr>
            <a:r>
              <a:rPr lang="nl-BE" sz="2400" dirty="0">
                <a:solidFill>
                  <a:schemeClr val="accent5">
                    <a:lumMod val="20000"/>
                    <a:lumOff val="80000"/>
                  </a:schemeClr>
                </a:solidFill>
                <a:latin typeface="Consolas" pitchFamily="49" charset="0"/>
                <a:cs typeface="Consolas" pitchFamily="49" charset="0"/>
              </a:rPr>
              <a:t>Car c = new Car();</a:t>
            </a:r>
          </a:p>
          <a:p>
            <a:pPr>
              <a:buNone/>
            </a:pPr>
            <a:r>
              <a:rPr lang="nl-BE" sz="2400" dirty="0">
                <a:solidFill>
                  <a:schemeClr val="accent5">
                    <a:lumMod val="20000"/>
                    <a:lumOff val="80000"/>
                  </a:schemeClr>
                </a:solidFill>
                <a:latin typeface="Consolas" pitchFamily="49" charset="0"/>
                <a:cs typeface="Consolas" pitchFamily="49" charset="0"/>
              </a:rPr>
              <a:t>List&lt;Car&gt; cars = GetCars();</a:t>
            </a:r>
          </a:p>
          <a:p>
            <a:r>
              <a:rPr lang="nl-BE" dirty="0"/>
              <a:t>Je kan ook compiler type laten bepalen</a:t>
            </a:r>
          </a:p>
          <a:p>
            <a:pPr>
              <a:buNone/>
            </a:pPr>
            <a:r>
              <a:rPr lang="nl-BE" sz="2400" dirty="0">
                <a:solidFill>
                  <a:schemeClr val="accent5">
                    <a:lumMod val="20000"/>
                    <a:lumOff val="80000"/>
                  </a:schemeClr>
                </a:solidFill>
                <a:latin typeface="Consolas" pitchFamily="49" charset="0"/>
                <a:cs typeface="Consolas" pitchFamily="49" charset="0"/>
              </a:rPr>
              <a:t>var cars = GetCars();</a:t>
            </a:r>
          </a:p>
          <a:p>
            <a:r>
              <a:rPr lang="nl-BE" dirty="0">
                <a:cs typeface="Arial" pitchFamily="34" charset="0"/>
              </a:rPr>
              <a:t>Regels</a:t>
            </a:r>
          </a:p>
          <a:p>
            <a:pPr lvl="1"/>
            <a:r>
              <a:rPr lang="nl-BE" dirty="0">
                <a:cs typeface="Arial" pitchFamily="34" charset="0"/>
              </a:rPr>
              <a:t>Alleen toepassen op lokale variabelen</a:t>
            </a:r>
          </a:p>
          <a:p>
            <a:pPr lvl="1"/>
            <a:r>
              <a:rPr lang="nl-BE" dirty="0">
                <a:cs typeface="Arial" pitchFamily="34" charset="0"/>
              </a:rPr>
              <a:t>Declaratie statement: gelijkheidsteken + niet null assignment</a:t>
            </a:r>
          </a:p>
          <a:p>
            <a:pPr lvl="1"/>
            <a:r>
              <a:rPr lang="nl-BE" dirty="0">
                <a:cs typeface="Arial" pitchFamily="34" charset="0"/>
              </a:rPr>
              <a:t>Kan niet toegepast worden op parameters van methodes</a:t>
            </a:r>
          </a:p>
          <a:p>
            <a:r>
              <a:rPr lang="nl-BE" dirty="0">
                <a:cs typeface="Arial" pitchFamily="34" charset="0"/>
              </a:rPr>
              <a:t>Impliciete datatypes zijn nodig om anonieme types te ondersteunen =&gt; nodig voor LINQ</a:t>
            </a:r>
          </a:p>
        </p:txBody>
      </p:sp>
      <p:sp>
        <p:nvSpPr>
          <p:cNvPr id="4" name="Slide Number Placeholder 3"/>
          <p:cNvSpPr>
            <a:spLocks noGrp="1"/>
          </p:cNvSpPr>
          <p:nvPr>
            <p:ph type="sldNum" sz="quarter" idx="12"/>
          </p:nvPr>
        </p:nvSpPr>
        <p:spPr/>
        <p:txBody>
          <a:bodyPr/>
          <a:lstStyle/>
          <a:p>
            <a:fld id="{8722EF77-155D-43FD-A48B-A950E6DC0062}" type="slidenum">
              <a:rPr lang="nl-BE" smtClean="0"/>
              <a:pPr/>
              <a:t>19</a:t>
            </a:fld>
            <a:endParaRPr lang="nl-BE"/>
          </a:p>
        </p:txBody>
      </p:sp>
    </p:spTree>
    <p:extLst>
      <p:ext uri="{BB962C8B-B14F-4D97-AF65-F5344CB8AC3E}">
        <p14:creationId xmlns:p14="http://schemas.microsoft.com/office/powerpoint/2010/main" val="224257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LINQ?</a:t>
            </a:r>
          </a:p>
        </p:txBody>
      </p:sp>
      <p:sp>
        <p:nvSpPr>
          <p:cNvPr id="3" name="Content Placeholder 2"/>
          <p:cNvSpPr>
            <a:spLocks noGrp="1"/>
          </p:cNvSpPr>
          <p:nvPr>
            <p:ph idx="1"/>
          </p:nvPr>
        </p:nvSpPr>
        <p:spPr/>
        <p:txBody>
          <a:bodyPr/>
          <a:lstStyle/>
          <a:p>
            <a:r>
              <a:rPr lang="nl-BE" dirty="0"/>
              <a:t>LINQ werkt op elke collectie die IEnumerable IEnumerable&lt;T&gt;, IQueryable, of IQueryable&lt;T&gt; interface implementeert</a:t>
            </a:r>
          </a:p>
          <a:p>
            <a:r>
              <a:rPr lang="nl-BE" b="1" dirty="0"/>
              <a:t>Niet uitsluitend voor databanken, kan ook objecten of  op XML bestanden gebruikt worden.</a:t>
            </a:r>
          </a:p>
        </p:txBody>
      </p:sp>
      <p:sp>
        <p:nvSpPr>
          <p:cNvPr id="4" name="Slide Number Placeholder 3"/>
          <p:cNvSpPr>
            <a:spLocks noGrp="1"/>
          </p:cNvSpPr>
          <p:nvPr>
            <p:ph type="sldNum" sz="quarter" idx="12"/>
          </p:nvPr>
        </p:nvSpPr>
        <p:spPr/>
        <p:txBody>
          <a:bodyPr/>
          <a:lstStyle/>
          <a:p>
            <a:fld id="{8722EF77-155D-43FD-A48B-A950E6DC0062}" type="slidenum">
              <a:rPr lang="nl-BE" smtClean="0"/>
              <a:pPr/>
              <a:t>2</a:t>
            </a:fld>
            <a:endParaRPr lang="nl-BE"/>
          </a:p>
        </p:txBody>
      </p:sp>
    </p:spTree>
    <p:extLst>
      <p:ext uri="{BB962C8B-B14F-4D97-AF65-F5344CB8AC3E}">
        <p14:creationId xmlns:p14="http://schemas.microsoft.com/office/powerpoint/2010/main" val="275577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3645024"/>
            <a:ext cx="61926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Anonieme types</a:t>
            </a:r>
          </a:p>
        </p:txBody>
      </p:sp>
      <p:sp>
        <p:nvSpPr>
          <p:cNvPr id="3" name="Content Placeholder 2"/>
          <p:cNvSpPr>
            <a:spLocks noGrp="1"/>
          </p:cNvSpPr>
          <p:nvPr>
            <p:ph idx="1"/>
          </p:nvPr>
        </p:nvSpPr>
        <p:spPr/>
        <p:txBody>
          <a:bodyPr>
            <a:normAutofit fontScale="85000" lnSpcReduction="10000"/>
          </a:bodyPr>
          <a:lstStyle/>
          <a:p>
            <a:r>
              <a:rPr lang="nl-BE" dirty="0"/>
              <a:t>Voorbeeld:</a:t>
            </a:r>
          </a:p>
          <a:p>
            <a:pPr lvl="1"/>
            <a:r>
              <a:rPr lang="nl-BE" dirty="0"/>
              <a:t>Properties van auto’s aan datagrid koppelen</a:t>
            </a:r>
          </a:p>
          <a:p>
            <a:pPr lvl="1"/>
            <a:r>
              <a:rPr lang="nl-BE" dirty="0"/>
              <a:t>Maar je wilt niet alle properties zien</a:t>
            </a:r>
          </a:p>
          <a:p>
            <a:pPr lvl="1"/>
            <a:r>
              <a:rPr lang="nl-BE" dirty="0"/>
              <a:t>Slechts enkele</a:t>
            </a:r>
          </a:p>
          <a:p>
            <a:r>
              <a:rPr lang="nl-BE" dirty="0"/>
              <a:t>Code:</a:t>
            </a:r>
          </a:p>
          <a:p>
            <a:pPr>
              <a:buNone/>
            </a:pPr>
            <a:r>
              <a:rPr lang="nl-BE" sz="2000" dirty="0">
                <a:solidFill>
                  <a:schemeClr val="accent5">
                    <a:lumMod val="20000"/>
                    <a:lumOff val="80000"/>
                  </a:schemeClr>
                </a:solidFill>
                <a:latin typeface="Consolas" pitchFamily="49" charset="0"/>
                <a:cs typeface="Consolas" pitchFamily="49" charset="0"/>
              </a:rPr>
              <a:t>var x = new {Make = "VW", Model = "Bug"};</a:t>
            </a:r>
          </a:p>
          <a:p>
            <a:pPr>
              <a:buNone/>
            </a:pPr>
            <a:r>
              <a:rPr lang="nl-BE" sz="2000" dirty="0">
                <a:solidFill>
                  <a:schemeClr val="accent5">
                    <a:lumMod val="20000"/>
                    <a:lumOff val="80000"/>
                  </a:schemeClr>
                </a:solidFill>
                <a:latin typeface="Consolas" pitchFamily="49" charset="0"/>
                <a:cs typeface="Consolas" pitchFamily="49" charset="0"/>
              </a:rPr>
              <a:t>Console.Writeline(x.Make + ", " + x.Model);</a:t>
            </a:r>
          </a:p>
          <a:p>
            <a:r>
              <a:rPr lang="nl-BE" dirty="0">
                <a:cs typeface="Arial" pitchFamily="34" charset="0"/>
              </a:rPr>
              <a:t>IntelliSense zal in 2</a:t>
            </a:r>
            <a:r>
              <a:rPr lang="nl-BE" baseline="30000" dirty="0">
                <a:cs typeface="Arial" pitchFamily="34" charset="0"/>
              </a:rPr>
              <a:t>de</a:t>
            </a:r>
            <a:r>
              <a:rPr lang="nl-BE" dirty="0">
                <a:cs typeface="Arial" pitchFamily="34" charset="0"/>
              </a:rPr>
              <a:t> lijn na x. zelf aanvullen met Make of Model</a:t>
            </a:r>
          </a:p>
          <a:p>
            <a:r>
              <a:rPr lang="nl-BE" dirty="0">
                <a:cs typeface="Arial" pitchFamily="34" charset="0"/>
              </a:rPr>
              <a:t>Impliciet typed: je kent naam van anonieme type niet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20</a:t>
            </a:fld>
            <a:endParaRPr lang="nl-BE"/>
          </a:p>
        </p:txBody>
      </p:sp>
    </p:spTree>
    <p:extLst>
      <p:ext uri="{BB962C8B-B14F-4D97-AF65-F5344CB8AC3E}">
        <p14:creationId xmlns:p14="http://schemas.microsoft.com/office/powerpoint/2010/main" val="64181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636912"/>
            <a:ext cx="8568952"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Anonieme types en LINQ</a:t>
            </a:r>
          </a:p>
        </p:txBody>
      </p:sp>
      <p:sp>
        <p:nvSpPr>
          <p:cNvPr id="3" name="Content Placeholder 2"/>
          <p:cNvSpPr>
            <a:spLocks noGrp="1"/>
          </p:cNvSpPr>
          <p:nvPr>
            <p:ph idx="1"/>
          </p:nvPr>
        </p:nvSpPr>
        <p:spPr/>
        <p:txBody>
          <a:bodyPr>
            <a:normAutofit fontScale="92500"/>
          </a:bodyPr>
          <a:lstStyle/>
          <a:p>
            <a:r>
              <a:rPr lang="nl-BE" dirty="0"/>
              <a:t>Anonieme types worden gebruikt voor projecties</a:t>
            </a:r>
          </a:p>
          <a:p>
            <a:r>
              <a:rPr lang="nl-BE" dirty="0"/>
              <a:t>Voorbeeld:</a:t>
            </a:r>
          </a:p>
          <a:p>
            <a:pPr>
              <a:buNone/>
            </a:pPr>
            <a:r>
              <a:rPr lang="nl-BE" sz="2200" dirty="0">
                <a:solidFill>
                  <a:schemeClr val="accent5">
                    <a:lumMod val="20000"/>
                    <a:lumOff val="80000"/>
                  </a:schemeClr>
                </a:solidFill>
                <a:latin typeface="Consolas" pitchFamily="49" charset="0"/>
                <a:cs typeface="Consolas" pitchFamily="49" charset="0"/>
              </a:rPr>
              <a:t>var carData = from c in GetCars() </a:t>
            </a:r>
            <a:br>
              <a:rPr lang="nl-BE" sz="2200" dirty="0">
                <a:solidFill>
                  <a:schemeClr val="accent5">
                    <a:lumMod val="20000"/>
                    <a:lumOff val="80000"/>
                  </a:schemeClr>
                </a:solidFill>
                <a:latin typeface="Consolas" pitchFamily="49" charset="0"/>
                <a:cs typeface="Consolas" pitchFamily="49" charset="0"/>
              </a:rPr>
            </a:br>
            <a:r>
              <a:rPr lang="nl-BE" sz="2200" dirty="0">
                <a:solidFill>
                  <a:schemeClr val="accent5">
                    <a:lumMod val="20000"/>
                    <a:lumOff val="80000"/>
                  </a:schemeClr>
                </a:solidFill>
                <a:latin typeface="Consolas" pitchFamily="49" charset="0"/>
                <a:cs typeface="Consolas" pitchFamily="49" charset="0"/>
              </a:rPr>
              <a:t>	        	 </a:t>
            </a:r>
            <a:r>
              <a:rPr lang="nl-BE" sz="2200" dirty="0" err="1">
                <a:solidFill>
                  <a:schemeClr val="accent5">
                    <a:lumMod val="20000"/>
                    <a:lumOff val="80000"/>
                  </a:schemeClr>
                </a:solidFill>
                <a:latin typeface="Consolas" pitchFamily="49" charset="0"/>
                <a:cs typeface="Consolas" pitchFamily="49" charset="0"/>
              </a:rPr>
              <a:t>where</a:t>
            </a:r>
            <a:r>
              <a:rPr lang="nl-BE" sz="2200" dirty="0">
                <a:solidFill>
                  <a:schemeClr val="accent5">
                    <a:lumMod val="20000"/>
                    <a:lumOff val="80000"/>
                  </a:schemeClr>
                </a:solidFill>
                <a:latin typeface="Consolas" pitchFamily="49" charset="0"/>
                <a:cs typeface="Consolas" pitchFamily="49" charset="0"/>
              </a:rPr>
              <a:t> c.Year &gt;= 2000</a:t>
            </a:r>
            <a:br>
              <a:rPr lang="nl-BE" sz="2200" dirty="0">
                <a:solidFill>
                  <a:schemeClr val="accent5">
                    <a:lumMod val="20000"/>
                    <a:lumOff val="80000"/>
                  </a:schemeClr>
                </a:solidFill>
                <a:latin typeface="Consolas" pitchFamily="49" charset="0"/>
                <a:cs typeface="Consolas" pitchFamily="49" charset="0"/>
              </a:rPr>
            </a:br>
            <a:r>
              <a:rPr lang="nl-BE" sz="2200" dirty="0">
                <a:solidFill>
                  <a:schemeClr val="accent5">
                    <a:lumMod val="20000"/>
                    <a:lumOff val="80000"/>
                  </a:schemeClr>
                </a:solidFill>
                <a:latin typeface="Consolas" pitchFamily="49" charset="0"/>
                <a:cs typeface="Consolas" pitchFamily="49" charset="0"/>
              </a:rPr>
              <a:t>	        	 </a:t>
            </a:r>
            <a:r>
              <a:rPr lang="nl-BE" sz="2200" dirty="0" err="1">
                <a:solidFill>
                  <a:schemeClr val="accent5">
                    <a:lumMod val="20000"/>
                    <a:lumOff val="80000"/>
                  </a:schemeClr>
                </a:solidFill>
                <a:latin typeface="Consolas" pitchFamily="49" charset="0"/>
                <a:cs typeface="Consolas" pitchFamily="49" charset="0"/>
              </a:rPr>
              <a:t>orderby</a:t>
            </a:r>
            <a:r>
              <a:rPr lang="nl-BE" sz="2200" dirty="0">
                <a:solidFill>
                  <a:schemeClr val="accent5">
                    <a:lumMod val="20000"/>
                    <a:lumOff val="80000"/>
                  </a:schemeClr>
                </a:solidFill>
                <a:latin typeface="Consolas" pitchFamily="49" charset="0"/>
                <a:cs typeface="Consolas" pitchFamily="49" charset="0"/>
              </a:rPr>
              <a:t> c.Year</a:t>
            </a:r>
            <a:br>
              <a:rPr lang="nl-BE" sz="2200" dirty="0">
                <a:solidFill>
                  <a:schemeClr val="accent5">
                    <a:lumMod val="20000"/>
                    <a:lumOff val="80000"/>
                  </a:schemeClr>
                </a:solidFill>
                <a:latin typeface="Consolas" pitchFamily="49" charset="0"/>
                <a:cs typeface="Consolas" pitchFamily="49" charset="0"/>
              </a:rPr>
            </a:br>
            <a:r>
              <a:rPr lang="nl-BE" sz="2200" dirty="0">
                <a:solidFill>
                  <a:schemeClr val="accent5">
                    <a:lumMod val="20000"/>
                    <a:lumOff val="80000"/>
                  </a:schemeClr>
                </a:solidFill>
                <a:latin typeface="Consolas" pitchFamily="49" charset="0"/>
                <a:cs typeface="Consolas" pitchFamily="49" charset="0"/>
              </a:rPr>
              <a:t>	        	 select new {</a:t>
            </a:r>
          </a:p>
          <a:p>
            <a:pPr>
              <a:buNone/>
            </a:pPr>
            <a:r>
              <a:rPr lang="nl-BE" sz="2200" dirty="0">
                <a:solidFill>
                  <a:schemeClr val="accent5">
                    <a:lumMod val="20000"/>
                    <a:lumOff val="80000"/>
                  </a:schemeClr>
                </a:solidFill>
                <a:latin typeface="Consolas" pitchFamily="49" charset="0"/>
                <a:cs typeface="Consolas" pitchFamily="49" charset="0"/>
              </a:rPr>
              <a:t>					  </a:t>
            </a:r>
            <a:r>
              <a:rPr lang="nl-BE" sz="2200" dirty="0" err="1">
                <a:solidFill>
                  <a:schemeClr val="accent5">
                    <a:lumMod val="20000"/>
                    <a:lumOff val="80000"/>
                  </a:schemeClr>
                </a:solidFill>
                <a:latin typeface="Consolas" pitchFamily="49" charset="0"/>
                <a:cs typeface="Consolas" pitchFamily="49" charset="0"/>
              </a:rPr>
              <a:t>c.VIN</a:t>
            </a:r>
            <a:r>
              <a:rPr lang="nl-BE" sz="2200" dirty="0">
                <a:solidFill>
                  <a:schemeClr val="accent5">
                    <a:lumMod val="20000"/>
                    <a:lumOff val="80000"/>
                  </a:schemeClr>
                </a:solidFill>
                <a:latin typeface="Consolas" pitchFamily="49" charset="0"/>
                <a:cs typeface="Consolas" pitchFamily="49" charset="0"/>
              </a:rPr>
              <a:t>,</a:t>
            </a:r>
          </a:p>
          <a:p>
            <a:pPr>
              <a:buNone/>
            </a:pPr>
            <a:r>
              <a:rPr lang="nl-BE" sz="2200" dirty="0">
                <a:solidFill>
                  <a:schemeClr val="accent5">
                    <a:lumMod val="20000"/>
                    <a:lumOff val="80000"/>
                  </a:schemeClr>
                </a:solidFill>
                <a:latin typeface="Consolas" pitchFamily="49" charset="0"/>
                <a:cs typeface="Consolas" pitchFamily="49" charset="0"/>
              </a:rPr>
              <a:t>					  </a:t>
            </a:r>
            <a:r>
              <a:rPr lang="nl-BE" sz="2200" dirty="0" err="1">
                <a:solidFill>
                  <a:schemeClr val="accent5">
                    <a:lumMod val="20000"/>
                    <a:lumOff val="80000"/>
                  </a:schemeClr>
                </a:solidFill>
                <a:latin typeface="Consolas" pitchFamily="49" charset="0"/>
                <a:cs typeface="Consolas" pitchFamily="49" charset="0"/>
              </a:rPr>
              <a:t>MakeAndModel</a:t>
            </a:r>
            <a:r>
              <a:rPr lang="nl-BE" sz="2200" dirty="0">
                <a:solidFill>
                  <a:schemeClr val="accent5">
                    <a:lumMod val="20000"/>
                    <a:lumOff val="80000"/>
                  </a:schemeClr>
                </a:solidFill>
                <a:latin typeface="Consolas" pitchFamily="49" charset="0"/>
                <a:cs typeface="Consolas" pitchFamily="49" charset="0"/>
              </a:rPr>
              <a:t> = c.Make + " " + c.Model</a:t>
            </a:r>
          </a:p>
          <a:p>
            <a:pPr>
              <a:buNone/>
            </a:pPr>
            <a:r>
              <a:rPr lang="nl-BE" sz="2200" dirty="0">
                <a:solidFill>
                  <a:schemeClr val="accent5">
                    <a:lumMod val="20000"/>
                    <a:lumOff val="80000"/>
                  </a:schemeClr>
                </a:solidFill>
                <a:latin typeface="Consolas" pitchFamily="49" charset="0"/>
                <a:cs typeface="Consolas" pitchFamily="49" charset="0"/>
              </a:rPr>
              <a:t>		        };</a:t>
            </a:r>
          </a:p>
          <a:p>
            <a:pPr>
              <a:buNone/>
            </a:pPr>
            <a:r>
              <a:rPr lang="nl-BE" sz="2200" dirty="0">
                <a:solidFill>
                  <a:schemeClr val="accent5">
                    <a:lumMod val="20000"/>
                    <a:lumOff val="80000"/>
                  </a:schemeClr>
                </a:solidFill>
                <a:latin typeface="Consolas" pitchFamily="49" charset="0"/>
                <a:cs typeface="Consolas" pitchFamily="49" charset="0"/>
              </a:rPr>
              <a:t>dgResults.DataSource = carData.ToList();</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21</a:t>
            </a:fld>
            <a:endParaRPr lang="nl-BE"/>
          </a:p>
        </p:txBody>
      </p:sp>
    </p:spTree>
    <p:extLst>
      <p:ext uri="{BB962C8B-B14F-4D97-AF65-F5344CB8AC3E}">
        <p14:creationId xmlns:p14="http://schemas.microsoft.com/office/powerpoint/2010/main" val="240055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Anonieme types en LINQ</a:t>
            </a:r>
          </a:p>
        </p:txBody>
      </p:sp>
      <p:sp>
        <p:nvSpPr>
          <p:cNvPr id="3" name="Content Placeholder 2"/>
          <p:cNvSpPr>
            <a:spLocks noGrp="1"/>
          </p:cNvSpPr>
          <p:nvPr>
            <p:ph idx="1"/>
          </p:nvPr>
        </p:nvSpPr>
        <p:spPr/>
        <p:txBody>
          <a:bodyPr/>
          <a:lstStyle/>
          <a:p>
            <a:r>
              <a:rPr lang="nl-BE" dirty="0"/>
              <a:t>Resultaat:</a:t>
            </a:r>
          </a:p>
        </p:txBody>
      </p:sp>
      <p:sp>
        <p:nvSpPr>
          <p:cNvPr id="5" name="Slide Number Placeholder 4"/>
          <p:cNvSpPr>
            <a:spLocks noGrp="1"/>
          </p:cNvSpPr>
          <p:nvPr>
            <p:ph type="sldNum" sz="quarter" idx="12"/>
          </p:nvPr>
        </p:nvSpPr>
        <p:spPr/>
        <p:txBody>
          <a:bodyPr/>
          <a:lstStyle/>
          <a:p>
            <a:fld id="{8722EF77-155D-43FD-A48B-A950E6DC0062}" type="slidenum">
              <a:rPr lang="nl-BE" smtClean="0"/>
              <a:pPr/>
              <a:t>22</a:t>
            </a:fld>
            <a:endParaRPr lang="nl-BE"/>
          </a:p>
        </p:txBody>
      </p:sp>
      <p:pic>
        <p:nvPicPr>
          <p:cNvPr id="4" name="Picture 3" descr="anoniemetypes.png"/>
          <p:cNvPicPr>
            <a:picLocks noChangeAspect="1"/>
          </p:cNvPicPr>
          <p:nvPr/>
        </p:nvPicPr>
        <p:blipFill>
          <a:blip r:embed="rId3" cstate="print"/>
          <a:stretch>
            <a:fillRect/>
          </a:stretch>
        </p:blipFill>
        <p:spPr>
          <a:xfrm>
            <a:off x="3275856" y="1844824"/>
            <a:ext cx="3400900" cy="4201112"/>
          </a:xfrm>
          <a:prstGeom prst="rect">
            <a:avLst/>
          </a:prstGeom>
        </p:spPr>
      </p:pic>
    </p:spTree>
    <p:extLst>
      <p:ext uri="{BB962C8B-B14F-4D97-AF65-F5344CB8AC3E}">
        <p14:creationId xmlns:p14="http://schemas.microsoft.com/office/powerpoint/2010/main" val="421565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3068960"/>
            <a:ext cx="8712968"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Lambda expressies</a:t>
            </a:r>
          </a:p>
        </p:txBody>
      </p:sp>
      <p:sp>
        <p:nvSpPr>
          <p:cNvPr id="3" name="Content Placeholder 2"/>
          <p:cNvSpPr>
            <a:spLocks noGrp="1"/>
          </p:cNvSpPr>
          <p:nvPr>
            <p:ph idx="1"/>
          </p:nvPr>
        </p:nvSpPr>
        <p:spPr>
          <a:xfrm>
            <a:off x="107504" y="1219200"/>
            <a:ext cx="8784976" cy="4937760"/>
          </a:xfrm>
        </p:spPr>
        <p:txBody>
          <a:bodyPr>
            <a:normAutofit/>
          </a:bodyPr>
          <a:lstStyle/>
          <a:p>
            <a:r>
              <a:rPr lang="nl-BE" dirty="0"/>
              <a:t>Lijken op anonieme methodes, maar hebben een speciale, korte syntax, die ze heel geschikt maken om inline te gebruiken</a:t>
            </a:r>
          </a:p>
          <a:p>
            <a:pPr>
              <a:buNone/>
            </a:pPr>
            <a:r>
              <a:rPr lang="nl-BE" sz="2400" dirty="0">
                <a:latin typeface="Arial" pitchFamily="34" charset="0"/>
                <a:cs typeface="Arial" pitchFamily="34" charset="0"/>
              </a:rPr>
              <a:t/>
            </a:r>
            <a:br>
              <a:rPr lang="nl-BE" sz="2400" dirty="0">
                <a:latin typeface="Arial" pitchFamily="34" charset="0"/>
                <a:cs typeface="Arial" pitchFamily="34" charset="0"/>
              </a:rPr>
            </a:br>
            <a:r>
              <a:rPr lang="nl-BE" sz="2200" dirty="0">
                <a:solidFill>
                  <a:schemeClr val="accent5">
                    <a:lumMod val="20000"/>
                    <a:lumOff val="80000"/>
                  </a:schemeClr>
                </a:solidFill>
                <a:latin typeface="Consolas" pitchFamily="49" charset="0"/>
                <a:cs typeface="Consolas" pitchFamily="49" charset="0"/>
              </a:rPr>
              <a:t>var cars = GetCars();</a:t>
            </a:r>
          </a:p>
          <a:p>
            <a:pPr>
              <a:buNone/>
            </a:pPr>
            <a:r>
              <a:rPr lang="nl-BE" sz="2200" dirty="0">
                <a:solidFill>
                  <a:schemeClr val="accent5">
                    <a:lumMod val="20000"/>
                    <a:lumOff val="80000"/>
                  </a:schemeClr>
                </a:solidFill>
                <a:latin typeface="Consolas" pitchFamily="49" charset="0"/>
                <a:cs typeface="Consolas" pitchFamily="49" charset="0"/>
              </a:rPr>
              <a:t>var theYear = 2000;</a:t>
            </a:r>
          </a:p>
          <a:p>
            <a:pPr>
              <a:buNone/>
            </a:pPr>
            <a:r>
              <a:rPr lang="en-US" sz="2200" dirty="0" err="1">
                <a:solidFill>
                  <a:schemeClr val="accent5">
                    <a:lumMod val="20000"/>
                    <a:lumOff val="80000"/>
                  </a:schemeClr>
                </a:solidFill>
                <a:latin typeface="Consolas" pitchFamily="49" charset="0"/>
                <a:cs typeface="Consolas" pitchFamily="49" charset="0"/>
              </a:rPr>
              <a:t>var</a:t>
            </a:r>
            <a:r>
              <a:rPr lang="en-US" sz="2200" dirty="0">
                <a:solidFill>
                  <a:schemeClr val="accent5">
                    <a:lumMod val="20000"/>
                    <a:lumOff val="80000"/>
                  </a:schemeClr>
                </a:solidFill>
                <a:latin typeface="Consolas" pitchFamily="49" charset="0"/>
                <a:cs typeface="Consolas" pitchFamily="49" charset="0"/>
              </a:rPr>
              <a:t> found = </a:t>
            </a:r>
            <a:r>
              <a:rPr lang="en-US" sz="2200" dirty="0" err="1">
                <a:solidFill>
                  <a:schemeClr val="accent5">
                    <a:lumMod val="20000"/>
                    <a:lumOff val="80000"/>
                  </a:schemeClr>
                </a:solidFill>
                <a:latin typeface="Consolas" pitchFamily="49" charset="0"/>
                <a:cs typeface="Consolas" pitchFamily="49" charset="0"/>
              </a:rPr>
              <a:t>cars.Find</a:t>
            </a:r>
            <a:r>
              <a:rPr lang="en-US" sz="2200" dirty="0">
                <a:solidFill>
                  <a:schemeClr val="accent5">
                    <a:lumMod val="20000"/>
                    <a:lumOff val="80000"/>
                  </a:schemeClr>
                </a:solidFill>
                <a:latin typeface="Consolas" pitchFamily="49" charset="0"/>
                <a:cs typeface="Consolas" pitchFamily="49" charset="0"/>
              </a:rPr>
              <a:t>(</a:t>
            </a:r>
            <a:r>
              <a:rPr lang="en-US" sz="2200" b="1" dirty="0">
                <a:solidFill>
                  <a:schemeClr val="accent5">
                    <a:lumMod val="20000"/>
                    <a:lumOff val="80000"/>
                  </a:schemeClr>
                </a:solidFill>
                <a:latin typeface="Consolas" pitchFamily="49" charset="0"/>
                <a:cs typeface="Consolas" pitchFamily="49" charset="0"/>
              </a:rPr>
              <a:t>c =&gt; </a:t>
            </a:r>
            <a:r>
              <a:rPr lang="en-US" sz="2200" b="1" dirty="0" err="1">
                <a:solidFill>
                  <a:schemeClr val="accent5">
                    <a:lumMod val="20000"/>
                    <a:lumOff val="80000"/>
                  </a:schemeClr>
                </a:solidFill>
                <a:latin typeface="Consolas" pitchFamily="49" charset="0"/>
                <a:cs typeface="Consolas" pitchFamily="49" charset="0"/>
              </a:rPr>
              <a:t>c.Year</a:t>
            </a:r>
            <a:r>
              <a:rPr lang="en-US" sz="2200" b="1" dirty="0">
                <a:solidFill>
                  <a:schemeClr val="accent5">
                    <a:lumMod val="20000"/>
                    <a:lumOff val="80000"/>
                  </a:schemeClr>
                </a:solidFill>
                <a:latin typeface="Consolas" pitchFamily="49" charset="0"/>
                <a:cs typeface="Consolas" pitchFamily="49" charset="0"/>
              </a:rPr>
              <a:t> == </a:t>
            </a:r>
            <a:r>
              <a:rPr lang="en-US" sz="2200" b="1" dirty="0" err="1">
                <a:solidFill>
                  <a:schemeClr val="accent5">
                    <a:lumMod val="20000"/>
                    <a:lumOff val="80000"/>
                  </a:schemeClr>
                </a:solidFill>
                <a:latin typeface="Consolas" pitchFamily="49" charset="0"/>
                <a:cs typeface="Consolas" pitchFamily="49" charset="0"/>
              </a:rPr>
              <a:t>theYear</a:t>
            </a:r>
            <a:r>
              <a:rPr lang="en-US" sz="2200" dirty="0">
                <a:solidFill>
                  <a:schemeClr val="accent5">
                    <a:lumMod val="20000"/>
                    <a:lumOff val="80000"/>
                  </a:schemeClr>
                </a:solidFill>
                <a:latin typeface="Consolas" pitchFamily="49" charset="0"/>
                <a:cs typeface="Consolas" pitchFamily="49" charset="0"/>
              </a:rPr>
              <a:t>);</a:t>
            </a:r>
          </a:p>
          <a:p>
            <a:pPr>
              <a:buNone/>
            </a:pPr>
            <a:r>
              <a:rPr lang="nl-BE" sz="2200" dirty="0" err="1">
                <a:solidFill>
                  <a:schemeClr val="accent5">
                    <a:lumMod val="20000"/>
                    <a:lumOff val="80000"/>
                  </a:schemeClr>
                </a:solidFill>
                <a:latin typeface="Consolas" pitchFamily="49" charset="0"/>
                <a:cs typeface="Consolas" pitchFamily="49" charset="0"/>
              </a:rPr>
              <a:t>txtLog.AppendText</a:t>
            </a:r>
            <a:r>
              <a:rPr lang="nl-BE" sz="2200" dirty="0">
                <a:solidFill>
                  <a:schemeClr val="accent5">
                    <a:lumMod val="20000"/>
                    <a:lumOff val="80000"/>
                  </a:schemeClr>
                </a:solidFill>
                <a:latin typeface="Consolas" pitchFamily="49" charset="0"/>
                <a:cs typeface="Consolas" pitchFamily="49" charset="0"/>
              </a:rPr>
              <a:t>(</a:t>
            </a:r>
            <a:r>
              <a:rPr lang="nl-BE" sz="2200" dirty="0" err="1">
                <a:solidFill>
                  <a:schemeClr val="accent5">
                    <a:lumMod val="20000"/>
                    <a:lumOff val="80000"/>
                  </a:schemeClr>
                </a:solidFill>
                <a:latin typeface="Consolas" pitchFamily="49" charset="0"/>
                <a:cs typeface="Consolas" pitchFamily="49" charset="0"/>
              </a:rPr>
              <a:t>string.Format</a:t>
            </a:r>
            <a:r>
              <a:rPr lang="nl-BE" sz="2200" dirty="0">
                <a:solidFill>
                  <a:schemeClr val="accent5">
                    <a:lumMod val="20000"/>
                    <a:lumOff val="80000"/>
                  </a:schemeClr>
                </a:solidFill>
                <a:latin typeface="Consolas" pitchFamily="49" charset="0"/>
                <a:cs typeface="Consolas" pitchFamily="49" charset="0"/>
              </a:rPr>
              <a:t>("Car VIN:{0} Make:{1} Year{2}" + Environment.NewLine, found.VIN, found.Make, found.Year));</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23</a:t>
            </a:fld>
            <a:endParaRPr lang="nl-BE"/>
          </a:p>
        </p:txBody>
      </p:sp>
      <p:sp>
        <p:nvSpPr>
          <p:cNvPr id="6" name="Ovaal 5"/>
          <p:cNvSpPr/>
          <p:nvPr/>
        </p:nvSpPr>
        <p:spPr>
          <a:xfrm>
            <a:off x="3516350" y="4304371"/>
            <a:ext cx="3605561" cy="52039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209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3826933"/>
            <a:ext cx="3960440" cy="2150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Lambda expressies</a:t>
            </a:r>
          </a:p>
        </p:txBody>
      </p:sp>
      <p:sp>
        <p:nvSpPr>
          <p:cNvPr id="3" name="Content Placeholder 2"/>
          <p:cNvSpPr>
            <a:spLocks noGrp="1"/>
          </p:cNvSpPr>
          <p:nvPr>
            <p:ph idx="1"/>
          </p:nvPr>
        </p:nvSpPr>
        <p:spPr/>
        <p:txBody>
          <a:bodyPr>
            <a:normAutofit fontScale="77500" lnSpcReduction="20000"/>
          </a:bodyPr>
          <a:lstStyle/>
          <a:p>
            <a:r>
              <a:rPr lang="nl-BE" dirty="0"/>
              <a:t>Lambda expressie: inline methode</a:t>
            </a:r>
          </a:p>
          <a:p>
            <a:r>
              <a:rPr lang="nl-BE" dirty="0"/>
              <a:t>Linkse deel:</a:t>
            </a:r>
          </a:p>
          <a:p>
            <a:pPr lvl="1"/>
            <a:r>
              <a:rPr lang="nl-BE" dirty="0"/>
              <a:t>Definieert parameters</a:t>
            </a:r>
          </a:p>
          <a:p>
            <a:r>
              <a:rPr lang="nl-BE" dirty="0"/>
              <a:t>Na =&gt; teken:</a:t>
            </a:r>
          </a:p>
          <a:p>
            <a:pPr lvl="1"/>
            <a:r>
              <a:rPr lang="nl-BE" dirty="0"/>
              <a:t>Expressie</a:t>
            </a:r>
          </a:p>
          <a:p>
            <a:r>
              <a:rPr lang="nl-BE" dirty="0"/>
              <a:t>Ook mogelijk om meerdere parameters door te geven</a:t>
            </a:r>
          </a:p>
          <a:p>
            <a:pPr>
              <a:buNone/>
            </a:pPr>
            <a:r>
              <a:rPr lang="nl-BE" sz="2400" dirty="0">
                <a:solidFill>
                  <a:schemeClr val="accent5">
                    <a:lumMod val="20000"/>
                    <a:lumOff val="80000"/>
                  </a:schemeClr>
                </a:solidFill>
                <a:latin typeface="Consolas" pitchFamily="49" charset="0"/>
                <a:cs typeface="Consolas" pitchFamily="49" charset="0"/>
              </a:rPr>
              <a:t>var found = cars.Find(c=&gt; </a:t>
            </a:r>
          </a:p>
          <a:p>
            <a:pPr>
              <a:buNone/>
            </a:pPr>
            <a:r>
              <a:rPr lang="nl-BE" sz="2400" dirty="0">
                <a:solidFill>
                  <a:schemeClr val="accent5">
                    <a:lumMod val="20000"/>
                    <a:lumOff val="80000"/>
                  </a:schemeClr>
                </a:solidFill>
                <a:latin typeface="Consolas" pitchFamily="49" charset="0"/>
                <a:cs typeface="Consolas" pitchFamily="49" charset="0"/>
              </a:rPr>
              <a:t>{</a:t>
            </a:r>
          </a:p>
          <a:p>
            <a:pPr>
              <a:buNone/>
            </a:pPr>
            <a:r>
              <a:rPr lang="nl-BE" sz="2400" dirty="0">
                <a:solidFill>
                  <a:schemeClr val="accent5">
                    <a:lumMod val="20000"/>
                    <a:lumOff val="80000"/>
                  </a:schemeClr>
                </a:solidFill>
                <a:latin typeface="Consolas" pitchFamily="49" charset="0"/>
                <a:cs typeface="Consolas" pitchFamily="49" charset="0"/>
              </a:rPr>
              <a:t>	int x;</a:t>
            </a:r>
          </a:p>
          <a:p>
            <a:pPr>
              <a:buNone/>
            </a:pPr>
            <a:r>
              <a:rPr lang="nl-BE" sz="2400" dirty="0">
                <a:solidFill>
                  <a:schemeClr val="accent5">
                    <a:lumMod val="20000"/>
                    <a:lumOff val="80000"/>
                  </a:schemeClr>
                </a:solidFill>
                <a:latin typeface="Consolas" pitchFamily="49" charset="0"/>
                <a:cs typeface="Consolas" pitchFamily="49" charset="0"/>
              </a:rPr>
              <a:t>	x = theYear;</a:t>
            </a:r>
          </a:p>
          <a:p>
            <a:pPr>
              <a:buNone/>
            </a:pPr>
            <a:r>
              <a:rPr lang="nl-BE" sz="2400" dirty="0">
                <a:solidFill>
                  <a:schemeClr val="accent5">
                    <a:lumMod val="20000"/>
                    <a:lumOff val="80000"/>
                  </a:schemeClr>
                </a:solidFill>
                <a:latin typeface="Consolas" pitchFamily="49" charset="0"/>
                <a:cs typeface="Consolas" pitchFamily="49" charset="0"/>
              </a:rPr>
              <a:t>	return c.Year == x;</a:t>
            </a:r>
          </a:p>
          <a:p>
            <a:pPr>
              <a:buNone/>
            </a:pPr>
            <a:r>
              <a:rPr lang="nl-BE" sz="2400" dirty="0">
                <a:solidFill>
                  <a:schemeClr val="accent5">
                    <a:lumMod val="20000"/>
                    <a:lumOff val="80000"/>
                  </a:schemeClr>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24</a:t>
            </a:fld>
            <a:endParaRPr lang="nl-BE"/>
          </a:p>
        </p:txBody>
      </p:sp>
    </p:spTree>
    <p:extLst>
      <p:ext uri="{BB962C8B-B14F-4D97-AF65-F5344CB8AC3E}">
        <p14:creationId xmlns:p14="http://schemas.microsoft.com/office/powerpoint/2010/main" val="4027022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Extension methods</a:t>
            </a:r>
          </a:p>
        </p:txBody>
      </p:sp>
      <p:sp>
        <p:nvSpPr>
          <p:cNvPr id="3" name="Tijdelijke aanduiding voor inhoud 2"/>
          <p:cNvSpPr>
            <a:spLocks noGrp="1"/>
          </p:cNvSpPr>
          <p:nvPr>
            <p:ph idx="1"/>
          </p:nvPr>
        </p:nvSpPr>
        <p:spPr/>
        <p:txBody>
          <a:bodyPr>
            <a:normAutofit lnSpcReduction="10000"/>
          </a:bodyPr>
          <a:lstStyle/>
          <a:p>
            <a:r>
              <a:rPr lang="nl-BE" dirty="0"/>
              <a:t>Deze methodes laten je toe om methodes toe te voegen aan een type, zelfs als je niet over de source code beschikt</a:t>
            </a:r>
          </a:p>
          <a:p>
            <a:r>
              <a:rPr lang="nl-BE" dirty="0"/>
              <a:t>Stel:</a:t>
            </a:r>
          </a:p>
          <a:p>
            <a:pPr lvl="1"/>
            <a:r>
              <a:rPr lang="nl-BE" dirty="0"/>
              <a:t>Je wilt checken of de waarde van een string variabele numeriek is</a:t>
            </a:r>
          </a:p>
          <a:p>
            <a:pPr lvl="1"/>
            <a:r>
              <a:rPr lang="nl-BE" dirty="0"/>
              <a:t>Hoe doe je dat? (klassieke manier)</a:t>
            </a:r>
          </a:p>
          <a:p>
            <a:pPr lvl="1"/>
            <a:r>
              <a:rPr lang="nl-BE" dirty="0"/>
              <a:t>Hulpklasse StringHelper maken, met daarin statische methode IsNumeric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25</a:t>
            </a:fld>
            <a:endParaRPr lang="nl-BE"/>
          </a:p>
        </p:txBody>
      </p:sp>
    </p:spTree>
    <p:extLst>
      <p:ext uri="{BB962C8B-B14F-4D97-AF65-F5344CB8AC3E}">
        <p14:creationId xmlns:p14="http://schemas.microsoft.com/office/powerpoint/2010/main" val="3530856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3789040"/>
            <a:ext cx="7704856"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395536" y="1196752"/>
            <a:ext cx="7416824"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StringHelper klasse</a:t>
            </a:r>
          </a:p>
        </p:txBody>
      </p:sp>
      <p:sp>
        <p:nvSpPr>
          <p:cNvPr id="3" name="Content Placeholder 2"/>
          <p:cNvSpPr>
            <a:spLocks noGrp="1"/>
          </p:cNvSpPr>
          <p:nvPr>
            <p:ph idx="1"/>
          </p:nvPr>
        </p:nvSpPr>
        <p:spPr>
          <a:xfrm>
            <a:off x="611560" y="1227544"/>
            <a:ext cx="7848872" cy="4937760"/>
          </a:xfrm>
        </p:spPr>
        <p:txBody>
          <a:bodyPr>
            <a:normAutofit fontScale="92500" lnSpcReduction="20000"/>
          </a:bodyPr>
          <a:lstStyle/>
          <a:p>
            <a:pPr>
              <a:buNone/>
            </a:pPr>
            <a:r>
              <a:rPr lang="nl-BE" sz="2200" dirty="0">
                <a:solidFill>
                  <a:schemeClr val="accent5">
                    <a:lumMod val="20000"/>
                    <a:lumOff val="80000"/>
                  </a:schemeClr>
                </a:solidFill>
                <a:latin typeface="Consolas" pitchFamily="49" charset="0"/>
                <a:cs typeface="Consolas" pitchFamily="49" charset="0"/>
              </a:rPr>
              <a:t>public static class StringHelper{</a:t>
            </a:r>
          </a:p>
          <a:p>
            <a:pPr>
              <a:buNone/>
            </a:pPr>
            <a:r>
              <a:rPr lang="nl-BE" sz="2200" dirty="0">
                <a:solidFill>
                  <a:schemeClr val="accent5">
                    <a:lumMod val="20000"/>
                    <a:lumOff val="80000"/>
                  </a:schemeClr>
                </a:solidFill>
                <a:latin typeface="Consolas" pitchFamily="49" charset="0"/>
                <a:cs typeface="Consolas" pitchFamily="49" charset="0"/>
              </a:rPr>
              <a:t>	public static bool IsNumeric(string str){</a:t>
            </a:r>
          </a:p>
          <a:p>
            <a:pPr>
              <a:buNone/>
            </a:pPr>
            <a:r>
              <a:rPr lang="nl-BE" sz="2200" dirty="0">
                <a:solidFill>
                  <a:schemeClr val="accent5">
                    <a:lumMod val="20000"/>
                    <a:lumOff val="80000"/>
                  </a:schemeClr>
                </a:solidFill>
                <a:latin typeface="Consolas" pitchFamily="49" charset="0"/>
                <a:cs typeface="Consolas" pitchFamily="49" charset="0"/>
              </a:rPr>
              <a:t>		double val;</a:t>
            </a:r>
          </a:p>
          <a:p>
            <a:pPr>
              <a:buNone/>
            </a:pPr>
            <a:r>
              <a:rPr lang="nl-BE" sz="2200" dirty="0">
                <a:solidFill>
                  <a:schemeClr val="accent5">
                    <a:lumMod val="20000"/>
                    <a:lumOff val="80000"/>
                  </a:schemeClr>
                </a:solidFill>
                <a:latin typeface="Consolas" pitchFamily="49" charset="0"/>
                <a:cs typeface="Consolas" pitchFamily="49" charset="0"/>
              </a:rPr>
              <a:t>		return double.TryParse(str, out val);</a:t>
            </a:r>
          </a:p>
          <a:p>
            <a:pPr>
              <a:buNone/>
            </a:pPr>
            <a:r>
              <a:rPr lang="nl-BE" sz="2200" dirty="0">
                <a:solidFill>
                  <a:schemeClr val="accent5">
                    <a:lumMod val="20000"/>
                    <a:lumOff val="80000"/>
                  </a:schemeClr>
                </a:solidFill>
                <a:latin typeface="Consolas" pitchFamily="49" charset="0"/>
                <a:cs typeface="Consolas" pitchFamily="49" charset="0"/>
              </a:rPr>
              <a:t>	}</a:t>
            </a:r>
          </a:p>
          <a:p>
            <a:pPr>
              <a:buNone/>
            </a:pPr>
            <a:r>
              <a:rPr lang="nl-BE" sz="2200" dirty="0">
                <a:solidFill>
                  <a:schemeClr val="accent5">
                    <a:lumMod val="20000"/>
                    <a:lumOff val="80000"/>
                  </a:schemeClr>
                </a:solidFill>
                <a:latin typeface="Consolas" pitchFamily="49" charset="0"/>
                <a:cs typeface="Consolas" pitchFamily="49" charset="0"/>
              </a:rPr>
              <a:t>}</a:t>
            </a:r>
          </a:p>
          <a:p>
            <a:r>
              <a:rPr lang="nl-BE" sz="2400" dirty="0">
                <a:cs typeface="Arial" pitchFamily="34" charset="0"/>
              </a:rPr>
              <a:t>Toepassen van statische methode:</a:t>
            </a:r>
            <a:endParaRPr lang="nl-BE" dirty="0">
              <a:cs typeface="Arial" pitchFamily="34" charset="0"/>
            </a:endParaRPr>
          </a:p>
          <a:p>
            <a:pPr>
              <a:buNone/>
            </a:pPr>
            <a:r>
              <a:rPr lang="nl-BE" sz="2200" dirty="0">
                <a:solidFill>
                  <a:schemeClr val="accent5">
                    <a:lumMod val="20000"/>
                    <a:lumOff val="80000"/>
                  </a:schemeClr>
                </a:solidFill>
                <a:latin typeface="Consolas" pitchFamily="49" charset="0"/>
                <a:cs typeface="Consolas" pitchFamily="49" charset="0"/>
              </a:rPr>
              <a:t>string s = "abc123";</a:t>
            </a:r>
          </a:p>
          <a:p>
            <a:pPr>
              <a:buNone/>
            </a:pPr>
            <a:r>
              <a:rPr lang="nl-BE" sz="2200" dirty="0">
                <a:solidFill>
                  <a:schemeClr val="accent5">
                    <a:lumMod val="20000"/>
                    <a:lumOff val="80000"/>
                  </a:schemeClr>
                </a:solidFill>
                <a:latin typeface="Consolas" pitchFamily="49" charset="0"/>
                <a:cs typeface="Consolas" pitchFamily="49" charset="0"/>
              </a:rPr>
              <a:t>txtLog.AppendText(StringHelper.IsNumeric(s) + Environment.NewLine);</a:t>
            </a:r>
          </a:p>
          <a:p>
            <a:pPr>
              <a:buNone/>
            </a:pPr>
            <a:r>
              <a:rPr lang="nl-BE" sz="2200" dirty="0">
                <a:solidFill>
                  <a:schemeClr val="accent5">
                    <a:lumMod val="20000"/>
                    <a:lumOff val="80000"/>
                  </a:schemeClr>
                </a:solidFill>
                <a:latin typeface="Consolas" pitchFamily="49" charset="0"/>
                <a:cs typeface="Consolas" pitchFamily="49" charset="0"/>
              </a:rPr>
              <a:t>s = "123";</a:t>
            </a:r>
          </a:p>
          <a:p>
            <a:pPr>
              <a:buNone/>
            </a:pPr>
            <a:r>
              <a:rPr lang="nl-BE" sz="2200" dirty="0">
                <a:solidFill>
                  <a:schemeClr val="accent5">
                    <a:lumMod val="20000"/>
                    <a:lumOff val="80000"/>
                  </a:schemeClr>
                </a:solidFill>
                <a:latin typeface="Consolas" pitchFamily="49" charset="0"/>
                <a:cs typeface="Consolas" pitchFamily="49" charset="0"/>
              </a:rPr>
              <a:t>txtLog.AppendText(StringHelper.IsNumeric(s) + Environment.NewLine);</a:t>
            </a:r>
          </a:p>
          <a:p>
            <a:pPr>
              <a:buNone/>
            </a:pPr>
            <a:endParaRPr lang="nl-BE"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26</a:t>
            </a:fld>
            <a:endParaRPr lang="nl-BE"/>
          </a:p>
        </p:txBody>
      </p:sp>
    </p:spTree>
    <p:extLst>
      <p:ext uri="{BB962C8B-B14F-4D97-AF65-F5344CB8AC3E}">
        <p14:creationId xmlns:p14="http://schemas.microsoft.com/office/powerpoint/2010/main" val="1717001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0" y="4581128"/>
            <a:ext cx="849694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251520" y="2060848"/>
            <a:ext cx="7560840"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Dit kan beter!!!</a:t>
            </a:r>
          </a:p>
        </p:txBody>
      </p:sp>
      <p:sp>
        <p:nvSpPr>
          <p:cNvPr id="3" name="Content Placeholder 2"/>
          <p:cNvSpPr>
            <a:spLocks noGrp="1"/>
          </p:cNvSpPr>
          <p:nvPr>
            <p:ph idx="1"/>
          </p:nvPr>
        </p:nvSpPr>
        <p:spPr/>
        <p:txBody>
          <a:bodyPr>
            <a:normAutofit fontScale="92500" lnSpcReduction="20000"/>
          </a:bodyPr>
          <a:lstStyle/>
          <a:p>
            <a:r>
              <a:rPr lang="nl-BE" dirty="0"/>
              <a:t>Gebruik maken van extension methodes</a:t>
            </a:r>
          </a:p>
          <a:p>
            <a:pPr>
              <a:buNone/>
            </a:pPr>
            <a:r>
              <a:rPr lang="nl-BE" sz="2000" dirty="0">
                <a:solidFill>
                  <a:schemeClr val="accent5">
                    <a:lumMod val="20000"/>
                    <a:lumOff val="80000"/>
                  </a:schemeClr>
                </a:solidFill>
                <a:latin typeface="Consolas" pitchFamily="49" charset="0"/>
                <a:cs typeface="Consolas" pitchFamily="49" charset="0"/>
              </a:rPr>
              <a:t>public static class StringHelper{</a:t>
            </a:r>
          </a:p>
          <a:p>
            <a:pPr>
              <a:buNone/>
            </a:pPr>
            <a:r>
              <a:rPr lang="nl-BE" sz="2000" dirty="0">
                <a:solidFill>
                  <a:schemeClr val="accent5">
                    <a:lumMod val="20000"/>
                    <a:lumOff val="80000"/>
                  </a:schemeClr>
                </a:solidFill>
                <a:latin typeface="Consolas" pitchFamily="49" charset="0"/>
                <a:cs typeface="Consolas" pitchFamily="49" charset="0"/>
              </a:rPr>
              <a:t>	public static bool IsNumeric(</a:t>
            </a:r>
            <a:r>
              <a:rPr lang="nl-BE" sz="2000" b="1" dirty="0">
                <a:solidFill>
                  <a:schemeClr val="accent5">
                    <a:lumMod val="20000"/>
                    <a:lumOff val="80000"/>
                  </a:schemeClr>
                </a:solidFill>
                <a:latin typeface="Consolas" pitchFamily="49" charset="0"/>
                <a:cs typeface="Consolas" pitchFamily="49" charset="0"/>
              </a:rPr>
              <a:t>this </a:t>
            </a:r>
            <a:r>
              <a:rPr lang="nl-BE" sz="2000" dirty="0">
                <a:solidFill>
                  <a:schemeClr val="accent5">
                    <a:lumMod val="20000"/>
                    <a:lumOff val="80000"/>
                  </a:schemeClr>
                </a:solidFill>
                <a:latin typeface="Consolas" pitchFamily="49" charset="0"/>
                <a:cs typeface="Consolas" pitchFamily="49" charset="0"/>
              </a:rPr>
              <a:t>string str){</a:t>
            </a:r>
          </a:p>
          <a:p>
            <a:pPr>
              <a:buNone/>
            </a:pPr>
            <a:r>
              <a:rPr lang="nl-BE" sz="2000" dirty="0">
                <a:solidFill>
                  <a:schemeClr val="accent5">
                    <a:lumMod val="20000"/>
                    <a:lumOff val="80000"/>
                  </a:schemeClr>
                </a:solidFill>
                <a:latin typeface="Consolas" pitchFamily="49" charset="0"/>
                <a:cs typeface="Consolas" pitchFamily="49" charset="0"/>
              </a:rPr>
              <a:t>		double val;</a:t>
            </a:r>
          </a:p>
          <a:p>
            <a:pPr>
              <a:buNone/>
            </a:pPr>
            <a:r>
              <a:rPr lang="nl-BE" sz="2000" dirty="0">
                <a:solidFill>
                  <a:schemeClr val="accent5">
                    <a:lumMod val="20000"/>
                    <a:lumOff val="80000"/>
                  </a:schemeClr>
                </a:solidFill>
                <a:latin typeface="Consolas" pitchFamily="49" charset="0"/>
                <a:cs typeface="Consolas" pitchFamily="49" charset="0"/>
              </a:rPr>
              <a:t>		return double.TryParse(str, out val);</a:t>
            </a:r>
          </a:p>
          <a:p>
            <a:pPr>
              <a:buNone/>
            </a:pPr>
            <a:r>
              <a:rPr lang="nl-BE" sz="2000" dirty="0">
                <a:solidFill>
                  <a:schemeClr val="accent5">
                    <a:lumMod val="20000"/>
                    <a:lumOff val="80000"/>
                  </a:schemeClr>
                </a:solidFill>
                <a:latin typeface="Consolas" pitchFamily="49" charset="0"/>
                <a:cs typeface="Consolas" pitchFamily="49" charset="0"/>
              </a:rPr>
              <a:t>	}</a:t>
            </a:r>
          </a:p>
          <a:p>
            <a:pPr>
              <a:buNone/>
            </a:pPr>
            <a:r>
              <a:rPr lang="nl-BE" sz="2000" dirty="0">
                <a:solidFill>
                  <a:schemeClr val="accent5">
                    <a:lumMod val="20000"/>
                    <a:lumOff val="80000"/>
                  </a:schemeClr>
                </a:solidFill>
                <a:latin typeface="Consolas" pitchFamily="49" charset="0"/>
                <a:cs typeface="Consolas" pitchFamily="49" charset="0"/>
              </a:rPr>
              <a:t>}</a:t>
            </a:r>
          </a:p>
          <a:p>
            <a:r>
              <a:rPr lang="nl-BE" sz="2400" dirty="0">
                <a:cs typeface="Arial" pitchFamily="34" charset="0"/>
              </a:rPr>
              <a:t>Toepassen van deze extension methodes</a:t>
            </a:r>
          </a:p>
          <a:p>
            <a:pPr>
              <a:buNone/>
            </a:pPr>
            <a:r>
              <a:rPr lang="nl-BE" sz="2200" dirty="0">
                <a:solidFill>
                  <a:schemeClr val="accent5">
                    <a:lumMod val="20000"/>
                    <a:lumOff val="80000"/>
                  </a:schemeClr>
                </a:solidFill>
                <a:latin typeface="Consolas" pitchFamily="49" charset="0"/>
                <a:cs typeface="Consolas" pitchFamily="49" charset="0"/>
              </a:rPr>
              <a:t>string s = "abc123";</a:t>
            </a:r>
          </a:p>
          <a:p>
            <a:pPr>
              <a:buNone/>
            </a:pPr>
            <a:r>
              <a:rPr lang="nl-BE" sz="2200" dirty="0">
                <a:solidFill>
                  <a:schemeClr val="accent5">
                    <a:lumMod val="20000"/>
                    <a:lumOff val="80000"/>
                  </a:schemeClr>
                </a:solidFill>
                <a:latin typeface="Consolas" pitchFamily="49" charset="0"/>
                <a:cs typeface="Consolas" pitchFamily="49" charset="0"/>
              </a:rPr>
              <a:t>txtLog.AppendText(s.IsNumeric() + Environment.NewLine);</a:t>
            </a:r>
          </a:p>
          <a:p>
            <a:pPr>
              <a:buNone/>
            </a:pPr>
            <a:r>
              <a:rPr lang="nl-BE" sz="2200" dirty="0">
                <a:solidFill>
                  <a:schemeClr val="accent5">
                    <a:lumMod val="20000"/>
                    <a:lumOff val="80000"/>
                  </a:schemeClr>
                </a:solidFill>
                <a:latin typeface="Consolas" pitchFamily="49" charset="0"/>
                <a:cs typeface="Consolas" pitchFamily="49" charset="0"/>
              </a:rPr>
              <a:t>s = "123";</a:t>
            </a:r>
          </a:p>
          <a:p>
            <a:pPr>
              <a:buNone/>
            </a:pPr>
            <a:r>
              <a:rPr lang="nl-BE" sz="2200" dirty="0">
                <a:solidFill>
                  <a:schemeClr val="accent5">
                    <a:lumMod val="20000"/>
                    <a:lumOff val="80000"/>
                  </a:schemeClr>
                </a:solidFill>
                <a:latin typeface="Consolas" pitchFamily="49" charset="0"/>
                <a:cs typeface="Consolas" pitchFamily="49" charset="0"/>
              </a:rPr>
              <a:t>txtLog.AppendText(s.IsNumeric() + Environment.NewLine);</a:t>
            </a:r>
          </a:p>
          <a:p>
            <a:pPr>
              <a:buNone/>
            </a:pPr>
            <a:endParaRPr lang="nl-BE" sz="2400" dirty="0">
              <a:cs typeface="Arial" pitchFamily="34" charset="0"/>
            </a:endParaRPr>
          </a:p>
          <a:p>
            <a:pPr>
              <a:buNone/>
            </a:pPr>
            <a:endParaRPr lang="nl-BE" sz="2400" dirty="0">
              <a:cs typeface="Arial" pitchFamily="34"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27</a:t>
            </a:fld>
            <a:endParaRPr lang="nl-BE"/>
          </a:p>
        </p:txBody>
      </p:sp>
      <p:sp>
        <p:nvSpPr>
          <p:cNvPr id="7" name="Oval 6"/>
          <p:cNvSpPr/>
          <p:nvPr/>
        </p:nvSpPr>
        <p:spPr>
          <a:xfrm>
            <a:off x="4940341" y="2335560"/>
            <a:ext cx="792088" cy="57606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Oval 7"/>
          <p:cNvSpPr/>
          <p:nvPr/>
        </p:nvSpPr>
        <p:spPr>
          <a:xfrm>
            <a:off x="1685434" y="1865458"/>
            <a:ext cx="792088" cy="57606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7"/>
          <p:cNvSpPr/>
          <p:nvPr/>
        </p:nvSpPr>
        <p:spPr>
          <a:xfrm>
            <a:off x="2122654" y="2251990"/>
            <a:ext cx="792088" cy="57606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0999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Regels om met extension methodes te werken</a:t>
            </a:r>
          </a:p>
        </p:txBody>
      </p:sp>
      <p:sp>
        <p:nvSpPr>
          <p:cNvPr id="3" name="Content Placeholder 2"/>
          <p:cNvSpPr>
            <a:spLocks noGrp="1"/>
          </p:cNvSpPr>
          <p:nvPr>
            <p:ph idx="1"/>
          </p:nvPr>
        </p:nvSpPr>
        <p:spPr/>
        <p:txBody>
          <a:bodyPr>
            <a:normAutofit fontScale="85000" lnSpcReduction="20000"/>
          </a:bodyPr>
          <a:lstStyle/>
          <a:p>
            <a:pPr marL="457200" indent="-457200">
              <a:buFont typeface="Arial" panose="020B0604020202020204" pitchFamily="34" charset="0"/>
              <a:buChar char="•"/>
            </a:pPr>
            <a:r>
              <a:rPr lang="nl-BE" dirty="0"/>
              <a:t>Extension methodes moeten gedefinieerd worden in een C# </a:t>
            </a:r>
            <a:r>
              <a:rPr lang="nl-BE" b="1" dirty="0"/>
              <a:t>statische</a:t>
            </a:r>
            <a:r>
              <a:rPr lang="nl-BE" dirty="0"/>
              <a:t> klasse</a:t>
            </a:r>
          </a:p>
          <a:p>
            <a:pPr marL="457200" indent="-457200">
              <a:buFont typeface="Arial" panose="020B0604020202020204" pitchFamily="34" charset="0"/>
              <a:buChar char="•"/>
            </a:pPr>
            <a:r>
              <a:rPr lang="nl-BE" dirty="0"/>
              <a:t>De statische klasse moet </a:t>
            </a:r>
            <a:r>
              <a:rPr lang="nl-BE" b="1" dirty="0"/>
              <a:t>publiek</a:t>
            </a:r>
            <a:r>
              <a:rPr lang="nl-BE" dirty="0"/>
              <a:t> zijn gedefinieerd</a:t>
            </a:r>
          </a:p>
          <a:p>
            <a:pPr marL="457200" indent="-457200">
              <a:buFont typeface="Arial" panose="020B0604020202020204" pitchFamily="34" charset="0"/>
              <a:buChar char="•"/>
            </a:pPr>
            <a:r>
              <a:rPr lang="nl-BE" dirty="0"/>
              <a:t>Als je een extension methode definieert voor een type, maar het type bezit al een methode met dezelfde naam, dan wordt deze laatste methode gebruikt, en wordt de extension methode genegeerd</a:t>
            </a:r>
          </a:p>
          <a:p>
            <a:pPr marL="457200" indent="-457200">
              <a:buFont typeface="Arial" panose="020B0604020202020204" pitchFamily="34" charset="0"/>
              <a:buChar char="•"/>
            </a:pPr>
            <a:r>
              <a:rPr lang="nl-BE" dirty="0"/>
              <a:t>Net zoals de klasse is de extension methode statisch</a:t>
            </a:r>
          </a:p>
          <a:p>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28</a:t>
            </a:fld>
            <a:endParaRPr lang="nl-BE"/>
          </a:p>
        </p:txBody>
      </p:sp>
    </p:spTree>
    <p:extLst>
      <p:ext uri="{BB962C8B-B14F-4D97-AF65-F5344CB8AC3E}">
        <p14:creationId xmlns:p14="http://schemas.microsoft.com/office/powerpoint/2010/main" val="377470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Query extension methodes</a:t>
            </a:r>
          </a:p>
        </p:txBody>
      </p:sp>
      <p:sp>
        <p:nvSpPr>
          <p:cNvPr id="3" name="Content Placeholder 2"/>
          <p:cNvSpPr>
            <a:spLocks noGrp="1"/>
          </p:cNvSpPr>
          <p:nvPr>
            <p:ph idx="1"/>
          </p:nvPr>
        </p:nvSpPr>
        <p:spPr/>
        <p:txBody>
          <a:bodyPr/>
          <a:lstStyle/>
          <a:p>
            <a:r>
              <a:rPr lang="nl-BE" dirty="0"/>
              <a:t>MS heeft query extension methodes aan IEnumerable gehangen door de extension methodes te implementeren in een klasse genaamd Enumerable, die zich in System.Linq namespace bevindt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29</a:t>
            </a:fld>
            <a:endParaRPr lang="nl-BE"/>
          </a:p>
        </p:txBody>
      </p:sp>
    </p:spTree>
    <p:extLst>
      <p:ext uri="{BB962C8B-B14F-4D97-AF65-F5344CB8AC3E}">
        <p14:creationId xmlns:p14="http://schemas.microsoft.com/office/powerpoint/2010/main" val="93297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Een eerste voorbeeldje</a:t>
            </a:r>
          </a:p>
        </p:txBody>
      </p:sp>
      <p:sp>
        <p:nvSpPr>
          <p:cNvPr id="3" name="Content Placeholder 2"/>
          <p:cNvSpPr>
            <a:spLocks noGrp="1"/>
          </p:cNvSpPr>
          <p:nvPr>
            <p:ph idx="1"/>
          </p:nvPr>
        </p:nvSpPr>
        <p:spPr>
          <a:xfrm>
            <a:off x="611560" y="1600200"/>
            <a:ext cx="7920880" cy="4853136"/>
          </a:xfrm>
          <a:solidFill>
            <a:schemeClr val="accent1"/>
          </a:solidFill>
        </p:spPr>
        <p:txBody>
          <a:bodyPr>
            <a:normAutofit fontScale="25000" lnSpcReduction="20000"/>
          </a:bodyPr>
          <a:lstStyle/>
          <a:p>
            <a:pPr>
              <a:buNone/>
            </a:pPr>
            <a:r>
              <a:rPr lang="nl-BE" sz="8000" dirty="0">
                <a:solidFill>
                  <a:schemeClr val="accent5">
                    <a:lumMod val="20000"/>
                    <a:lumOff val="80000"/>
                  </a:schemeClr>
                </a:solidFill>
                <a:latin typeface="Consolas" pitchFamily="49" charset="0"/>
                <a:cs typeface="Consolas" pitchFamily="49" charset="0"/>
              </a:rPr>
              <a:t>string[] colors = </a:t>
            </a:r>
          </a:p>
          <a:p>
            <a:pPr>
              <a:buNone/>
            </a:pPr>
            <a:r>
              <a:rPr lang="nl-BE" sz="8000" dirty="0">
                <a:solidFill>
                  <a:schemeClr val="accent5">
                    <a:lumMod val="20000"/>
                    <a:lumOff val="80000"/>
                  </a:schemeClr>
                </a:solidFill>
                <a:latin typeface="Consolas" pitchFamily="49" charset="0"/>
                <a:cs typeface="Consolas" pitchFamily="49" charset="0"/>
              </a:rPr>
              <a:t>            { </a:t>
            </a:r>
          </a:p>
          <a:p>
            <a:pPr>
              <a:buNone/>
            </a:pPr>
            <a:r>
              <a:rPr lang="nl-BE" sz="8000" dirty="0">
                <a:solidFill>
                  <a:schemeClr val="accent5">
                    <a:lumMod val="20000"/>
                    <a:lumOff val="80000"/>
                  </a:schemeClr>
                </a:solidFill>
                <a:latin typeface="Consolas" pitchFamily="49" charset="0"/>
                <a:cs typeface="Consolas" pitchFamily="49" charset="0"/>
              </a:rPr>
              <a:t>                "Red", </a:t>
            </a:r>
          </a:p>
          <a:p>
            <a:pPr>
              <a:buNone/>
            </a:pPr>
            <a:r>
              <a:rPr lang="nl-BE" sz="8000" dirty="0">
                <a:solidFill>
                  <a:schemeClr val="accent5">
                    <a:lumMod val="20000"/>
                    <a:lumOff val="80000"/>
                  </a:schemeClr>
                </a:solidFill>
                <a:latin typeface="Consolas" pitchFamily="49" charset="0"/>
                <a:cs typeface="Consolas" pitchFamily="49" charset="0"/>
              </a:rPr>
              <a:t>                "Brown", </a:t>
            </a:r>
          </a:p>
          <a:p>
            <a:pPr>
              <a:buNone/>
            </a:pPr>
            <a:r>
              <a:rPr lang="nl-BE" sz="8000" dirty="0">
                <a:solidFill>
                  <a:schemeClr val="accent5">
                    <a:lumMod val="20000"/>
                    <a:lumOff val="80000"/>
                  </a:schemeClr>
                </a:solidFill>
                <a:latin typeface="Consolas" pitchFamily="49" charset="0"/>
                <a:cs typeface="Consolas" pitchFamily="49" charset="0"/>
              </a:rPr>
              <a:t>                "Orange", </a:t>
            </a:r>
          </a:p>
          <a:p>
            <a:pPr>
              <a:buNone/>
            </a:pPr>
            <a:r>
              <a:rPr lang="nl-BE" sz="8000" dirty="0">
                <a:solidFill>
                  <a:schemeClr val="accent5">
                    <a:lumMod val="20000"/>
                    <a:lumOff val="80000"/>
                  </a:schemeClr>
                </a:solidFill>
                <a:latin typeface="Consolas" pitchFamily="49" charset="0"/>
                <a:cs typeface="Consolas" pitchFamily="49" charset="0"/>
              </a:rPr>
              <a:t>                "Yellow", </a:t>
            </a:r>
          </a:p>
          <a:p>
            <a:pPr>
              <a:buNone/>
            </a:pPr>
            <a:r>
              <a:rPr lang="nl-BE" sz="8000" dirty="0">
                <a:solidFill>
                  <a:schemeClr val="accent5">
                    <a:lumMod val="20000"/>
                    <a:lumOff val="80000"/>
                  </a:schemeClr>
                </a:solidFill>
                <a:latin typeface="Consolas" pitchFamily="49" charset="0"/>
                <a:cs typeface="Consolas" pitchFamily="49" charset="0"/>
              </a:rPr>
              <a:t>                "Black", </a:t>
            </a:r>
          </a:p>
          <a:p>
            <a:pPr>
              <a:buNone/>
            </a:pPr>
            <a:r>
              <a:rPr lang="nl-BE" sz="8000" dirty="0">
                <a:solidFill>
                  <a:schemeClr val="accent5">
                    <a:lumMod val="20000"/>
                    <a:lumOff val="80000"/>
                  </a:schemeClr>
                </a:solidFill>
                <a:latin typeface="Consolas" pitchFamily="49" charset="0"/>
                <a:cs typeface="Consolas" pitchFamily="49" charset="0"/>
              </a:rPr>
              <a:t>                "Green", </a:t>
            </a:r>
          </a:p>
          <a:p>
            <a:pPr>
              <a:buNone/>
            </a:pPr>
            <a:r>
              <a:rPr lang="nl-BE" sz="8000" dirty="0">
                <a:solidFill>
                  <a:schemeClr val="accent5">
                    <a:lumMod val="20000"/>
                    <a:lumOff val="80000"/>
                  </a:schemeClr>
                </a:solidFill>
                <a:latin typeface="Consolas" pitchFamily="49" charset="0"/>
                <a:cs typeface="Consolas" pitchFamily="49" charset="0"/>
              </a:rPr>
              <a:t>                "White", </a:t>
            </a:r>
          </a:p>
          <a:p>
            <a:pPr>
              <a:buNone/>
            </a:pPr>
            <a:r>
              <a:rPr lang="nl-BE" sz="8000" dirty="0">
                <a:solidFill>
                  <a:schemeClr val="accent5">
                    <a:lumMod val="20000"/>
                    <a:lumOff val="80000"/>
                  </a:schemeClr>
                </a:solidFill>
                <a:latin typeface="Consolas" pitchFamily="49" charset="0"/>
                <a:cs typeface="Consolas" pitchFamily="49" charset="0"/>
              </a:rPr>
              <a:t>                "Violet", </a:t>
            </a:r>
          </a:p>
          <a:p>
            <a:pPr>
              <a:buNone/>
            </a:pPr>
            <a:r>
              <a:rPr lang="nl-BE" sz="8000" dirty="0">
                <a:solidFill>
                  <a:schemeClr val="accent5">
                    <a:lumMod val="20000"/>
                    <a:lumOff val="80000"/>
                  </a:schemeClr>
                </a:solidFill>
                <a:latin typeface="Consolas" pitchFamily="49" charset="0"/>
                <a:cs typeface="Consolas" pitchFamily="49" charset="0"/>
              </a:rPr>
              <a:t>                "Blue" </a:t>
            </a:r>
          </a:p>
          <a:p>
            <a:pPr>
              <a:buNone/>
            </a:pPr>
            <a:r>
              <a:rPr lang="nl-BE" sz="8000" dirty="0">
                <a:solidFill>
                  <a:schemeClr val="accent5">
                    <a:lumMod val="20000"/>
                    <a:lumOff val="80000"/>
                  </a:schemeClr>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3</a:t>
            </a:fld>
            <a:endParaRPr lang="nl-BE"/>
          </a:p>
        </p:txBody>
      </p:sp>
    </p:spTree>
    <p:extLst>
      <p:ext uri="{BB962C8B-B14F-4D97-AF65-F5344CB8AC3E}">
        <p14:creationId xmlns:p14="http://schemas.microsoft.com/office/powerpoint/2010/main" val="214171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9802" y="1546324"/>
            <a:ext cx="722429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689802" y="2414425"/>
            <a:ext cx="722429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696038" y="3171781"/>
            <a:ext cx="7218063" cy="749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p:nvSpPr>
        <p:spPr>
          <a:xfrm>
            <a:off x="689802" y="4320292"/>
            <a:ext cx="722429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p:cNvSpPr/>
          <p:nvPr/>
        </p:nvSpPr>
        <p:spPr>
          <a:xfrm>
            <a:off x="696038" y="5270929"/>
            <a:ext cx="7224298" cy="1607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657948" y="9520"/>
            <a:ext cx="8028852" cy="1143000"/>
          </a:xfrm>
        </p:spPr>
        <p:txBody>
          <a:bodyPr>
            <a:noAutofit/>
          </a:bodyPr>
          <a:lstStyle/>
          <a:p>
            <a:r>
              <a:rPr lang="nl-BE" sz="3600" dirty="0"/>
              <a:t>Belangrijkste geïmplementeerde Query Extension Methods</a:t>
            </a:r>
          </a:p>
        </p:txBody>
      </p:sp>
      <p:sp>
        <p:nvSpPr>
          <p:cNvPr id="4" name="Slide Number Placeholder 3"/>
          <p:cNvSpPr>
            <a:spLocks noGrp="1"/>
          </p:cNvSpPr>
          <p:nvPr>
            <p:ph type="sldNum" sz="quarter" idx="12"/>
          </p:nvPr>
        </p:nvSpPr>
        <p:spPr/>
        <p:txBody>
          <a:bodyPr/>
          <a:lstStyle/>
          <a:p>
            <a:fld id="{8722EF77-155D-43FD-A48B-A950E6DC0062}" type="slidenum">
              <a:rPr lang="nl-BE" smtClean="0"/>
              <a:pPr/>
              <a:t>30</a:t>
            </a:fld>
            <a:endParaRPr lang="nl-BE"/>
          </a:p>
        </p:txBody>
      </p:sp>
      <p:sp>
        <p:nvSpPr>
          <p:cNvPr id="3" name="Content Placeholder 2"/>
          <p:cNvSpPr>
            <a:spLocks noGrp="1"/>
          </p:cNvSpPr>
          <p:nvPr>
            <p:ph idx="1"/>
          </p:nvPr>
        </p:nvSpPr>
        <p:spPr>
          <a:xfrm>
            <a:off x="193480" y="1056908"/>
            <a:ext cx="8229600" cy="5184576"/>
          </a:xfrm>
        </p:spPr>
        <p:txBody>
          <a:bodyPr>
            <a:noAutofit/>
          </a:bodyPr>
          <a:lstStyle/>
          <a:p>
            <a:r>
              <a:rPr lang="nl-BE" sz="2000" dirty="0"/>
              <a:t>ALL (geeft boolean terug)</a:t>
            </a:r>
          </a:p>
          <a:p>
            <a:pPr>
              <a:buNone/>
            </a:pPr>
            <a:r>
              <a:rPr lang="nl-BE" sz="2000" dirty="0">
                <a:latin typeface="Consolas" panose="020B0609020204030204" pitchFamily="49" charset="0"/>
                <a:cs typeface="Consolas" panose="020B0609020204030204" pitchFamily="49" charset="0"/>
              </a:rPr>
              <a:t>	</a:t>
            </a:r>
            <a:r>
              <a:rPr lang="nl-BE" sz="1600" dirty="0">
                <a:solidFill>
                  <a:schemeClr val="accent5">
                    <a:lumMod val="20000"/>
                    <a:lumOff val="80000"/>
                  </a:schemeClr>
                </a:solidFill>
                <a:latin typeface="Consolas" panose="020B0609020204030204" pitchFamily="49" charset="0"/>
                <a:cs typeface="Consolas" panose="020B0609020204030204" pitchFamily="49" charset="0"/>
              </a:rPr>
              <a:t>txtLog.WriteLine(GetCars().All(c =&gt; c.Year &gt; 1960));</a:t>
            </a:r>
          </a:p>
          <a:p>
            <a:r>
              <a:rPr lang="nl-BE" sz="2000" dirty="0"/>
              <a:t>ANY (geeft boolean terug)</a:t>
            </a:r>
          </a:p>
          <a:p>
            <a:pPr>
              <a:buNone/>
            </a:pPr>
            <a:r>
              <a:rPr lang="nl-BE" sz="2000" dirty="0">
                <a:latin typeface="Arial" pitchFamily="34" charset="0"/>
                <a:cs typeface="Arial" pitchFamily="34" charset="0"/>
              </a:rPr>
              <a:t>	</a:t>
            </a:r>
            <a:r>
              <a:rPr lang="nl-BE" sz="1600" dirty="0">
                <a:solidFill>
                  <a:schemeClr val="accent5">
                    <a:lumMod val="20000"/>
                    <a:lumOff val="80000"/>
                  </a:schemeClr>
                </a:solidFill>
                <a:latin typeface="Consolas" panose="020B0609020204030204" pitchFamily="49" charset="0"/>
                <a:cs typeface="Consolas" panose="020B0609020204030204" pitchFamily="49" charset="0"/>
              </a:rPr>
              <a:t>txtLog.WriteLine(GetCars().Any(c =&gt; c.Year &lt;= 1960));</a:t>
            </a:r>
          </a:p>
          <a:p>
            <a:r>
              <a:rPr lang="nl-BE" sz="2000" dirty="0"/>
              <a:t>AVERAGE</a:t>
            </a:r>
          </a:p>
          <a:p>
            <a:pPr>
              <a:buNone/>
            </a:pPr>
            <a:r>
              <a:rPr lang="en-US" sz="2000" dirty="0">
                <a:latin typeface="Arial" pitchFamily="34" charset="0"/>
                <a:cs typeface="Arial" pitchFamily="34"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600" dirty="0">
                <a:solidFill>
                  <a:schemeClr val="accent5">
                    <a:lumMod val="20000"/>
                    <a:lumOff val="80000"/>
                  </a:schemeClr>
                </a:solidFill>
                <a:latin typeface="Consolas" panose="020B0609020204030204" pitchFamily="49" charset="0"/>
                <a:cs typeface="Consolas" panose="020B0609020204030204" pitchFamily="49"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averageYear</a:t>
            </a:r>
            <a:r>
              <a:rPr lang="en-US" sz="1600" dirty="0">
                <a:solidFill>
                  <a:schemeClr val="accent5">
                    <a:lumMod val="20000"/>
                    <a:lumOff val="80000"/>
                  </a:schemeClr>
                </a:solidFill>
                <a:latin typeface="Consolas" panose="020B0609020204030204" pitchFamily="49" charset="0"/>
                <a:cs typeface="Consolas" panose="020B0609020204030204" pitchFamily="49" charset="0"/>
              </a:rPr>
              <a:t> =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GetCars</a:t>
            </a:r>
            <a:r>
              <a:rPr lang="en-US" sz="1600" dirty="0">
                <a:solidFill>
                  <a:schemeClr val="accent5">
                    <a:lumMod val="20000"/>
                    <a:lumOff val="80000"/>
                  </a:schemeClr>
                </a:solidFill>
                <a:latin typeface="Consolas" panose="020B0609020204030204" pitchFamily="49" charset="0"/>
                <a:cs typeface="Consolas" panose="020B0609020204030204" pitchFamily="49" charset="0"/>
              </a:rPr>
              <a:t>().Average(c =&gt;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c.Year</a:t>
            </a:r>
            <a:r>
              <a:rPr lang="en-US" sz="1600" dirty="0">
                <a:solidFill>
                  <a:schemeClr val="accent5">
                    <a:lumMod val="20000"/>
                    <a:lumOff val="80000"/>
                  </a:schemeClr>
                </a:solidFill>
                <a:latin typeface="Consolas" panose="020B0609020204030204" pitchFamily="49" charset="0"/>
                <a:cs typeface="Consolas" panose="020B0609020204030204" pitchFamily="49" charset="0"/>
              </a:rPr>
              <a:t>);</a:t>
            </a:r>
            <a:br>
              <a:rPr lang="en-US" sz="1600" dirty="0">
                <a:solidFill>
                  <a:schemeClr val="accent5">
                    <a:lumMod val="20000"/>
                    <a:lumOff val="80000"/>
                  </a:schemeClr>
                </a:solidFill>
                <a:latin typeface="Consolas" panose="020B0609020204030204" pitchFamily="49" charset="0"/>
                <a:cs typeface="Consolas" panose="020B0609020204030204" pitchFamily="49" charset="0"/>
              </a:rPr>
            </a:br>
            <a:r>
              <a:rPr lang="en-US"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txtLog.WriteLine</a:t>
            </a:r>
            <a:r>
              <a:rPr lang="nl-BE" sz="1600" dirty="0">
                <a:solidFill>
                  <a:schemeClr val="accent5">
                    <a:lumMod val="20000"/>
                    <a:lumOff val="80000"/>
                  </a:schemeClr>
                </a:solidFill>
                <a:latin typeface="Consolas" panose="020B0609020204030204" pitchFamily="49" charset="0"/>
                <a:cs typeface="Consolas" panose="020B0609020204030204" pitchFamily="49" charset="0"/>
              </a:rPr>
              <a:t>(</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averageYear</a:t>
            </a:r>
            <a:r>
              <a:rPr lang="nl-BE" sz="1600" dirty="0">
                <a:solidFill>
                  <a:schemeClr val="accent5">
                    <a:lumMod val="20000"/>
                    <a:lumOff val="80000"/>
                  </a:schemeClr>
                </a:solidFill>
                <a:latin typeface="Consolas" panose="020B0609020204030204" pitchFamily="49" charset="0"/>
                <a:cs typeface="Consolas" panose="020B0609020204030204" pitchFamily="49" charset="0"/>
              </a:rPr>
              <a:t>);</a:t>
            </a:r>
          </a:p>
          <a:p>
            <a:r>
              <a:rPr lang="nl-BE" sz="2000" dirty="0"/>
              <a:t>CAST</a:t>
            </a:r>
            <a:br>
              <a:rPr lang="nl-BE" sz="2000" dirty="0"/>
            </a:br>
            <a:r>
              <a:rPr lang="nl-BE" sz="2000" dirty="0">
                <a:latin typeface="Arial" pitchFamily="34" charset="0"/>
                <a:cs typeface="Arial" pitchFamily="34" charset="0"/>
              </a:rPr>
              <a:t>	</a:t>
            </a:r>
            <a:r>
              <a:rPr lang="nl-BE" sz="1600" dirty="0">
                <a:solidFill>
                  <a:schemeClr val="accent5">
                    <a:lumMod val="20000"/>
                    <a:lumOff val="80000"/>
                  </a:schemeClr>
                </a:solidFill>
                <a:latin typeface="Consolas" panose="020B0609020204030204" pitchFamily="49" charset="0"/>
                <a:cs typeface="Consolas" panose="020B0609020204030204" pitchFamily="49" charset="0"/>
              </a:rPr>
              <a:t>IEnumerable&lt;Car&gt; cars = GetCars();</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IEnumerable</a:t>
            </a:r>
            <a:r>
              <a:rPr lang="nl-BE" sz="1600" dirty="0">
                <a:solidFill>
                  <a:schemeClr val="accent5">
                    <a:lumMod val="20000"/>
                    <a:lumOff val="80000"/>
                  </a:schemeClr>
                </a:solidFill>
                <a:latin typeface="Consolas" panose="020B0609020204030204" pitchFamily="49" charset="0"/>
                <a:cs typeface="Consolas" panose="020B0609020204030204" pitchFamily="49" charset="0"/>
              </a:rPr>
              <a:t>&lt;Object&gt; objects =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cars.Cast</a:t>
            </a:r>
            <a:r>
              <a:rPr lang="nl-BE" sz="1600" dirty="0">
                <a:solidFill>
                  <a:schemeClr val="accent5">
                    <a:lumMod val="20000"/>
                    <a:lumOff val="80000"/>
                  </a:schemeClr>
                </a:solidFill>
                <a:latin typeface="Consolas" panose="020B0609020204030204" pitchFamily="49" charset="0"/>
                <a:cs typeface="Consolas" panose="020B0609020204030204" pitchFamily="49" charset="0"/>
              </a:rPr>
              <a:t>&lt;object&gt;();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cs typeface="Arial" pitchFamily="34" charset="0"/>
              </a:rPr>
              <a:t>CONCAT</a:t>
            </a:r>
          </a:p>
          <a:p>
            <a:pPr>
              <a:buNone/>
            </a:pPr>
            <a:r>
              <a:rPr lang="en-US" sz="1900" dirty="0">
                <a:latin typeface="Arial" pitchFamily="34" charset="0"/>
                <a:cs typeface="Arial" pitchFamily="34"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int</a:t>
            </a:r>
            <a:r>
              <a:rPr lang="en-US" sz="1600" dirty="0">
                <a:solidFill>
                  <a:schemeClr val="accent5">
                    <a:lumMod val="20000"/>
                    <a:lumOff val="80000"/>
                  </a:schemeClr>
                </a:solidFill>
                <a:latin typeface="Consolas" panose="020B0609020204030204" pitchFamily="49" charset="0"/>
                <a:cs typeface="Consolas" panose="020B0609020204030204" pitchFamily="49"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lastYearScores</a:t>
            </a:r>
            <a:r>
              <a:rPr lang="en-US" sz="1600" dirty="0">
                <a:solidFill>
                  <a:schemeClr val="accent5">
                    <a:lumMod val="20000"/>
                    <a:lumOff val="80000"/>
                  </a:schemeClr>
                </a:solidFill>
                <a:latin typeface="Consolas" panose="020B0609020204030204" pitchFamily="49" charset="0"/>
                <a:cs typeface="Consolas" panose="020B0609020204030204" pitchFamily="49" charset="0"/>
              </a:rPr>
              <a:t> = { 88, 56, 23, 99, 65 };</a:t>
            </a:r>
            <a:br>
              <a:rPr lang="en-US" sz="1600" dirty="0">
                <a:solidFill>
                  <a:schemeClr val="accent5">
                    <a:lumMod val="20000"/>
                    <a:lumOff val="80000"/>
                  </a:schemeClr>
                </a:solidFill>
                <a:latin typeface="Consolas" panose="020B0609020204030204" pitchFamily="49" charset="0"/>
                <a:cs typeface="Consolas" panose="020B0609020204030204" pitchFamily="49" charset="0"/>
              </a:rPr>
            </a:br>
            <a:r>
              <a:rPr lang="en-US" sz="1600" dirty="0">
                <a:solidFill>
                  <a:schemeClr val="accent5">
                    <a:lumMod val="20000"/>
                    <a:lumOff val="80000"/>
                  </a:schemeClr>
                </a:solidFill>
                <a:latin typeface="Consolas" panose="020B0609020204030204" pitchFamily="49" charset="0"/>
                <a:cs typeface="Consolas" panose="020B0609020204030204" pitchFamily="49"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int</a:t>
            </a:r>
            <a:r>
              <a:rPr lang="en-US" sz="1600" dirty="0">
                <a:solidFill>
                  <a:schemeClr val="accent5">
                    <a:lumMod val="20000"/>
                    <a:lumOff val="80000"/>
                  </a:schemeClr>
                </a:solidFill>
                <a:latin typeface="Consolas" panose="020B0609020204030204" pitchFamily="49" charset="0"/>
                <a:cs typeface="Consolas" panose="020B0609020204030204" pitchFamily="49"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thisYearScores</a:t>
            </a:r>
            <a:r>
              <a:rPr lang="en-US" sz="1600" dirty="0">
                <a:solidFill>
                  <a:schemeClr val="accent5">
                    <a:lumMod val="20000"/>
                    <a:lumOff val="80000"/>
                  </a:schemeClr>
                </a:solidFill>
                <a:latin typeface="Consolas" panose="020B0609020204030204" pitchFamily="49" charset="0"/>
                <a:cs typeface="Consolas" panose="020B0609020204030204" pitchFamily="49" charset="0"/>
              </a:rPr>
              <a:t> = { 93, 78, 23, 99, 90 };</a:t>
            </a:r>
            <a:br>
              <a:rPr lang="en-US" sz="1600" dirty="0">
                <a:solidFill>
                  <a:schemeClr val="accent5">
                    <a:lumMod val="20000"/>
                    <a:lumOff val="80000"/>
                  </a:schemeClr>
                </a:solidFill>
                <a:latin typeface="Consolas" panose="020B0609020204030204" pitchFamily="49" charset="0"/>
                <a:cs typeface="Consolas" panose="020B0609020204030204" pitchFamily="49" charset="0"/>
              </a:rPr>
            </a:br>
            <a:r>
              <a:rPr lang="en-US" sz="1600" dirty="0">
                <a:solidFill>
                  <a:schemeClr val="accent5">
                    <a:lumMod val="20000"/>
                    <a:lumOff val="80000"/>
                  </a:schemeClr>
                </a:solidFill>
                <a:latin typeface="Consolas" panose="020B0609020204030204" pitchFamily="49" charset="0"/>
                <a:cs typeface="Consolas" panose="020B0609020204030204" pitchFamily="49"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foreach</a:t>
            </a:r>
            <a:r>
              <a:rPr lang="en-US" sz="1600" dirty="0">
                <a:solidFill>
                  <a:schemeClr val="accent5">
                    <a:lumMod val="20000"/>
                    <a:lumOff val="80000"/>
                  </a:schemeClr>
                </a:solidFill>
                <a:latin typeface="Consolas" panose="020B0609020204030204" pitchFamily="49" charset="0"/>
                <a:cs typeface="Consolas" panose="020B0609020204030204" pitchFamily="49" charset="0"/>
              </a:rPr>
              <a:t>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600" dirty="0">
                <a:solidFill>
                  <a:schemeClr val="accent5">
                    <a:lumMod val="20000"/>
                    <a:lumOff val="80000"/>
                  </a:schemeClr>
                </a:solidFill>
                <a:latin typeface="Consolas" panose="020B0609020204030204" pitchFamily="49" charset="0"/>
                <a:cs typeface="Consolas" panose="020B0609020204030204" pitchFamily="49" charset="0"/>
              </a:rPr>
              <a:t> item in </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lastYearScores.Concat</a:t>
            </a:r>
            <a:r>
              <a:rPr lang="en-US" sz="1600" dirty="0">
                <a:solidFill>
                  <a:schemeClr val="accent5">
                    <a:lumMod val="20000"/>
                    <a:lumOff val="80000"/>
                  </a:schemeClr>
                </a:solidFill>
                <a:latin typeface="Consolas" panose="020B0609020204030204" pitchFamily="49" charset="0"/>
                <a:cs typeface="Consolas" panose="020B0609020204030204" pitchFamily="49" charset="0"/>
              </a:rPr>
              <a:t>(</a:t>
            </a:r>
            <a:r>
              <a:rPr lang="en-US" sz="1600" dirty="0" err="1">
                <a:solidFill>
                  <a:schemeClr val="accent5">
                    <a:lumMod val="20000"/>
                    <a:lumOff val="80000"/>
                  </a:schemeClr>
                </a:solidFill>
                <a:latin typeface="Consolas" panose="020B0609020204030204" pitchFamily="49" charset="0"/>
                <a:cs typeface="Consolas" panose="020B0609020204030204" pitchFamily="49" charset="0"/>
              </a:rPr>
              <a:t>thisYearScores</a:t>
            </a:r>
            <a:r>
              <a:rPr lang="en-US" sz="1600" dirty="0">
                <a:solidFill>
                  <a:schemeClr val="accent5">
                    <a:lumMod val="20000"/>
                    <a:lumOff val="80000"/>
                  </a:schemeClr>
                </a:solidFill>
                <a:latin typeface="Consolas" panose="020B0609020204030204" pitchFamily="49" charset="0"/>
                <a:cs typeface="Consolas" panose="020B0609020204030204" pitchFamily="49" charset="0"/>
              </a:rPr>
              <a:t>))</a:t>
            </a:r>
            <a:r>
              <a:rPr lang="nl-BE" sz="1600" dirty="0">
                <a:solidFill>
                  <a:schemeClr val="accent5">
                    <a:lumMod val="20000"/>
                    <a:lumOff val="80000"/>
                  </a:schemeClr>
                </a:solidFill>
                <a:latin typeface="Consolas" panose="020B0609020204030204" pitchFamily="49" charset="0"/>
                <a:cs typeface="Consolas" panose="020B0609020204030204" pitchFamily="49" charset="0"/>
              </a:rPr>
              <a: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txtLog.WriteLine</a:t>
            </a:r>
            <a:r>
              <a:rPr lang="nl-BE" sz="1600" dirty="0">
                <a:solidFill>
                  <a:schemeClr val="accent5">
                    <a:lumMod val="20000"/>
                    <a:lumOff val="80000"/>
                  </a:schemeClr>
                </a:solidFill>
                <a:latin typeface="Consolas" panose="020B0609020204030204" pitchFamily="49" charset="0"/>
                <a:cs typeface="Consolas" panose="020B0609020204030204" pitchFamily="49" charset="0"/>
              </a:rPr>
              <a:t>(item);</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6805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844824"/>
            <a:ext cx="4896544" cy="1330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67544" y="3467224"/>
            <a:ext cx="4896544" cy="537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467544" y="4296957"/>
            <a:ext cx="612068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p:nvSpPr>
        <p:spPr>
          <a:xfrm>
            <a:off x="467544" y="5695450"/>
            <a:ext cx="61206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457200" y="1479435"/>
            <a:ext cx="8229600" cy="5373216"/>
          </a:xfrm>
        </p:spPr>
        <p:txBody>
          <a:bodyPr>
            <a:normAutofit fontScale="62500" lnSpcReduction="20000"/>
          </a:bodyPr>
          <a:lstStyle/>
          <a:p>
            <a:r>
              <a:rPr lang="nl-BE" sz="2600" dirty="0"/>
              <a:t>CONTAINS</a:t>
            </a:r>
          </a:p>
          <a:p>
            <a:pPr>
              <a:buNone/>
            </a:pPr>
            <a:r>
              <a:rPr lang="nl-BE" sz="2400" dirty="0">
                <a:solidFill>
                  <a:schemeClr val="accent5">
                    <a:lumMod val="20000"/>
                    <a:lumOff val="80000"/>
                  </a:schemeClr>
                </a:solidFill>
                <a:latin typeface="Arial" pitchFamily="34" charset="0"/>
                <a:cs typeface="Arial" pitchFamily="34" charset="0"/>
              </a:rPr>
              <a:t>var cars = GetCars();</a:t>
            </a:r>
          </a:p>
          <a:p>
            <a:pPr>
              <a:buNone/>
            </a:pPr>
            <a:r>
              <a:rPr lang="nl-BE" sz="2400" dirty="0">
                <a:solidFill>
                  <a:schemeClr val="accent5">
                    <a:lumMod val="20000"/>
                    <a:lumOff val="80000"/>
                  </a:schemeClr>
                </a:solidFill>
                <a:latin typeface="Arial" pitchFamily="34" charset="0"/>
                <a:cs typeface="Arial" pitchFamily="34" charset="0"/>
              </a:rPr>
              <a:t>Car c1 = cars[2];</a:t>
            </a:r>
          </a:p>
          <a:p>
            <a:pPr>
              <a:buNone/>
            </a:pPr>
            <a:r>
              <a:rPr lang="nl-BE" sz="2400" dirty="0">
                <a:solidFill>
                  <a:schemeClr val="accent5">
                    <a:lumMod val="20000"/>
                    <a:lumOff val="80000"/>
                  </a:schemeClr>
                </a:solidFill>
                <a:latin typeface="Arial" pitchFamily="34" charset="0"/>
                <a:cs typeface="Arial" pitchFamily="34" charset="0"/>
              </a:rPr>
              <a:t>Car c2 = new Car();</a:t>
            </a:r>
          </a:p>
          <a:p>
            <a:pPr>
              <a:buNone/>
            </a:pPr>
            <a:r>
              <a:rPr lang="nl-BE" sz="2400" dirty="0">
                <a:solidFill>
                  <a:schemeClr val="accent5">
                    <a:lumMod val="20000"/>
                    <a:lumOff val="80000"/>
                  </a:schemeClr>
                </a:solidFill>
                <a:latin typeface="Arial" pitchFamily="34" charset="0"/>
                <a:cs typeface="Arial" pitchFamily="34" charset="0"/>
              </a:rPr>
              <a:t>txtLog.WriteLine(cars.Contains(c1));</a:t>
            </a:r>
          </a:p>
          <a:p>
            <a:pPr>
              <a:buNone/>
            </a:pPr>
            <a:r>
              <a:rPr lang="nl-BE" sz="2400" dirty="0">
                <a:solidFill>
                  <a:schemeClr val="accent5">
                    <a:lumMod val="20000"/>
                    <a:lumOff val="80000"/>
                  </a:schemeClr>
                </a:solidFill>
                <a:latin typeface="Arial" pitchFamily="34" charset="0"/>
                <a:cs typeface="Arial" pitchFamily="34" charset="0"/>
              </a:rPr>
              <a:t>txtLog.WriteLine(cars.Contains(c2));</a:t>
            </a:r>
          </a:p>
          <a:p>
            <a:r>
              <a:rPr lang="nl-BE" sz="2600" dirty="0"/>
              <a:t>COUNT</a:t>
            </a:r>
          </a:p>
          <a:p>
            <a:pPr>
              <a:buNone/>
            </a:pPr>
            <a:r>
              <a:rPr lang="nl-BE" sz="2400" dirty="0">
                <a:solidFill>
                  <a:schemeClr val="accent5">
                    <a:lumMod val="20000"/>
                    <a:lumOff val="80000"/>
                  </a:schemeClr>
                </a:solidFill>
                <a:latin typeface="Arial" pitchFamily="34" charset="0"/>
                <a:cs typeface="Arial" pitchFamily="34" charset="0"/>
              </a:rPr>
              <a:t>var cars = GetCars();</a:t>
            </a:r>
          </a:p>
          <a:p>
            <a:pPr>
              <a:buNone/>
            </a:pPr>
            <a:r>
              <a:rPr lang="nl-BE" sz="2400" dirty="0">
                <a:solidFill>
                  <a:schemeClr val="accent5">
                    <a:lumMod val="20000"/>
                    <a:lumOff val="80000"/>
                  </a:schemeClr>
                </a:solidFill>
                <a:latin typeface="Arial" pitchFamily="34" charset="0"/>
                <a:cs typeface="Arial" pitchFamily="34" charset="0"/>
              </a:rPr>
              <a:t>txtLog.WriteLine(cars.Count());</a:t>
            </a:r>
          </a:p>
          <a:p>
            <a:r>
              <a:rPr lang="nl-BE" sz="2600" dirty="0"/>
              <a:t>DISTINCT</a:t>
            </a:r>
          </a:p>
          <a:p>
            <a:pPr>
              <a:buNone/>
            </a:pPr>
            <a:r>
              <a:rPr lang="fr-FR" sz="2400" dirty="0" err="1">
                <a:solidFill>
                  <a:schemeClr val="accent5">
                    <a:lumMod val="20000"/>
                    <a:lumOff val="80000"/>
                  </a:schemeClr>
                </a:solidFill>
                <a:latin typeface="Arial" pitchFamily="34" charset="0"/>
                <a:cs typeface="Arial" pitchFamily="34" charset="0"/>
              </a:rPr>
              <a:t>int</a:t>
            </a:r>
            <a:r>
              <a:rPr lang="fr-FR" sz="2400" dirty="0">
                <a:solidFill>
                  <a:schemeClr val="accent5">
                    <a:lumMod val="20000"/>
                    <a:lumOff val="80000"/>
                  </a:schemeClr>
                </a:solidFill>
                <a:latin typeface="Arial" pitchFamily="34" charset="0"/>
                <a:cs typeface="Arial" pitchFamily="34" charset="0"/>
              </a:rPr>
              <a:t>[] scores = { 88, 56, 23, 99, 65, 93, 78, 23, 99, 90 };</a:t>
            </a:r>
          </a:p>
          <a:p>
            <a:pPr>
              <a:buNone/>
            </a:pPr>
            <a:r>
              <a:rPr lang="nl-BE" sz="2400" dirty="0">
                <a:solidFill>
                  <a:schemeClr val="accent5">
                    <a:lumMod val="20000"/>
                    <a:lumOff val="80000"/>
                  </a:schemeClr>
                </a:solidFill>
                <a:latin typeface="Arial" pitchFamily="34" charset="0"/>
                <a:cs typeface="Arial" pitchFamily="34" charset="0"/>
              </a:rPr>
              <a:t>foreach (var score in scores.Distinct()) {</a:t>
            </a:r>
          </a:p>
          <a:p>
            <a:pPr>
              <a:buNone/>
            </a:pPr>
            <a:r>
              <a:rPr lang="nl-BE" sz="2400" dirty="0">
                <a:solidFill>
                  <a:schemeClr val="accent5">
                    <a:lumMod val="20000"/>
                    <a:lumOff val="80000"/>
                  </a:schemeClr>
                </a:solidFill>
                <a:latin typeface="Arial" pitchFamily="34" charset="0"/>
                <a:cs typeface="Arial" pitchFamily="34" charset="0"/>
              </a:rPr>
              <a:t>	txtLog.WriteLine(score);</a:t>
            </a:r>
          </a:p>
          <a:p>
            <a:pPr>
              <a:buNone/>
            </a:pPr>
            <a:r>
              <a:rPr lang="nl-BE" sz="2400" dirty="0">
                <a:solidFill>
                  <a:schemeClr val="accent5">
                    <a:lumMod val="20000"/>
                    <a:lumOff val="80000"/>
                  </a:schemeClr>
                </a:solidFill>
                <a:latin typeface="Arial" pitchFamily="34" charset="0"/>
                <a:cs typeface="Arial" pitchFamily="34" charset="0"/>
              </a:rPr>
              <a:t>}</a:t>
            </a:r>
          </a:p>
          <a:p>
            <a:r>
              <a:rPr lang="nl-BE" sz="2600" dirty="0"/>
              <a:t>ELEMENTAT</a:t>
            </a:r>
          </a:p>
          <a:p>
            <a:pPr>
              <a:buNone/>
            </a:pPr>
            <a:r>
              <a:rPr lang="fr-FR" sz="2400" dirty="0" err="1">
                <a:solidFill>
                  <a:schemeClr val="accent5">
                    <a:lumMod val="20000"/>
                    <a:lumOff val="80000"/>
                  </a:schemeClr>
                </a:solidFill>
                <a:latin typeface="Arial" pitchFamily="34" charset="0"/>
                <a:cs typeface="Arial" pitchFamily="34" charset="0"/>
              </a:rPr>
              <a:t>int</a:t>
            </a:r>
            <a:r>
              <a:rPr lang="fr-FR" sz="2400" dirty="0">
                <a:solidFill>
                  <a:schemeClr val="accent5">
                    <a:lumMod val="20000"/>
                    <a:lumOff val="80000"/>
                  </a:schemeClr>
                </a:solidFill>
                <a:latin typeface="Arial" pitchFamily="34" charset="0"/>
                <a:cs typeface="Arial" pitchFamily="34" charset="0"/>
              </a:rPr>
              <a:t>[] scores = { 88, 56, 23, 99, 65, 93, 78, 23, 99, 90 };</a:t>
            </a:r>
          </a:p>
          <a:p>
            <a:pPr>
              <a:buNone/>
            </a:pPr>
            <a:r>
              <a:rPr lang="nl-BE" sz="2400" dirty="0">
                <a:solidFill>
                  <a:schemeClr val="accent5">
                    <a:lumMod val="20000"/>
                    <a:lumOff val="80000"/>
                  </a:schemeClr>
                </a:solidFill>
                <a:latin typeface="Arial" pitchFamily="34" charset="0"/>
                <a:cs typeface="Arial" pitchFamily="34" charset="0"/>
              </a:rPr>
              <a:t>txtLog.WriteLine(scores.ElementAt(4));</a:t>
            </a:r>
          </a:p>
          <a:p>
            <a:pPr>
              <a:buNone/>
            </a:pPr>
            <a:endParaRPr lang="nl-BE" sz="2400"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31</a:t>
            </a:fld>
            <a:endParaRPr lang="nl-BE"/>
          </a:p>
        </p:txBody>
      </p:sp>
    </p:spTree>
    <p:extLst>
      <p:ext uri="{BB962C8B-B14F-4D97-AF65-F5344CB8AC3E}">
        <p14:creationId xmlns:p14="http://schemas.microsoft.com/office/powerpoint/2010/main" val="425001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916832"/>
            <a:ext cx="7056784" cy="125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67544" y="3447358"/>
            <a:ext cx="61926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467544" y="4183282"/>
            <a:ext cx="7488832" cy="200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581637" y="1600200"/>
            <a:ext cx="8928992" cy="5257800"/>
          </a:xfrm>
        </p:spPr>
        <p:txBody>
          <a:bodyPr>
            <a:normAutofit fontScale="40000" lnSpcReduction="20000"/>
          </a:bodyPr>
          <a:lstStyle/>
          <a:p>
            <a:r>
              <a:rPr lang="nl-BE" sz="4400" dirty="0"/>
              <a:t>EXCEPT</a:t>
            </a:r>
            <a:r>
              <a:rPr lang="nl-BE" dirty="0"/>
              <a:t/>
            </a:r>
            <a:br>
              <a:rPr lang="nl-BE" dirty="0"/>
            </a:br>
            <a:r>
              <a:rPr lang="en-US" sz="3600" dirty="0" err="1">
                <a:solidFill>
                  <a:schemeClr val="accent5">
                    <a:lumMod val="20000"/>
                    <a:lumOff val="80000"/>
                  </a:schemeClr>
                </a:solidFill>
                <a:latin typeface="Arial" pitchFamily="34" charset="0"/>
                <a:cs typeface="Arial" pitchFamily="34" charset="0"/>
              </a:rPr>
              <a:t>int</a:t>
            </a:r>
            <a:r>
              <a:rPr lang="en-US" sz="3600" dirty="0">
                <a:solidFill>
                  <a:schemeClr val="accent5">
                    <a:lumMod val="20000"/>
                    <a:lumOff val="80000"/>
                  </a:schemeClr>
                </a:solidFill>
                <a:latin typeface="Arial" pitchFamily="34" charset="0"/>
                <a:cs typeface="Arial" pitchFamily="34" charset="0"/>
              </a:rPr>
              <a:t>[] </a:t>
            </a:r>
            <a:r>
              <a:rPr lang="en-US" sz="3600" dirty="0" err="1">
                <a:solidFill>
                  <a:schemeClr val="accent5">
                    <a:lumMod val="20000"/>
                    <a:lumOff val="80000"/>
                  </a:schemeClr>
                </a:solidFill>
                <a:latin typeface="Arial" pitchFamily="34" charset="0"/>
                <a:cs typeface="Arial" pitchFamily="34" charset="0"/>
              </a:rPr>
              <a:t>lastYearScores</a:t>
            </a:r>
            <a:r>
              <a:rPr lang="en-US" sz="3600" dirty="0">
                <a:solidFill>
                  <a:schemeClr val="accent5">
                    <a:lumMod val="20000"/>
                    <a:lumOff val="80000"/>
                  </a:schemeClr>
                </a:solidFill>
                <a:latin typeface="Arial" pitchFamily="34" charset="0"/>
                <a:cs typeface="Arial" pitchFamily="34" charset="0"/>
              </a:rPr>
              <a:t> = { 88, 56, 23, 99, 65 };</a:t>
            </a:r>
            <a:br>
              <a:rPr lang="en-US" sz="3600" dirty="0">
                <a:solidFill>
                  <a:schemeClr val="accent5">
                    <a:lumMod val="20000"/>
                    <a:lumOff val="80000"/>
                  </a:schemeClr>
                </a:solidFill>
                <a:latin typeface="Arial" pitchFamily="34" charset="0"/>
                <a:cs typeface="Arial" pitchFamily="34" charset="0"/>
              </a:rPr>
            </a:br>
            <a:r>
              <a:rPr lang="en-US" sz="3600" dirty="0" err="1">
                <a:solidFill>
                  <a:schemeClr val="accent5">
                    <a:lumMod val="20000"/>
                    <a:lumOff val="80000"/>
                  </a:schemeClr>
                </a:solidFill>
                <a:latin typeface="Arial" pitchFamily="34" charset="0"/>
                <a:cs typeface="Arial" pitchFamily="34" charset="0"/>
              </a:rPr>
              <a:t>int</a:t>
            </a:r>
            <a:r>
              <a:rPr lang="en-US" sz="3600" dirty="0">
                <a:solidFill>
                  <a:schemeClr val="accent5">
                    <a:lumMod val="20000"/>
                    <a:lumOff val="80000"/>
                  </a:schemeClr>
                </a:solidFill>
                <a:latin typeface="Arial" pitchFamily="34" charset="0"/>
                <a:cs typeface="Arial" pitchFamily="34" charset="0"/>
              </a:rPr>
              <a:t>[] </a:t>
            </a:r>
            <a:r>
              <a:rPr lang="en-US" sz="3600" dirty="0" err="1">
                <a:solidFill>
                  <a:schemeClr val="accent5">
                    <a:lumMod val="20000"/>
                    <a:lumOff val="80000"/>
                  </a:schemeClr>
                </a:solidFill>
                <a:latin typeface="Arial" pitchFamily="34" charset="0"/>
                <a:cs typeface="Arial" pitchFamily="34" charset="0"/>
              </a:rPr>
              <a:t>thisYearScores</a:t>
            </a:r>
            <a:r>
              <a:rPr lang="en-US" sz="3600" dirty="0">
                <a:solidFill>
                  <a:schemeClr val="accent5">
                    <a:lumMod val="20000"/>
                    <a:lumOff val="80000"/>
                  </a:schemeClr>
                </a:solidFill>
                <a:latin typeface="Arial" pitchFamily="34" charset="0"/>
                <a:cs typeface="Arial" pitchFamily="34" charset="0"/>
              </a:rPr>
              <a:t> = { 93, 78, 23, 99, 90 };</a:t>
            </a:r>
            <a:endParaRPr lang="nl-BE" sz="3600" dirty="0">
              <a:solidFill>
                <a:schemeClr val="accent5">
                  <a:lumMod val="20000"/>
                  <a:lumOff val="80000"/>
                </a:schemeClr>
              </a:solidFill>
              <a:latin typeface="Arial" pitchFamily="34" charset="0"/>
              <a:cs typeface="Arial" pitchFamily="34" charset="0"/>
            </a:endParaRPr>
          </a:p>
          <a:p>
            <a:pPr>
              <a:buNone/>
            </a:pPr>
            <a:r>
              <a:rPr lang="en-US" sz="3600" dirty="0" err="1">
                <a:solidFill>
                  <a:schemeClr val="accent5">
                    <a:lumMod val="20000"/>
                    <a:lumOff val="80000"/>
                  </a:schemeClr>
                </a:solidFill>
                <a:latin typeface="Arial" pitchFamily="34" charset="0"/>
                <a:cs typeface="Arial" pitchFamily="34" charset="0"/>
              </a:rPr>
              <a:t>foreach</a:t>
            </a:r>
            <a:r>
              <a:rPr lang="en-US" sz="3600" dirty="0">
                <a:solidFill>
                  <a:schemeClr val="accent5">
                    <a:lumMod val="20000"/>
                    <a:lumOff val="80000"/>
                  </a:schemeClr>
                </a:solidFill>
                <a:latin typeface="Arial" pitchFamily="34" charset="0"/>
                <a:cs typeface="Arial" pitchFamily="34" charset="0"/>
              </a:rPr>
              <a:t> (</a:t>
            </a:r>
            <a:r>
              <a:rPr lang="en-US" sz="3600" dirty="0" err="1">
                <a:solidFill>
                  <a:schemeClr val="accent5">
                    <a:lumMod val="20000"/>
                    <a:lumOff val="80000"/>
                  </a:schemeClr>
                </a:solidFill>
                <a:latin typeface="Arial" pitchFamily="34" charset="0"/>
                <a:cs typeface="Arial" pitchFamily="34" charset="0"/>
              </a:rPr>
              <a:t>var</a:t>
            </a:r>
            <a:r>
              <a:rPr lang="en-US" sz="3600" dirty="0">
                <a:solidFill>
                  <a:schemeClr val="accent5">
                    <a:lumMod val="20000"/>
                    <a:lumOff val="80000"/>
                  </a:schemeClr>
                </a:solidFill>
                <a:latin typeface="Arial" pitchFamily="34" charset="0"/>
                <a:cs typeface="Arial" pitchFamily="34" charset="0"/>
              </a:rPr>
              <a:t> item in </a:t>
            </a:r>
            <a:r>
              <a:rPr lang="en-US" sz="3600" dirty="0" err="1">
                <a:solidFill>
                  <a:schemeClr val="accent5">
                    <a:lumMod val="20000"/>
                    <a:lumOff val="80000"/>
                  </a:schemeClr>
                </a:solidFill>
                <a:latin typeface="Arial" pitchFamily="34" charset="0"/>
                <a:cs typeface="Arial" pitchFamily="34" charset="0"/>
              </a:rPr>
              <a:t>lastYearScores.Except</a:t>
            </a:r>
            <a:r>
              <a:rPr lang="en-US" sz="3600" dirty="0">
                <a:solidFill>
                  <a:schemeClr val="accent5">
                    <a:lumMod val="20000"/>
                    <a:lumOff val="80000"/>
                  </a:schemeClr>
                </a:solidFill>
                <a:latin typeface="Arial" pitchFamily="34" charset="0"/>
                <a:cs typeface="Arial" pitchFamily="34" charset="0"/>
              </a:rPr>
              <a:t>(</a:t>
            </a:r>
            <a:r>
              <a:rPr lang="en-US" sz="3600" dirty="0" err="1">
                <a:solidFill>
                  <a:schemeClr val="accent5">
                    <a:lumMod val="20000"/>
                    <a:lumOff val="80000"/>
                  </a:schemeClr>
                </a:solidFill>
                <a:latin typeface="Arial" pitchFamily="34" charset="0"/>
                <a:cs typeface="Arial" pitchFamily="34" charset="0"/>
              </a:rPr>
              <a:t>thisYearScores</a:t>
            </a:r>
            <a:r>
              <a:rPr lang="en-US" sz="3600" dirty="0">
                <a:solidFill>
                  <a:schemeClr val="accent5">
                    <a:lumMod val="20000"/>
                    <a:lumOff val="80000"/>
                  </a:schemeClr>
                </a:solidFill>
                <a:latin typeface="Arial" pitchFamily="34" charset="0"/>
                <a:cs typeface="Arial" pitchFamily="34" charset="0"/>
              </a:rPr>
              <a:t>))</a:t>
            </a:r>
            <a:r>
              <a:rPr lang="nl-BE" sz="3600" dirty="0">
                <a:solidFill>
                  <a:schemeClr val="accent5">
                    <a:lumMod val="20000"/>
                    <a:lumOff val="80000"/>
                  </a:schemeClr>
                </a:solidFill>
                <a:latin typeface="Arial" pitchFamily="34" charset="0"/>
                <a:cs typeface="Arial" pitchFamily="34" charset="0"/>
              </a:rPr>
              <a:t>{</a:t>
            </a:r>
          </a:p>
          <a:p>
            <a:pPr>
              <a:buNone/>
            </a:pPr>
            <a:r>
              <a:rPr lang="nl-BE" sz="3600" dirty="0">
                <a:solidFill>
                  <a:schemeClr val="accent5">
                    <a:lumMod val="20000"/>
                    <a:lumOff val="80000"/>
                  </a:schemeClr>
                </a:solidFill>
                <a:latin typeface="Arial" pitchFamily="34" charset="0"/>
                <a:cs typeface="Arial" pitchFamily="34" charset="0"/>
              </a:rPr>
              <a:t>	txtLog.WriteLine(item);</a:t>
            </a:r>
          </a:p>
          <a:p>
            <a:pPr>
              <a:buNone/>
            </a:pPr>
            <a:r>
              <a:rPr lang="nl-BE" sz="3600" dirty="0">
                <a:solidFill>
                  <a:schemeClr val="accent5">
                    <a:lumMod val="20000"/>
                    <a:lumOff val="80000"/>
                  </a:schemeClr>
                </a:solidFill>
                <a:latin typeface="Arial" pitchFamily="34" charset="0"/>
                <a:cs typeface="Arial" pitchFamily="34" charset="0"/>
              </a:rPr>
              <a:t>}</a:t>
            </a:r>
          </a:p>
          <a:p>
            <a:r>
              <a:rPr lang="nl-BE" sz="4400" dirty="0"/>
              <a:t>FIRST</a:t>
            </a:r>
            <a:r>
              <a:rPr lang="nl-BE" dirty="0"/>
              <a:t/>
            </a:r>
            <a:br>
              <a:rPr lang="nl-BE" dirty="0"/>
            </a:br>
            <a:r>
              <a:rPr lang="fr-FR" sz="3600" dirty="0" err="1">
                <a:solidFill>
                  <a:schemeClr val="accent5">
                    <a:lumMod val="20000"/>
                    <a:lumOff val="80000"/>
                  </a:schemeClr>
                </a:solidFill>
                <a:latin typeface="Arial" pitchFamily="34" charset="0"/>
                <a:cs typeface="Arial" pitchFamily="34" charset="0"/>
              </a:rPr>
              <a:t>int</a:t>
            </a:r>
            <a:r>
              <a:rPr lang="fr-FR" sz="3600" dirty="0">
                <a:solidFill>
                  <a:schemeClr val="accent5">
                    <a:lumMod val="20000"/>
                    <a:lumOff val="80000"/>
                  </a:schemeClr>
                </a:solidFill>
                <a:latin typeface="Arial" pitchFamily="34" charset="0"/>
                <a:cs typeface="Arial" pitchFamily="34" charset="0"/>
              </a:rPr>
              <a:t>[] scores = { 88, 56, 23, 99, 65, 93, 78, 23, 99, 90 };</a:t>
            </a:r>
            <a:r>
              <a:rPr lang="nl-BE" sz="3600" dirty="0">
                <a:solidFill>
                  <a:schemeClr val="accent5">
                    <a:lumMod val="20000"/>
                    <a:lumOff val="80000"/>
                  </a:schemeClr>
                </a:solidFill>
                <a:latin typeface="Arial" pitchFamily="34" charset="0"/>
                <a:cs typeface="Arial" pitchFamily="34" charset="0"/>
              </a:rPr>
              <a:t/>
            </a:r>
            <a:br>
              <a:rPr lang="nl-BE" sz="3600" dirty="0">
                <a:solidFill>
                  <a:schemeClr val="accent5">
                    <a:lumMod val="20000"/>
                    <a:lumOff val="80000"/>
                  </a:schemeClr>
                </a:solidFill>
                <a:latin typeface="Arial" pitchFamily="34" charset="0"/>
                <a:cs typeface="Arial" pitchFamily="34" charset="0"/>
              </a:rPr>
            </a:br>
            <a:r>
              <a:rPr lang="nl-BE" sz="3600" dirty="0">
                <a:solidFill>
                  <a:schemeClr val="accent5">
                    <a:lumMod val="20000"/>
                    <a:lumOff val="80000"/>
                  </a:schemeClr>
                </a:solidFill>
                <a:latin typeface="Arial" pitchFamily="34" charset="0"/>
                <a:cs typeface="Arial" pitchFamily="34" charset="0"/>
              </a:rPr>
              <a:t>txtLog.WriteLine(scores.First());</a:t>
            </a:r>
          </a:p>
          <a:p>
            <a:r>
              <a:rPr lang="nl-BE" sz="4400" dirty="0"/>
              <a:t>GROUPBY</a:t>
            </a:r>
            <a:r>
              <a:rPr lang="nl-BE" dirty="0"/>
              <a:t/>
            </a:r>
            <a:br>
              <a:rPr lang="nl-BE" dirty="0"/>
            </a:br>
            <a:r>
              <a:rPr lang="nl-BE" sz="3600" dirty="0">
                <a:solidFill>
                  <a:schemeClr val="accent5">
                    <a:lumMod val="20000"/>
                    <a:lumOff val="80000"/>
                  </a:schemeClr>
                </a:solidFill>
                <a:latin typeface="Arial" pitchFamily="34" charset="0"/>
                <a:cs typeface="Arial" pitchFamily="34" charset="0"/>
              </a:rPr>
              <a:t>var cars = GetCars();</a:t>
            </a:r>
            <a:br>
              <a:rPr lang="nl-BE" sz="3600" dirty="0">
                <a:solidFill>
                  <a:schemeClr val="accent5">
                    <a:lumMod val="20000"/>
                    <a:lumOff val="80000"/>
                  </a:schemeClr>
                </a:solidFill>
                <a:latin typeface="Arial" pitchFamily="34" charset="0"/>
                <a:cs typeface="Arial" pitchFamily="34" charset="0"/>
              </a:rPr>
            </a:br>
            <a:r>
              <a:rPr lang="nl-BE" sz="3600" dirty="0">
                <a:solidFill>
                  <a:schemeClr val="accent5">
                    <a:lumMod val="20000"/>
                    <a:lumOff val="80000"/>
                  </a:schemeClr>
                </a:solidFill>
                <a:latin typeface="Arial" pitchFamily="34" charset="0"/>
                <a:cs typeface="Arial" pitchFamily="34" charset="0"/>
              </a:rPr>
              <a:t>var query = cars.GroupBy(c =&gt; c.Make);</a:t>
            </a:r>
            <a:br>
              <a:rPr lang="nl-BE" sz="3600" dirty="0">
                <a:solidFill>
                  <a:schemeClr val="accent5">
                    <a:lumMod val="20000"/>
                    <a:lumOff val="80000"/>
                  </a:schemeClr>
                </a:solidFill>
                <a:latin typeface="Arial" pitchFamily="34" charset="0"/>
                <a:cs typeface="Arial" pitchFamily="34" charset="0"/>
              </a:rPr>
            </a:br>
            <a:r>
              <a:rPr lang="en-US" sz="3600" dirty="0" err="1">
                <a:solidFill>
                  <a:schemeClr val="accent5">
                    <a:lumMod val="20000"/>
                    <a:lumOff val="80000"/>
                  </a:schemeClr>
                </a:solidFill>
                <a:latin typeface="Arial" pitchFamily="34" charset="0"/>
                <a:cs typeface="Arial" pitchFamily="34" charset="0"/>
              </a:rPr>
              <a:t>foreach</a:t>
            </a:r>
            <a:r>
              <a:rPr lang="en-US" sz="3600" dirty="0">
                <a:solidFill>
                  <a:schemeClr val="accent5">
                    <a:lumMod val="20000"/>
                    <a:lumOff val="80000"/>
                  </a:schemeClr>
                </a:solidFill>
                <a:latin typeface="Arial" pitchFamily="34" charset="0"/>
                <a:cs typeface="Arial" pitchFamily="34" charset="0"/>
              </a:rPr>
              <a:t> (</a:t>
            </a:r>
            <a:r>
              <a:rPr lang="en-US" sz="3600" dirty="0" err="1">
                <a:solidFill>
                  <a:schemeClr val="accent5">
                    <a:lumMod val="20000"/>
                    <a:lumOff val="80000"/>
                  </a:schemeClr>
                </a:solidFill>
                <a:latin typeface="Arial" pitchFamily="34" charset="0"/>
                <a:cs typeface="Arial" pitchFamily="34" charset="0"/>
              </a:rPr>
              <a:t>IGrouping</a:t>
            </a:r>
            <a:r>
              <a:rPr lang="en-US" sz="3600" dirty="0">
                <a:solidFill>
                  <a:schemeClr val="accent5">
                    <a:lumMod val="20000"/>
                    <a:lumOff val="80000"/>
                  </a:schemeClr>
                </a:solidFill>
                <a:latin typeface="Arial" pitchFamily="34" charset="0"/>
                <a:cs typeface="Arial" pitchFamily="34" charset="0"/>
              </a:rPr>
              <a:t>&lt;string, Car&gt; group in query) </a:t>
            </a:r>
            <a:r>
              <a:rPr lang="nl-BE" sz="3600" dirty="0">
                <a:solidFill>
                  <a:schemeClr val="accent5">
                    <a:lumMod val="20000"/>
                    <a:lumOff val="80000"/>
                  </a:schemeClr>
                </a:solidFill>
                <a:latin typeface="Arial" pitchFamily="34" charset="0"/>
                <a:cs typeface="Arial" pitchFamily="34" charset="0"/>
              </a:rPr>
              <a:t>{</a:t>
            </a:r>
            <a:br>
              <a:rPr lang="nl-BE" sz="3600" dirty="0">
                <a:solidFill>
                  <a:schemeClr val="accent5">
                    <a:lumMod val="20000"/>
                    <a:lumOff val="80000"/>
                  </a:schemeClr>
                </a:solidFill>
                <a:latin typeface="Arial" pitchFamily="34" charset="0"/>
                <a:cs typeface="Arial" pitchFamily="34" charset="0"/>
              </a:rPr>
            </a:br>
            <a:r>
              <a:rPr lang="nl-BE" sz="3600" dirty="0">
                <a:solidFill>
                  <a:schemeClr val="accent5">
                    <a:lumMod val="20000"/>
                    <a:lumOff val="80000"/>
                  </a:schemeClr>
                </a:solidFill>
                <a:latin typeface="Arial" pitchFamily="34" charset="0"/>
                <a:cs typeface="Arial" pitchFamily="34" charset="0"/>
              </a:rPr>
              <a:t>	txtLog.WriteLine("Key:{0}", group.Key);</a:t>
            </a:r>
            <a:br>
              <a:rPr lang="nl-BE" sz="3600" dirty="0">
                <a:solidFill>
                  <a:schemeClr val="accent5">
                    <a:lumMod val="20000"/>
                    <a:lumOff val="80000"/>
                  </a:schemeClr>
                </a:solidFill>
                <a:latin typeface="Arial" pitchFamily="34" charset="0"/>
                <a:cs typeface="Arial" pitchFamily="34" charset="0"/>
              </a:rPr>
            </a:br>
            <a:r>
              <a:rPr lang="nl-BE" sz="3600" dirty="0">
                <a:solidFill>
                  <a:schemeClr val="accent5">
                    <a:lumMod val="20000"/>
                    <a:lumOff val="80000"/>
                  </a:schemeClr>
                </a:solidFill>
                <a:latin typeface="Arial" pitchFamily="34" charset="0"/>
                <a:cs typeface="Arial" pitchFamily="34" charset="0"/>
              </a:rPr>
              <a:t>	</a:t>
            </a:r>
            <a:r>
              <a:rPr lang="en-US" sz="3600" dirty="0" err="1">
                <a:solidFill>
                  <a:schemeClr val="accent5">
                    <a:lumMod val="20000"/>
                    <a:lumOff val="80000"/>
                  </a:schemeClr>
                </a:solidFill>
                <a:latin typeface="Arial" pitchFamily="34" charset="0"/>
                <a:cs typeface="Arial" pitchFamily="34" charset="0"/>
              </a:rPr>
              <a:t>foreach</a:t>
            </a:r>
            <a:r>
              <a:rPr lang="en-US" sz="3600" dirty="0">
                <a:solidFill>
                  <a:schemeClr val="accent5">
                    <a:lumMod val="20000"/>
                    <a:lumOff val="80000"/>
                  </a:schemeClr>
                </a:solidFill>
                <a:latin typeface="Arial" pitchFamily="34" charset="0"/>
                <a:cs typeface="Arial" pitchFamily="34" charset="0"/>
              </a:rPr>
              <a:t> (Car c in group) </a:t>
            </a:r>
            <a:r>
              <a:rPr lang="nl-BE" sz="3600" dirty="0">
                <a:solidFill>
                  <a:schemeClr val="accent5">
                    <a:lumMod val="20000"/>
                    <a:lumOff val="80000"/>
                  </a:schemeClr>
                </a:solidFill>
                <a:latin typeface="Arial" pitchFamily="34" charset="0"/>
                <a:cs typeface="Arial" pitchFamily="34" charset="0"/>
              </a:rPr>
              <a:t>{</a:t>
            </a:r>
          </a:p>
          <a:p>
            <a:pPr>
              <a:buNone/>
            </a:pPr>
            <a:r>
              <a:rPr lang="nl-BE" sz="3600" dirty="0">
                <a:solidFill>
                  <a:schemeClr val="accent5">
                    <a:lumMod val="20000"/>
                    <a:lumOff val="80000"/>
                  </a:schemeClr>
                </a:solidFill>
                <a:latin typeface="Arial" pitchFamily="34" charset="0"/>
                <a:cs typeface="Arial" pitchFamily="34" charset="0"/>
              </a:rPr>
              <a:t>                    txtLog.WriteLine("Car VIN:{0} Make:{1}", c.VIN, c.Make);</a:t>
            </a:r>
          </a:p>
          <a:p>
            <a:pPr>
              <a:buNone/>
            </a:pPr>
            <a:r>
              <a:rPr lang="nl-BE" sz="3600" dirty="0">
                <a:solidFill>
                  <a:schemeClr val="accent5">
                    <a:lumMod val="20000"/>
                    <a:lumOff val="80000"/>
                  </a:schemeClr>
                </a:solidFill>
                <a:latin typeface="Arial" pitchFamily="34" charset="0"/>
                <a:cs typeface="Arial" pitchFamily="34" charset="0"/>
              </a:rPr>
              <a:t>         	}</a:t>
            </a:r>
          </a:p>
          <a:p>
            <a:pPr>
              <a:buNone/>
            </a:pPr>
            <a:r>
              <a:rPr lang="nl-BE" sz="3600" dirty="0">
                <a:solidFill>
                  <a:schemeClr val="accent5">
                    <a:lumMod val="20000"/>
                    <a:lumOff val="80000"/>
                  </a:schemeClr>
                </a:solidFill>
                <a:latin typeface="Arial" pitchFamily="34" charset="0"/>
                <a:cs typeface="Arial" pitchFamily="34" charset="0"/>
              </a:rPr>
              <a:t> }</a:t>
            </a:r>
            <a:endParaRPr lang="nl-BE" sz="3600" dirty="0">
              <a:solidFill>
                <a:schemeClr val="accent5">
                  <a:lumMod val="20000"/>
                  <a:lumOff val="80000"/>
                </a:schemeClr>
              </a:solidFill>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32</a:t>
            </a:fld>
            <a:endParaRPr lang="nl-BE"/>
          </a:p>
        </p:txBody>
      </p:sp>
    </p:spTree>
    <p:extLst>
      <p:ext uri="{BB962C8B-B14F-4D97-AF65-F5344CB8AC3E}">
        <p14:creationId xmlns:p14="http://schemas.microsoft.com/office/powerpoint/2010/main" val="1925257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7948" y="1944216"/>
            <a:ext cx="727280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657948" y="3612303"/>
            <a:ext cx="777686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657948" y="1600200"/>
            <a:ext cx="8579296" cy="5257800"/>
          </a:xfrm>
        </p:spPr>
        <p:txBody>
          <a:bodyPr>
            <a:normAutofit fontScale="40000" lnSpcReduction="20000"/>
          </a:bodyPr>
          <a:lstStyle/>
          <a:p>
            <a:r>
              <a:rPr lang="nl-BE" sz="5100" dirty="0"/>
              <a:t>INTERSECT</a:t>
            </a:r>
            <a:r>
              <a:rPr lang="nl-BE" dirty="0"/>
              <a:t/>
            </a:r>
            <a:br>
              <a:rPr lang="nl-BE" dirty="0"/>
            </a:br>
            <a:r>
              <a:rPr lang="en-US" sz="4200" dirty="0" err="1">
                <a:solidFill>
                  <a:schemeClr val="accent5">
                    <a:lumMod val="20000"/>
                    <a:lumOff val="80000"/>
                  </a:schemeClr>
                </a:solidFill>
                <a:latin typeface="Arial" pitchFamily="34" charset="0"/>
                <a:cs typeface="Arial" pitchFamily="34" charset="0"/>
              </a:rPr>
              <a:t>int</a:t>
            </a:r>
            <a:r>
              <a:rPr lang="en-US" sz="4200" dirty="0">
                <a:solidFill>
                  <a:schemeClr val="accent5">
                    <a:lumMod val="20000"/>
                    <a:lumOff val="80000"/>
                  </a:schemeClr>
                </a:solidFill>
                <a:latin typeface="Arial" pitchFamily="34" charset="0"/>
                <a:cs typeface="Arial" pitchFamily="34" charset="0"/>
              </a:rPr>
              <a:t>[] </a:t>
            </a:r>
            <a:r>
              <a:rPr lang="en-US" sz="4200" dirty="0" err="1">
                <a:solidFill>
                  <a:schemeClr val="accent5">
                    <a:lumMod val="20000"/>
                    <a:lumOff val="80000"/>
                  </a:schemeClr>
                </a:solidFill>
                <a:latin typeface="Arial" pitchFamily="34" charset="0"/>
                <a:cs typeface="Arial" pitchFamily="34" charset="0"/>
              </a:rPr>
              <a:t>lastYearScores</a:t>
            </a:r>
            <a:r>
              <a:rPr lang="en-US" sz="4200" dirty="0">
                <a:solidFill>
                  <a:schemeClr val="accent5">
                    <a:lumMod val="20000"/>
                    <a:lumOff val="80000"/>
                  </a:schemeClr>
                </a:solidFill>
                <a:latin typeface="Arial" pitchFamily="34" charset="0"/>
                <a:cs typeface="Arial" pitchFamily="34" charset="0"/>
              </a:rPr>
              <a:t> = { 88, 56, 23, 99, 65 };</a:t>
            </a:r>
            <a:br>
              <a:rPr lang="en-US" sz="4200" dirty="0">
                <a:solidFill>
                  <a:schemeClr val="accent5">
                    <a:lumMod val="20000"/>
                    <a:lumOff val="80000"/>
                  </a:schemeClr>
                </a:solidFill>
                <a:latin typeface="Arial" pitchFamily="34" charset="0"/>
                <a:cs typeface="Arial" pitchFamily="34" charset="0"/>
              </a:rPr>
            </a:br>
            <a:r>
              <a:rPr lang="en-US" sz="4200" dirty="0" err="1">
                <a:solidFill>
                  <a:schemeClr val="accent5">
                    <a:lumMod val="20000"/>
                    <a:lumOff val="80000"/>
                  </a:schemeClr>
                </a:solidFill>
                <a:latin typeface="Arial" pitchFamily="34" charset="0"/>
                <a:cs typeface="Arial" pitchFamily="34" charset="0"/>
              </a:rPr>
              <a:t>int</a:t>
            </a:r>
            <a:r>
              <a:rPr lang="en-US" sz="4200" dirty="0">
                <a:solidFill>
                  <a:schemeClr val="accent5">
                    <a:lumMod val="20000"/>
                    <a:lumOff val="80000"/>
                  </a:schemeClr>
                </a:solidFill>
                <a:latin typeface="Arial" pitchFamily="34" charset="0"/>
                <a:cs typeface="Arial" pitchFamily="34" charset="0"/>
              </a:rPr>
              <a:t>[] </a:t>
            </a:r>
            <a:r>
              <a:rPr lang="en-US" sz="4200" dirty="0" err="1">
                <a:solidFill>
                  <a:schemeClr val="accent5">
                    <a:lumMod val="20000"/>
                    <a:lumOff val="80000"/>
                  </a:schemeClr>
                </a:solidFill>
                <a:latin typeface="Arial" pitchFamily="34" charset="0"/>
                <a:cs typeface="Arial" pitchFamily="34" charset="0"/>
              </a:rPr>
              <a:t>thisYearScores</a:t>
            </a:r>
            <a:r>
              <a:rPr lang="en-US" sz="4200" dirty="0">
                <a:solidFill>
                  <a:schemeClr val="accent5">
                    <a:lumMod val="20000"/>
                    <a:lumOff val="80000"/>
                  </a:schemeClr>
                </a:solidFill>
                <a:latin typeface="Arial" pitchFamily="34" charset="0"/>
                <a:cs typeface="Arial" pitchFamily="34" charset="0"/>
              </a:rPr>
              <a:t> = { 93, 78, 23, 99, 90 };</a:t>
            </a:r>
            <a:br>
              <a:rPr lang="en-US" sz="4200" dirty="0">
                <a:solidFill>
                  <a:schemeClr val="accent5">
                    <a:lumMod val="20000"/>
                    <a:lumOff val="80000"/>
                  </a:schemeClr>
                </a:solidFill>
                <a:latin typeface="Arial" pitchFamily="34" charset="0"/>
                <a:cs typeface="Arial" pitchFamily="34" charset="0"/>
              </a:rPr>
            </a:br>
            <a:r>
              <a:rPr lang="en-US" sz="4200" dirty="0" err="1">
                <a:solidFill>
                  <a:schemeClr val="accent5">
                    <a:lumMod val="20000"/>
                    <a:lumOff val="80000"/>
                  </a:schemeClr>
                </a:solidFill>
                <a:latin typeface="Arial" pitchFamily="34" charset="0"/>
                <a:cs typeface="Arial" pitchFamily="34" charset="0"/>
              </a:rPr>
              <a:t>foreach</a:t>
            </a:r>
            <a:r>
              <a:rPr lang="en-US" sz="4200" dirty="0">
                <a:solidFill>
                  <a:schemeClr val="accent5">
                    <a:lumMod val="20000"/>
                    <a:lumOff val="80000"/>
                  </a:schemeClr>
                </a:solidFill>
                <a:latin typeface="Arial" pitchFamily="34" charset="0"/>
                <a:cs typeface="Arial" pitchFamily="34" charset="0"/>
              </a:rPr>
              <a:t> (</a:t>
            </a:r>
            <a:r>
              <a:rPr lang="en-US" sz="4200" dirty="0" err="1">
                <a:solidFill>
                  <a:schemeClr val="accent5">
                    <a:lumMod val="20000"/>
                    <a:lumOff val="80000"/>
                  </a:schemeClr>
                </a:solidFill>
                <a:latin typeface="Arial" pitchFamily="34" charset="0"/>
                <a:cs typeface="Arial" pitchFamily="34" charset="0"/>
              </a:rPr>
              <a:t>var</a:t>
            </a:r>
            <a:r>
              <a:rPr lang="en-US" sz="4200" dirty="0">
                <a:solidFill>
                  <a:schemeClr val="accent5">
                    <a:lumMod val="20000"/>
                    <a:lumOff val="80000"/>
                  </a:schemeClr>
                </a:solidFill>
                <a:latin typeface="Arial" pitchFamily="34" charset="0"/>
                <a:cs typeface="Arial" pitchFamily="34" charset="0"/>
              </a:rPr>
              <a:t> item in </a:t>
            </a:r>
            <a:r>
              <a:rPr lang="en-US" sz="4200" dirty="0" err="1">
                <a:solidFill>
                  <a:schemeClr val="accent5">
                    <a:lumMod val="20000"/>
                    <a:lumOff val="80000"/>
                  </a:schemeClr>
                </a:solidFill>
                <a:latin typeface="Arial" pitchFamily="34" charset="0"/>
                <a:cs typeface="Arial" pitchFamily="34" charset="0"/>
              </a:rPr>
              <a:t>lastYearScores.Intersect</a:t>
            </a:r>
            <a:r>
              <a:rPr lang="en-US" sz="4200" dirty="0">
                <a:solidFill>
                  <a:schemeClr val="accent5">
                    <a:lumMod val="20000"/>
                    <a:lumOff val="80000"/>
                  </a:schemeClr>
                </a:solidFill>
                <a:latin typeface="Arial" pitchFamily="34" charset="0"/>
                <a:cs typeface="Arial" pitchFamily="34" charset="0"/>
              </a:rPr>
              <a:t>(</a:t>
            </a:r>
            <a:r>
              <a:rPr lang="en-US" sz="4200" dirty="0" err="1">
                <a:solidFill>
                  <a:schemeClr val="accent5">
                    <a:lumMod val="20000"/>
                    <a:lumOff val="80000"/>
                  </a:schemeClr>
                </a:solidFill>
                <a:latin typeface="Arial" pitchFamily="34" charset="0"/>
                <a:cs typeface="Arial" pitchFamily="34" charset="0"/>
              </a:rPr>
              <a:t>thisYearScores</a:t>
            </a:r>
            <a:r>
              <a:rPr lang="en-US" sz="4200" dirty="0">
                <a:solidFill>
                  <a:schemeClr val="accent5">
                    <a:lumMod val="20000"/>
                    <a:lumOff val="80000"/>
                  </a:schemeClr>
                </a:solidFill>
                <a:latin typeface="Arial" pitchFamily="34" charset="0"/>
                <a:cs typeface="Arial" pitchFamily="34" charset="0"/>
              </a:rPr>
              <a:t>))</a:t>
            </a:r>
            <a:r>
              <a:rPr lang="nl-BE" sz="4200" dirty="0">
                <a:solidFill>
                  <a:schemeClr val="accent5">
                    <a:lumMod val="20000"/>
                    <a:lumOff val="80000"/>
                  </a:schemeClr>
                </a:solidFill>
                <a:latin typeface="Arial" pitchFamily="34" charset="0"/>
                <a:cs typeface="Arial" pitchFamily="34" charset="0"/>
              </a:rPr>
              <a:t>{</a:t>
            </a:r>
            <a:br>
              <a:rPr lang="nl-BE" sz="4200" dirty="0">
                <a:solidFill>
                  <a:schemeClr val="accent5">
                    <a:lumMod val="20000"/>
                    <a:lumOff val="80000"/>
                  </a:schemeClr>
                </a:solidFill>
                <a:latin typeface="Arial" pitchFamily="34" charset="0"/>
                <a:cs typeface="Arial" pitchFamily="34" charset="0"/>
              </a:rPr>
            </a:br>
            <a:r>
              <a:rPr lang="nl-BE" sz="4200" dirty="0">
                <a:solidFill>
                  <a:schemeClr val="accent5">
                    <a:lumMod val="20000"/>
                    <a:lumOff val="80000"/>
                  </a:schemeClr>
                </a:solidFill>
                <a:latin typeface="Arial" pitchFamily="34" charset="0"/>
                <a:cs typeface="Arial" pitchFamily="34" charset="0"/>
              </a:rPr>
              <a:t>	txtLog.WriteLine(item);</a:t>
            </a:r>
            <a:br>
              <a:rPr lang="nl-BE" sz="4200" dirty="0">
                <a:solidFill>
                  <a:schemeClr val="accent5">
                    <a:lumMod val="20000"/>
                    <a:lumOff val="80000"/>
                  </a:schemeClr>
                </a:solidFill>
                <a:latin typeface="Arial" pitchFamily="34" charset="0"/>
                <a:cs typeface="Arial" pitchFamily="34" charset="0"/>
              </a:rPr>
            </a:br>
            <a:r>
              <a:rPr lang="nl-BE" sz="4200" dirty="0">
                <a:solidFill>
                  <a:schemeClr val="accent5">
                    <a:lumMod val="20000"/>
                    <a:lumOff val="80000"/>
                  </a:schemeClr>
                </a:solidFill>
                <a:latin typeface="Arial" pitchFamily="34" charset="0"/>
                <a:cs typeface="Arial" pitchFamily="34" charset="0"/>
              </a:rPr>
              <a:t>}</a:t>
            </a:r>
          </a:p>
          <a:p>
            <a:r>
              <a:rPr lang="nl-BE" sz="5100" dirty="0"/>
              <a:t>JOIN</a:t>
            </a:r>
            <a:r>
              <a:rPr lang="nl-BE" dirty="0"/>
              <a:t/>
            </a:r>
            <a:br>
              <a:rPr lang="nl-BE" dirty="0"/>
            </a:br>
            <a:r>
              <a:rPr lang="nl-BE" sz="4200" dirty="0">
                <a:solidFill>
                  <a:schemeClr val="accent5">
                    <a:lumMod val="20000"/>
                    <a:lumOff val="80000"/>
                  </a:schemeClr>
                </a:solidFill>
                <a:latin typeface="Arial" pitchFamily="34" charset="0"/>
                <a:cs typeface="Arial" pitchFamily="34" charset="0"/>
              </a:rPr>
              <a:t>var makes = new string[] { "Audi", "BMW", "Ford", "Mazda", "VW" };</a:t>
            </a:r>
          </a:p>
          <a:p>
            <a:pPr>
              <a:buNone/>
            </a:pPr>
            <a:r>
              <a:rPr lang="nl-BE" sz="4200" dirty="0">
                <a:solidFill>
                  <a:schemeClr val="accent5">
                    <a:lumMod val="20000"/>
                    <a:lumOff val="80000"/>
                  </a:schemeClr>
                </a:solidFill>
                <a:latin typeface="Arial" pitchFamily="34" charset="0"/>
                <a:cs typeface="Arial" pitchFamily="34" charset="0"/>
              </a:rPr>
              <a:t>var cars = GetCars();</a:t>
            </a:r>
          </a:p>
          <a:p>
            <a:pPr>
              <a:buNone/>
            </a:pPr>
            <a:r>
              <a:rPr lang="nl-BE" sz="4200" dirty="0">
                <a:solidFill>
                  <a:schemeClr val="accent5">
                    <a:lumMod val="20000"/>
                    <a:lumOff val="80000"/>
                  </a:schemeClr>
                </a:solidFill>
                <a:latin typeface="Arial" pitchFamily="34" charset="0"/>
                <a:cs typeface="Arial" pitchFamily="34" charset="0"/>
              </a:rPr>
              <a:t>var query = makes.Join(cars,</a:t>
            </a:r>
          </a:p>
          <a:p>
            <a:pPr>
              <a:buNone/>
            </a:pPr>
            <a:r>
              <a:rPr lang="nl-BE" sz="4200" dirty="0">
                <a:solidFill>
                  <a:schemeClr val="accent5">
                    <a:lumMod val="20000"/>
                    <a:lumOff val="80000"/>
                  </a:schemeClr>
                </a:solidFill>
                <a:latin typeface="Arial" pitchFamily="34" charset="0"/>
                <a:cs typeface="Arial" pitchFamily="34" charset="0"/>
              </a:rPr>
              <a:t>                make =&gt; make, car =&gt; car.Make,</a:t>
            </a:r>
          </a:p>
          <a:p>
            <a:pPr>
              <a:buNone/>
            </a:pPr>
            <a:r>
              <a:rPr lang="en-US" sz="4200" dirty="0">
                <a:solidFill>
                  <a:schemeClr val="accent5">
                    <a:lumMod val="20000"/>
                    <a:lumOff val="80000"/>
                  </a:schemeClr>
                </a:solidFill>
                <a:latin typeface="Arial" pitchFamily="34" charset="0"/>
                <a:cs typeface="Arial" pitchFamily="34" charset="0"/>
              </a:rPr>
              <a:t>                (make, </a:t>
            </a:r>
            <a:r>
              <a:rPr lang="en-US" sz="4200" dirty="0" err="1">
                <a:solidFill>
                  <a:schemeClr val="accent5">
                    <a:lumMod val="20000"/>
                    <a:lumOff val="80000"/>
                  </a:schemeClr>
                </a:solidFill>
                <a:latin typeface="Arial" pitchFamily="34" charset="0"/>
                <a:cs typeface="Arial" pitchFamily="34" charset="0"/>
              </a:rPr>
              <a:t>innerCar</a:t>
            </a:r>
            <a:r>
              <a:rPr lang="en-US" sz="4200" dirty="0">
                <a:solidFill>
                  <a:schemeClr val="accent5">
                    <a:lumMod val="20000"/>
                    <a:lumOff val="80000"/>
                  </a:schemeClr>
                </a:solidFill>
                <a:latin typeface="Arial" pitchFamily="34" charset="0"/>
                <a:cs typeface="Arial" pitchFamily="34" charset="0"/>
              </a:rPr>
              <a:t>) =&gt; new { Make = make, Car = </a:t>
            </a:r>
            <a:r>
              <a:rPr lang="en-US" sz="4200" dirty="0" err="1">
                <a:solidFill>
                  <a:schemeClr val="accent5">
                    <a:lumMod val="20000"/>
                    <a:lumOff val="80000"/>
                  </a:schemeClr>
                </a:solidFill>
                <a:latin typeface="Arial" pitchFamily="34" charset="0"/>
                <a:cs typeface="Arial" pitchFamily="34" charset="0"/>
              </a:rPr>
              <a:t>innerCar</a:t>
            </a:r>
            <a:r>
              <a:rPr lang="en-US" sz="4200" dirty="0">
                <a:solidFill>
                  <a:schemeClr val="accent5">
                    <a:lumMod val="20000"/>
                    <a:lumOff val="80000"/>
                  </a:schemeClr>
                </a:solidFill>
                <a:latin typeface="Arial" pitchFamily="34" charset="0"/>
                <a:cs typeface="Arial" pitchFamily="34" charset="0"/>
              </a:rPr>
              <a:t> });</a:t>
            </a:r>
          </a:p>
          <a:p>
            <a:pPr>
              <a:buNone/>
            </a:pPr>
            <a:endParaRPr lang="nl-BE" sz="4200" dirty="0">
              <a:solidFill>
                <a:schemeClr val="accent5">
                  <a:lumMod val="20000"/>
                  <a:lumOff val="80000"/>
                </a:schemeClr>
              </a:solidFill>
              <a:latin typeface="Arial" pitchFamily="34" charset="0"/>
              <a:cs typeface="Arial" pitchFamily="34" charset="0"/>
            </a:endParaRPr>
          </a:p>
          <a:p>
            <a:pPr>
              <a:buNone/>
            </a:pPr>
            <a:r>
              <a:rPr lang="en-US" sz="4200" dirty="0" err="1">
                <a:solidFill>
                  <a:schemeClr val="accent5">
                    <a:lumMod val="20000"/>
                    <a:lumOff val="80000"/>
                  </a:schemeClr>
                </a:solidFill>
                <a:latin typeface="Arial" pitchFamily="34" charset="0"/>
                <a:cs typeface="Arial" pitchFamily="34" charset="0"/>
              </a:rPr>
              <a:t>foreach</a:t>
            </a:r>
            <a:r>
              <a:rPr lang="en-US" sz="4200" dirty="0">
                <a:solidFill>
                  <a:schemeClr val="accent5">
                    <a:lumMod val="20000"/>
                    <a:lumOff val="80000"/>
                  </a:schemeClr>
                </a:solidFill>
                <a:latin typeface="Arial" pitchFamily="34" charset="0"/>
                <a:cs typeface="Arial" pitchFamily="34" charset="0"/>
              </a:rPr>
              <a:t> (</a:t>
            </a:r>
            <a:r>
              <a:rPr lang="en-US" sz="4200" dirty="0" err="1">
                <a:solidFill>
                  <a:schemeClr val="accent5">
                    <a:lumMod val="20000"/>
                    <a:lumOff val="80000"/>
                  </a:schemeClr>
                </a:solidFill>
                <a:latin typeface="Arial" pitchFamily="34" charset="0"/>
                <a:cs typeface="Arial" pitchFamily="34" charset="0"/>
              </a:rPr>
              <a:t>var</a:t>
            </a:r>
            <a:r>
              <a:rPr lang="en-US" sz="4200" dirty="0">
                <a:solidFill>
                  <a:schemeClr val="accent5">
                    <a:lumMod val="20000"/>
                    <a:lumOff val="80000"/>
                  </a:schemeClr>
                </a:solidFill>
                <a:latin typeface="Arial" pitchFamily="34" charset="0"/>
                <a:cs typeface="Arial" pitchFamily="34" charset="0"/>
              </a:rPr>
              <a:t> item in query) </a:t>
            </a:r>
            <a:r>
              <a:rPr lang="nl-BE" sz="4200" dirty="0">
                <a:solidFill>
                  <a:schemeClr val="accent5">
                    <a:lumMod val="20000"/>
                    <a:lumOff val="80000"/>
                  </a:schemeClr>
                </a:solidFill>
                <a:latin typeface="Arial" pitchFamily="34" charset="0"/>
                <a:cs typeface="Arial" pitchFamily="34" charset="0"/>
              </a:rPr>
              <a:t>{</a:t>
            </a:r>
          </a:p>
          <a:p>
            <a:pPr>
              <a:buNone/>
            </a:pPr>
            <a:r>
              <a:rPr lang="nl-BE" sz="4200" dirty="0">
                <a:solidFill>
                  <a:schemeClr val="accent5">
                    <a:lumMod val="20000"/>
                    <a:lumOff val="80000"/>
                  </a:schemeClr>
                </a:solidFill>
                <a:latin typeface="Arial" pitchFamily="34" charset="0"/>
                <a:cs typeface="Arial" pitchFamily="34" charset="0"/>
              </a:rPr>
              <a:t>          txtLog.WriteLine("Make: {0}, Car:{1} {2} {3}",</a:t>
            </a:r>
          </a:p>
          <a:p>
            <a:pPr>
              <a:buNone/>
            </a:pPr>
            <a:r>
              <a:rPr lang="nl-BE" sz="4200" dirty="0">
                <a:solidFill>
                  <a:schemeClr val="accent5">
                    <a:lumMod val="20000"/>
                    <a:lumOff val="80000"/>
                  </a:schemeClr>
                </a:solidFill>
                <a:latin typeface="Arial" pitchFamily="34" charset="0"/>
                <a:cs typeface="Arial" pitchFamily="34" charset="0"/>
              </a:rPr>
              <a:t>          item.Make, item.Car.VIN, item.Car.Make, item.Car.Model);</a:t>
            </a:r>
          </a:p>
          <a:p>
            <a:pPr>
              <a:buNone/>
            </a:pPr>
            <a:r>
              <a:rPr lang="nl-BE" sz="4200" dirty="0">
                <a:solidFill>
                  <a:schemeClr val="accent5">
                    <a:lumMod val="20000"/>
                    <a:lumOff val="80000"/>
                  </a:schemeClr>
                </a:solidFill>
                <a:latin typeface="Arial" pitchFamily="34" charset="0"/>
                <a:cs typeface="Arial" pitchFamily="34" charset="0"/>
              </a:rPr>
              <a:t>}</a:t>
            </a:r>
          </a:p>
          <a:p>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33</a:t>
            </a:fld>
            <a:endParaRPr lang="nl-BE"/>
          </a:p>
        </p:txBody>
      </p:sp>
    </p:spTree>
    <p:extLst>
      <p:ext uri="{BB962C8B-B14F-4D97-AF65-F5344CB8AC3E}">
        <p14:creationId xmlns:p14="http://schemas.microsoft.com/office/powerpoint/2010/main" val="3695080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5576" y="1844824"/>
            <a:ext cx="69847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755576" y="2780928"/>
            <a:ext cx="69847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755576" y="3717032"/>
            <a:ext cx="698477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p:nvSpPr>
        <p:spPr>
          <a:xfrm>
            <a:off x="755576" y="5661248"/>
            <a:ext cx="6984776" cy="754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755576" y="1516931"/>
            <a:ext cx="8229600" cy="4997152"/>
          </a:xfrm>
        </p:spPr>
        <p:txBody>
          <a:bodyPr>
            <a:normAutofit fontScale="62500" lnSpcReduction="20000"/>
          </a:bodyPr>
          <a:lstStyle/>
          <a:p>
            <a:r>
              <a:rPr lang="nl-BE" dirty="0"/>
              <a:t>LAST</a:t>
            </a:r>
            <a:br>
              <a:rPr lang="nl-BE" dirty="0"/>
            </a:br>
            <a:r>
              <a:rPr lang="fr-FR" dirty="0" err="1">
                <a:solidFill>
                  <a:schemeClr val="accent5">
                    <a:lumMod val="20000"/>
                    <a:lumOff val="80000"/>
                  </a:schemeClr>
                </a:solidFill>
                <a:latin typeface="Arial" pitchFamily="34" charset="0"/>
                <a:cs typeface="Arial" pitchFamily="34" charset="0"/>
              </a:rPr>
              <a:t>int</a:t>
            </a:r>
            <a:r>
              <a:rPr lang="fr-FR" dirty="0">
                <a:solidFill>
                  <a:schemeClr val="accent5">
                    <a:lumMod val="20000"/>
                    <a:lumOff val="80000"/>
                  </a:schemeClr>
                </a:solidFill>
                <a:latin typeface="Arial" pitchFamily="34" charset="0"/>
                <a:cs typeface="Arial" pitchFamily="34" charset="0"/>
              </a:rPr>
              <a:t>[] scores = { 88, 56, 23, 99, 65, 93, 78, 23, 99, 90 };</a:t>
            </a:r>
            <a:br>
              <a:rPr lang="fr-FR" dirty="0">
                <a:solidFill>
                  <a:schemeClr val="accent5">
                    <a:lumMod val="20000"/>
                    <a:lumOff val="80000"/>
                  </a:schemeClr>
                </a:solidFill>
                <a:latin typeface="Arial" pitchFamily="34" charset="0"/>
                <a:cs typeface="Arial" pitchFamily="34" charset="0"/>
              </a:rPr>
            </a:br>
            <a:r>
              <a:rPr lang="nl-BE" dirty="0">
                <a:solidFill>
                  <a:schemeClr val="accent5">
                    <a:lumMod val="20000"/>
                    <a:lumOff val="80000"/>
                  </a:schemeClr>
                </a:solidFill>
                <a:latin typeface="Arial" pitchFamily="34" charset="0"/>
                <a:cs typeface="Arial" pitchFamily="34" charset="0"/>
              </a:rPr>
              <a:t>txtLog.WriteLine(scores.Last());</a:t>
            </a:r>
          </a:p>
          <a:p>
            <a:r>
              <a:rPr lang="nl-BE" dirty="0"/>
              <a:t>LONGCOUNT</a:t>
            </a:r>
            <a:br>
              <a:rPr lang="nl-BE" dirty="0"/>
            </a:br>
            <a:r>
              <a:rPr lang="nl-BE" dirty="0">
                <a:solidFill>
                  <a:schemeClr val="accent5">
                    <a:lumMod val="20000"/>
                    <a:lumOff val="80000"/>
                  </a:schemeClr>
                </a:solidFill>
                <a:latin typeface="Arial" pitchFamily="34" charset="0"/>
                <a:cs typeface="Arial" pitchFamily="34" charset="0"/>
              </a:rPr>
              <a:t>var cars = GetCars();</a:t>
            </a:r>
            <a:br>
              <a:rPr lang="nl-BE" dirty="0">
                <a:solidFill>
                  <a:schemeClr val="accent5">
                    <a:lumMod val="20000"/>
                    <a:lumOff val="80000"/>
                  </a:schemeClr>
                </a:solidFill>
                <a:latin typeface="Arial" pitchFamily="34" charset="0"/>
                <a:cs typeface="Arial" pitchFamily="34" charset="0"/>
              </a:rPr>
            </a:br>
            <a:r>
              <a:rPr lang="nl-BE" dirty="0">
                <a:solidFill>
                  <a:schemeClr val="accent5">
                    <a:lumMod val="20000"/>
                    <a:lumOff val="80000"/>
                  </a:schemeClr>
                </a:solidFill>
                <a:latin typeface="Arial" pitchFamily="34" charset="0"/>
                <a:cs typeface="Arial" pitchFamily="34" charset="0"/>
              </a:rPr>
              <a:t>txtLog.WriteLine(cars.LongCount());</a:t>
            </a:r>
          </a:p>
          <a:p>
            <a:r>
              <a:rPr lang="nl-BE" dirty="0"/>
              <a:t>MAX</a:t>
            </a:r>
          </a:p>
          <a:p>
            <a:pPr>
              <a:buNone/>
            </a:pPr>
            <a:r>
              <a:rPr lang="fr-FR" dirty="0" err="1">
                <a:solidFill>
                  <a:schemeClr val="accent5">
                    <a:lumMod val="20000"/>
                    <a:lumOff val="80000"/>
                  </a:schemeClr>
                </a:solidFill>
                <a:latin typeface="Arial" pitchFamily="34" charset="0"/>
                <a:cs typeface="Arial" pitchFamily="34" charset="0"/>
              </a:rPr>
              <a:t>int</a:t>
            </a:r>
            <a:r>
              <a:rPr lang="fr-FR" dirty="0">
                <a:solidFill>
                  <a:schemeClr val="accent5">
                    <a:lumMod val="20000"/>
                    <a:lumOff val="80000"/>
                  </a:schemeClr>
                </a:solidFill>
                <a:latin typeface="Arial" pitchFamily="34" charset="0"/>
                <a:cs typeface="Arial" pitchFamily="34" charset="0"/>
              </a:rPr>
              <a:t>[] scores = { 88, 56, 23, 99, 65, 93, 78, 23, 99, 90 };</a:t>
            </a:r>
            <a:br>
              <a:rPr lang="fr-FR" dirty="0">
                <a:solidFill>
                  <a:schemeClr val="accent5">
                    <a:lumMod val="20000"/>
                    <a:lumOff val="80000"/>
                  </a:schemeClr>
                </a:solidFill>
                <a:latin typeface="Arial" pitchFamily="34" charset="0"/>
                <a:cs typeface="Arial" pitchFamily="34" charset="0"/>
              </a:rPr>
            </a:br>
            <a:r>
              <a:rPr lang="nl-BE" dirty="0">
                <a:solidFill>
                  <a:schemeClr val="accent5">
                    <a:lumMod val="20000"/>
                    <a:lumOff val="80000"/>
                  </a:schemeClr>
                </a:solidFill>
                <a:latin typeface="Arial" pitchFamily="34" charset="0"/>
                <a:cs typeface="Arial" pitchFamily="34" charset="0"/>
              </a:rPr>
              <a:t>txtLog.WriteLine(scores.Max());</a:t>
            </a:r>
          </a:p>
          <a:p>
            <a:pPr>
              <a:buNone/>
            </a:pPr>
            <a:endParaRPr lang="nl-BE" dirty="0">
              <a:solidFill>
                <a:schemeClr val="accent5">
                  <a:lumMod val="20000"/>
                  <a:lumOff val="80000"/>
                </a:schemeClr>
              </a:solidFill>
              <a:latin typeface="Arial" pitchFamily="34" charset="0"/>
              <a:cs typeface="Arial" pitchFamily="34" charset="0"/>
            </a:endParaRPr>
          </a:p>
          <a:p>
            <a:pPr>
              <a:buNone/>
            </a:pPr>
            <a:r>
              <a:rPr lang="nl-BE" dirty="0">
                <a:solidFill>
                  <a:schemeClr val="accent5">
                    <a:lumMod val="20000"/>
                    <a:lumOff val="80000"/>
                  </a:schemeClr>
                </a:solidFill>
                <a:latin typeface="Arial" pitchFamily="34" charset="0"/>
                <a:cs typeface="Arial" pitchFamily="34" charset="0"/>
              </a:rPr>
              <a:t>var cars = GetCars();</a:t>
            </a:r>
            <a:br>
              <a:rPr lang="nl-BE" dirty="0">
                <a:solidFill>
                  <a:schemeClr val="accent5">
                    <a:lumMod val="20000"/>
                    <a:lumOff val="80000"/>
                  </a:schemeClr>
                </a:solidFill>
                <a:latin typeface="Arial" pitchFamily="34" charset="0"/>
                <a:cs typeface="Arial" pitchFamily="34" charset="0"/>
              </a:rPr>
            </a:br>
            <a:r>
              <a:rPr lang="nl-BE" dirty="0">
                <a:solidFill>
                  <a:schemeClr val="accent5">
                    <a:lumMod val="20000"/>
                    <a:lumOff val="80000"/>
                  </a:schemeClr>
                </a:solidFill>
                <a:latin typeface="Arial" pitchFamily="34" charset="0"/>
                <a:cs typeface="Arial" pitchFamily="34" charset="0"/>
              </a:rPr>
              <a:t>txtLog.WriteLine(cars.Max(c =&gt; c.Year));</a:t>
            </a:r>
          </a:p>
          <a:p>
            <a:r>
              <a:rPr lang="nl-BE" dirty="0"/>
              <a:t>MIN</a:t>
            </a:r>
          </a:p>
          <a:p>
            <a:pPr>
              <a:buNone/>
            </a:pPr>
            <a:r>
              <a:rPr lang="fr-FR" dirty="0" err="1">
                <a:solidFill>
                  <a:schemeClr val="accent5">
                    <a:lumMod val="20000"/>
                    <a:lumOff val="80000"/>
                  </a:schemeClr>
                </a:solidFill>
                <a:latin typeface="Arial" pitchFamily="34" charset="0"/>
                <a:cs typeface="Arial" pitchFamily="34" charset="0"/>
              </a:rPr>
              <a:t>int</a:t>
            </a:r>
            <a:r>
              <a:rPr lang="fr-FR" dirty="0">
                <a:solidFill>
                  <a:schemeClr val="accent5">
                    <a:lumMod val="20000"/>
                    <a:lumOff val="80000"/>
                  </a:schemeClr>
                </a:solidFill>
                <a:latin typeface="Arial" pitchFamily="34" charset="0"/>
                <a:cs typeface="Arial" pitchFamily="34" charset="0"/>
              </a:rPr>
              <a:t>[] scores = { 88, 56, 23, 99, 65, 93, 78, 23, 99, 90 };</a:t>
            </a:r>
            <a:br>
              <a:rPr lang="fr-FR" dirty="0">
                <a:solidFill>
                  <a:schemeClr val="accent5">
                    <a:lumMod val="20000"/>
                    <a:lumOff val="80000"/>
                  </a:schemeClr>
                </a:solidFill>
                <a:latin typeface="Arial" pitchFamily="34" charset="0"/>
                <a:cs typeface="Arial" pitchFamily="34" charset="0"/>
              </a:rPr>
            </a:br>
            <a:r>
              <a:rPr lang="nl-BE" dirty="0">
                <a:solidFill>
                  <a:schemeClr val="accent5">
                    <a:lumMod val="20000"/>
                    <a:lumOff val="80000"/>
                  </a:schemeClr>
                </a:solidFill>
                <a:latin typeface="Arial" pitchFamily="34" charset="0"/>
                <a:cs typeface="Arial" pitchFamily="34" charset="0"/>
              </a:rPr>
              <a:t>txtLog.WriteLine(scores.Min());</a:t>
            </a:r>
            <a:endParaRPr lang="nl-BE" dirty="0">
              <a:solidFill>
                <a:schemeClr val="accent5">
                  <a:lumMod val="20000"/>
                  <a:lumOff val="80000"/>
                </a:schemeClr>
              </a:solidFill>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34</a:t>
            </a:fld>
            <a:endParaRPr lang="nl-BE"/>
          </a:p>
        </p:txBody>
      </p:sp>
    </p:spTree>
    <p:extLst>
      <p:ext uri="{BB962C8B-B14F-4D97-AF65-F5344CB8AC3E}">
        <p14:creationId xmlns:p14="http://schemas.microsoft.com/office/powerpoint/2010/main" val="4205531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5576" y="1916832"/>
            <a:ext cx="720080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747938" y="3126668"/>
            <a:ext cx="7848872"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755576" y="5416624"/>
            <a:ext cx="720080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755576" y="1600200"/>
            <a:ext cx="8229600" cy="5141168"/>
          </a:xfrm>
        </p:spPr>
        <p:txBody>
          <a:bodyPr>
            <a:normAutofit fontScale="47500" lnSpcReduction="20000"/>
          </a:bodyPr>
          <a:lstStyle/>
          <a:p>
            <a:r>
              <a:rPr lang="nl-BE" dirty="0"/>
              <a:t>OFTYPE</a:t>
            </a:r>
          </a:p>
          <a:p>
            <a:pPr>
              <a:buNone/>
            </a:pPr>
            <a:r>
              <a:rPr lang="en-US" sz="3400" dirty="0">
                <a:solidFill>
                  <a:schemeClr val="accent5">
                    <a:lumMod val="20000"/>
                    <a:lumOff val="80000"/>
                  </a:schemeClr>
                </a:solidFill>
                <a:latin typeface="Arial" pitchFamily="34" charset="0"/>
                <a:cs typeface="Arial" pitchFamily="34" charset="0"/>
              </a:rPr>
              <a:t>object[] items = new object[] { 55, "Hello", 22, "Goodbye" };</a:t>
            </a:r>
            <a:br>
              <a:rPr lang="en-US" sz="3400" dirty="0">
                <a:solidFill>
                  <a:schemeClr val="accent5">
                    <a:lumMod val="20000"/>
                    <a:lumOff val="80000"/>
                  </a:schemeClr>
                </a:solidFill>
                <a:latin typeface="Arial" pitchFamily="34" charset="0"/>
                <a:cs typeface="Arial" pitchFamily="34" charset="0"/>
              </a:rPr>
            </a:br>
            <a:r>
              <a:rPr lang="nl-BE" sz="3400" dirty="0">
                <a:solidFill>
                  <a:schemeClr val="accent5">
                    <a:lumMod val="20000"/>
                    <a:lumOff val="80000"/>
                  </a:schemeClr>
                </a:solidFill>
                <a:latin typeface="Arial" pitchFamily="34" charset="0"/>
                <a:cs typeface="Arial" pitchFamily="34" charset="0"/>
              </a:rPr>
              <a:t>foreach (var intItem in items.OfType&lt;int&gt;()){</a:t>
            </a:r>
            <a:br>
              <a:rPr lang="nl-BE" sz="3400" dirty="0">
                <a:solidFill>
                  <a:schemeClr val="accent5">
                    <a:lumMod val="20000"/>
                    <a:lumOff val="80000"/>
                  </a:schemeClr>
                </a:solidFill>
                <a:latin typeface="Arial" pitchFamily="34" charset="0"/>
                <a:cs typeface="Arial" pitchFamily="34" charset="0"/>
              </a:rPr>
            </a:br>
            <a:r>
              <a:rPr lang="nl-BE" sz="3400" dirty="0">
                <a:solidFill>
                  <a:schemeClr val="accent5">
                    <a:lumMod val="20000"/>
                    <a:lumOff val="80000"/>
                  </a:schemeClr>
                </a:solidFill>
                <a:latin typeface="Arial" pitchFamily="34" charset="0"/>
                <a:cs typeface="Arial" pitchFamily="34" charset="0"/>
              </a:rPr>
              <a:t>	txtLog.WriteLine(intItem);</a:t>
            </a:r>
            <a:br>
              <a:rPr lang="nl-BE" sz="3400" dirty="0">
                <a:solidFill>
                  <a:schemeClr val="accent5">
                    <a:lumMod val="20000"/>
                    <a:lumOff val="80000"/>
                  </a:schemeClr>
                </a:solidFill>
                <a:latin typeface="Arial" pitchFamily="34" charset="0"/>
                <a:cs typeface="Arial" pitchFamily="34" charset="0"/>
              </a:rPr>
            </a:br>
            <a:r>
              <a:rPr lang="nl-BE" sz="3400" dirty="0">
                <a:solidFill>
                  <a:schemeClr val="accent5">
                    <a:lumMod val="20000"/>
                    <a:lumOff val="80000"/>
                  </a:schemeClr>
                </a:solidFill>
                <a:latin typeface="Arial" pitchFamily="34" charset="0"/>
                <a:cs typeface="Arial" pitchFamily="34" charset="0"/>
              </a:rPr>
              <a:t>}</a:t>
            </a:r>
          </a:p>
          <a:p>
            <a:r>
              <a:rPr lang="nl-BE" dirty="0"/>
              <a:t>ORDERBY, ORDERBYDESCENDING, THENBY, AND THENBYDESCENDING</a:t>
            </a:r>
            <a:br>
              <a:rPr lang="nl-BE" dirty="0"/>
            </a:br>
            <a:r>
              <a:rPr lang="en-US" sz="3400" dirty="0" err="1">
                <a:solidFill>
                  <a:schemeClr val="accent5">
                    <a:lumMod val="20000"/>
                    <a:lumOff val="80000"/>
                  </a:schemeClr>
                </a:solidFill>
                <a:latin typeface="Arial" pitchFamily="34" charset="0"/>
                <a:cs typeface="Arial" pitchFamily="34" charset="0"/>
              </a:rPr>
              <a:t>var</a:t>
            </a:r>
            <a:r>
              <a:rPr lang="en-US" sz="3400" dirty="0">
                <a:solidFill>
                  <a:schemeClr val="accent5">
                    <a:lumMod val="20000"/>
                    <a:lumOff val="80000"/>
                  </a:schemeClr>
                </a:solidFill>
                <a:latin typeface="Arial" pitchFamily="34" charset="0"/>
                <a:cs typeface="Arial" pitchFamily="34" charset="0"/>
              </a:rPr>
              <a:t> cars = </a:t>
            </a:r>
            <a:r>
              <a:rPr lang="en-US" sz="3400" dirty="0" err="1">
                <a:solidFill>
                  <a:schemeClr val="accent5">
                    <a:lumMod val="20000"/>
                    <a:lumOff val="80000"/>
                  </a:schemeClr>
                </a:solidFill>
                <a:latin typeface="Arial" pitchFamily="34" charset="0"/>
                <a:cs typeface="Arial" pitchFamily="34" charset="0"/>
              </a:rPr>
              <a:t>GetCars</a:t>
            </a:r>
            <a:r>
              <a:rPr lang="en-US" sz="3400" dirty="0">
                <a:solidFill>
                  <a:schemeClr val="accent5">
                    <a:lumMod val="20000"/>
                    <a:lumOff val="80000"/>
                  </a:schemeClr>
                </a:solidFill>
                <a:latin typeface="Arial" pitchFamily="34" charset="0"/>
                <a:cs typeface="Arial" pitchFamily="34" charset="0"/>
              </a:rPr>
              <a:t>().</a:t>
            </a:r>
            <a:r>
              <a:rPr lang="en-US" sz="3400" dirty="0" err="1">
                <a:solidFill>
                  <a:schemeClr val="accent5">
                    <a:lumMod val="20000"/>
                    <a:lumOff val="80000"/>
                  </a:schemeClr>
                </a:solidFill>
                <a:latin typeface="Arial" pitchFamily="34" charset="0"/>
                <a:cs typeface="Arial" pitchFamily="34" charset="0"/>
              </a:rPr>
              <a:t>OrderBy</a:t>
            </a:r>
            <a:r>
              <a:rPr lang="en-US" sz="3400" dirty="0">
                <a:solidFill>
                  <a:schemeClr val="accent5">
                    <a:lumMod val="20000"/>
                    <a:lumOff val="80000"/>
                  </a:schemeClr>
                </a:solidFill>
                <a:latin typeface="Arial" pitchFamily="34" charset="0"/>
                <a:cs typeface="Arial" pitchFamily="34" charset="0"/>
              </a:rPr>
              <a:t>(c =&gt; </a:t>
            </a:r>
            <a:r>
              <a:rPr lang="en-US" sz="3400" dirty="0" err="1">
                <a:solidFill>
                  <a:schemeClr val="accent5">
                    <a:lumMod val="20000"/>
                    <a:lumOff val="80000"/>
                  </a:schemeClr>
                </a:solidFill>
                <a:latin typeface="Arial" pitchFamily="34" charset="0"/>
                <a:cs typeface="Arial" pitchFamily="34" charset="0"/>
              </a:rPr>
              <a:t>c.Make</a:t>
            </a:r>
            <a:r>
              <a:rPr lang="en-US" sz="3400" dirty="0">
                <a:solidFill>
                  <a:schemeClr val="accent5">
                    <a:lumMod val="20000"/>
                    <a:lumOff val="80000"/>
                  </a:schemeClr>
                </a:solidFill>
                <a:latin typeface="Arial" pitchFamily="34" charset="0"/>
                <a:cs typeface="Arial" pitchFamily="34" charset="0"/>
              </a:rPr>
              <a:t>)</a:t>
            </a:r>
          </a:p>
          <a:p>
            <a:pPr>
              <a:buNone/>
            </a:pPr>
            <a:r>
              <a:rPr lang="nl-BE" sz="3400" dirty="0">
                <a:solidFill>
                  <a:schemeClr val="accent5">
                    <a:lumMod val="20000"/>
                    <a:lumOff val="80000"/>
                  </a:schemeClr>
                </a:solidFill>
                <a:latin typeface="Arial" pitchFamily="34" charset="0"/>
                <a:cs typeface="Arial" pitchFamily="34" charset="0"/>
              </a:rPr>
              <a:t>                                  .ThenByDescending(c =&gt; c.Model)</a:t>
            </a:r>
          </a:p>
          <a:p>
            <a:pPr>
              <a:buNone/>
            </a:pPr>
            <a:r>
              <a:rPr lang="nl-BE" sz="3400" dirty="0">
                <a:solidFill>
                  <a:schemeClr val="accent5">
                    <a:lumMod val="20000"/>
                    <a:lumOff val="80000"/>
                  </a:schemeClr>
                </a:solidFill>
                <a:latin typeface="Arial" pitchFamily="34" charset="0"/>
                <a:cs typeface="Arial" pitchFamily="34" charset="0"/>
              </a:rPr>
              <a:t>                                  .ThenBy(c =&gt; c.Year);</a:t>
            </a:r>
          </a:p>
          <a:p>
            <a:pPr>
              <a:buNone/>
            </a:pPr>
            <a:r>
              <a:rPr lang="en-US" sz="3400" dirty="0">
                <a:solidFill>
                  <a:schemeClr val="accent5">
                    <a:lumMod val="20000"/>
                    <a:lumOff val="80000"/>
                  </a:schemeClr>
                </a:solidFill>
                <a:latin typeface="Arial" pitchFamily="34" charset="0"/>
                <a:cs typeface="Arial" pitchFamily="34" charset="0"/>
              </a:rPr>
              <a:t> </a:t>
            </a:r>
            <a:r>
              <a:rPr lang="en-US" sz="3400" dirty="0" err="1">
                <a:solidFill>
                  <a:schemeClr val="accent5">
                    <a:lumMod val="20000"/>
                    <a:lumOff val="80000"/>
                  </a:schemeClr>
                </a:solidFill>
                <a:latin typeface="Arial" pitchFamily="34" charset="0"/>
                <a:cs typeface="Arial" pitchFamily="34" charset="0"/>
              </a:rPr>
              <a:t>foreach</a:t>
            </a:r>
            <a:r>
              <a:rPr lang="en-US" sz="3400" dirty="0">
                <a:solidFill>
                  <a:schemeClr val="accent5">
                    <a:lumMod val="20000"/>
                    <a:lumOff val="80000"/>
                  </a:schemeClr>
                </a:solidFill>
                <a:latin typeface="Arial" pitchFamily="34" charset="0"/>
                <a:cs typeface="Arial" pitchFamily="34" charset="0"/>
              </a:rPr>
              <a:t> (</a:t>
            </a:r>
            <a:r>
              <a:rPr lang="en-US" sz="3400" dirty="0" err="1">
                <a:solidFill>
                  <a:schemeClr val="accent5">
                    <a:lumMod val="20000"/>
                    <a:lumOff val="80000"/>
                  </a:schemeClr>
                </a:solidFill>
                <a:latin typeface="Arial" pitchFamily="34" charset="0"/>
                <a:cs typeface="Arial" pitchFamily="34" charset="0"/>
              </a:rPr>
              <a:t>var</a:t>
            </a:r>
            <a:r>
              <a:rPr lang="en-US" sz="3400" dirty="0">
                <a:solidFill>
                  <a:schemeClr val="accent5">
                    <a:lumMod val="20000"/>
                    <a:lumOff val="80000"/>
                  </a:schemeClr>
                </a:solidFill>
                <a:latin typeface="Arial" pitchFamily="34" charset="0"/>
                <a:cs typeface="Arial" pitchFamily="34" charset="0"/>
              </a:rPr>
              <a:t> item in cars)</a:t>
            </a:r>
            <a:r>
              <a:rPr lang="nl-BE" sz="3400" dirty="0">
                <a:solidFill>
                  <a:schemeClr val="accent5">
                    <a:lumMod val="20000"/>
                    <a:lumOff val="80000"/>
                  </a:schemeClr>
                </a:solidFill>
                <a:latin typeface="Arial" pitchFamily="34" charset="0"/>
                <a:cs typeface="Arial" pitchFamily="34" charset="0"/>
              </a:rPr>
              <a:t>{</a:t>
            </a:r>
          </a:p>
          <a:p>
            <a:pPr>
              <a:buNone/>
            </a:pPr>
            <a:r>
              <a:rPr lang="nl-BE" sz="3400" dirty="0">
                <a:solidFill>
                  <a:schemeClr val="accent5">
                    <a:lumMod val="20000"/>
                    <a:lumOff val="80000"/>
                  </a:schemeClr>
                </a:solidFill>
                <a:latin typeface="Arial" pitchFamily="34" charset="0"/>
                <a:cs typeface="Arial" pitchFamily="34" charset="0"/>
              </a:rPr>
              <a:t>                txtLog.WriteLine("Car VIN:{0} Make:{1} Model:{2} Year:{3}",</a:t>
            </a:r>
          </a:p>
          <a:p>
            <a:pPr>
              <a:buNone/>
            </a:pPr>
            <a:r>
              <a:rPr lang="nl-BE" sz="3400" dirty="0">
                <a:solidFill>
                  <a:schemeClr val="accent5">
                    <a:lumMod val="20000"/>
                    <a:lumOff val="80000"/>
                  </a:schemeClr>
                </a:solidFill>
                <a:latin typeface="Arial" pitchFamily="34" charset="0"/>
                <a:cs typeface="Arial" pitchFamily="34" charset="0"/>
              </a:rPr>
              <a:t>                    		    item.VIN, item.Make, item.Model, item.Year);</a:t>
            </a:r>
          </a:p>
          <a:p>
            <a:pPr>
              <a:buNone/>
            </a:pPr>
            <a:r>
              <a:rPr lang="nl-BE" sz="3400" dirty="0">
                <a:solidFill>
                  <a:schemeClr val="accent5">
                    <a:lumMod val="20000"/>
                    <a:lumOff val="80000"/>
                  </a:schemeClr>
                </a:solidFill>
                <a:latin typeface="Arial" pitchFamily="34" charset="0"/>
                <a:cs typeface="Arial" pitchFamily="34" charset="0"/>
              </a:rPr>
              <a:t> }</a:t>
            </a:r>
          </a:p>
          <a:p>
            <a:r>
              <a:rPr lang="nl-BE" sz="3400" dirty="0"/>
              <a:t>REVERSE</a:t>
            </a:r>
            <a:br>
              <a:rPr lang="nl-BE" sz="3400" dirty="0"/>
            </a:br>
            <a:r>
              <a:rPr lang="fr-FR" sz="3400" dirty="0" err="1">
                <a:solidFill>
                  <a:schemeClr val="accent5">
                    <a:lumMod val="20000"/>
                    <a:lumOff val="80000"/>
                  </a:schemeClr>
                </a:solidFill>
                <a:latin typeface="Arial" pitchFamily="34" charset="0"/>
                <a:cs typeface="Arial" pitchFamily="34" charset="0"/>
              </a:rPr>
              <a:t>int</a:t>
            </a:r>
            <a:r>
              <a:rPr lang="fr-FR" sz="3400" dirty="0">
                <a:solidFill>
                  <a:schemeClr val="accent5">
                    <a:lumMod val="20000"/>
                    <a:lumOff val="80000"/>
                  </a:schemeClr>
                </a:solidFill>
                <a:latin typeface="Arial" pitchFamily="34" charset="0"/>
                <a:cs typeface="Arial" pitchFamily="34" charset="0"/>
              </a:rPr>
              <a:t>[] scores = { 88, 56, 23, 99, 65, 93, 78, 23, 99, 90 };</a:t>
            </a:r>
            <a:br>
              <a:rPr lang="fr-FR" sz="3400" dirty="0">
                <a:solidFill>
                  <a:schemeClr val="accent5">
                    <a:lumMod val="20000"/>
                    <a:lumOff val="80000"/>
                  </a:schemeClr>
                </a:solidFill>
                <a:latin typeface="Arial" pitchFamily="34" charset="0"/>
                <a:cs typeface="Arial" pitchFamily="34" charset="0"/>
              </a:rPr>
            </a:br>
            <a:r>
              <a:rPr lang="en-US" sz="3400" dirty="0" err="1">
                <a:solidFill>
                  <a:schemeClr val="accent5">
                    <a:lumMod val="20000"/>
                    <a:lumOff val="80000"/>
                  </a:schemeClr>
                </a:solidFill>
                <a:latin typeface="Arial" pitchFamily="34" charset="0"/>
                <a:cs typeface="Arial" pitchFamily="34" charset="0"/>
              </a:rPr>
              <a:t>foreach</a:t>
            </a:r>
            <a:r>
              <a:rPr lang="en-US" sz="3400" dirty="0">
                <a:solidFill>
                  <a:schemeClr val="accent5">
                    <a:lumMod val="20000"/>
                    <a:lumOff val="80000"/>
                  </a:schemeClr>
                </a:solidFill>
                <a:latin typeface="Arial" pitchFamily="34" charset="0"/>
                <a:cs typeface="Arial" pitchFamily="34" charset="0"/>
              </a:rPr>
              <a:t> (</a:t>
            </a:r>
            <a:r>
              <a:rPr lang="en-US" sz="3400" dirty="0" err="1">
                <a:solidFill>
                  <a:schemeClr val="accent5">
                    <a:lumMod val="20000"/>
                    <a:lumOff val="80000"/>
                  </a:schemeClr>
                </a:solidFill>
                <a:latin typeface="Arial" pitchFamily="34" charset="0"/>
                <a:cs typeface="Arial" pitchFamily="34" charset="0"/>
              </a:rPr>
              <a:t>var</a:t>
            </a:r>
            <a:r>
              <a:rPr lang="en-US" sz="3400" dirty="0">
                <a:solidFill>
                  <a:schemeClr val="accent5">
                    <a:lumMod val="20000"/>
                    <a:lumOff val="80000"/>
                  </a:schemeClr>
                </a:solidFill>
                <a:latin typeface="Arial" pitchFamily="34" charset="0"/>
                <a:cs typeface="Arial" pitchFamily="34" charset="0"/>
              </a:rPr>
              <a:t> item in </a:t>
            </a:r>
            <a:r>
              <a:rPr lang="en-US" sz="3400" dirty="0" err="1">
                <a:solidFill>
                  <a:schemeClr val="accent5">
                    <a:lumMod val="20000"/>
                    <a:lumOff val="80000"/>
                  </a:schemeClr>
                </a:solidFill>
                <a:latin typeface="Arial" pitchFamily="34" charset="0"/>
                <a:cs typeface="Arial" pitchFamily="34" charset="0"/>
              </a:rPr>
              <a:t>scores.Reverse</a:t>
            </a:r>
            <a:r>
              <a:rPr lang="en-US" sz="3400" dirty="0">
                <a:solidFill>
                  <a:schemeClr val="accent5">
                    <a:lumMod val="20000"/>
                    <a:lumOff val="80000"/>
                  </a:schemeClr>
                </a:solidFill>
                <a:latin typeface="Arial" pitchFamily="34" charset="0"/>
                <a:cs typeface="Arial" pitchFamily="34" charset="0"/>
              </a:rPr>
              <a:t>())</a:t>
            </a:r>
            <a:r>
              <a:rPr lang="nl-BE" sz="3400" dirty="0">
                <a:solidFill>
                  <a:schemeClr val="accent5">
                    <a:lumMod val="20000"/>
                    <a:lumOff val="80000"/>
                  </a:schemeClr>
                </a:solidFill>
                <a:latin typeface="Arial" pitchFamily="34" charset="0"/>
                <a:cs typeface="Arial" pitchFamily="34" charset="0"/>
              </a:rPr>
              <a:t>{</a:t>
            </a:r>
            <a:br>
              <a:rPr lang="nl-BE" sz="3400" dirty="0">
                <a:solidFill>
                  <a:schemeClr val="accent5">
                    <a:lumMod val="20000"/>
                    <a:lumOff val="80000"/>
                  </a:schemeClr>
                </a:solidFill>
                <a:latin typeface="Arial" pitchFamily="34" charset="0"/>
                <a:cs typeface="Arial" pitchFamily="34" charset="0"/>
              </a:rPr>
            </a:br>
            <a:r>
              <a:rPr lang="nl-BE" sz="3400" dirty="0">
                <a:solidFill>
                  <a:schemeClr val="accent5">
                    <a:lumMod val="20000"/>
                    <a:lumOff val="80000"/>
                  </a:schemeClr>
                </a:solidFill>
                <a:latin typeface="Arial" pitchFamily="34" charset="0"/>
                <a:cs typeface="Arial" pitchFamily="34" charset="0"/>
              </a:rPr>
              <a:t>	txtLog.WriteLine(item);</a:t>
            </a:r>
          </a:p>
          <a:p>
            <a:pPr>
              <a:buNone/>
            </a:pPr>
            <a:r>
              <a:rPr lang="nl-BE" sz="3400" dirty="0">
                <a:solidFill>
                  <a:schemeClr val="accent5">
                    <a:lumMod val="20000"/>
                    <a:lumOff val="80000"/>
                  </a:schemeClr>
                </a:solidFill>
                <a:latin typeface="Arial" pitchFamily="34" charset="0"/>
                <a:cs typeface="Arial" pitchFamily="34" charset="0"/>
              </a:rPr>
              <a:t> }</a:t>
            </a:r>
          </a:p>
          <a:p>
            <a:endParaRPr lang="nl-BE" sz="3400" dirty="0">
              <a:cs typeface="Arial" pitchFamily="34" charset="0"/>
            </a:endParaRPr>
          </a:p>
          <a:p>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35</a:t>
            </a:fld>
            <a:endParaRPr lang="nl-BE"/>
          </a:p>
        </p:txBody>
      </p:sp>
    </p:spTree>
    <p:extLst>
      <p:ext uri="{BB962C8B-B14F-4D97-AF65-F5344CB8AC3E}">
        <p14:creationId xmlns:p14="http://schemas.microsoft.com/office/powerpoint/2010/main" val="2554174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916832"/>
            <a:ext cx="6984776" cy="482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457200" y="1600200"/>
            <a:ext cx="8229600" cy="5257800"/>
          </a:xfrm>
        </p:spPr>
        <p:txBody>
          <a:bodyPr>
            <a:normAutofit fontScale="32500" lnSpcReduction="20000"/>
          </a:bodyPr>
          <a:lstStyle/>
          <a:p>
            <a:r>
              <a:rPr lang="nl-BE" sz="6200" dirty="0"/>
              <a:t>SELECT</a:t>
            </a:r>
          </a:p>
          <a:p>
            <a:pPr>
              <a:buNone/>
            </a:pPr>
            <a:r>
              <a:rPr lang="nl-BE" sz="4900" dirty="0">
                <a:solidFill>
                  <a:schemeClr val="accent5">
                    <a:lumMod val="20000"/>
                    <a:lumOff val="80000"/>
                  </a:schemeClr>
                </a:solidFill>
                <a:latin typeface="Arial" pitchFamily="34" charset="0"/>
                <a:cs typeface="Arial" pitchFamily="34" charset="0"/>
              </a:rPr>
              <a:t>var vehicles = new List&lt;Tuple&lt;string, string, int&gt;&gt; { </a:t>
            </a:r>
          </a:p>
          <a:p>
            <a:pPr>
              <a:buNone/>
            </a:pPr>
            <a:r>
              <a:rPr lang="nl-BE" sz="4900" dirty="0">
                <a:solidFill>
                  <a:schemeClr val="accent5">
                    <a:lumMod val="20000"/>
                    <a:lumOff val="80000"/>
                  </a:schemeClr>
                </a:solidFill>
                <a:latin typeface="Arial" pitchFamily="34" charset="0"/>
                <a:cs typeface="Arial" pitchFamily="34" charset="0"/>
              </a:rPr>
              <a:t>                   	</a:t>
            </a:r>
            <a:r>
              <a:rPr lang="nl-BE" sz="4900" dirty="0" err="1">
                <a:solidFill>
                  <a:schemeClr val="accent5">
                    <a:lumMod val="20000"/>
                    <a:lumOff val="80000"/>
                  </a:schemeClr>
                </a:solidFill>
                <a:latin typeface="Arial" pitchFamily="34" charset="0"/>
                <a:cs typeface="Arial" pitchFamily="34" charset="0"/>
              </a:rPr>
              <a:t>Tuple.Create</a:t>
            </a:r>
            <a:r>
              <a:rPr lang="nl-BE" sz="4900" dirty="0">
                <a:solidFill>
                  <a:schemeClr val="accent5">
                    <a:lumMod val="20000"/>
                    <a:lumOff val="80000"/>
                  </a:schemeClr>
                </a:solidFill>
                <a:latin typeface="Arial" pitchFamily="34" charset="0"/>
                <a:cs typeface="Arial" pitchFamily="34" charset="0"/>
              </a:rPr>
              <a:t>("123", "VW",   1999),</a:t>
            </a:r>
          </a:p>
          <a:p>
            <a:pPr lvl="1">
              <a:buNone/>
            </a:pPr>
            <a:r>
              <a:rPr lang="nl-BE" sz="4900" b="1" dirty="0">
                <a:solidFill>
                  <a:schemeClr val="accent5">
                    <a:lumMod val="20000"/>
                    <a:lumOff val="80000"/>
                  </a:schemeClr>
                </a:solidFill>
                <a:latin typeface="Arial" pitchFamily="34" charset="0"/>
                <a:cs typeface="Arial" pitchFamily="34" charset="0"/>
              </a:rPr>
              <a:t>                   	</a:t>
            </a:r>
            <a:r>
              <a:rPr lang="nl-BE" sz="4900" b="1" dirty="0" err="1">
                <a:solidFill>
                  <a:schemeClr val="accent5">
                    <a:lumMod val="20000"/>
                    <a:lumOff val="80000"/>
                  </a:schemeClr>
                </a:solidFill>
                <a:latin typeface="Arial" pitchFamily="34" charset="0"/>
                <a:cs typeface="Arial" pitchFamily="34" charset="0"/>
              </a:rPr>
              <a:t>Tuple.Create</a:t>
            </a:r>
            <a:r>
              <a:rPr lang="nl-BE" sz="4900" b="1" dirty="0">
                <a:solidFill>
                  <a:schemeClr val="accent5">
                    <a:lumMod val="20000"/>
                    <a:lumOff val="80000"/>
                  </a:schemeClr>
                </a:solidFill>
                <a:latin typeface="Arial" pitchFamily="34" charset="0"/>
                <a:cs typeface="Arial" pitchFamily="34" charset="0"/>
              </a:rPr>
              <a:t>("234","Ford",  2009),</a:t>
            </a:r>
          </a:p>
          <a:p>
            <a:pPr lvl="1">
              <a:buNone/>
            </a:pPr>
            <a:r>
              <a:rPr lang="nl-BE" sz="4900" b="1" dirty="0">
                <a:solidFill>
                  <a:schemeClr val="accent5">
                    <a:lumMod val="20000"/>
                    <a:lumOff val="80000"/>
                  </a:schemeClr>
                </a:solidFill>
                <a:latin typeface="Arial" pitchFamily="34" charset="0"/>
                <a:cs typeface="Arial" pitchFamily="34" charset="0"/>
              </a:rPr>
              <a:t>			        </a:t>
            </a:r>
            <a:r>
              <a:rPr lang="nl-BE" sz="4900" b="1" dirty="0" err="1">
                <a:solidFill>
                  <a:schemeClr val="accent5">
                    <a:lumMod val="20000"/>
                    <a:lumOff val="80000"/>
                  </a:schemeClr>
                </a:solidFill>
                <a:latin typeface="Arial" pitchFamily="34" charset="0"/>
                <a:cs typeface="Arial" pitchFamily="34" charset="0"/>
              </a:rPr>
              <a:t>Tuple.Create</a:t>
            </a:r>
            <a:r>
              <a:rPr lang="nl-BE" sz="4900" b="1" dirty="0">
                <a:solidFill>
                  <a:schemeClr val="accent5">
                    <a:lumMod val="20000"/>
                    <a:lumOff val="80000"/>
                  </a:schemeClr>
                </a:solidFill>
                <a:latin typeface="Arial" pitchFamily="34" charset="0"/>
                <a:cs typeface="Arial" pitchFamily="34" charset="0"/>
              </a:rPr>
              <a:t>("567","Audi",  2005),</a:t>
            </a:r>
          </a:p>
          <a:p>
            <a:pPr lvl="1">
              <a:buNone/>
            </a:pPr>
            <a:r>
              <a:rPr lang="nl-BE" sz="4900" b="1" dirty="0">
                <a:solidFill>
                  <a:schemeClr val="accent5">
                    <a:lumMod val="20000"/>
                    <a:lumOff val="80000"/>
                  </a:schemeClr>
                </a:solidFill>
                <a:latin typeface="Arial" pitchFamily="34" charset="0"/>
                <a:cs typeface="Arial" pitchFamily="34" charset="0"/>
              </a:rPr>
              <a:t>			        </a:t>
            </a:r>
            <a:r>
              <a:rPr lang="nl-BE" sz="4900" b="1" dirty="0" err="1">
                <a:solidFill>
                  <a:schemeClr val="accent5">
                    <a:lumMod val="20000"/>
                    <a:lumOff val="80000"/>
                  </a:schemeClr>
                </a:solidFill>
                <a:latin typeface="Arial" pitchFamily="34" charset="0"/>
                <a:cs typeface="Arial" pitchFamily="34" charset="0"/>
              </a:rPr>
              <a:t>Tuple.Create</a:t>
            </a:r>
            <a:r>
              <a:rPr lang="nl-BE" sz="4900" b="1" dirty="0">
                <a:solidFill>
                  <a:schemeClr val="accent5">
                    <a:lumMod val="20000"/>
                    <a:lumOff val="80000"/>
                  </a:schemeClr>
                </a:solidFill>
                <a:latin typeface="Arial" pitchFamily="34" charset="0"/>
                <a:cs typeface="Arial" pitchFamily="34" charset="0"/>
              </a:rPr>
              <a:t>("678","Ford",  2003),</a:t>
            </a:r>
          </a:p>
          <a:p>
            <a:pPr lvl="1">
              <a:buNone/>
            </a:pPr>
            <a:r>
              <a:rPr lang="nl-BE" sz="4900" b="1" dirty="0">
                <a:solidFill>
                  <a:schemeClr val="accent5">
                    <a:lumMod val="20000"/>
                    <a:lumOff val="80000"/>
                  </a:schemeClr>
                </a:solidFill>
                <a:latin typeface="Arial" pitchFamily="34" charset="0"/>
                <a:cs typeface="Arial" pitchFamily="34" charset="0"/>
              </a:rPr>
              <a:t>			        </a:t>
            </a:r>
            <a:r>
              <a:rPr lang="nl-BE" sz="4900" b="1" dirty="0" err="1">
                <a:solidFill>
                  <a:schemeClr val="accent5">
                    <a:lumMod val="20000"/>
                    <a:lumOff val="80000"/>
                  </a:schemeClr>
                </a:solidFill>
                <a:latin typeface="Arial" pitchFamily="34" charset="0"/>
                <a:cs typeface="Arial" pitchFamily="34" charset="0"/>
              </a:rPr>
              <a:t>Tuple.Create</a:t>
            </a:r>
            <a:r>
              <a:rPr lang="nl-BE" sz="4900" b="1" dirty="0">
                <a:solidFill>
                  <a:schemeClr val="accent5">
                    <a:lumMod val="20000"/>
                    <a:lumOff val="80000"/>
                  </a:schemeClr>
                </a:solidFill>
                <a:latin typeface="Arial" pitchFamily="34" charset="0"/>
                <a:cs typeface="Arial" pitchFamily="34" charset="0"/>
              </a:rPr>
              <a:t>("789","Mazda", 2003),</a:t>
            </a:r>
          </a:p>
          <a:p>
            <a:pPr lvl="1">
              <a:buNone/>
            </a:pPr>
            <a:r>
              <a:rPr lang="nl-BE" sz="4900" b="1" dirty="0">
                <a:solidFill>
                  <a:schemeClr val="accent5">
                    <a:lumMod val="20000"/>
                    <a:lumOff val="80000"/>
                  </a:schemeClr>
                </a:solidFill>
                <a:latin typeface="Arial" pitchFamily="34" charset="0"/>
                <a:cs typeface="Arial" pitchFamily="34" charset="0"/>
              </a:rPr>
              <a:t>			        </a:t>
            </a:r>
            <a:r>
              <a:rPr lang="nl-BE" sz="4900" b="1" dirty="0" err="1">
                <a:solidFill>
                  <a:schemeClr val="accent5">
                    <a:lumMod val="20000"/>
                    <a:lumOff val="80000"/>
                  </a:schemeClr>
                </a:solidFill>
                <a:latin typeface="Arial" pitchFamily="34" charset="0"/>
                <a:cs typeface="Arial" pitchFamily="34" charset="0"/>
              </a:rPr>
              <a:t>Tuple.Create</a:t>
            </a:r>
            <a:r>
              <a:rPr lang="nl-BE" sz="4900" b="1" dirty="0">
                <a:solidFill>
                  <a:schemeClr val="accent5">
                    <a:lumMod val="20000"/>
                    <a:lumOff val="80000"/>
                  </a:schemeClr>
                </a:solidFill>
                <a:latin typeface="Arial" pitchFamily="34" charset="0"/>
                <a:cs typeface="Arial" pitchFamily="34" charset="0"/>
              </a:rPr>
              <a:t>("999","Ford",  1965) };</a:t>
            </a:r>
          </a:p>
          <a:p>
            <a:pPr>
              <a:buNone/>
            </a:pPr>
            <a:r>
              <a:rPr lang="nl-BE" sz="4900" dirty="0">
                <a:solidFill>
                  <a:schemeClr val="accent5">
                    <a:lumMod val="20000"/>
                    <a:lumOff val="80000"/>
                  </a:schemeClr>
                </a:solidFill>
                <a:latin typeface="Arial" pitchFamily="34" charset="0"/>
                <a:cs typeface="Arial" pitchFamily="34" charset="0"/>
              </a:rPr>
              <a:t>var fordCars = vehicles.Where(v =&gt; v.Item2 == "Ford")</a:t>
            </a:r>
          </a:p>
          <a:p>
            <a:pPr>
              <a:buNone/>
            </a:pPr>
            <a:r>
              <a:rPr lang="nl-BE" sz="4900" dirty="0">
                <a:solidFill>
                  <a:schemeClr val="accent5">
                    <a:lumMod val="20000"/>
                    <a:lumOff val="80000"/>
                  </a:schemeClr>
                </a:solidFill>
                <a:latin typeface="Arial" pitchFamily="34" charset="0"/>
                <a:cs typeface="Arial" pitchFamily="34" charset="0"/>
              </a:rPr>
              <a:t>                                       .Select(v =&gt; new Car {</a:t>
            </a:r>
          </a:p>
          <a:p>
            <a:pPr>
              <a:buNone/>
            </a:pPr>
            <a:r>
              <a:rPr lang="nl-BE" sz="4900" dirty="0">
                <a:solidFill>
                  <a:schemeClr val="accent5">
                    <a:lumMod val="20000"/>
                    <a:lumOff val="80000"/>
                  </a:schemeClr>
                </a:solidFill>
                <a:latin typeface="Arial" pitchFamily="34" charset="0"/>
                <a:cs typeface="Arial" pitchFamily="34" charset="0"/>
              </a:rPr>
              <a:t>                                                    VIN = v.Item1,</a:t>
            </a:r>
          </a:p>
          <a:p>
            <a:pPr>
              <a:buNone/>
            </a:pPr>
            <a:r>
              <a:rPr lang="nl-BE" sz="4900" dirty="0">
                <a:solidFill>
                  <a:schemeClr val="accent5">
                    <a:lumMod val="20000"/>
                    <a:lumOff val="80000"/>
                  </a:schemeClr>
                </a:solidFill>
                <a:latin typeface="Arial" pitchFamily="34" charset="0"/>
                <a:cs typeface="Arial" pitchFamily="34" charset="0"/>
              </a:rPr>
              <a:t>                                                    Make = v.Item2,</a:t>
            </a:r>
          </a:p>
          <a:p>
            <a:pPr>
              <a:buNone/>
            </a:pPr>
            <a:r>
              <a:rPr lang="nl-BE" sz="4900" dirty="0">
                <a:solidFill>
                  <a:schemeClr val="accent5">
                    <a:lumMod val="20000"/>
                    <a:lumOff val="80000"/>
                  </a:schemeClr>
                </a:solidFill>
                <a:latin typeface="Arial" pitchFamily="34" charset="0"/>
                <a:cs typeface="Arial" pitchFamily="34" charset="0"/>
              </a:rPr>
              <a:t>                                                    Year = v.Item3</a:t>
            </a:r>
          </a:p>
          <a:p>
            <a:pPr>
              <a:buNone/>
            </a:pPr>
            <a:r>
              <a:rPr lang="nl-BE" sz="4900" dirty="0">
                <a:solidFill>
                  <a:schemeClr val="accent5">
                    <a:lumMod val="20000"/>
                    <a:lumOff val="80000"/>
                  </a:schemeClr>
                </a:solidFill>
                <a:latin typeface="Arial" pitchFamily="34" charset="0"/>
                <a:cs typeface="Arial" pitchFamily="34" charset="0"/>
              </a:rPr>
              <a:t>                                         });</a:t>
            </a:r>
          </a:p>
          <a:p>
            <a:pPr>
              <a:buNone/>
            </a:pPr>
            <a:r>
              <a:rPr lang="nl-BE" sz="4900" dirty="0" err="1">
                <a:solidFill>
                  <a:schemeClr val="accent5">
                    <a:lumMod val="20000"/>
                    <a:lumOff val="80000"/>
                  </a:schemeClr>
                </a:solidFill>
                <a:latin typeface="Arial" pitchFamily="34" charset="0"/>
                <a:cs typeface="Arial" pitchFamily="34" charset="0"/>
              </a:rPr>
              <a:t>foreach</a:t>
            </a:r>
            <a:r>
              <a:rPr lang="nl-BE" sz="4900" dirty="0">
                <a:solidFill>
                  <a:schemeClr val="accent5">
                    <a:lumMod val="20000"/>
                    <a:lumOff val="80000"/>
                  </a:schemeClr>
                </a:solidFill>
                <a:latin typeface="Arial" pitchFamily="34" charset="0"/>
                <a:cs typeface="Arial" pitchFamily="34" charset="0"/>
              </a:rPr>
              <a:t> (var item in fordCars) {</a:t>
            </a:r>
          </a:p>
          <a:p>
            <a:pPr>
              <a:buNone/>
            </a:pPr>
            <a:r>
              <a:rPr lang="nl-BE" sz="4900" dirty="0">
                <a:solidFill>
                  <a:schemeClr val="accent5">
                    <a:lumMod val="20000"/>
                    <a:lumOff val="80000"/>
                  </a:schemeClr>
                </a:solidFill>
                <a:latin typeface="Arial" pitchFamily="34" charset="0"/>
                <a:cs typeface="Arial" pitchFamily="34" charset="0"/>
              </a:rPr>
              <a:t>                txtLog.WriteLine("Car VIN:{0} Make:{1} Year:{2}",</a:t>
            </a:r>
          </a:p>
          <a:p>
            <a:pPr>
              <a:buNone/>
            </a:pPr>
            <a:r>
              <a:rPr lang="nl-BE" sz="4900" dirty="0">
                <a:solidFill>
                  <a:schemeClr val="accent5">
                    <a:lumMod val="20000"/>
                    <a:lumOff val="80000"/>
                  </a:schemeClr>
                </a:solidFill>
                <a:latin typeface="Arial" pitchFamily="34" charset="0"/>
                <a:cs typeface="Arial" pitchFamily="34" charset="0"/>
              </a:rPr>
              <a:t>                     item.VIN, item.Make, item.Year);</a:t>
            </a:r>
          </a:p>
          <a:p>
            <a:pPr>
              <a:buNone/>
            </a:pPr>
            <a:r>
              <a:rPr lang="nl-BE" sz="4900" dirty="0">
                <a:solidFill>
                  <a:schemeClr val="accent5">
                    <a:lumMod val="20000"/>
                    <a:lumOff val="80000"/>
                  </a:schemeClr>
                </a:solidFill>
                <a:latin typeface="Arial" pitchFamily="34" charset="0"/>
                <a:cs typeface="Arial" pitchFamily="34" charset="0"/>
              </a:rPr>
              <a:t>}</a:t>
            </a:r>
            <a:endParaRPr lang="nl-BE" sz="4900" dirty="0">
              <a:solidFill>
                <a:schemeClr val="accent5">
                  <a:lumMod val="20000"/>
                  <a:lumOff val="80000"/>
                </a:schemeClr>
              </a:solidFill>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36</a:t>
            </a:fld>
            <a:endParaRPr lang="nl-BE"/>
          </a:p>
        </p:txBody>
      </p:sp>
    </p:spTree>
    <p:extLst>
      <p:ext uri="{BB962C8B-B14F-4D97-AF65-F5344CB8AC3E}">
        <p14:creationId xmlns:p14="http://schemas.microsoft.com/office/powerpoint/2010/main" val="1951098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5576" y="2060848"/>
            <a:ext cx="69847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755575" y="3356992"/>
            <a:ext cx="7253891" cy="2408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755576" y="1403930"/>
            <a:ext cx="8028852" cy="4525963"/>
          </a:xfrm>
        </p:spPr>
        <p:txBody>
          <a:bodyPr>
            <a:normAutofit/>
          </a:bodyPr>
          <a:lstStyle/>
          <a:p>
            <a:r>
              <a:rPr lang="nl-BE" dirty="0"/>
              <a:t>SUM</a:t>
            </a:r>
            <a:br>
              <a:rPr lang="nl-BE" dirty="0"/>
            </a:br>
            <a:r>
              <a:rPr lang="fr-FR" sz="2200" dirty="0" err="1">
                <a:solidFill>
                  <a:schemeClr val="accent5">
                    <a:lumMod val="20000"/>
                    <a:lumOff val="80000"/>
                  </a:schemeClr>
                </a:solidFill>
                <a:latin typeface="Arial" pitchFamily="34" charset="0"/>
                <a:cs typeface="Arial" pitchFamily="34" charset="0"/>
              </a:rPr>
              <a:t>int</a:t>
            </a:r>
            <a:r>
              <a:rPr lang="fr-FR" sz="2200" dirty="0">
                <a:solidFill>
                  <a:schemeClr val="accent5">
                    <a:lumMod val="20000"/>
                    <a:lumOff val="80000"/>
                  </a:schemeClr>
                </a:solidFill>
                <a:latin typeface="Arial" pitchFamily="34" charset="0"/>
                <a:cs typeface="Arial" pitchFamily="34" charset="0"/>
              </a:rPr>
              <a:t>[] scores = { 88, 56, 23, 99, 65, 93, 78, 23, 99, 90 }; </a:t>
            </a:r>
            <a:r>
              <a:rPr lang="nl-BE" sz="2200" dirty="0">
                <a:solidFill>
                  <a:schemeClr val="accent5">
                    <a:lumMod val="20000"/>
                    <a:lumOff val="80000"/>
                  </a:schemeClr>
                </a:solidFill>
                <a:latin typeface="Arial" pitchFamily="34" charset="0"/>
                <a:cs typeface="Arial" pitchFamily="34" charset="0"/>
              </a:rPr>
              <a:t>txtLog.WriteLine(scores.Sum());</a:t>
            </a:r>
          </a:p>
          <a:p>
            <a:r>
              <a:rPr lang="nl-BE" dirty="0"/>
              <a:t>TOARRAY</a:t>
            </a:r>
            <a:br>
              <a:rPr lang="nl-BE" dirty="0"/>
            </a:br>
            <a:r>
              <a:rPr lang="fr-FR" sz="2000" dirty="0" err="1">
                <a:solidFill>
                  <a:schemeClr val="accent5">
                    <a:lumMod val="20000"/>
                    <a:lumOff val="80000"/>
                  </a:schemeClr>
                </a:solidFill>
                <a:latin typeface="Arial" pitchFamily="34" charset="0"/>
                <a:cs typeface="Arial" pitchFamily="34" charset="0"/>
              </a:rPr>
              <a:t>int</a:t>
            </a:r>
            <a:r>
              <a:rPr lang="fr-FR" sz="2000" dirty="0">
                <a:solidFill>
                  <a:schemeClr val="accent5">
                    <a:lumMod val="20000"/>
                    <a:lumOff val="80000"/>
                  </a:schemeClr>
                </a:solidFill>
                <a:latin typeface="Arial" pitchFamily="34" charset="0"/>
                <a:cs typeface="Arial" pitchFamily="34" charset="0"/>
              </a:rPr>
              <a:t>[] scores = { 88, 56, 23, 99, 65, 93, 78, 23, 99, 90 };</a:t>
            </a:r>
            <a:br>
              <a:rPr lang="fr-FR" sz="2000" dirty="0">
                <a:solidFill>
                  <a:schemeClr val="accent5">
                    <a:lumMod val="20000"/>
                    <a:lumOff val="80000"/>
                  </a:schemeClr>
                </a:solidFill>
                <a:latin typeface="Arial" pitchFamily="34" charset="0"/>
                <a:cs typeface="Arial" pitchFamily="34" charset="0"/>
              </a:rPr>
            </a:br>
            <a:r>
              <a:rPr lang="en-US" sz="2000" dirty="0" err="1">
                <a:solidFill>
                  <a:schemeClr val="accent5">
                    <a:lumMod val="20000"/>
                    <a:lumOff val="80000"/>
                  </a:schemeClr>
                </a:solidFill>
                <a:latin typeface="Arial" pitchFamily="34" charset="0"/>
                <a:cs typeface="Arial" pitchFamily="34" charset="0"/>
              </a:rPr>
              <a:t>var</a:t>
            </a:r>
            <a:r>
              <a:rPr lang="en-US" sz="2000" dirty="0">
                <a:solidFill>
                  <a:schemeClr val="accent5">
                    <a:lumMod val="20000"/>
                    <a:lumOff val="80000"/>
                  </a:schemeClr>
                </a:solidFill>
                <a:latin typeface="Arial" pitchFamily="34" charset="0"/>
                <a:cs typeface="Arial" pitchFamily="34" charset="0"/>
              </a:rPr>
              <a:t> </a:t>
            </a:r>
            <a:r>
              <a:rPr lang="en-US" sz="2000" dirty="0" err="1">
                <a:solidFill>
                  <a:schemeClr val="accent5">
                    <a:lumMod val="20000"/>
                    <a:lumOff val="80000"/>
                  </a:schemeClr>
                </a:solidFill>
                <a:latin typeface="Arial" pitchFamily="34" charset="0"/>
                <a:cs typeface="Arial" pitchFamily="34" charset="0"/>
              </a:rPr>
              <a:t>evenScores</a:t>
            </a:r>
            <a:r>
              <a:rPr lang="en-US" sz="2000" dirty="0">
                <a:solidFill>
                  <a:schemeClr val="accent5">
                    <a:lumMod val="20000"/>
                    <a:lumOff val="80000"/>
                  </a:schemeClr>
                </a:solidFill>
                <a:latin typeface="Arial" pitchFamily="34" charset="0"/>
                <a:cs typeface="Arial" pitchFamily="34" charset="0"/>
              </a:rPr>
              <a:t> = </a:t>
            </a:r>
            <a:r>
              <a:rPr lang="en-US" sz="2000" dirty="0" err="1">
                <a:solidFill>
                  <a:schemeClr val="accent5">
                    <a:lumMod val="20000"/>
                    <a:lumOff val="80000"/>
                  </a:schemeClr>
                </a:solidFill>
                <a:latin typeface="Arial" pitchFamily="34" charset="0"/>
                <a:cs typeface="Arial" pitchFamily="34" charset="0"/>
              </a:rPr>
              <a:t>scores.Where</a:t>
            </a:r>
            <a:r>
              <a:rPr lang="en-US" sz="2000" dirty="0">
                <a:solidFill>
                  <a:schemeClr val="accent5">
                    <a:lumMod val="20000"/>
                    <a:lumOff val="80000"/>
                  </a:schemeClr>
                </a:solidFill>
                <a:latin typeface="Arial" pitchFamily="34" charset="0"/>
                <a:cs typeface="Arial" pitchFamily="34" charset="0"/>
              </a:rPr>
              <a:t>(s =&gt; s % 2 == 0).</a:t>
            </a:r>
            <a:r>
              <a:rPr lang="en-US" sz="2000" dirty="0" err="1">
                <a:solidFill>
                  <a:schemeClr val="accent5">
                    <a:lumMod val="20000"/>
                    <a:lumOff val="80000"/>
                  </a:schemeClr>
                </a:solidFill>
                <a:latin typeface="Arial" pitchFamily="34" charset="0"/>
                <a:cs typeface="Arial" pitchFamily="34" charset="0"/>
              </a:rPr>
              <a:t>ToArray</a:t>
            </a:r>
            <a:r>
              <a:rPr lang="en-US" sz="2000" dirty="0">
                <a:solidFill>
                  <a:schemeClr val="accent5">
                    <a:lumMod val="20000"/>
                    <a:lumOff val="80000"/>
                  </a:schemeClr>
                </a:solidFill>
                <a:latin typeface="Arial" pitchFamily="34" charset="0"/>
                <a:cs typeface="Arial" pitchFamily="34" charset="0"/>
              </a:rPr>
              <a:t>();</a:t>
            </a:r>
            <a:br>
              <a:rPr lang="en-US" sz="2000" dirty="0">
                <a:solidFill>
                  <a:schemeClr val="accent5">
                    <a:lumMod val="20000"/>
                    <a:lumOff val="80000"/>
                  </a:schemeClr>
                </a:solidFill>
                <a:latin typeface="Arial" pitchFamily="34" charset="0"/>
                <a:cs typeface="Arial" pitchFamily="34" charset="0"/>
              </a:rPr>
            </a:br>
            <a:r>
              <a:rPr lang="nl-BE" sz="2000" dirty="0">
                <a:solidFill>
                  <a:schemeClr val="accent5">
                    <a:lumMod val="20000"/>
                    <a:lumOff val="80000"/>
                  </a:schemeClr>
                </a:solidFill>
                <a:latin typeface="Arial" pitchFamily="34" charset="0"/>
                <a:cs typeface="Arial" pitchFamily="34" charset="0"/>
              </a:rPr>
              <a:t>scores[2] = 2;</a:t>
            </a:r>
            <a:br>
              <a:rPr lang="nl-BE" sz="2000" dirty="0">
                <a:solidFill>
                  <a:schemeClr val="accent5">
                    <a:lumMod val="20000"/>
                    <a:lumOff val="80000"/>
                  </a:schemeClr>
                </a:solidFill>
                <a:latin typeface="Arial" pitchFamily="34" charset="0"/>
                <a:cs typeface="Arial" pitchFamily="34" charset="0"/>
              </a:rPr>
            </a:br>
            <a:r>
              <a:rPr lang="en-US" sz="2000" dirty="0" err="1">
                <a:solidFill>
                  <a:schemeClr val="accent5">
                    <a:lumMod val="20000"/>
                    <a:lumOff val="80000"/>
                  </a:schemeClr>
                </a:solidFill>
                <a:latin typeface="Arial" pitchFamily="34" charset="0"/>
                <a:cs typeface="Arial" pitchFamily="34" charset="0"/>
              </a:rPr>
              <a:t>foreach</a:t>
            </a:r>
            <a:r>
              <a:rPr lang="en-US" sz="2000" dirty="0">
                <a:solidFill>
                  <a:schemeClr val="accent5">
                    <a:lumMod val="20000"/>
                    <a:lumOff val="80000"/>
                  </a:schemeClr>
                </a:solidFill>
                <a:latin typeface="Arial" pitchFamily="34" charset="0"/>
                <a:cs typeface="Arial" pitchFamily="34" charset="0"/>
              </a:rPr>
              <a:t> (</a:t>
            </a:r>
            <a:r>
              <a:rPr lang="en-US" sz="2000" dirty="0" err="1">
                <a:solidFill>
                  <a:schemeClr val="accent5">
                    <a:lumMod val="20000"/>
                    <a:lumOff val="80000"/>
                  </a:schemeClr>
                </a:solidFill>
                <a:latin typeface="Arial" pitchFamily="34" charset="0"/>
                <a:cs typeface="Arial" pitchFamily="34" charset="0"/>
              </a:rPr>
              <a:t>var</a:t>
            </a:r>
            <a:r>
              <a:rPr lang="en-US" sz="2000" dirty="0">
                <a:solidFill>
                  <a:schemeClr val="accent5">
                    <a:lumMod val="20000"/>
                    <a:lumOff val="80000"/>
                  </a:schemeClr>
                </a:solidFill>
                <a:latin typeface="Arial" pitchFamily="34" charset="0"/>
                <a:cs typeface="Arial" pitchFamily="34" charset="0"/>
              </a:rPr>
              <a:t> item in </a:t>
            </a:r>
            <a:r>
              <a:rPr lang="en-US" sz="2000" dirty="0" err="1">
                <a:solidFill>
                  <a:schemeClr val="accent5">
                    <a:lumMod val="20000"/>
                    <a:lumOff val="80000"/>
                  </a:schemeClr>
                </a:solidFill>
                <a:latin typeface="Arial" pitchFamily="34" charset="0"/>
                <a:cs typeface="Arial" pitchFamily="34" charset="0"/>
              </a:rPr>
              <a:t>evenScores</a:t>
            </a:r>
            <a:r>
              <a:rPr lang="en-US" sz="2000" dirty="0">
                <a:solidFill>
                  <a:schemeClr val="accent5">
                    <a:lumMod val="20000"/>
                    <a:lumOff val="80000"/>
                  </a:schemeClr>
                </a:solidFill>
                <a:latin typeface="Arial" pitchFamily="34" charset="0"/>
                <a:cs typeface="Arial" pitchFamily="34" charset="0"/>
              </a:rPr>
              <a:t>)</a:t>
            </a:r>
            <a:r>
              <a:rPr lang="nl-BE" sz="2000" dirty="0">
                <a:solidFill>
                  <a:schemeClr val="accent5">
                    <a:lumMod val="20000"/>
                    <a:lumOff val="80000"/>
                  </a:schemeClr>
                </a:solidFill>
                <a:latin typeface="Arial" pitchFamily="34" charset="0"/>
                <a:cs typeface="Arial" pitchFamily="34" charset="0"/>
              </a:rPr>
              <a:t>{</a:t>
            </a:r>
          </a:p>
          <a:p>
            <a:pPr>
              <a:buNone/>
            </a:pPr>
            <a:r>
              <a:rPr lang="nl-BE" sz="2000" dirty="0">
                <a:solidFill>
                  <a:schemeClr val="accent5">
                    <a:lumMod val="20000"/>
                    <a:lumOff val="80000"/>
                  </a:schemeClr>
                </a:solidFill>
                <a:latin typeface="Arial" pitchFamily="34" charset="0"/>
                <a:cs typeface="Arial" pitchFamily="34" charset="0"/>
              </a:rPr>
              <a:t>                txtLog.WriteLine(item);</a:t>
            </a:r>
          </a:p>
          <a:p>
            <a:pPr>
              <a:buNone/>
            </a:pPr>
            <a:r>
              <a:rPr lang="nl-BE" sz="2000" dirty="0">
                <a:solidFill>
                  <a:schemeClr val="accent5">
                    <a:lumMod val="20000"/>
                    <a:lumOff val="80000"/>
                  </a:schemeClr>
                </a:solidFill>
                <a:latin typeface="Arial" pitchFamily="34" charset="0"/>
                <a:cs typeface="Arial" pitchFamily="34" charset="0"/>
              </a:rPr>
              <a:t> }</a:t>
            </a:r>
          </a:p>
          <a:p>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37</a:t>
            </a:fld>
            <a:endParaRPr lang="nl-BE"/>
          </a:p>
        </p:txBody>
      </p:sp>
    </p:spTree>
    <p:extLst>
      <p:ext uri="{BB962C8B-B14F-4D97-AF65-F5344CB8AC3E}">
        <p14:creationId xmlns:p14="http://schemas.microsoft.com/office/powerpoint/2010/main" val="1155615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5576" y="1988839"/>
            <a:ext cx="7931224" cy="1634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755576" y="4076823"/>
            <a:ext cx="7931224" cy="197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755576" y="1523231"/>
            <a:ext cx="8028852" cy="4525963"/>
          </a:xfrm>
        </p:spPr>
        <p:txBody>
          <a:bodyPr>
            <a:normAutofit fontScale="40000" lnSpcReduction="20000"/>
          </a:bodyPr>
          <a:lstStyle/>
          <a:p>
            <a:r>
              <a:rPr lang="nl-BE" sz="6000" dirty="0"/>
              <a:t>TODICTIONARY</a:t>
            </a:r>
          </a:p>
          <a:p>
            <a:pPr>
              <a:buNone/>
            </a:pPr>
            <a:r>
              <a:rPr lang="nl-BE" sz="5000" dirty="0">
                <a:solidFill>
                  <a:schemeClr val="accent5">
                    <a:lumMod val="20000"/>
                    <a:lumOff val="80000"/>
                  </a:schemeClr>
                </a:solidFill>
                <a:latin typeface="Arial" pitchFamily="34" charset="0"/>
                <a:cs typeface="Arial" pitchFamily="34" charset="0"/>
              </a:rPr>
              <a:t>var cars = GetCars();</a:t>
            </a:r>
            <a:br>
              <a:rPr lang="nl-BE" sz="5000" dirty="0">
                <a:solidFill>
                  <a:schemeClr val="accent5">
                    <a:lumMod val="20000"/>
                    <a:lumOff val="80000"/>
                  </a:schemeClr>
                </a:solidFill>
                <a:latin typeface="Arial" pitchFamily="34" charset="0"/>
                <a:cs typeface="Arial" pitchFamily="34" charset="0"/>
              </a:rPr>
            </a:br>
            <a:r>
              <a:rPr lang="nl-BE" sz="5000" dirty="0">
                <a:solidFill>
                  <a:schemeClr val="accent5">
                    <a:lumMod val="20000"/>
                    <a:lumOff val="80000"/>
                  </a:schemeClr>
                </a:solidFill>
                <a:latin typeface="Arial" pitchFamily="34" charset="0"/>
                <a:cs typeface="Arial" pitchFamily="34" charset="0"/>
              </a:rPr>
              <a:t>var carsByVin = cars.ToDictionary(c =&gt; c.VIN);</a:t>
            </a:r>
            <a:br>
              <a:rPr lang="nl-BE" sz="5000" dirty="0">
                <a:solidFill>
                  <a:schemeClr val="accent5">
                    <a:lumMod val="20000"/>
                    <a:lumOff val="80000"/>
                  </a:schemeClr>
                </a:solidFill>
                <a:latin typeface="Arial" pitchFamily="34" charset="0"/>
                <a:cs typeface="Arial" pitchFamily="34" charset="0"/>
              </a:rPr>
            </a:br>
            <a:r>
              <a:rPr lang="nl-BE" sz="5000" dirty="0">
                <a:solidFill>
                  <a:schemeClr val="accent5">
                    <a:lumMod val="20000"/>
                    <a:lumOff val="80000"/>
                  </a:schemeClr>
                </a:solidFill>
                <a:latin typeface="Arial" pitchFamily="34" charset="0"/>
                <a:cs typeface="Arial" pitchFamily="34" charset="0"/>
              </a:rPr>
              <a:t>Car myCar = carsByVin["HIJ123"];</a:t>
            </a:r>
            <a:br>
              <a:rPr lang="nl-BE" sz="5000" dirty="0">
                <a:solidFill>
                  <a:schemeClr val="accent5">
                    <a:lumMod val="20000"/>
                    <a:lumOff val="80000"/>
                  </a:schemeClr>
                </a:solidFill>
                <a:latin typeface="Arial" pitchFamily="34" charset="0"/>
                <a:cs typeface="Arial" pitchFamily="34" charset="0"/>
              </a:rPr>
            </a:br>
            <a:r>
              <a:rPr lang="nl-BE" sz="5000" dirty="0">
                <a:solidFill>
                  <a:schemeClr val="accent5">
                    <a:lumMod val="20000"/>
                    <a:lumOff val="80000"/>
                  </a:schemeClr>
                </a:solidFill>
                <a:latin typeface="Arial" pitchFamily="34" charset="0"/>
                <a:cs typeface="Arial" pitchFamily="34" charset="0"/>
              </a:rPr>
              <a:t>txtLog.WriteLine("Car VIN:{0}, Make:{1}, Model:{2} Year:{3}",</a:t>
            </a:r>
          </a:p>
          <a:p>
            <a:pPr>
              <a:buNone/>
            </a:pPr>
            <a:r>
              <a:rPr lang="nl-BE" sz="5000" dirty="0">
                <a:solidFill>
                  <a:schemeClr val="accent5">
                    <a:lumMod val="20000"/>
                    <a:lumOff val="80000"/>
                  </a:schemeClr>
                </a:solidFill>
                <a:latin typeface="Arial" pitchFamily="34" charset="0"/>
                <a:cs typeface="Arial" pitchFamily="34" charset="0"/>
              </a:rPr>
              <a:t>                myCar.VIN, myCar.Make, myCar.Model, myCar.Year);</a:t>
            </a:r>
          </a:p>
          <a:p>
            <a:r>
              <a:rPr lang="nl-BE" sz="6000" dirty="0"/>
              <a:t>TOLIST</a:t>
            </a:r>
          </a:p>
          <a:p>
            <a:pPr>
              <a:buNone/>
            </a:pPr>
            <a:r>
              <a:rPr lang="fr-FR" sz="5000" dirty="0" err="1">
                <a:solidFill>
                  <a:schemeClr val="accent5">
                    <a:lumMod val="20000"/>
                    <a:lumOff val="80000"/>
                  </a:schemeClr>
                </a:solidFill>
                <a:latin typeface="Arial" pitchFamily="34" charset="0"/>
                <a:cs typeface="Arial" pitchFamily="34" charset="0"/>
              </a:rPr>
              <a:t>int</a:t>
            </a:r>
            <a:r>
              <a:rPr lang="fr-FR" sz="5000" dirty="0">
                <a:solidFill>
                  <a:schemeClr val="accent5">
                    <a:lumMod val="20000"/>
                    <a:lumOff val="80000"/>
                  </a:schemeClr>
                </a:solidFill>
                <a:latin typeface="Arial" pitchFamily="34" charset="0"/>
                <a:cs typeface="Arial" pitchFamily="34" charset="0"/>
              </a:rPr>
              <a:t>[] scores = { 88, 56, 23, 99, 65, 93, 78, 23, 99, 90 };</a:t>
            </a:r>
            <a:br>
              <a:rPr lang="fr-FR" sz="5000" dirty="0">
                <a:solidFill>
                  <a:schemeClr val="accent5">
                    <a:lumMod val="20000"/>
                    <a:lumOff val="80000"/>
                  </a:schemeClr>
                </a:solidFill>
                <a:latin typeface="Arial" pitchFamily="34" charset="0"/>
                <a:cs typeface="Arial" pitchFamily="34" charset="0"/>
              </a:rPr>
            </a:br>
            <a:r>
              <a:rPr lang="en-US" sz="5000" dirty="0" err="1">
                <a:solidFill>
                  <a:schemeClr val="accent5">
                    <a:lumMod val="20000"/>
                    <a:lumOff val="80000"/>
                  </a:schemeClr>
                </a:solidFill>
                <a:latin typeface="Arial" pitchFamily="34" charset="0"/>
                <a:cs typeface="Arial" pitchFamily="34" charset="0"/>
              </a:rPr>
              <a:t>var</a:t>
            </a:r>
            <a:r>
              <a:rPr lang="en-US" sz="5000" dirty="0">
                <a:solidFill>
                  <a:schemeClr val="accent5">
                    <a:lumMod val="20000"/>
                    <a:lumOff val="80000"/>
                  </a:schemeClr>
                </a:solidFill>
                <a:latin typeface="Arial" pitchFamily="34" charset="0"/>
                <a:cs typeface="Arial" pitchFamily="34" charset="0"/>
              </a:rPr>
              <a:t> </a:t>
            </a:r>
            <a:r>
              <a:rPr lang="en-US" sz="5000" dirty="0" err="1">
                <a:solidFill>
                  <a:schemeClr val="accent5">
                    <a:lumMod val="20000"/>
                    <a:lumOff val="80000"/>
                  </a:schemeClr>
                </a:solidFill>
                <a:latin typeface="Arial" pitchFamily="34" charset="0"/>
                <a:cs typeface="Arial" pitchFamily="34" charset="0"/>
              </a:rPr>
              <a:t>evenScores</a:t>
            </a:r>
            <a:r>
              <a:rPr lang="en-US" sz="5000" dirty="0">
                <a:solidFill>
                  <a:schemeClr val="accent5">
                    <a:lumMod val="20000"/>
                    <a:lumOff val="80000"/>
                  </a:schemeClr>
                </a:solidFill>
                <a:latin typeface="Arial" pitchFamily="34" charset="0"/>
                <a:cs typeface="Arial" pitchFamily="34" charset="0"/>
              </a:rPr>
              <a:t> = </a:t>
            </a:r>
            <a:r>
              <a:rPr lang="en-US" sz="5000" dirty="0" err="1">
                <a:solidFill>
                  <a:schemeClr val="accent5">
                    <a:lumMod val="20000"/>
                    <a:lumOff val="80000"/>
                  </a:schemeClr>
                </a:solidFill>
                <a:latin typeface="Arial" pitchFamily="34" charset="0"/>
                <a:cs typeface="Arial" pitchFamily="34" charset="0"/>
              </a:rPr>
              <a:t>scores.Where</a:t>
            </a:r>
            <a:r>
              <a:rPr lang="en-US" sz="5000" dirty="0">
                <a:solidFill>
                  <a:schemeClr val="accent5">
                    <a:lumMod val="20000"/>
                    <a:lumOff val="80000"/>
                  </a:schemeClr>
                </a:solidFill>
                <a:latin typeface="Arial" pitchFamily="34" charset="0"/>
                <a:cs typeface="Arial" pitchFamily="34" charset="0"/>
              </a:rPr>
              <a:t>(s =&gt; s % 2 == 0).</a:t>
            </a:r>
            <a:r>
              <a:rPr lang="en-US" sz="5000" dirty="0" err="1">
                <a:solidFill>
                  <a:schemeClr val="accent5">
                    <a:lumMod val="20000"/>
                    <a:lumOff val="80000"/>
                  </a:schemeClr>
                </a:solidFill>
                <a:latin typeface="Arial" pitchFamily="34" charset="0"/>
                <a:cs typeface="Arial" pitchFamily="34" charset="0"/>
              </a:rPr>
              <a:t>ToList</a:t>
            </a:r>
            <a:r>
              <a:rPr lang="en-US" sz="5000" dirty="0">
                <a:solidFill>
                  <a:schemeClr val="accent5">
                    <a:lumMod val="20000"/>
                    <a:lumOff val="80000"/>
                  </a:schemeClr>
                </a:solidFill>
                <a:latin typeface="Arial" pitchFamily="34" charset="0"/>
                <a:cs typeface="Arial" pitchFamily="34" charset="0"/>
              </a:rPr>
              <a:t>();</a:t>
            </a:r>
            <a:br>
              <a:rPr lang="en-US" sz="5000" dirty="0">
                <a:solidFill>
                  <a:schemeClr val="accent5">
                    <a:lumMod val="20000"/>
                    <a:lumOff val="80000"/>
                  </a:schemeClr>
                </a:solidFill>
                <a:latin typeface="Arial" pitchFamily="34" charset="0"/>
                <a:cs typeface="Arial" pitchFamily="34" charset="0"/>
              </a:rPr>
            </a:br>
            <a:r>
              <a:rPr lang="nl-BE" sz="5000" dirty="0">
                <a:solidFill>
                  <a:schemeClr val="accent5">
                    <a:lumMod val="20000"/>
                    <a:lumOff val="80000"/>
                  </a:schemeClr>
                </a:solidFill>
                <a:latin typeface="Arial" pitchFamily="34" charset="0"/>
                <a:cs typeface="Arial" pitchFamily="34" charset="0"/>
              </a:rPr>
              <a:t>scores[2] = 2;</a:t>
            </a:r>
            <a:br>
              <a:rPr lang="nl-BE" sz="5000" dirty="0">
                <a:solidFill>
                  <a:schemeClr val="accent5">
                    <a:lumMod val="20000"/>
                    <a:lumOff val="80000"/>
                  </a:schemeClr>
                </a:solidFill>
                <a:latin typeface="Arial" pitchFamily="34" charset="0"/>
                <a:cs typeface="Arial" pitchFamily="34" charset="0"/>
              </a:rPr>
            </a:br>
            <a:r>
              <a:rPr lang="en-US" sz="5000" dirty="0" err="1">
                <a:solidFill>
                  <a:schemeClr val="accent5">
                    <a:lumMod val="20000"/>
                    <a:lumOff val="80000"/>
                  </a:schemeClr>
                </a:solidFill>
                <a:latin typeface="Arial" pitchFamily="34" charset="0"/>
                <a:cs typeface="Arial" pitchFamily="34" charset="0"/>
              </a:rPr>
              <a:t>foreach</a:t>
            </a:r>
            <a:r>
              <a:rPr lang="en-US" sz="5000" dirty="0">
                <a:solidFill>
                  <a:schemeClr val="accent5">
                    <a:lumMod val="20000"/>
                    <a:lumOff val="80000"/>
                  </a:schemeClr>
                </a:solidFill>
                <a:latin typeface="Arial" pitchFamily="34" charset="0"/>
                <a:cs typeface="Arial" pitchFamily="34" charset="0"/>
              </a:rPr>
              <a:t> (</a:t>
            </a:r>
            <a:r>
              <a:rPr lang="en-US" sz="5000" dirty="0" err="1">
                <a:solidFill>
                  <a:schemeClr val="accent5">
                    <a:lumMod val="20000"/>
                    <a:lumOff val="80000"/>
                  </a:schemeClr>
                </a:solidFill>
                <a:latin typeface="Arial" pitchFamily="34" charset="0"/>
                <a:cs typeface="Arial" pitchFamily="34" charset="0"/>
              </a:rPr>
              <a:t>var</a:t>
            </a:r>
            <a:r>
              <a:rPr lang="en-US" sz="5000" dirty="0">
                <a:solidFill>
                  <a:schemeClr val="accent5">
                    <a:lumMod val="20000"/>
                    <a:lumOff val="80000"/>
                  </a:schemeClr>
                </a:solidFill>
                <a:latin typeface="Arial" pitchFamily="34" charset="0"/>
                <a:cs typeface="Arial" pitchFamily="34" charset="0"/>
              </a:rPr>
              <a:t> item in </a:t>
            </a:r>
            <a:r>
              <a:rPr lang="en-US" sz="5000" dirty="0" err="1">
                <a:solidFill>
                  <a:schemeClr val="accent5">
                    <a:lumMod val="20000"/>
                    <a:lumOff val="80000"/>
                  </a:schemeClr>
                </a:solidFill>
                <a:latin typeface="Arial" pitchFamily="34" charset="0"/>
                <a:cs typeface="Arial" pitchFamily="34" charset="0"/>
              </a:rPr>
              <a:t>evenScores</a:t>
            </a:r>
            <a:r>
              <a:rPr lang="en-US" sz="5000" dirty="0">
                <a:solidFill>
                  <a:schemeClr val="accent5">
                    <a:lumMod val="20000"/>
                    <a:lumOff val="80000"/>
                  </a:schemeClr>
                </a:solidFill>
                <a:latin typeface="Arial" pitchFamily="34" charset="0"/>
                <a:cs typeface="Arial" pitchFamily="34" charset="0"/>
              </a:rPr>
              <a:t>)</a:t>
            </a:r>
            <a:r>
              <a:rPr lang="nl-BE" sz="5000" dirty="0">
                <a:solidFill>
                  <a:schemeClr val="accent5">
                    <a:lumMod val="20000"/>
                    <a:lumOff val="80000"/>
                  </a:schemeClr>
                </a:solidFill>
                <a:latin typeface="Arial" pitchFamily="34" charset="0"/>
                <a:cs typeface="Arial" pitchFamily="34" charset="0"/>
              </a:rPr>
              <a:t> {</a:t>
            </a:r>
            <a:br>
              <a:rPr lang="nl-BE" sz="5000" dirty="0">
                <a:solidFill>
                  <a:schemeClr val="accent5">
                    <a:lumMod val="20000"/>
                    <a:lumOff val="80000"/>
                  </a:schemeClr>
                </a:solidFill>
                <a:latin typeface="Arial" pitchFamily="34" charset="0"/>
                <a:cs typeface="Arial" pitchFamily="34" charset="0"/>
              </a:rPr>
            </a:br>
            <a:r>
              <a:rPr lang="nl-BE" sz="5000" dirty="0">
                <a:solidFill>
                  <a:schemeClr val="accent5">
                    <a:lumMod val="20000"/>
                    <a:lumOff val="80000"/>
                  </a:schemeClr>
                </a:solidFill>
                <a:latin typeface="Arial" pitchFamily="34" charset="0"/>
                <a:cs typeface="Arial" pitchFamily="34" charset="0"/>
              </a:rPr>
              <a:t>	txtLog.WriteLine(item);</a:t>
            </a:r>
          </a:p>
          <a:p>
            <a:pPr>
              <a:buNone/>
            </a:pPr>
            <a:r>
              <a:rPr lang="nl-BE" sz="5000" dirty="0">
                <a:solidFill>
                  <a:schemeClr val="accent5">
                    <a:lumMod val="20000"/>
                    <a:lumOff val="80000"/>
                  </a:schemeClr>
                </a:solidFill>
                <a:latin typeface="Arial" pitchFamily="34" charset="0"/>
                <a:cs typeface="Arial" pitchFamily="34" charset="0"/>
              </a:rPr>
              <a:t>}</a:t>
            </a:r>
            <a:endParaRPr lang="nl-BE" dirty="0">
              <a:solidFill>
                <a:schemeClr val="accent5">
                  <a:lumMod val="20000"/>
                  <a:lumOff val="80000"/>
                </a:schemeClr>
              </a:solidFill>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38</a:t>
            </a:fld>
            <a:endParaRPr lang="nl-BE"/>
          </a:p>
        </p:txBody>
      </p:sp>
    </p:spTree>
    <p:extLst>
      <p:ext uri="{BB962C8B-B14F-4D97-AF65-F5344CB8AC3E}">
        <p14:creationId xmlns:p14="http://schemas.microsoft.com/office/powerpoint/2010/main" val="282689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7948" y="1916831"/>
            <a:ext cx="6840760" cy="1771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657948" y="4110044"/>
            <a:ext cx="8208912" cy="1791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Belangrijkste geïmplementeerde Query Extension Methods</a:t>
            </a:r>
          </a:p>
        </p:txBody>
      </p:sp>
      <p:sp>
        <p:nvSpPr>
          <p:cNvPr id="3" name="Content Placeholder 2"/>
          <p:cNvSpPr>
            <a:spLocks noGrp="1"/>
          </p:cNvSpPr>
          <p:nvPr>
            <p:ph idx="1"/>
          </p:nvPr>
        </p:nvSpPr>
        <p:spPr>
          <a:xfrm>
            <a:off x="657948" y="1572700"/>
            <a:ext cx="8784976" cy="4525963"/>
          </a:xfrm>
        </p:spPr>
        <p:txBody>
          <a:bodyPr>
            <a:normAutofit fontScale="70000" lnSpcReduction="20000"/>
          </a:bodyPr>
          <a:lstStyle/>
          <a:p>
            <a:r>
              <a:rPr lang="nl-BE" dirty="0"/>
              <a:t>UNION</a:t>
            </a:r>
          </a:p>
          <a:p>
            <a:pPr>
              <a:buNone/>
            </a:pPr>
            <a:r>
              <a:rPr lang="en-US" sz="2600" dirty="0" err="1">
                <a:solidFill>
                  <a:schemeClr val="accent5">
                    <a:lumMod val="20000"/>
                    <a:lumOff val="80000"/>
                  </a:schemeClr>
                </a:solidFill>
                <a:latin typeface="Arial" pitchFamily="34" charset="0"/>
                <a:cs typeface="Arial" pitchFamily="34" charset="0"/>
              </a:rPr>
              <a:t>int</a:t>
            </a:r>
            <a:r>
              <a:rPr lang="en-US" sz="2600" dirty="0">
                <a:solidFill>
                  <a:schemeClr val="accent5">
                    <a:lumMod val="20000"/>
                    <a:lumOff val="80000"/>
                  </a:schemeClr>
                </a:solidFill>
                <a:latin typeface="Arial" pitchFamily="34" charset="0"/>
                <a:cs typeface="Arial" pitchFamily="34" charset="0"/>
              </a:rPr>
              <a:t>[] </a:t>
            </a:r>
            <a:r>
              <a:rPr lang="en-US" sz="2600" dirty="0" err="1">
                <a:solidFill>
                  <a:schemeClr val="accent5">
                    <a:lumMod val="20000"/>
                    <a:lumOff val="80000"/>
                  </a:schemeClr>
                </a:solidFill>
                <a:latin typeface="Arial" pitchFamily="34" charset="0"/>
                <a:cs typeface="Arial" pitchFamily="34" charset="0"/>
              </a:rPr>
              <a:t>lastYearScores</a:t>
            </a:r>
            <a:r>
              <a:rPr lang="en-US" sz="2600" dirty="0">
                <a:solidFill>
                  <a:schemeClr val="accent5">
                    <a:lumMod val="20000"/>
                    <a:lumOff val="80000"/>
                  </a:schemeClr>
                </a:solidFill>
                <a:latin typeface="Arial" pitchFamily="34" charset="0"/>
                <a:cs typeface="Arial" pitchFamily="34" charset="0"/>
              </a:rPr>
              <a:t> = { 88, 56, 23, 99, 65, 56 };</a:t>
            </a:r>
            <a:br>
              <a:rPr lang="en-US" sz="2600" dirty="0">
                <a:solidFill>
                  <a:schemeClr val="accent5">
                    <a:lumMod val="20000"/>
                    <a:lumOff val="80000"/>
                  </a:schemeClr>
                </a:solidFill>
                <a:latin typeface="Arial" pitchFamily="34" charset="0"/>
                <a:cs typeface="Arial" pitchFamily="34" charset="0"/>
              </a:rPr>
            </a:br>
            <a:r>
              <a:rPr lang="en-US" sz="2600" dirty="0" err="1">
                <a:solidFill>
                  <a:schemeClr val="accent5">
                    <a:lumMod val="20000"/>
                    <a:lumOff val="80000"/>
                  </a:schemeClr>
                </a:solidFill>
                <a:latin typeface="Arial" pitchFamily="34" charset="0"/>
                <a:cs typeface="Arial" pitchFamily="34" charset="0"/>
              </a:rPr>
              <a:t>int</a:t>
            </a:r>
            <a:r>
              <a:rPr lang="en-US" sz="2600" dirty="0">
                <a:solidFill>
                  <a:schemeClr val="accent5">
                    <a:lumMod val="20000"/>
                    <a:lumOff val="80000"/>
                  </a:schemeClr>
                </a:solidFill>
                <a:latin typeface="Arial" pitchFamily="34" charset="0"/>
                <a:cs typeface="Arial" pitchFamily="34" charset="0"/>
              </a:rPr>
              <a:t>[] </a:t>
            </a:r>
            <a:r>
              <a:rPr lang="en-US" sz="2600" dirty="0" err="1">
                <a:solidFill>
                  <a:schemeClr val="accent5">
                    <a:lumMod val="20000"/>
                    <a:lumOff val="80000"/>
                  </a:schemeClr>
                </a:solidFill>
                <a:latin typeface="Arial" pitchFamily="34" charset="0"/>
                <a:cs typeface="Arial" pitchFamily="34" charset="0"/>
              </a:rPr>
              <a:t>thisYearScores</a:t>
            </a:r>
            <a:r>
              <a:rPr lang="en-US" sz="2600" dirty="0">
                <a:solidFill>
                  <a:schemeClr val="accent5">
                    <a:lumMod val="20000"/>
                    <a:lumOff val="80000"/>
                  </a:schemeClr>
                </a:solidFill>
                <a:latin typeface="Arial" pitchFamily="34" charset="0"/>
                <a:cs typeface="Arial" pitchFamily="34" charset="0"/>
              </a:rPr>
              <a:t> = { 93, 78, 23, 99, 90, 99 };</a:t>
            </a:r>
            <a:br>
              <a:rPr lang="en-US" sz="2600" dirty="0">
                <a:solidFill>
                  <a:schemeClr val="accent5">
                    <a:lumMod val="20000"/>
                    <a:lumOff val="80000"/>
                  </a:schemeClr>
                </a:solidFill>
                <a:latin typeface="Arial" pitchFamily="34" charset="0"/>
                <a:cs typeface="Arial" pitchFamily="34" charset="0"/>
              </a:rPr>
            </a:br>
            <a:r>
              <a:rPr lang="nl-BE" sz="2600" dirty="0">
                <a:solidFill>
                  <a:schemeClr val="accent5">
                    <a:lumMod val="20000"/>
                    <a:lumOff val="80000"/>
                  </a:schemeClr>
                </a:solidFill>
                <a:latin typeface="Arial" pitchFamily="34" charset="0"/>
                <a:cs typeface="Arial" pitchFamily="34" charset="0"/>
              </a:rPr>
              <a:t>var allScores = lastYearScores.Union(thisYearScores);</a:t>
            </a:r>
            <a:br>
              <a:rPr lang="nl-BE" sz="2600" dirty="0">
                <a:solidFill>
                  <a:schemeClr val="accent5">
                    <a:lumMod val="20000"/>
                    <a:lumOff val="80000"/>
                  </a:schemeClr>
                </a:solidFill>
                <a:latin typeface="Arial" pitchFamily="34" charset="0"/>
                <a:cs typeface="Arial" pitchFamily="34" charset="0"/>
              </a:rPr>
            </a:br>
            <a:r>
              <a:rPr lang="en-US" sz="2600" dirty="0" err="1">
                <a:solidFill>
                  <a:schemeClr val="accent5">
                    <a:lumMod val="20000"/>
                    <a:lumOff val="80000"/>
                  </a:schemeClr>
                </a:solidFill>
                <a:latin typeface="Arial" pitchFamily="34" charset="0"/>
                <a:cs typeface="Arial" pitchFamily="34" charset="0"/>
              </a:rPr>
              <a:t>foreach</a:t>
            </a:r>
            <a:r>
              <a:rPr lang="en-US" sz="2600" dirty="0">
                <a:solidFill>
                  <a:schemeClr val="accent5">
                    <a:lumMod val="20000"/>
                    <a:lumOff val="80000"/>
                  </a:schemeClr>
                </a:solidFill>
                <a:latin typeface="Arial" pitchFamily="34" charset="0"/>
                <a:cs typeface="Arial" pitchFamily="34" charset="0"/>
              </a:rPr>
              <a:t> (</a:t>
            </a:r>
            <a:r>
              <a:rPr lang="en-US" sz="2600" dirty="0" err="1">
                <a:solidFill>
                  <a:schemeClr val="accent5">
                    <a:lumMod val="20000"/>
                    <a:lumOff val="80000"/>
                  </a:schemeClr>
                </a:solidFill>
                <a:latin typeface="Arial" pitchFamily="34" charset="0"/>
                <a:cs typeface="Arial" pitchFamily="34" charset="0"/>
              </a:rPr>
              <a:t>var</a:t>
            </a:r>
            <a:r>
              <a:rPr lang="en-US" sz="2600" dirty="0">
                <a:solidFill>
                  <a:schemeClr val="accent5">
                    <a:lumMod val="20000"/>
                    <a:lumOff val="80000"/>
                  </a:schemeClr>
                </a:solidFill>
                <a:latin typeface="Arial" pitchFamily="34" charset="0"/>
                <a:cs typeface="Arial" pitchFamily="34" charset="0"/>
              </a:rPr>
              <a:t> item in </a:t>
            </a:r>
            <a:r>
              <a:rPr lang="en-US" sz="2600" dirty="0" err="1">
                <a:solidFill>
                  <a:schemeClr val="accent5">
                    <a:lumMod val="20000"/>
                    <a:lumOff val="80000"/>
                  </a:schemeClr>
                </a:solidFill>
                <a:latin typeface="Arial" pitchFamily="34" charset="0"/>
                <a:cs typeface="Arial" pitchFamily="34" charset="0"/>
              </a:rPr>
              <a:t>allScores.OrderBy</a:t>
            </a:r>
            <a:r>
              <a:rPr lang="en-US" sz="2600" dirty="0">
                <a:solidFill>
                  <a:schemeClr val="accent5">
                    <a:lumMod val="20000"/>
                    <a:lumOff val="80000"/>
                  </a:schemeClr>
                </a:solidFill>
                <a:latin typeface="Arial" pitchFamily="34" charset="0"/>
                <a:cs typeface="Arial" pitchFamily="34" charset="0"/>
              </a:rPr>
              <a:t>(s =&gt; s))</a:t>
            </a:r>
            <a:r>
              <a:rPr lang="nl-BE" sz="2600" dirty="0">
                <a:solidFill>
                  <a:schemeClr val="accent5">
                    <a:lumMod val="20000"/>
                    <a:lumOff val="80000"/>
                  </a:schemeClr>
                </a:solidFill>
                <a:latin typeface="Arial" pitchFamily="34" charset="0"/>
                <a:cs typeface="Arial" pitchFamily="34" charset="0"/>
              </a:rPr>
              <a:t>{</a:t>
            </a:r>
            <a:br>
              <a:rPr lang="nl-BE" sz="2600" dirty="0">
                <a:solidFill>
                  <a:schemeClr val="accent5">
                    <a:lumMod val="20000"/>
                    <a:lumOff val="80000"/>
                  </a:schemeClr>
                </a:solidFill>
                <a:latin typeface="Arial" pitchFamily="34" charset="0"/>
                <a:cs typeface="Arial" pitchFamily="34" charset="0"/>
              </a:rPr>
            </a:br>
            <a:r>
              <a:rPr lang="nl-BE" sz="2600" dirty="0">
                <a:solidFill>
                  <a:schemeClr val="accent5">
                    <a:lumMod val="20000"/>
                    <a:lumOff val="80000"/>
                  </a:schemeClr>
                </a:solidFill>
                <a:latin typeface="Arial" pitchFamily="34" charset="0"/>
                <a:cs typeface="Arial" pitchFamily="34" charset="0"/>
              </a:rPr>
              <a:t>	txtLog.WriteLine(item);</a:t>
            </a:r>
            <a:br>
              <a:rPr lang="nl-BE" sz="2600" dirty="0">
                <a:solidFill>
                  <a:schemeClr val="accent5">
                    <a:lumMod val="20000"/>
                    <a:lumOff val="80000"/>
                  </a:schemeClr>
                </a:solidFill>
                <a:latin typeface="Arial" pitchFamily="34" charset="0"/>
                <a:cs typeface="Arial" pitchFamily="34" charset="0"/>
              </a:rPr>
            </a:br>
            <a:r>
              <a:rPr lang="nl-BE" sz="2600" dirty="0">
                <a:solidFill>
                  <a:schemeClr val="accent5">
                    <a:lumMod val="20000"/>
                    <a:lumOff val="80000"/>
                  </a:schemeClr>
                </a:solidFill>
                <a:latin typeface="Arial" pitchFamily="34" charset="0"/>
                <a:cs typeface="Arial" pitchFamily="34" charset="0"/>
              </a:rPr>
              <a:t>}</a:t>
            </a:r>
          </a:p>
          <a:p>
            <a:r>
              <a:rPr lang="nl-BE" dirty="0"/>
              <a:t>WHERE</a:t>
            </a:r>
          </a:p>
          <a:p>
            <a:pPr>
              <a:buNone/>
            </a:pPr>
            <a:r>
              <a:rPr lang="nl-BE" sz="2900" dirty="0">
                <a:solidFill>
                  <a:schemeClr val="accent5">
                    <a:lumMod val="20000"/>
                    <a:lumOff val="80000"/>
                  </a:schemeClr>
                </a:solidFill>
                <a:latin typeface="Arial" pitchFamily="34" charset="0"/>
                <a:cs typeface="Arial" pitchFamily="34" charset="0"/>
              </a:rPr>
              <a:t>var cars = GetCars();</a:t>
            </a:r>
            <a:br>
              <a:rPr lang="nl-BE" sz="2900" dirty="0">
                <a:solidFill>
                  <a:schemeClr val="accent5">
                    <a:lumMod val="20000"/>
                    <a:lumOff val="80000"/>
                  </a:schemeClr>
                </a:solidFill>
                <a:latin typeface="Arial" pitchFamily="34" charset="0"/>
                <a:cs typeface="Arial" pitchFamily="34" charset="0"/>
              </a:rPr>
            </a:br>
            <a:r>
              <a:rPr lang="en-US" sz="2900" dirty="0" err="1">
                <a:solidFill>
                  <a:schemeClr val="accent5">
                    <a:lumMod val="20000"/>
                    <a:lumOff val="80000"/>
                  </a:schemeClr>
                </a:solidFill>
                <a:latin typeface="Arial" pitchFamily="34" charset="0"/>
                <a:cs typeface="Arial" pitchFamily="34" charset="0"/>
              </a:rPr>
              <a:t>foreach</a:t>
            </a:r>
            <a:r>
              <a:rPr lang="en-US" sz="2900" dirty="0">
                <a:solidFill>
                  <a:schemeClr val="accent5">
                    <a:lumMod val="20000"/>
                    <a:lumOff val="80000"/>
                  </a:schemeClr>
                </a:solidFill>
                <a:latin typeface="Arial" pitchFamily="34" charset="0"/>
                <a:cs typeface="Arial" pitchFamily="34" charset="0"/>
              </a:rPr>
              <a:t> (</a:t>
            </a:r>
            <a:r>
              <a:rPr lang="en-US" sz="2900" dirty="0" err="1">
                <a:solidFill>
                  <a:schemeClr val="accent5">
                    <a:lumMod val="20000"/>
                    <a:lumOff val="80000"/>
                  </a:schemeClr>
                </a:solidFill>
                <a:latin typeface="Arial" pitchFamily="34" charset="0"/>
                <a:cs typeface="Arial" pitchFamily="34" charset="0"/>
              </a:rPr>
              <a:t>var</a:t>
            </a:r>
            <a:r>
              <a:rPr lang="en-US" sz="2900" dirty="0">
                <a:solidFill>
                  <a:schemeClr val="accent5">
                    <a:lumMod val="20000"/>
                    <a:lumOff val="80000"/>
                  </a:schemeClr>
                </a:solidFill>
                <a:latin typeface="Arial" pitchFamily="34" charset="0"/>
                <a:cs typeface="Arial" pitchFamily="34" charset="0"/>
              </a:rPr>
              <a:t> </a:t>
            </a:r>
            <a:r>
              <a:rPr lang="en-US" sz="2900" dirty="0" err="1">
                <a:solidFill>
                  <a:schemeClr val="accent5">
                    <a:lumMod val="20000"/>
                    <a:lumOff val="80000"/>
                  </a:schemeClr>
                </a:solidFill>
                <a:latin typeface="Arial" pitchFamily="34" charset="0"/>
                <a:cs typeface="Arial" pitchFamily="34" charset="0"/>
              </a:rPr>
              <a:t>myCar</a:t>
            </a:r>
            <a:r>
              <a:rPr lang="en-US" sz="2900" dirty="0">
                <a:solidFill>
                  <a:schemeClr val="accent5">
                    <a:lumMod val="20000"/>
                    <a:lumOff val="80000"/>
                  </a:schemeClr>
                </a:solidFill>
                <a:latin typeface="Arial" pitchFamily="34" charset="0"/>
                <a:cs typeface="Arial" pitchFamily="34" charset="0"/>
              </a:rPr>
              <a:t> in </a:t>
            </a:r>
            <a:r>
              <a:rPr lang="en-US" sz="2900" dirty="0" err="1">
                <a:solidFill>
                  <a:schemeClr val="accent5">
                    <a:lumMod val="20000"/>
                    <a:lumOff val="80000"/>
                  </a:schemeClr>
                </a:solidFill>
                <a:latin typeface="Arial" pitchFamily="34" charset="0"/>
                <a:cs typeface="Arial" pitchFamily="34" charset="0"/>
              </a:rPr>
              <a:t>cars.Where</a:t>
            </a:r>
            <a:r>
              <a:rPr lang="en-US" sz="2900" dirty="0">
                <a:solidFill>
                  <a:schemeClr val="accent5">
                    <a:lumMod val="20000"/>
                    <a:lumOff val="80000"/>
                  </a:schemeClr>
                </a:solidFill>
                <a:latin typeface="Arial" pitchFamily="34" charset="0"/>
                <a:cs typeface="Arial" pitchFamily="34" charset="0"/>
              </a:rPr>
              <a:t>(c =&gt; </a:t>
            </a:r>
            <a:r>
              <a:rPr lang="en-US" sz="2900" dirty="0" err="1">
                <a:solidFill>
                  <a:schemeClr val="accent5">
                    <a:lumMod val="20000"/>
                    <a:lumOff val="80000"/>
                  </a:schemeClr>
                </a:solidFill>
                <a:latin typeface="Arial" pitchFamily="34" charset="0"/>
                <a:cs typeface="Arial" pitchFamily="34" charset="0"/>
              </a:rPr>
              <a:t>c.Make</a:t>
            </a:r>
            <a:r>
              <a:rPr lang="en-US" sz="2900" dirty="0">
                <a:solidFill>
                  <a:schemeClr val="accent5">
                    <a:lumMod val="20000"/>
                    <a:lumOff val="80000"/>
                  </a:schemeClr>
                </a:solidFill>
                <a:latin typeface="Arial" pitchFamily="34" charset="0"/>
                <a:cs typeface="Arial" pitchFamily="34" charset="0"/>
              </a:rPr>
              <a:t> == "Ford")) </a:t>
            </a:r>
            <a:r>
              <a:rPr lang="nl-BE" sz="2900" dirty="0">
                <a:solidFill>
                  <a:schemeClr val="accent5">
                    <a:lumMod val="20000"/>
                    <a:lumOff val="80000"/>
                  </a:schemeClr>
                </a:solidFill>
                <a:latin typeface="Arial" pitchFamily="34" charset="0"/>
                <a:cs typeface="Arial" pitchFamily="34" charset="0"/>
              </a:rPr>
              <a:t>{</a:t>
            </a:r>
            <a:br>
              <a:rPr lang="nl-BE" sz="2900" dirty="0">
                <a:solidFill>
                  <a:schemeClr val="accent5">
                    <a:lumMod val="20000"/>
                    <a:lumOff val="80000"/>
                  </a:schemeClr>
                </a:solidFill>
                <a:latin typeface="Arial" pitchFamily="34" charset="0"/>
                <a:cs typeface="Arial" pitchFamily="34" charset="0"/>
              </a:rPr>
            </a:br>
            <a:r>
              <a:rPr lang="nl-BE" sz="2900" dirty="0">
                <a:solidFill>
                  <a:schemeClr val="accent5">
                    <a:lumMod val="20000"/>
                    <a:lumOff val="80000"/>
                  </a:schemeClr>
                </a:solidFill>
                <a:latin typeface="Arial" pitchFamily="34" charset="0"/>
                <a:cs typeface="Arial" pitchFamily="34" charset="0"/>
              </a:rPr>
              <a:t>	txtLog.WriteLine("Car VIN:{0}, Make:{1}, Model:{2}, Year:{3}",</a:t>
            </a:r>
          </a:p>
          <a:p>
            <a:pPr>
              <a:buNone/>
            </a:pPr>
            <a:r>
              <a:rPr lang="nl-BE" sz="2900" dirty="0">
                <a:solidFill>
                  <a:schemeClr val="accent5">
                    <a:lumMod val="20000"/>
                    <a:lumOff val="80000"/>
                  </a:schemeClr>
                </a:solidFill>
                <a:latin typeface="Arial" pitchFamily="34" charset="0"/>
                <a:cs typeface="Arial" pitchFamily="34" charset="0"/>
              </a:rPr>
              <a:t>                    myCar.VIN, myCar.Make, myCar.Model, myCar.Year);</a:t>
            </a:r>
          </a:p>
          <a:p>
            <a:pPr>
              <a:buNone/>
            </a:pPr>
            <a:r>
              <a:rPr lang="nl-BE" sz="2900" dirty="0">
                <a:solidFill>
                  <a:schemeClr val="accent5">
                    <a:lumMod val="20000"/>
                    <a:lumOff val="80000"/>
                  </a:schemeClr>
                </a:solidFill>
                <a:latin typeface="Arial" pitchFamily="34" charset="0"/>
                <a:cs typeface="Arial" pitchFamily="34" charset="0"/>
              </a:rPr>
              <a:t>}</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39</a:t>
            </a:fld>
            <a:endParaRPr lang="nl-BE"/>
          </a:p>
        </p:txBody>
      </p:sp>
    </p:spTree>
    <p:extLst>
      <p:ext uri="{BB962C8B-B14F-4D97-AF65-F5344CB8AC3E}">
        <p14:creationId xmlns:p14="http://schemas.microsoft.com/office/powerpoint/2010/main" val="196439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5533" y="1600199"/>
            <a:ext cx="8718955" cy="3996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Een eerste voorbeeldje</a:t>
            </a:r>
          </a:p>
        </p:txBody>
      </p:sp>
      <p:sp>
        <p:nvSpPr>
          <p:cNvPr id="3" name="Content Placeholder 2"/>
          <p:cNvSpPr>
            <a:spLocks noGrp="1"/>
          </p:cNvSpPr>
          <p:nvPr>
            <p:ph idx="1"/>
          </p:nvPr>
        </p:nvSpPr>
        <p:spPr>
          <a:xfrm>
            <a:off x="611560" y="1600200"/>
            <a:ext cx="8064896" cy="4709120"/>
          </a:xfrm>
        </p:spPr>
        <p:txBody>
          <a:bodyPr>
            <a:normAutofit lnSpcReduction="10000"/>
          </a:bodyPr>
          <a:lstStyle/>
          <a:p>
            <a:r>
              <a:rPr lang="en-US" sz="2200" dirty="0" err="1">
                <a:solidFill>
                  <a:schemeClr val="accent5">
                    <a:lumMod val="20000"/>
                    <a:lumOff val="80000"/>
                  </a:schemeClr>
                </a:solidFill>
                <a:latin typeface="Consolas" pitchFamily="49" charset="0"/>
                <a:cs typeface="Consolas" pitchFamily="49" charset="0"/>
              </a:rPr>
              <a:t>IEnumerable</a:t>
            </a:r>
            <a:r>
              <a:rPr lang="en-US" sz="2200" dirty="0">
                <a:solidFill>
                  <a:schemeClr val="accent5">
                    <a:lumMod val="20000"/>
                    <a:lumOff val="80000"/>
                  </a:schemeClr>
                </a:solidFill>
                <a:latin typeface="Consolas" pitchFamily="49" charset="0"/>
                <a:cs typeface="Consolas" pitchFamily="49" charset="0"/>
              </a:rPr>
              <a:t>&lt;string&gt; results = </a:t>
            </a:r>
            <a:br>
              <a:rPr lang="en-US" sz="2200" dirty="0">
                <a:solidFill>
                  <a:schemeClr val="accent5">
                    <a:lumMod val="20000"/>
                    <a:lumOff val="80000"/>
                  </a:schemeClr>
                </a:solidFill>
                <a:latin typeface="Consolas" pitchFamily="49" charset="0"/>
                <a:cs typeface="Consolas" pitchFamily="49" charset="0"/>
              </a:rPr>
            </a:br>
            <a:r>
              <a:rPr lang="en-US" sz="2200" dirty="0">
                <a:solidFill>
                  <a:schemeClr val="accent5">
                    <a:lumMod val="20000"/>
                    <a:lumOff val="80000"/>
                  </a:schemeClr>
                </a:solidFill>
                <a:latin typeface="Consolas" pitchFamily="49" charset="0"/>
                <a:cs typeface="Consolas" pitchFamily="49" charset="0"/>
              </a:rPr>
              <a:t>	from string c in colors </a:t>
            </a:r>
            <a:br>
              <a:rPr lang="en-US" sz="2200" dirty="0">
                <a:solidFill>
                  <a:schemeClr val="accent5">
                    <a:lumMod val="20000"/>
                    <a:lumOff val="80000"/>
                  </a:schemeClr>
                </a:solidFill>
                <a:latin typeface="Consolas" pitchFamily="49" charset="0"/>
                <a:cs typeface="Consolas" pitchFamily="49" charset="0"/>
              </a:rPr>
            </a:br>
            <a:r>
              <a:rPr lang="en-US" sz="2200" dirty="0">
                <a:solidFill>
                  <a:schemeClr val="accent5">
                    <a:lumMod val="20000"/>
                    <a:lumOff val="80000"/>
                  </a:schemeClr>
                </a:solidFill>
                <a:latin typeface="Consolas" pitchFamily="49" charset="0"/>
                <a:cs typeface="Consolas" pitchFamily="49" charset="0"/>
              </a:rPr>
              <a:t>	</a:t>
            </a:r>
            <a:r>
              <a:rPr lang="nl-BE" sz="2200" dirty="0">
                <a:solidFill>
                  <a:schemeClr val="accent5">
                    <a:lumMod val="20000"/>
                    <a:lumOff val="80000"/>
                  </a:schemeClr>
                </a:solidFill>
                <a:latin typeface="Consolas" pitchFamily="49" charset="0"/>
                <a:cs typeface="Consolas" pitchFamily="49" charset="0"/>
              </a:rPr>
              <a:t>where c.StartsWith("B")       	                                      	orderby c</a:t>
            </a:r>
            <a:br>
              <a:rPr lang="nl-BE" sz="2200" dirty="0">
                <a:solidFill>
                  <a:schemeClr val="accent5">
                    <a:lumMod val="20000"/>
                    <a:lumOff val="80000"/>
                  </a:schemeClr>
                </a:solidFill>
                <a:latin typeface="Consolas" pitchFamily="49" charset="0"/>
                <a:cs typeface="Consolas" pitchFamily="49" charset="0"/>
              </a:rPr>
            </a:br>
            <a:r>
              <a:rPr lang="nl-BE" sz="2200" dirty="0">
                <a:solidFill>
                  <a:schemeClr val="accent5">
                    <a:lumMod val="20000"/>
                    <a:lumOff val="80000"/>
                  </a:schemeClr>
                </a:solidFill>
                <a:latin typeface="Consolas" pitchFamily="49" charset="0"/>
                <a:cs typeface="Consolas" pitchFamily="49" charset="0"/>
              </a:rPr>
              <a:t>	select c;</a:t>
            </a:r>
          </a:p>
          <a:p>
            <a:pPr>
              <a:buNone/>
            </a:pPr>
            <a:endParaRPr lang="nl-BE" sz="2200" dirty="0">
              <a:solidFill>
                <a:schemeClr val="accent5">
                  <a:lumMod val="20000"/>
                  <a:lumOff val="80000"/>
                </a:schemeClr>
              </a:solidFill>
              <a:latin typeface="Consolas" pitchFamily="49" charset="0"/>
              <a:cs typeface="Consolas" pitchFamily="49" charset="0"/>
            </a:endParaRPr>
          </a:p>
          <a:p>
            <a:pPr>
              <a:buNone/>
            </a:pPr>
            <a:r>
              <a:rPr lang="nl-BE" sz="2200" dirty="0">
                <a:solidFill>
                  <a:schemeClr val="accent5">
                    <a:lumMod val="20000"/>
                    <a:lumOff val="80000"/>
                  </a:schemeClr>
                </a:solidFill>
                <a:latin typeface="Consolas" pitchFamily="49" charset="0"/>
                <a:cs typeface="Consolas" pitchFamily="49" charset="0"/>
              </a:rPr>
              <a:t> </a:t>
            </a:r>
            <a:r>
              <a:rPr lang="nl-BE" sz="2200" dirty="0" err="1">
                <a:solidFill>
                  <a:schemeClr val="accent5">
                    <a:lumMod val="20000"/>
                    <a:lumOff val="80000"/>
                  </a:schemeClr>
                </a:solidFill>
                <a:latin typeface="Consolas" pitchFamily="49" charset="0"/>
                <a:cs typeface="Consolas" pitchFamily="49" charset="0"/>
              </a:rPr>
              <a:t>foreach</a:t>
            </a:r>
            <a:r>
              <a:rPr lang="nl-BE" sz="2200" dirty="0">
                <a:solidFill>
                  <a:schemeClr val="accent5">
                    <a:lumMod val="20000"/>
                    <a:lumOff val="80000"/>
                  </a:schemeClr>
                </a:solidFill>
                <a:latin typeface="Consolas" pitchFamily="49" charset="0"/>
                <a:cs typeface="Consolas" pitchFamily="49" charset="0"/>
              </a:rPr>
              <a:t> (var color in results){</a:t>
            </a:r>
          </a:p>
          <a:p>
            <a:pPr>
              <a:buNone/>
            </a:pPr>
            <a:r>
              <a:rPr lang="nl-BE" sz="2200" dirty="0">
                <a:solidFill>
                  <a:schemeClr val="accent5">
                    <a:lumMod val="20000"/>
                    <a:lumOff val="80000"/>
                  </a:schemeClr>
                </a:solidFill>
                <a:latin typeface="Consolas" pitchFamily="49" charset="0"/>
                <a:cs typeface="Consolas" pitchFamily="49" charset="0"/>
              </a:rPr>
              <a:t>     	Console.Writeline(color);</a:t>
            </a:r>
          </a:p>
          <a:p>
            <a:pPr>
              <a:buNone/>
            </a:pPr>
            <a:r>
              <a:rPr lang="nl-BE" sz="2200" dirty="0">
                <a:solidFill>
                  <a:schemeClr val="accent5">
                    <a:lumMod val="20000"/>
                    <a:lumOff val="80000"/>
                  </a:schemeClr>
                </a:solidFill>
                <a:latin typeface="Consolas" pitchFamily="49" charset="0"/>
                <a:cs typeface="Consolas" pitchFamily="49" charset="0"/>
              </a:rPr>
              <a:t> }</a:t>
            </a:r>
          </a:p>
          <a:p>
            <a:pPr>
              <a:buNone/>
            </a:pPr>
            <a:endParaRPr lang="nl-BE" sz="2200" dirty="0">
              <a:latin typeface="Arial" pitchFamily="34" charset="0"/>
              <a:cs typeface="Arial" pitchFamily="34" charset="0"/>
            </a:endParaRPr>
          </a:p>
          <a:p>
            <a:r>
              <a:rPr lang="nl-BE" sz="2800" dirty="0">
                <a:cs typeface="Arial" pitchFamily="34" charset="0"/>
              </a:rPr>
              <a:t>Demo</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4</a:t>
            </a:fld>
            <a:endParaRPr lang="nl-BE"/>
          </a:p>
        </p:txBody>
      </p:sp>
    </p:spTree>
    <p:extLst>
      <p:ext uri="{BB962C8B-B14F-4D97-AF65-F5344CB8AC3E}">
        <p14:creationId xmlns:p14="http://schemas.microsoft.com/office/powerpoint/2010/main" val="4148222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a:t>LINQ en .NET objecten</a:t>
            </a:r>
          </a:p>
        </p:txBody>
      </p:sp>
      <p:sp>
        <p:nvSpPr>
          <p:cNvPr id="5" name="Tijdelijke aanduiding voor tekst 4"/>
          <p:cNvSpPr>
            <a:spLocks noGrp="1"/>
          </p:cNvSpPr>
          <p:nvPr>
            <p:ph type="body" idx="1"/>
          </p:nvPr>
        </p:nvSpPr>
        <p:spPr/>
        <p:txBody>
          <a:bodyPr/>
          <a:lstStyle/>
          <a:p>
            <a:endParaRPr lang="nl-BE" dirty="0"/>
          </a:p>
        </p:txBody>
      </p:sp>
      <p:sp>
        <p:nvSpPr>
          <p:cNvPr id="6" name="Slide Number Placeholder 5"/>
          <p:cNvSpPr>
            <a:spLocks noGrp="1"/>
          </p:cNvSpPr>
          <p:nvPr>
            <p:ph type="sldNum" sz="quarter" idx="12"/>
          </p:nvPr>
        </p:nvSpPr>
        <p:spPr/>
        <p:txBody>
          <a:bodyPr/>
          <a:lstStyle/>
          <a:p>
            <a:fld id="{8722EF77-155D-43FD-A48B-A950E6DC0062}" type="slidenum">
              <a:rPr lang="nl-BE" smtClean="0"/>
              <a:pPr/>
              <a:t>40</a:t>
            </a:fld>
            <a:endParaRPr lang="nl-BE"/>
          </a:p>
        </p:txBody>
      </p:sp>
    </p:spTree>
    <p:extLst>
      <p:ext uri="{BB962C8B-B14F-4D97-AF65-F5344CB8AC3E}">
        <p14:creationId xmlns:p14="http://schemas.microsoft.com/office/powerpoint/2010/main" val="1024508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a:t>LINQ en Objecten</a:t>
            </a:r>
          </a:p>
        </p:txBody>
      </p:sp>
      <p:sp>
        <p:nvSpPr>
          <p:cNvPr id="5" name="Tijdelijke aanduiding voor inhoud 4"/>
          <p:cNvSpPr>
            <a:spLocks noGrp="1"/>
          </p:cNvSpPr>
          <p:nvPr>
            <p:ph idx="1"/>
          </p:nvPr>
        </p:nvSpPr>
        <p:spPr/>
        <p:txBody>
          <a:bodyPr/>
          <a:lstStyle/>
          <a:p>
            <a:r>
              <a:rPr lang="nl-BE" dirty="0"/>
              <a:t>Deze provider laat toe om queries uit te voeren over .NET arrays, collecties, generische collecties, en alles dat de IEnumerable of IQueryable interface implementeert</a:t>
            </a:r>
          </a:p>
          <a:p>
            <a:endParaRPr lang="nl-BE" dirty="0"/>
          </a:p>
        </p:txBody>
      </p:sp>
      <p:sp>
        <p:nvSpPr>
          <p:cNvPr id="6" name="Slide Number Placeholder 5"/>
          <p:cNvSpPr>
            <a:spLocks noGrp="1"/>
          </p:cNvSpPr>
          <p:nvPr>
            <p:ph type="sldNum" sz="quarter" idx="12"/>
          </p:nvPr>
        </p:nvSpPr>
        <p:spPr/>
        <p:txBody>
          <a:bodyPr/>
          <a:lstStyle/>
          <a:p>
            <a:fld id="{8722EF77-155D-43FD-A48B-A950E6DC0062}" type="slidenum">
              <a:rPr lang="nl-BE" smtClean="0"/>
              <a:pPr/>
              <a:t>41</a:t>
            </a:fld>
            <a:endParaRPr lang="nl-BE"/>
          </a:p>
        </p:txBody>
      </p:sp>
    </p:spTree>
    <p:extLst>
      <p:ext uri="{BB962C8B-B14F-4D97-AF65-F5344CB8AC3E}">
        <p14:creationId xmlns:p14="http://schemas.microsoft.com/office/powerpoint/2010/main" val="3285977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Voorbeelddata</a:t>
            </a:r>
          </a:p>
        </p:txBody>
      </p:sp>
      <p:sp>
        <p:nvSpPr>
          <p:cNvPr id="3" name="Tijdelijke aanduiding voor inhoud 2"/>
          <p:cNvSpPr>
            <a:spLocks noGrp="1"/>
          </p:cNvSpPr>
          <p:nvPr>
            <p:ph idx="1"/>
          </p:nvPr>
        </p:nvSpPr>
        <p:spPr>
          <a:xfrm>
            <a:off x="0" y="1171513"/>
            <a:ext cx="9144000" cy="5378152"/>
          </a:xfrm>
          <a:solidFill>
            <a:schemeClr val="accent1"/>
          </a:solidFill>
        </p:spPr>
        <p:txBody>
          <a:bodyPr>
            <a:noAutofit/>
          </a:bodyPr>
          <a:lstStyle/>
          <a:p>
            <a:pPr marL="0" indent="0">
              <a:buNone/>
            </a:pPr>
            <a:r>
              <a:rPr lang="en-US" sz="2000" dirty="0" err="1">
                <a:solidFill>
                  <a:schemeClr val="accent2">
                    <a:lumMod val="20000"/>
                    <a:lumOff val="80000"/>
                  </a:schemeClr>
                </a:solidFill>
                <a:latin typeface="Consolas" pitchFamily="49" charset="0"/>
                <a:cs typeface="Consolas" pitchFamily="49" charset="0"/>
              </a:rPr>
              <a:t>var</a:t>
            </a:r>
            <a:r>
              <a:rPr lang="en-US" sz="2000" dirty="0">
                <a:solidFill>
                  <a:schemeClr val="accent2">
                    <a:lumMod val="20000"/>
                    <a:lumOff val="80000"/>
                  </a:schemeClr>
                </a:solidFill>
                <a:latin typeface="Consolas" pitchFamily="49" charset="0"/>
                <a:cs typeface="Consolas" pitchFamily="49" charset="0"/>
              </a:rPr>
              <a:t> transport = new[] { </a:t>
            </a:r>
            <a:br>
              <a:rPr lang="en-US" sz="2000" dirty="0">
                <a:solidFill>
                  <a:schemeClr val="accent2">
                    <a:lumMod val="20000"/>
                    <a:lumOff val="80000"/>
                  </a:schemeClr>
                </a:solidFill>
                <a:latin typeface="Consolas" pitchFamily="49" charset="0"/>
                <a:cs typeface="Consolas" pitchFamily="49" charset="0"/>
              </a:rPr>
            </a:br>
            <a:r>
              <a:rPr lang="en-US" sz="2000" dirty="0">
                <a:solidFill>
                  <a:schemeClr val="accent2">
                    <a:lumMod val="20000"/>
                    <a:lumOff val="80000"/>
                  </a:schemeClr>
                </a:solidFill>
                <a:latin typeface="Consolas" pitchFamily="49" charset="0"/>
                <a:cs typeface="Consolas" pitchFamily="49" charset="0"/>
              </a:rPr>
              <a:t>	new { Name = "Car", Wheels = 4, </a:t>
            </a:r>
            <a:r>
              <a:rPr lang="en-US" sz="2000" dirty="0" err="1">
                <a:solidFill>
                  <a:schemeClr val="accent2">
                    <a:lumMod val="20000"/>
                    <a:lumOff val="80000"/>
                  </a:schemeClr>
                </a:solidFill>
                <a:latin typeface="Consolas" pitchFamily="49" charset="0"/>
                <a:cs typeface="Consolas" pitchFamily="49" charset="0"/>
              </a:rPr>
              <a:t>SpeedClass</a:t>
            </a:r>
            <a:r>
              <a:rPr lang="en-US" sz="2000" dirty="0">
                <a:solidFill>
                  <a:schemeClr val="accent2">
                    <a:lumMod val="20000"/>
                    <a:lumOff val="80000"/>
                  </a:schemeClr>
                </a:solidFill>
                <a:latin typeface="Consolas" pitchFamily="49" charset="0"/>
                <a:cs typeface="Consolas" pitchFamily="49" charset="0"/>
              </a:rPr>
              <a:t> = 3 },</a:t>
            </a:r>
            <a:br>
              <a:rPr lang="en-US" sz="2000" dirty="0">
                <a:solidFill>
                  <a:schemeClr val="accent2">
                    <a:lumMod val="20000"/>
                    <a:lumOff val="80000"/>
                  </a:schemeClr>
                </a:solidFill>
                <a:latin typeface="Consolas" pitchFamily="49" charset="0"/>
                <a:cs typeface="Consolas" pitchFamily="49" charset="0"/>
              </a:rPr>
            </a:br>
            <a:r>
              <a:rPr lang="en-US" sz="2000" dirty="0">
                <a:solidFill>
                  <a:schemeClr val="accent2">
                    <a:lumMod val="20000"/>
                    <a:lumOff val="80000"/>
                  </a:schemeClr>
                </a:solidFill>
                <a:latin typeface="Consolas" pitchFamily="49" charset="0"/>
                <a:cs typeface="Consolas" pitchFamily="49" charset="0"/>
              </a:rPr>
              <a:t>	new { Name = "Motorcycle", Wheels = 2, </a:t>
            </a:r>
            <a:r>
              <a:rPr lang="en-US" sz="2000" dirty="0" err="1">
                <a:solidFill>
                  <a:schemeClr val="accent2">
                    <a:lumMod val="20000"/>
                    <a:lumOff val="80000"/>
                  </a:schemeClr>
                </a:solidFill>
                <a:latin typeface="Consolas" pitchFamily="49" charset="0"/>
                <a:cs typeface="Consolas" pitchFamily="49" charset="0"/>
              </a:rPr>
              <a:t>SpeedClass</a:t>
            </a:r>
            <a:r>
              <a:rPr lang="en-US" sz="2000" dirty="0">
                <a:solidFill>
                  <a:schemeClr val="accent2">
                    <a:lumMod val="20000"/>
                    <a:lumOff val="80000"/>
                  </a:schemeClr>
                </a:solidFill>
                <a:latin typeface="Consolas" pitchFamily="49" charset="0"/>
                <a:cs typeface="Consolas" pitchFamily="49" charset="0"/>
              </a:rPr>
              <a:t> = 3 },</a:t>
            </a:r>
            <a:br>
              <a:rPr lang="en-US" sz="2000" dirty="0">
                <a:solidFill>
                  <a:schemeClr val="accent2">
                    <a:lumMod val="20000"/>
                    <a:lumOff val="80000"/>
                  </a:schemeClr>
                </a:solidFill>
                <a:latin typeface="Consolas" pitchFamily="49" charset="0"/>
                <a:cs typeface="Consolas" pitchFamily="49" charset="0"/>
              </a:rPr>
            </a:br>
            <a:r>
              <a:rPr lang="en-US" sz="2000" dirty="0">
                <a:solidFill>
                  <a:schemeClr val="accent2">
                    <a:lumMod val="20000"/>
                    <a:lumOff val="80000"/>
                  </a:schemeClr>
                </a:solidFill>
                <a:latin typeface="Consolas" pitchFamily="49" charset="0"/>
                <a:cs typeface="Consolas" pitchFamily="49" charset="0"/>
              </a:rPr>
              <a:t>	new { Name = "Bike", Wheels = 2, </a:t>
            </a:r>
            <a:r>
              <a:rPr lang="en-US" sz="2000" dirty="0" err="1">
                <a:solidFill>
                  <a:schemeClr val="accent2">
                    <a:lumMod val="20000"/>
                    <a:lumOff val="80000"/>
                  </a:schemeClr>
                </a:solidFill>
                <a:latin typeface="Consolas" pitchFamily="49" charset="0"/>
                <a:cs typeface="Consolas" pitchFamily="49" charset="0"/>
              </a:rPr>
              <a:t>SpeedClass</a:t>
            </a:r>
            <a:r>
              <a:rPr lang="en-US" sz="2000" dirty="0">
                <a:solidFill>
                  <a:schemeClr val="accent2">
                    <a:lumMod val="20000"/>
                    <a:lumOff val="80000"/>
                  </a:schemeClr>
                </a:solidFill>
                <a:latin typeface="Consolas" pitchFamily="49" charset="0"/>
                <a:cs typeface="Consolas" pitchFamily="49" charset="0"/>
              </a:rPr>
              <a:t> = 2 },</a:t>
            </a:r>
            <a:br>
              <a:rPr lang="en-US" sz="2000" dirty="0">
                <a:solidFill>
                  <a:schemeClr val="accent2">
                    <a:lumMod val="20000"/>
                    <a:lumOff val="80000"/>
                  </a:schemeClr>
                </a:solidFill>
                <a:latin typeface="Consolas" pitchFamily="49" charset="0"/>
                <a:cs typeface="Consolas" pitchFamily="49" charset="0"/>
              </a:rPr>
            </a:br>
            <a:r>
              <a:rPr lang="en-US" sz="2000" dirty="0">
                <a:solidFill>
                  <a:schemeClr val="accent2">
                    <a:lumMod val="20000"/>
                    <a:lumOff val="80000"/>
                  </a:schemeClr>
                </a:solidFill>
                <a:latin typeface="Consolas" pitchFamily="49" charset="0"/>
                <a:cs typeface="Consolas" pitchFamily="49" charset="0"/>
              </a:rPr>
              <a:t>	new { Name = "Unicycle", Wheels = 1, </a:t>
            </a:r>
            <a:r>
              <a:rPr lang="en-US" sz="2000" dirty="0" err="1">
                <a:solidFill>
                  <a:schemeClr val="accent2">
                    <a:lumMod val="20000"/>
                    <a:lumOff val="80000"/>
                  </a:schemeClr>
                </a:solidFill>
                <a:latin typeface="Consolas" pitchFamily="49" charset="0"/>
                <a:cs typeface="Consolas" pitchFamily="49" charset="0"/>
              </a:rPr>
              <a:t>SpeedClass</a:t>
            </a:r>
            <a:r>
              <a:rPr lang="en-US" sz="2000" dirty="0">
                <a:solidFill>
                  <a:schemeClr val="accent2">
                    <a:lumMod val="20000"/>
                    <a:lumOff val="80000"/>
                  </a:schemeClr>
                </a:solidFill>
                <a:latin typeface="Consolas" pitchFamily="49" charset="0"/>
                <a:cs typeface="Consolas" pitchFamily="49" charset="0"/>
              </a:rPr>
              <a:t> = 1 },</a:t>
            </a:r>
            <a:br>
              <a:rPr lang="en-US" sz="2000" dirty="0">
                <a:solidFill>
                  <a:schemeClr val="accent2">
                    <a:lumMod val="20000"/>
                    <a:lumOff val="80000"/>
                  </a:schemeClr>
                </a:solidFill>
                <a:latin typeface="Consolas" pitchFamily="49" charset="0"/>
                <a:cs typeface="Consolas" pitchFamily="49" charset="0"/>
              </a:rPr>
            </a:br>
            <a:r>
              <a:rPr lang="en-US" sz="2000" dirty="0">
                <a:solidFill>
                  <a:schemeClr val="accent2">
                    <a:lumMod val="20000"/>
                    <a:lumOff val="80000"/>
                  </a:schemeClr>
                </a:solidFill>
                <a:latin typeface="Consolas" pitchFamily="49" charset="0"/>
                <a:cs typeface="Consolas" pitchFamily="49" charset="0"/>
              </a:rPr>
              <a:t>	new { Name = "Tricycle", Wheels = 3, </a:t>
            </a:r>
            <a:r>
              <a:rPr lang="en-US" sz="2000" dirty="0" err="1">
                <a:solidFill>
                  <a:schemeClr val="accent2">
                    <a:lumMod val="20000"/>
                    <a:lumOff val="80000"/>
                  </a:schemeClr>
                </a:solidFill>
                <a:latin typeface="Consolas" pitchFamily="49" charset="0"/>
                <a:cs typeface="Consolas" pitchFamily="49" charset="0"/>
              </a:rPr>
              <a:t>SpeedClass</a:t>
            </a:r>
            <a:r>
              <a:rPr lang="en-US" sz="2000" dirty="0">
                <a:solidFill>
                  <a:schemeClr val="accent2">
                    <a:lumMod val="20000"/>
                    <a:lumOff val="80000"/>
                  </a:schemeClr>
                </a:solidFill>
                <a:latin typeface="Consolas" pitchFamily="49" charset="0"/>
                <a:cs typeface="Consolas" pitchFamily="49" charset="0"/>
              </a:rPr>
              <a:t> = 1 },</a:t>
            </a:r>
            <a:br>
              <a:rPr lang="en-US" sz="2000" dirty="0">
                <a:solidFill>
                  <a:schemeClr val="accent2">
                    <a:lumMod val="20000"/>
                    <a:lumOff val="80000"/>
                  </a:schemeClr>
                </a:solidFill>
                <a:latin typeface="Consolas" pitchFamily="49" charset="0"/>
                <a:cs typeface="Consolas" pitchFamily="49" charset="0"/>
              </a:rPr>
            </a:br>
            <a:r>
              <a:rPr lang="en-US" sz="2000" dirty="0">
                <a:solidFill>
                  <a:schemeClr val="accent2">
                    <a:lumMod val="20000"/>
                    <a:lumOff val="80000"/>
                  </a:schemeClr>
                </a:solidFill>
                <a:latin typeface="Consolas" pitchFamily="49" charset="0"/>
                <a:cs typeface="Consolas" pitchFamily="49" charset="0"/>
              </a:rPr>
              <a:t>	new { Name = "Semi", Wheels = 18, </a:t>
            </a:r>
            <a:r>
              <a:rPr lang="en-US" sz="2000" dirty="0" err="1">
                <a:solidFill>
                  <a:schemeClr val="accent2">
                    <a:lumMod val="20000"/>
                    <a:lumOff val="80000"/>
                  </a:schemeClr>
                </a:solidFill>
                <a:latin typeface="Consolas" pitchFamily="49" charset="0"/>
                <a:cs typeface="Consolas" pitchFamily="49" charset="0"/>
              </a:rPr>
              <a:t>SpeedClass</a:t>
            </a:r>
            <a:r>
              <a:rPr lang="en-US" sz="2000" dirty="0">
                <a:solidFill>
                  <a:schemeClr val="accent2">
                    <a:lumMod val="20000"/>
                    <a:lumOff val="80000"/>
                  </a:schemeClr>
                </a:solidFill>
                <a:latin typeface="Consolas" pitchFamily="49" charset="0"/>
                <a:cs typeface="Consolas" pitchFamily="49" charset="0"/>
              </a:rPr>
              <a:t> = 3 } };</a:t>
            </a:r>
          </a:p>
          <a:p>
            <a:pPr marL="0" indent="0">
              <a:buNone/>
            </a:pPr>
            <a:r>
              <a:rPr lang="en-US" sz="2000" dirty="0" err="1">
                <a:solidFill>
                  <a:schemeClr val="accent2">
                    <a:lumMod val="20000"/>
                    <a:lumOff val="80000"/>
                  </a:schemeClr>
                </a:solidFill>
                <a:latin typeface="Consolas" pitchFamily="49" charset="0"/>
                <a:cs typeface="Consolas" pitchFamily="49" charset="0"/>
              </a:rPr>
              <a:t>var</a:t>
            </a:r>
            <a:r>
              <a:rPr lang="en-US" sz="2000" dirty="0">
                <a:solidFill>
                  <a:schemeClr val="accent2">
                    <a:lumMod val="20000"/>
                    <a:lumOff val="80000"/>
                  </a:schemeClr>
                </a:solidFill>
                <a:latin typeface="Consolas" pitchFamily="49" charset="0"/>
                <a:cs typeface="Consolas" pitchFamily="49" charset="0"/>
              </a:rPr>
              <a:t> speed = new[] { </a:t>
            </a:r>
            <a:br>
              <a:rPr lang="en-US" sz="2000" dirty="0">
                <a:solidFill>
                  <a:schemeClr val="accent2">
                    <a:lumMod val="20000"/>
                    <a:lumOff val="80000"/>
                  </a:schemeClr>
                </a:solidFill>
                <a:latin typeface="Consolas" pitchFamily="49" charset="0"/>
                <a:cs typeface="Consolas" pitchFamily="49" charset="0"/>
              </a:rPr>
            </a:br>
            <a:r>
              <a:rPr lang="en-US" sz="2000" dirty="0">
                <a:solidFill>
                  <a:schemeClr val="accent2">
                    <a:lumMod val="20000"/>
                    <a:lumOff val="80000"/>
                  </a:schemeClr>
                </a:solidFill>
                <a:latin typeface="Consolas" pitchFamily="49" charset="0"/>
                <a:cs typeface="Consolas" pitchFamily="49" charset="0"/>
              </a:rPr>
              <a:t>	new { </a:t>
            </a:r>
            <a:r>
              <a:rPr lang="en-US" sz="2000" dirty="0" err="1">
                <a:solidFill>
                  <a:schemeClr val="accent2">
                    <a:lumMod val="20000"/>
                    <a:lumOff val="80000"/>
                  </a:schemeClr>
                </a:solidFill>
                <a:latin typeface="Consolas" pitchFamily="49" charset="0"/>
                <a:cs typeface="Consolas" pitchFamily="49" charset="0"/>
              </a:rPr>
              <a:t>ClassID</a:t>
            </a:r>
            <a:r>
              <a:rPr lang="en-US" sz="2000" dirty="0">
                <a:solidFill>
                  <a:schemeClr val="accent2">
                    <a:lumMod val="20000"/>
                    <a:lumOff val="80000"/>
                  </a:schemeClr>
                </a:solidFill>
                <a:latin typeface="Consolas" pitchFamily="49" charset="0"/>
                <a:cs typeface="Consolas" pitchFamily="49" charset="0"/>
              </a:rPr>
              <a:t> = 1, Name = "Low", </a:t>
            </a:r>
            <a:r>
              <a:rPr lang="nl-BE" sz="2000" dirty="0">
                <a:solidFill>
                  <a:schemeClr val="accent2">
                    <a:lumMod val="20000"/>
                    <a:lumOff val="80000"/>
                  </a:schemeClr>
                </a:solidFill>
                <a:latin typeface="Consolas" pitchFamily="49" charset="0"/>
                <a:cs typeface="Consolas" pitchFamily="49" charset="0"/>
              </a:rPr>
              <a:t>LowMaxSpeed = 1, 	         	      HighMaxSpeed = 10 },</a:t>
            </a:r>
            <a:br>
              <a:rPr lang="nl-BE" sz="2000" dirty="0">
                <a:solidFill>
                  <a:schemeClr val="accent2">
                    <a:lumMod val="20000"/>
                    <a:lumOff val="80000"/>
                  </a:schemeClr>
                </a:solidFill>
                <a:latin typeface="Consolas" pitchFamily="49" charset="0"/>
                <a:cs typeface="Consolas" pitchFamily="49" charset="0"/>
              </a:rPr>
            </a:br>
            <a:r>
              <a:rPr lang="nl-BE" sz="2000" dirty="0">
                <a:solidFill>
                  <a:schemeClr val="accent2">
                    <a:lumMod val="20000"/>
                    <a:lumOff val="80000"/>
                  </a:schemeClr>
                </a:solidFill>
                <a:latin typeface="Consolas" pitchFamily="49" charset="0"/>
                <a:cs typeface="Consolas" pitchFamily="49" charset="0"/>
              </a:rPr>
              <a:t>	</a:t>
            </a:r>
            <a:r>
              <a:rPr lang="en-US" sz="2000" dirty="0">
                <a:solidFill>
                  <a:schemeClr val="accent2">
                    <a:lumMod val="20000"/>
                    <a:lumOff val="80000"/>
                  </a:schemeClr>
                </a:solidFill>
                <a:latin typeface="Consolas" pitchFamily="49" charset="0"/>
                <a:cs typeface="Consolas" pitchFamily="49" charset="0"/>
              </a:rPr>
              <a:t>new { </a:t>
            </a:r>
            <a:r>
              <a:rPr lang="en-US" sz="2000" dirty="0" err="1">
                <a:solidFill>
                  <a:schemeClr val="accent2">
                    <a:lumMod val="20000"/>
                    <a:lumOff val="80000"/>
                  </a:schemeClr>
                </a:solidFill>
                <a:latin typeface="Consolas" pitchFamily="49" charset="0"/>
                <a:cs typeface="Consolas" pitchFamily="49" charset="0"/>
              </a:rPr>
              <a:t>ClassID</a:t>
            </a:r>
            <a:r>
              <a:rPr lang="en-US" sz="2000" dirty="0">
                <a:solidFill>
                  <a:schemeClr val="accent2">
                    <a:lumMod val="20000"/>
                    <a:lumOff val="80000"/>
                  </a:schemeClr>
                </a:solidFill>
                <a:latin typeface="Consolas" pitchFamily="49" charset="0"/>
                <a:cs typeface="Consolas" pitchFamily="49" charset="0"/>
              </a:rPr>
              <a:t> = 2, Name = "Medium", </a:t>
            </a:r>
            <a:r>
              <a:rPr lang="nl-BE" sz="2000" dirty="0">
                <a:solidFill>
                  <a:schemeClr val="accent2">
                    <a:lumMod val="20000"/>
                    <a:lumOff val="80000"/>
                  </a:schemeClr>
                </a:solidFill>
                <a:latin typeface="Consolas" pitchFamily="49" charset="0"/>
                <a:cs typeface="Consolas" pitchFamily="49" charset="0"/>
              </a:rPr>
              <a:t>LowMaxSpeed = 11, 	      			</a:t>
            </a:r>
            <a:r>
              <a:rPr lang="nl-BE" sz="2000" dirty="0" err="1">
                <a:solidFill>
                  <a:schemeClr val="accent2">
                    <a:lumMod val="20000"/>
                    <a:lumOff val="80000"/>
                  </a:schemeClr>
                </a:solidFill>
                <a:latin typeface="Consolas" pitchFamily="49" charset="0"/>
                <a:cs typeface="Consolas" pitchFamily="49" charset="0"/>
              </a:rPr>
              <a:t>HighMaxSpeed</a:t>
            </a:r>
            <a:r>
              <a:rPr lang="nl-BE" sz="2000" dirty="0">
                <a:solidFill>
                  <a:schemeClr val="accent2">
                    <a:lumMod val="20000"/>
                    <a:lumOff val="80000"/>
                  </a:schemeClr>
                </a:solidFill>
                <a:latin typeface="Consolas" pitchFamily="49" charset="0"/>
                <a:cs typeface="Consolas" pitchFamily="49" charset="0"/>
              </a:rPr>
              <a:t> = 50 },</a:t>
            </a:r>
          </a:p>
          <a:p>
            <a:pPr marL="0" indent="0">
              <a:buNone/>
            </a:pPr>
            <a:r>
              <a:rPr lang="en-US" sz="2000" dirty="0">
                <a:solidFill>
                  <a:schemeClr val="accent2">
                    <a:lumMod val="20000"/>
                    <a:lumOff val="80000"/>
                  </a:schemeClr>
                </a:solidFill>
                <a:latin typeface="Consolas" pitchFamily="49" charset="0"/>
                <a:cs typeface="Consolas" pitchFamily="49" charset="0"/>
              </a:rPr>
              <a:t>	new { </a:t>
            </a:r>
            <a:r>
              <a:rPr lang="en-US" sz="2000" dirty="0" err="1">
                <a:solidFill>
                  <a:schemeClr val="accent2">
                    <a:lumMod val="20000"/>
                    <a:lumOff val="80000"/>
                  </a:schemeClr>
                </a:solidFill>
                <a:latin typeface="Consolas" pitchFamily="49" charset="0"/>
                <a:cs typeface="Consolas" pitchFamily="49" charset="0"/>
              </a:rPr>
              <a:t>ClassID</a:t>
            </a:r>
            <a:r>
              <a:rPr lang="en-US" sz="2000" dirty="0">
                <a:solidFill>
                  <a:schemeClr val="accent2">
                    <a:lumMod val="20000"/>
                    <a:lumOff val="80000"/>
                  </a:schemeClr>
                </a:solidFill>
                <a:latin typeface="Consolas" pitchFamily="49" charset="0"/>
                <a:cs typeface="Consolas" pitchFamily="49" charset="0"/>
              </a:rPr>
              <a:t> = 3, Name = "High", </a:t>
            </a:r>
            <a:r>
              <a:rPr lang="nl-BE" sz="2000" dirty="0">
                <a:solidFill>
                  <a:schemeClr val="accent2">
                    <a:lumMod val="20000"/>
                    <a:lumOff val="80000"/>
                  </a:schemeClr>
                </a:solidFill>
                <a:latin typeface="Consolas" pitchFamily="49" charset="0"/>
                <a:cs typeface="Consolas" pitchFamily="49" charset="0"/>
              </a:rPr>
              <a:t>LowMaxSpeed = 51, 	         	      HighMaxSpeed = 150 }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42</a:t>
            </a:fld>
            <a:endParaRPr lang="nl-BE"/>
          </a:p>
        </p:txBody>
      </p:sp>
    </p:spTree>
    <p:extLst>
      <p:ext uri="{BB962C8B-B14F-4D97-AF65-F5344CB8AC3E}">
        <p14:creationId xmlns:p14="http://schemas.microsoft.com/office/powerpoint/2010/main" val="89757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3564713"/>
            <a:ext cx="8280920" cy="2040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normAutofit fontScale="90000"/>
          </a:bodyPr>
          <a:lstStyle/>
          <a:p>
            <a:r>
              <a:rPr lang="nl-BE" dirty="0"/>
              <a:t>Resultaten projecteren </a:t>
            </a:r>
            <a:r>
              <a:rPr lang="nl-BE" dirty="0" err="1"/>
              <a:t>mbv</a:t>
            </a:r>
            <a:r>
              <a:rPr lang="nl-BE" dirty="0"/>
              <a:t> Select</a:t>
            </a:r>
          </a:p>
        </p:txBody>
      </p:sp>
      <p:sp>
        <p:nvSpPr>
          <p:cNvPr id="3" name="Tijdelijke aanduiding voor inhoud 2"/>
          <p:cNvSpPr>
            <a:spLocks noGrp="1"/>
          </p:cNvSpPr>
          <p:nvPr>
            <p:ph idx="1"/>
          </p:nvPr>
        </p:nvSpPr>
        <p:spPr/>
        <p:txBody>
          <a:bodyPr>
            <a:normAutofit fontScale="92500" lnSpcReduction="10000"/>
          </a:bodyPr>
          <a:lstStyle/>
          <a:p>
            <a:r>
              <a:rPr lang="nl-BE" dirty="0"/>
              <a:t>Projectie:</a:t>
            </a:r>
          </a:p>
          <a:p>
            <a:pPr lvl="1"/>
            <a:r>
              <a:rPr lang="nl-BE" dirty="0"/>
              <a:t>Transformatie van originele kolommen in een nieuwe </a:t>
            </a:r>
            <a:r>
              <a:rPr lang="nl-BE" dirty="0" err="1"/>
              <a:t>subset</a:t>
            </a:r>
            <a:r>
              <a:rPr lang="nl-BE" dirty="0"/>
              <a:t> van kolommen</a:t>
            </a:r>
          </a:p>
          <a:p>
            <a:pPr lvl="1"/>
            <a:r>
              <a:rPr lang="nl-BE" dirty="0"/>
              <a:t>In de output kolommen kunnen ook berekeningen zitten (</a:t>
            </a:r>
            <a:r>
              <a:rPr lang="nl-BE" dirty="0" err="1"/>
              <a:t>avg</a:t>
            </a:r>
            <a:r>
              <a:rPr lang="nl-BE" dirty="0"/>
              <a:t>, </a:t>
            </a:r>
            <a:r>
              <a:rPr lang="nl-BE" dirty="0" err="1"/>
              <a:t>sum</a:t>
            </a:r>
            <a:r>
              <a:rPr lang="nl-BE" dirty="0"/>
              <a:t>, …)</a:t>
            </a:r>
          </a:p>
          <a:p>
            <a:pPr marL="0" indent="0">
              <a:buNone/>
            </a:pPr>
            <a:r>
              <a:rPr lang="en-US" sz="2200" dirty="0" err="1">
                <a:solidFill>
                  <a:schemeClr val="accent5">
                    <a:lumMod val="20000"/>
                    <a:lumOff val="80000"/>
                  </a:schemeClr>
                </a:solidFill>
                <a:latin typeface="Arial" pitchFamily="34" charset="0"/>
                <a:cs typeface="Arial" pitchFamily="34" charset="0"/>
              </a:rPr>
              <a:t>var</a:t>
            </a:r>
            <a:r>
              <a:rPr lang="en-US" sz="2200" dirty="0">
                <a:solidFill>
                  <a:schemeClr val="accent5">
                    <a:lumMod val="20000"/>
                    <a:lumOff val="80000"/>
                  </a:schemeClr>
                </a:solidFill>
                <a:latin typeface="Arial" pitchFamily="34" charset="0"/>
                <a:cs typeface="Arial" pitchFamily="34" charset="0"/>
              </a:rPr>
              <a:t> results = from </a:t>
            </a:r>
            <a:r>
              <a:rPr lang="en-US" sz="2200" dirty="0" err="1">
                <a:solidFill>
                  <a:schemeClr val="accent5">
                    <a:lumMod val="20000"/>
                    <a:lumOff val="80000"/>
                  </a:schemeClr>
                </a:solidFill>
                <a:latin typeface="Arial" pitchFamily="34" charset="0"/>
                <a:cs typeface="Arial" pitchFamily="34" charset="0"/>
              </a:rPr>
              <a:t>sp</a:t>
            </a:r>
            <a:r>
              <a:rPr lang="en-US" sz="2200" dirty="0">
                <a:solidFill>
                  <a:schemeClr val="accent5">
                    <a:lumMod val="20000"/>
                    <a:lumOff val="80000"/>
                  </a:schemeClr>
                </a:solidFill>
                <a:latin typeface="Arial" pitchFamily="34" charset="0"/>
                <a:cs typeface="Arial" pitchFamily="34" charset="0"/>
              </a:rPr>
              <a:t> in speed </a:t>
            </a:r>
            <a:br>
              <a:rPr lang="en-US" sz="2200" dirty="0">
                <a:solidFill>
                  <a:schemeClr val="accent5">
                    <a:lumMod val="20000"/>
                    <a:lumOff val="80000"/>
                  </a:schemeClr>
                </a:solidFill>
                <a:latin typeface="Arial" pitchFamily="34" charset="0"/>
                <a:cs typeface="Arial" pitchFamily="34" charset="0"/>
              </a:rPr>
            </a:br>
            <a:r>
              <a:rPr lang="en-US" sz="2200" dirty="0">
                <a:solidFill>
                  <a:schemeClr val="accent5">
                    <a:lumMod val="20000"/>
                    <a:lumOff val="80000"/>
                  </a:schemeClr>
                </a:solidFill>
                <a:latin typeface="Arial" pitchFamily="34" charset="0"/>
                <a:cs typeface="Arial" pitchFamily="34" charset="0"/>
              </a:rPr>
              <a:t>	         	   </a:t>
            </a:r>
            <a:r>
              <a:rPr lang="nl-BE" sz="2200" dirty="0">
                <a:solidFill>
                  <a:schemeClr val="accent5">
                    <a:lumMod val="20000"/>
                    <a:lumOff val="80000"/>
                  </a:schemeClr>
                </a:solidFill>
                <a:latin typeface="Arial" pitchFamily="34" charset="0"/>
                <a:cs typeface="Arial" pitchFamily="34" charset="0"/>
              </a:rPr>
              <a:t>select new { Name = </a:t>
            </a:r>
            <a:r>
              <a:rPr lang="nl-BE" sz="2200" dirty="0" err="1">
                <a:solidFill>
                  <a:schemeClr val="accent5">
                    <a:lumMod val="20000"/>
                    <a:lumOff val="80000"/>
                  </a:schemeClr>
                </a:solidFill>
                <a:latin typeface="Arial" pitchFamily="34" charset="0"/>
                <a:cs typeface="Arial" pitchFamily="34" charset="0"/>
              </a:rPr>
              <a:t>sp.Name.ToUpper</a:t>
            </a:r>
            <a:r>
              <a:rPr lang="nl-BE" sz="2200" dirty="0">
                <a:solidFill>
                  <a:schemeClr val="accent5">
                    <a:lumMod val="20000"/>
                    <a:lumOff val="80000"/>
                  </a:schemeClr>
                </a:solidFill>
                <a:latin typeface="Arial" pitchFamily="34" charset="0"/>
                <a:cs typeface="Arial" pitchFamily="34" charset="0"/>
              </a:rPr>
              <a:t>(), 				     					    </a:t>
            </a:r>
            <a:r>
              <a:rPr lang="nl-BE" sz="2200" dirty="0" err="1">
                <a:solidFill>
                  <a:schemeClr val="accent5">
                    <a:lumMod val="20000"/>
                    <a:lumOff val="80000"/>
                  </a:schemeClr>
                </a:solidFill>
                <a:latin typeface="Arial" pitchFamily="34" charset="0"/>
                <a:cs typeface="Arial" pitchFamily="34" charset="0"/>
              </a:rPr>
              <a:t>sp.LowMaxSpeed</a:t>
            </a:r>
            <a:r>
              <a:rPr lang="nl-BE" sz="2200" dirty="0">
                <a:solidFill>
                  <a:schemeClr val="accent5">
                    <a:lumMod val="20000"/>
                    <a:lumOff val="80000"/>
                  </a:schemeClr>
                </a:solidFill>
                <a:latin typeface="Arial" pitchFamily="34" charset="0"/>
                <a:cs typeface="Arial" pitchFamily="34" charset="0"/>
              </a:rPr>
              <a:t>, </a:t>
            </a:r>
            <a:r>
              <a:rPr lang="nl-BE" sz="2200" dirty="0" err="1">
                <a:solidFill>
                  <a:schemeClr val="accent5">
                    <a:lumMod val="20000"/>
                    <a:lumOff val="80000"/>
                  </a:schemeClr>
                </a:solidFill>
                <a:latin typeface="Arial" pitchFamily="34" charset="0"/>
                <a:cs typeface="Arial" pitchFamily="34" charset="0"/>
              </a:rPr>
              <a:t>sp.HighMaxSpeed</a:t>
            </a:r>
            <a:r>
              <a:rPr lang="nl-BE" sz="2200" dirty="0">
                <a:solidFill>
                  <a:schemeClr val="accent5">
                    <a:lumMod val="20000"/>
                    <a:lumOff val="80000"/>
                  </a:schemeClr>
                </a:solidFill>
                <a:latin typeface="Arial" pitchFamily="34" charset="0"/>
                <a:cs typeface="Arial" pitchFamily="34" charset="0"/>
              </a:rPr>
              <a:t>,</a:t>
            </a:r>
            <a:br>
              <a:rPr lang="nl-BE" sz="2200" dirty="0">
                <a:solidFill>
                  <a:schemeClr val="accent5">
                    <a:lumMod val="20000"/>
                    <a:lumOff val="80000"/>
                  </a:schemeClr>
                </a:solidFill>
                <a:latin typeface="Arial" pitchFamily="34" charset="0"/>
                <a:cs typeface="Arial" pitchFamily="34" charset="0"/>
              </a:rPr>
            </a:br>
            <a:r>
              <a:rPr lang="nl-BE" sz="2200" dirty="0">
                <a:solidFill>
                  <a:schemeClr val="accent5">
                    <a:lumMod val="20000"/>
                    <a:lumOff val="80000"/>
                  </a:schemeClr>
                </a:solidFill>
                <a:latin typeface="Arial" pitchFamily="34" charset="0"/>
                <a:cs typeface="Arial" pitchFamily="34" charset="0"/>
              </a:rPr>
              <a:t>			      			    </a:t>
            </a:r>
            <a:r>
              <a:rPr lang="nl-BE" sz="2200" dirty="0" err="1">
                <a:solidFill>
                  <a:schemeClr val="accent5">
                    <a:lumMod val="20000"/>
                    <a:lumOff val="80000"/>
                  </a:schemeClr>
                </a:solidFill>
                <a:latin typeface="Arial" pitchFamily="34" charset="0"/>
                <a:cs typeface="Arial" pitchFamily="34" charset="0"/>
              </a:rPr>
              <a:t>SpeedRange</a:t>
            </a:r>
            <a:r>
              <a:rPr lang="nl-BE" sz="2200" dirty="0">
                <a:solidFill>
                  <a:schemeClr val="accent5">
                    <a:lumMod val="20000"/>
                    <a:lumOff val="80000"/>
                  </a:schemeClr>
                </a:solidFill>
                <a:latin typeface="Arial" pitchFamily="34" charset="0"/>
                <a:cs typeface="Arial" pitchFamily="34" charset="0"/>
              </a:rPr>
              <a:t> = (</a:t>
            </a:r>
            <a:r>
              <a:rPr lang="nl-BE" sz="2200" dirty="0" err="1">
                <a:solidFill>
                  <a:schemeClr val="accent5">
                    <a:lumMod val="20000"/>
                    <a:lumOff val="80000"/>
                  </a:schemeClr>
                </a:solidFill>
                <a:latin typeface="Arial" pitchFamily="34" charset="0"/>
                <a:cs typeface="Arial" pitchFamily="34" charset="0"/>
              </a:rPr>
              <a:t>sp.HighMaxSpeed</a:t>
            </a:r>
            <a:r>
              <a:rPr lang="nl-BE" sz="2200" dirty="0">
                <a:solidFill>
                  <a:schemeClr val="accent5">
                    <a:lumMod val="20000"/>
                    <a:lumOff val="80000"/>
                  </a:schemeClr>
                </a:solidFill>
                <a:latin typeface="Arial" pitchFamily="34" charset="0"/>
                <a:cs typeface="Arial" pitchFamily="34" charset="0"/>
              </a:rPr>
              <a:t> - 			      				    </a:t>
            </a:r>
            <a:r>
              <a:rPr lang="nl-BE" sz="2200" dirty="0" err="1">
                <a:solidFill>
                  <a:schemeClr val="accent5">
                    <a:lumMod val="20000"/>
                    <a:lumOff val="80000"/>
                  </a:schemeClr>
                </a:solidFill>
                <a:latin typeface="Arial" pitchFamily="34" charset="0"/>
                <a:cs typeface="Arial" pitchFamily="34" charset="0"/>
              </a:rPr>
              <a:t>sp.LowMaxSpeed</a:t>
            </a:r>
            <a:r>
              <a:rPr lang="nl-BE" sz="2200" dirty="0">
                <a:solidFill>
                  <a:schemeClr val="accent5">
                    <a:lumMod val="20000"/>
                    <a:lumOff val="80000"/>
                  </a:schemeClr>
                </a:solidFill>
                <a:latin typeface="Arial" pitchFamily="34" charset="0"/>
                <a:cs typeface="Arial" pitchFamily="34" charset="0"/>
              </a:rPr>
              <a:t> + 1) </a:t>
            </a:r>
          </a:p>
          <a:p>
            <a:pPr marL="0" indent="0">
              <a:buNone/>
            </a:pPr>
            <a:r>
              <a:rPr lang="nl-BE" sz="2200" dirty="0">
                <a:solidFill>
                  <a:schemeClr val="accent5">
                    <a:lumMod val="20000"/>
                    <a:lumOff val="80000"/>
                  </a:schemeClr>
                </a:solidFill>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43</a:t>
            </a:fld>
            <a:endParaRPr lang="nl-BE"/>
          </a:p>
        </p:txBody>
      </p:sp>
    </p:spTree>
    <p:extLst>
      <p:ext uri="{BB962C8B-B14F-4D97-AF65-F5344CB8AC3E}">
        <p14:creationId xmlns:p14="http://schemas.microsoft.com/office/powerpoint/2010/main" val="1678003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443568"/>
            <a:ext cx="8640960" cy="153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normAutofit fontScale="90000"/>
          </a:bodyPr>
          <a:lstStyle/>
          <a:p>
            <a:r>
              <a:rPr lang="nl-BE" dirty="0"/>
              <a:t>Alternatieve schrijfwijze m.b.v. </a:t>
            </a:r>
            <a:r>
              <a:rPr lang="nl-BE" dirty="0" err="1"/>
              <a:t>lambda</a:t>
            </a:r>
            <a:r>
              <a:rPr lang="nl-BE" dirty="0"/>
              <a:t> expressies</a:t>
            </a:r>
          </a:p>
        </p:txBody>
      </p:sp>
      <p:sp>
        <p:nvSpPr>
          <p:cNvPr id="3" name="Tijdelijke aanduiding voor inhoud 2"/>
          <p:cNvSpPr>
            <a:spLocks noGrp="1"/>
          </p:cNvSpPr>
          <p:nvPr>
            <p:ph idx="1"/>
          </p:nvPr>
        </p:nvSpPr>
        <p:spPr>
          <a:xfrm>
            <a:off x="251520" y="1443568"/>
            <a:ext cx="8856984" cy="4937760"/>
          </a:xfrm>
        </p:spPr>
        <p:txBody>
          <a:bodyPr>
            <a:normAutofit/>
          </a:bodyPr>
          <a:lstStyle/>
          <a:p>
            <a:pPr marL="0" indent="0">
              <a:buNone/>
            </a:pPr>
            <a:r>
              <a:rPr lang="en-US" sz="18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800" dirty="0">
                <a:solidFill>
                  <a:schemeClr val="accent5">
                    <a:lumMod val="20000"/>
                    <a:lumOff val="80000"/>
                  </a:schemeClr>
                </a:solidFill>
                <a:latin typeface="Consolas" panose="020B0609020204030204" pitchFamily="49" charset="0"/>
                <a:cs typeface="Consolas" panose="020B0609020204030204" pitchFamily="49" charset="0"/>
              </a:rPr>
              <a:t> results =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speed.Select</a:t>
            </a:r>
            <a:r>
              <a:rPr lang="en-US" sz="1800" dirty="0">
                <a:solidFill>
                  <a:schemeClr val="accent5">
                    <a:lumMod val="20000"/>
                    <a:lumOff val="80000"/>
                  </a:schemeClr>
                </a:solidFill>
                <a:latin typeface="Consolas" panose="020B0609020204030204" pitchFamily="49" charset="0"/>
                <a:cs typeface="Consolas" panose="020B0609020204030204" pitchFamily="49" charset="0"/>
              </a:rPr>
              <a:t>(</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sp</a:t>
            </a:r>
            <a:r>
              <a:rPr lang="en-US" sz="1800" dirty="0">
                <a:solidFill>
                  <a:schemeClr val="accent5">
                    <a:lumMod val="20000"/>
                    <a:lumOff val="80000"/>
                  </a:schemeClr>
                </a:solidFill>
                <a:latin typeface="Consolas" panose="020B0609020204030204" pitchFamily="49" charset="0"/>
                <a:cs typeface="Consolas" panose="020B0609020204030204" pitchFamily="49" charset="0"/>
              </a:rPr>
              <a:t> =&gt; new { Name =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sp.Name.ToUpper</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p>
          <a:p>
            <a:pPr marL="0" indent="0">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sp.LowMaxSpeed,sp.HighMaxSpeed</a:t>
            </a: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SpeedRange</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sp.HighMaxSpeed</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sp.LowMaxSpeed</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+ 1 } );</a:t>
            </a:r>
          </a:p>
          <a:p>
            <a:r>
              <a:rPr lang="nl-BE" dirty="0">
                <a:cs typeface="Arial" pitchFamily="34" charset="0"/>
              </a:rPr>
              <a:t>Combinatie van </a:t>
            </a:r>
            <a:r>
              <a:rPr lang="nl-BE" dirty="0" err="1">
                <a:cs typeface="Arial" pitchFamily="34" charset="0"/>
              </a:rPr>
              <a:t>lambda</a:t>
            </a:r>
            <a:r>
              <a:rPr lang="nl-BE" dirty="0">
                <a:cs typeface="Arial" pitchFamily="34" charset="0"/>
              </a:rPr>
              <a:t> expressies en extension methodes</a:t>
            </a:r>
          </a:p>
          <a:p>
            <a:endParaRPr lang="nl-BE" dirty="0">
              <a:cs typeface="Arial" pitchFamily="34"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44</a:t>
            </a:fld>
            <a:endParaRPr lang="nl-BE"/>
          </a:p>
        </p:txBody>
      </p:sp>
    </p:spTree>
    <p:extLst>
      <p:ext uri="{BB962C8B-B14F-4D97-AF65-F5344CB8AC3E}">
        <p14:creationId xmlns:p14="http://schemas.microsoft.com/office/powerpoint/2010/main" val="1251854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Output van een specifiek type met projectie</a:t>
            </a:r>
          </a:p>
        </p:txBody>
      </p:sp>
      <p:sp>
        <p:nvSpPr>
          <p:cNvPr id="3" name="Tijdelijke aanduiding voor inhoud 2"/>
          <p:cNvSpPr>
            <a:spLocks noGrp="1"/>
          </p:cNvSpPr>
          <p:nvPr>
            <p:ph idx="1"/>
          </p:nvPr>
        </p:nvSpPr>
        <p:spPr>
          <a:xfrm>
            <a:off x="457200" y="1600200"/>
            <a:ext cx="8435280" cy="2870199"/>
          </a:xfrm>
          <a:solidFill>
            <a:schemeClr val="accent1"/>
          </a:solidFill>
        </p:spPr>
        <p:txBody>
          <a:bodyPr>
            <a:normAutofit/>
          </a:bodyPr>
          <a:lstStyle/>
          <a:p>
            <a:pPr marL="0" indent="0">
              <a:buNone/>
            </a:pPr>
            <a:r>
              <a:rPr lang="en-US" sz="2000" dirty="0" err="1">
                <a:solidFill>
                  <a:schemeClr val="accent5">
                    <a:lumMod val="20000"/>
                    <a:lumOff val="80000"/>
                  </a:schemeClr>
                </a:solidFill>
                <a:latin typeface="Consolas" panose="020B0609020204030204" pitchFamily="49" charset="0"/>
                <a:cs typeface="Consolas" panose="020B0609020204030204" pitchFamily="49" charset="0"/>
              </a:rPr>
              <a:t>IEnumerable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&lt;</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SimpleClass</a:t>
            </a:r>
            <a:r>
              <a:rPr lang="en-US" sz="2000" dirty="0">
                <a:solidFill>
                  <a:schemeClr val="accent5">
                    <a:lumMod val="20000"/>
                    <a:lumOff val="80000"/>
                  </a:schemeClr>
                </a:solidFill>
                <a:latin typeface="Consolas" panose="020B0609020204030204" pitchFamily="49" charset="0"/>
                <a:cs typeface="Consolas" panose="020B0609020204030204" pitchFamily="49" charset="0"/>
              </a:rPr>
              <a:t>&gt; results =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from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tr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in transport </a:t>
            </a:r>
          </a:p>
          <a:p>
            <a:pPr marL="0" indent="0">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select new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SimpleClass</a:t>
            </a:r>
            <a:r>
              <a:rPr lang="en-US" sz="2000" dirty="0">
                <a:solidFill>
                  <a:schemeClr val="accent5">
                    <a:lumMod val="20000"/>
                    <a:lumOff val="80000"/>
                  </a:schemeClr>
                </a:solidFill>
                <a:latin typeface="Consolas" panose="020B0609020204030204" pitchFamily="49" charset="0"/>
                <a:cs typeface="Consolas" panose="020B0609020204030204" pitchFamily="49" charset="0"/>
              </a:rPr>
              <a:t> { 														Name =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tr.Name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NumValue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tr.SpeedClass</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endParaRPr lang="nl-BE" sz="20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45</a:t>
            </a:fld>
            <a:endParaRPr lang="nl-BE"/>
          </a:p>
        </p:txBody>
      </p:sp>
    </p:spTree>
    <p:extLst>
      <p:ext uri="{BB962C8B-B14F-4D97-AF65-F5344CB8AC3E}">
        <p14:creationId xmlns:p14="http://schemas.microsoft.com/office/powerpoint/2010/main" val="2106931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Output van projectie direct gebruiken</a:t>
            </a:r>
          </a:p>
        </p:txBody>
      </p:sp>
      <p:sp>
        <p:nvSpPr>
          <p:cNvPr id="3" name="Tijdelijke aanduiding voor inhoud 2"/>
          <p:cNvSpPr>
            <a:spLocks noGrp="1"/>
          </p:cNvSpPr>
          <p:nvPr>
            <p:ph idx="1"/>
          </p:nvPr>
        </p:nvSpPr>
        <p:spPr>
          <a:xfrm>
            <a:off x="457200" y="1600201"/>
            <a:ext cx="8229600" cy="1540768"/>
          </a:xfrm>
          <a:solidFill>
            <a:schemeClr val="accent1"/>
          </a:solidFill>
        </p:spPr>
        <p:txBody>
          <a:bodyPr>
            <a:normAutofit/>
          </a:bodyPr>
          <a:lstStyle/>
          <a:p>
            <a:pPr marL="0" indent="0">
              <a:buNone/>
            </a:pPr>
            <a:r>
              <a:rPr lang="en-US" sz="2200" dirty="0" err="1">
                <a:solidFill>
                  <a:schemeClr val="accent5">
                    <a:lumMod val="20000"/>
                    <a:lumOff val="80000"/>
                  </a:schemeClr>
                </a:solidFill>
                <a:latin typeface="Arial" pitchFamily="34" charset="0"/>
                <a:cs typeface="Arial" pitchFamily="34" charset="0"/>
              </a:rPr>
              <a:t>foreach</a:t>
            </a:r>
            <a:r>
              <a:rPr lang="en-US" sz="2200" dirty="0">
                <a:solidFill>
                  <a:schemeClr val="accent5">
                    <a:lumMod val="20000"/>
                    <a:lumOff val="80000"/>
                  </a:schemeClr>
                </a:solidFill>
                <a:latin typeface="Arial" pitchFamily="34" charset="0"/>
                <a:cs typeface="Arial" pitchFamily="34" charset="0"/>
              </a:rPr>
              <a:t> (</a:t>
            </a:r>
            <a:r>
              <a:rPr lang="en-US" sz="2200" dirty="0" err="1">
                <a:solidFill>
                  <a:schemeClr val="accent5">
                    <a:lumMod val="20000"/>
                    <a:lumOff val="80000"/>
                  </a:schemeClr>
                </a:solidFill>
                <a:latin typeface="Arial" pitchFamily="34" charset="0"/>
                <a:cs typeface="Arial" pitchFamily="34" charset="0"/>
              </a:rPr>
              <a:t>var</a:t>
            </a:r>
            <a:r>
              <a:rPr lang="en-US" sz="2200" dirty="0">
                <a:solidFill>
                  <a:schemeClr val="accent5">
                    <a:lumMod val="20000"/>
                    <a:lumOff val="80000"/>
                  </a:schemeClr>
                </a:solidFill>
                <a:latin typeface="Arial" pitchFamily="34" charset="0"/>
                <a:cs typeface="Arial" pitchFamily="34" charset="0"/>
              </a:rPr>
              <a:t> </a:t>
            </a:r>
            <a:r>
              <a:rPr lang="en-US" sz="2200" dirty="0" err="1">
                <a:solidFill>
                  <a:schemeClr val="accent5">
                    <a:lumMod val="20000"/>
                    <a:lumOff val="80000"/>
                  </a:schemeClr>
                </a:solidFill>
                <a:latin typeface="Arial" pitchFamily="34" charset="0"/>
                <a:cs typeface="Arial" pitchFamily="34" charset="0"/>
              </a:rPr>
              <a:t>oneVehicle</a:t>
            </a:r>
            <a:r>
              <a:rPr lang="en-US" sz="2200" dirty="0">
                <a:solidFill>
                  <a:schemeClr val="accent5">
                    <a:lumMod val="20000"/>
                    <a:lumOff val="80000"/>
                  </a:schemeClr>
                </a:solidFill>
                <a:latin typeface="Arial" pitchFamily="34" charset="0"/>
                <a:cs typeface="Arial" pitchFamily="34" charset="0"/>
              </a:rPr>
              <a:t> in (from </a:t>
            </a:r>
            <a:r>
              <a:rPr lang="en-US" sz="2200" dirty="0" err="1">
                <a:solidFill>
                  <a:schemeClr val="accent5">
                    <a:lumMod val="20000"/>
                    <a:lumOff val="80000"/>
                  </a:schemeClr>
                </a:solidFill>
                <a:latin typeface="Arial" pitchFamily="34" charset="0"/>
                <a:cs typeface="Arial" pitchFamily="34" charset="0"/>
              </a:rPr>
              <a:t>tr</a:t>
            </a:r>
            <a:r>
              <a:rPr lang="en-US" sz="2200" dirty="0">
                <a:solidFill>
                  <a:schemeClr val="accent5">
                    <a:lumMod val="20000"/>
                    <a:lumOff val="80000"/>
                  </a:schemeClr>
                </a:solidFill>
                <a:latin typeface="Arial" pitchFamily="34" charset="0"/>
                <a:cs typeface="Arial" pitchFamily="34" charset="0"/>
              </a:rPr>
              <a:t> in transport select </a:t>
            </a:r>
            <a:r>
              <a:rPr lang="en-US" sz="2200" dirty="0" err="1">
                <a:solidFill>
                  <a:schemeClr val="accent5">
                    <a:lumMod val="20000"/>
                    <a:lumOff val="80000"/>
                  </a:schemeClr>
                </a:solidFill>
                <a:latin typeface="Arial" pitchFamily="34" charset="0"/>
                <a:cs typeface="Arial" pitchFamily="34" charset="0"/>
              </a:rPr>
              <a:t>tr</a:t>
            </a:r>
            <a:r>
              <a:rPr lang="en-US" sz="2200" dirty="0">
                <a:solidFill>
                  <a:schemeClr val="accent5">
                    <a:lumMod val="20000"/>
                    <a:lumOff val="80000"/>
                  </a:schemeClr>
                </a:solidFill>
                <a:latin typeface="Arial" pitchFamily="34" charset="0"/>
                <a:cs typeface="Arial" pitchFamily="34" charset="0"/>
              </a:rPr>
              <a:t>)) </a:t>
            </a:r>
            <a:r>
              <a:rPr lang="nl-BE" sz="2200" dirty="0">
                <a:solidFill>
                  <a:schemeClr val="accent5">
                    <a:lumMod val="20000"/>
                    <a:lumOff val="80000"/>
                  </a:schemeClr>
                </a:solidFill>
                <a:latin typeface="Arial" pitchFamily="34" charset="0"/>
                <a:cs typeface="Arial" pitchFamily="34" charset="0"/>
              </a:rPr>
              <a:t>{</a:t>
            </a:r>
          </a:p>
          <a:p>
            <a:pPr marL="0" indent="0">
              <a:buNone/>
            </a:pPr>
            <a:r>
              <a:rPr lang="nl-BE" sz="2200" dirty="0">
                <a:solidFill>
                  <a:schemeClr val="accent5">
                    <a:lumMod val="20000"/>
                    <a:lumOff val="80000"/>
                  </a:schemeClr>
                </a:solidFill>
                <a:latin typeface="Arial" pitchFamily="34" charset="0"/>
                <a:cs typeface="Arial" pitchFamily="34" charset="0"/>
              </a:rPr>
              <a:t>…</a:t>
            </a:r>
          </a:p>
          <a:p>
            <a:pPr marL="0" indent="0">
              <a:buNone/>
            </a:pPr>
            <a:r>
              <a:rPr lang="nl-BE" sz="2200" dirty="0">
                <a:solidFill>
                  <a:schemeClr val="accent5">
                    <a:lumMod val="20000"/>
                    <a:lumOff val="80000"/>
                  </a:schemeClr>
                </a:solidFill>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46</a:t>
            </a:fld>
            <a:endParaRPr lang="nl-BE"/>
          </a:p>
        </p:txBody>
      </p:sp>
    </p:spTree>
    <p:extLst>
      <p:ext uri="{BB962C8B-B14F-4D97-AF65-F5344CB8AC3E}">
        <p14:creationId xmlns:p14="http://schemas.microsoft.com/office/powerpoint/2010/main" val="3543087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4696" y="4897067"/>
            <a:ext cx="8138919"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98681" y="4098537"/>
            <a:ext cx="62646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598681" y="2550072"/>
            <a:ext cx="4464495" cy="828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normAutofit fontScale="90000"/>
          </a:bodyPr>
          <a:lstStyle/>
          <a:p>
            <a:r>
              <a:rPr lang="nl-BE" dirty="0"/>
              <a:t>Filteren van resultaten m.b.v. where clause</a:t>
            </a:r>
          </a:p>
        </p:txBody>
      </p:sp>
      <p:sp>
        <p:nvSpPr>
          <p:cNvPr id="3" name="Tijdelijke aanduiding voor inhoud 2"/>
          <p:cNvSpPr>
            <a:spLocks noGrp="1"/>
          </p:cNvSpPr>
          <p:nvPr>
            <p:ph idx="1"/>
          </p:nvPr>
        </p:nvSpPr>
        <p:spPr/>
        <p:txBody>
          <a:bodyPr>
            <a:normAutofit fontScale="77500" lnSpcReduction="20000"/>
          </a:bodyPr>
          <a:lstStyle/>
          <a:p>
            <a:r>
              <a:rPr lang="nl-BE" dirty="0" err="1"/>
              <a:t>Where</a:t>
            </a:r>
            <a:r>
              <a:rPr lang="nl-BE" dirty="0"/>
              <a:t> clause (zie ook SQL):</a:t>
            </a:r>
          </a:p>
          <a:p>
            <a:pPr lvl="1"/>
            <a:r>
              <a:rPr lang="nl-BE" dirty="0"/>
              <a:t>Filtering van originele collectie</a:t>
            </a:r>
          </a:p>
          <a:p>
            <a:pPr lvl="1"/>
            <a:r>
              <a:rPr lang="nl-BE" dirty="0"/>
              <a:t>Gebruik makend van filter</a:t>
            </a:r>
          </a:p>
          <a:p>
            <a:pPr marL="0" indent="0">
              <a:buNone/>
            </a:pPr>
            <a:r>
              <a:rPr lang="nl-BE" sz="2200" dirty="0">
                <a:solidFill>
                  <a:schemeClr val="accent5">
                    <a:lumMod val="20000"/>
                    <a:lumOff val="80000"/>
                  </a:schemeClr>
                </a:solidFill>
                <a:latin typeface="Arial" pitchFamily="34" charset="0"/>
                <a:cs typeface="Arial" pitchFamily="34" charset="0"/>
              </a:rPr>
              <a:t>var results = from tr in transport </a:t>
            </a:r>
            <a:br>
              <a:rPr lang="nl-BE" sz="2200" dirty="0">
                <a:solidFill>
                  <a:schemeClr val="accent5">
                    <a:lumMod val="20000"/>
                    <a:lumOff val="80000"/>
                  </a:schemeClr>
                </a:solidFill>
                <a:latin typeface="Arial" pitchFamily="34" charset="0"/>
                <a:cs typeface="Arial" pitchFamily="34" charset="0"/>
              </a:rPr>
            </a:br>
            <a:r>
              <a:rPr lang="nl-BE" sz="2200" dirty="0">
                <a:solidFill>
                  <a:schemeClr val="accent5">
                    <a:lumMod val="20000"/>
                    <a:lumOff val="80000"/>
                  </a:schemeClr>
                </a:solidFill>
                <a:latin typeface="Arial" pitchFamily="34" charset="0"/>
                <a:cs typeface="Arial" pitchFamily="34" charset="0"/>
              </a:rPr>
              <a:t>	       	     </a:t>
            </a:r>
            <a:r>
              <a:rPr lang="nl-BE" sz="2200" dirty="0" smtClean="0">
                <a:solidFill>
                  <a:schemeClr val="accent5">
                    <a:lumMod val="20000"/>
                    <a:lumOff val="80000"/>
                  </a:schemeClr>
                </a:solidFill>
                <a:latin typeface="Arial" pitchFamily="34" charset="0"/>
                <a:cs typeface="Arial" pitchFamily="34" charset="0"/>
              </a:rPr>
              <a:t> </a:t>
            </a:r>
            <a:r>
              <a:rPr lang="nl-BE" sz="2200" dirty="0" err="1" smtClean="0">
                <a:solidFill>
                  <a:schemeClr val="accent5">
                    <a:lumMod val="20000"/>
                    <a:lumOff val="80000"/>
                  </a:schemeClr>
                </a:solidFill>
                <a:latin typeface="Arial" pitchFamily="34" charset="0"/>
                <a:cs typeface="Arial" pitchFamily="34" charset="0"/>
              </a:rPr>
              <a:t>where</a:t>
            </a:r>
            <a:r>
              <a:rPr lang="nl-BE" sz="2200" dirty="0" smtClean="0">
                <a:solidFill>
                  <a:schemeClr val="accent5">
                    <a:lumMod val="20000"/>
                    <a:lumOff val="80000"/>
                  </a:schemeClr>
                </a:solidFill>
                <a:latin typeface="Arial" pitchFamily="34" charset="0"/>
                <a:cs typeface="Arial" pitchFamily="34" charset="0"/>
              </a:rPr>
              <a:t> </a:t>
            </a:r>
            <a:r>
              <a:rPr lang="nl-BE" sz="2200" dirty="0">
                <a:solidFill>
                  <a:schemeClr val="accent5">
                    <a:lumMod val="20000"/>
                    <a:lumOff val="80000"/>
                  </a:schemeClr>
                </a:solidFill>
                <a:latin typeface="Arial" pitchFamily="34" charset="0"/>
                <a:cs typeface="Arial" pitchFamily="34" charset="0"/>
              </a:rPr>
              <a:t>tr.SpeedClass == 1 </a:t>
            </a:r>
            <a:br>
              <a:rPr lang="nl-BE" sz="2200" dirty="0">
                <a:solidFill>
                  <a:schemeClr val="accent5">
                    <a:lumMod val="20000"/>
                    <a:lumOff val="80000"/>
                  </a:schemeClr>
                </a:solidFill>
                <a:latin typeface="Arial" pitchFamily="34" charset="0"/>
                <a:cs typeface="Arial" pitchFamily="34" charset="0"/>
              </a:rPr>
            </a:br>
            <a:r>
              <a:rPr lang="nl-BE" sz="2200" dirty="0">
                <a:solidFill>
                  <a:schemeClr val="accent5">
                    <a:lumMod val="20000"/>
                    <a:lumOff val="80000"/>
                  </a:schemeClr>
                </a:solidFill>
                <a:latin typeface="Arial" pitchFamily="34" charset="0"/>
                <a:cs typeface="Arial" pitchFamily="34" charset="0"/>
              </a:rPr>
              <a:t>	       	     </a:t>
            </a:r>
            <a:r>
              <a:rPr lang="nl-BE" sz="2200" dirty="0" smtClean="0">
                <a:solidFill>
                  <a:schemeClr val="accent5">
                    <a:lumMod val="20000"/>
                    <a:lumOff val="80000"/>
                  </a:schemeClr>
                </a:solidFill>
                <a:latin typeface="Arial" pitchFamily="34" charset="0"/>
                <a:cs typeface="Arial" pitchFamily="34" charset="0"/>
              </a:rPr>
              <a:t> select </a:t>
            </a:r>
            <a:r>
              <a:rPr lang="nl-BE" sz="2200" dirty="0">
                <a:solidFill>
                  <a:schemeClr val="accent5">
                    <a:lumMod val="20000"/>
                    <a:lumOff val="80000"/>
                  </a:schemeClr>
                </a:solidFill>
                <a:latin typeface="Arial" pitchFamily="34" charset="0"/>
                <a:cs typeface="Arial" pitchFamily="34" charset="0"/>
              </a:rPr>
              <a:t>tr;</a:t>
            </a:r>
          </a:p>
          <a:p>
            <a:r>
              <a:rPr lang="nl-BE" dirty="0">
                <a:cs typeface="Arial" pitchFamily="34" charset="0"/>
              </a:rPr>
              <a:t>Alternatieve schrijfwijze (</a:t>
            </a:r>
            <a:r>
              <a:rPr lang="nl-BE" dirty="0" err="1">
                <a:cs typeface="Arial" pitchFamily="34" charset="0"/>
              </a:rPr>
              <a:t>mbv</a:t>
            </a:r>
            <a:r>
              <a:rPr lang="nl-BE" dirty="0">
                <a:cs typeface="Arial" pitchFamily="34" charset="0"/>
              </a:rPr>
              <a:t> </a:t>
            </a:r>
            <a:r>
              <a:rPr lang="nl-BE" dirty="0" err="1">
                <a:cs typeface="Arial" pitchFamily="34" charset="0"/>
              </a:rPr>
              <a:t>lambda</a:t>
            </a:r>
            <a:r>
              <a:rPr lang="nl-BE" dirty="0">
                <a:cs typeface="Arial" pitchFamily="34" charset="0"/>
              </a:rPr>
              <a:t> expressies en extension methode)</a:t>
            </a:r>
          </a:p>
          <a:p>
            <a:pPr marL="0" indent="0">
              <a:buNone/>
            </a:pPr>
            <a:r>
              <a:rPr lang="nl-BE" sz="2200" dirty="0">
                <a:solidFill>
                  <a:schemeClr val="accent5">
                    <a:lumMod val="20000"/>
                    <a:lumOff val="80000"/>
                  </a:schemeClr>
                </a:solidFill>
                <a:latin typeface="Arial" pitchFamily="34" charset="0"/>
                <a:cs typeface="Arial" pitchFamily="34" charset="0"/>
              </a:rPr>
              <a:t>var </a:t>
            </a:r>
            <a:r>
              <a:rPr lang="nl-BE" sz="2200" dirty="0" err="1">
                <a:solidFill>
                  <a:schemeClr val="accent5">
                    <a:lumMod val="20000"/>
                    <a:lumOff val="80000"/>
                  </a:schemeClr>
                </a:solidFill>
                <a:latin typeface="Arial" pitchFamily="34" charset="0"/>
                <a:cs typeface="Arial" pitchFamily="34" charset="0"/>
              </a:rPr>
              <a:t>results</a:t>
            </a:r>
            <a:r>
              <a:rPr lang="nl-BE" sz="2200" dirty="0">
                <a:solidFill>
                  <a:schemeClr val="accent5">
                    <a:lumMod val="20000"/>
                    <a:lumOff val="80000"/>
                  </a:schemeClr>
                </a:solidFill>
                <a:latin typeface="Arial" pitchFamily="34" charset="0"/>
                <a:cs typeface="Arial" pitchFamily="34" charset="0"/>
              </a:rPr>
              <a:t> = </a:t>
            </a:r>
            <a:r>
              <a:rPr lang="nl-BE" sz="2200" dirty="0" err="1">
                <a:solidFill>
                  <a:schemeClr val="accent5">
                    <a:lumMod val="20000"/>
                    <a:lumOff val="80000"/>
                  </a:schemeClr>
                </a:solidFill>
                <a:latin typeface="Arial" pitchFamily="34" charset="0"/>
                <a:cs typeface="Arial" pitchFamily="34" charset="0"/>
              </a:rPr>
              <a:t>transport.Where</a:t>
            </a:r>
            <a:r>
              <a:rPr lang="nl-BE" sz="2200" dirty="0">
                <a:solidFill>
                  <a:schemeClr val="accent5">
                    <a:lumMod val="20000"/>
                    <a:lumOff val="80000"/>
                  </a:schemeClr>
                </a:solidFill>
                <a:latin typeface="Arial" pitchFamily="34" charset="0"/>
                <a:cs typeface="Arial" pitchFamily="34" charset="0"/>
              </a:rPr>
              <a:t>(</a:t>
            </a:r>
            <a:r>
              <a:rPr lang="nl-BE" sz="2200" dirty="0" err="1">
                <a:solidFill>
                  <a:schemeClr val="accent5">
                    <a:lumMod val="20000"/>
                    <a:lumOff val="80000"/>
                  </a:schemeClr>
                </a:solidFill>
                <a:latin typeface="Arial" pitchFamily="34" charset="0"/>
                <a:cs typeface="Arial" pitchFamily="34" charset="0"/>
              </a:rPr>
              <a:t>tr</a:t>
            </a:r>
            <a:r>
              <a:rPr lang="nl-BE" sz="2200" dirty="0">
                <a:solidFill>
                  <a:schemeClr val="accent5">
                    <a:lumMod val="20000"/>
                    <a:lumOff val="80000"/>
                  </a:schemeClr>
                </a:solidFill>
                <a:latin typeface="Arial" pitchFamily="34" charset="0"/>
                <a:cs typeface="Arial" pitchFamily="34" charset="0"/>
              </a:rPr>
              <a:t> =&gt; </a:t>
            </a:r>
            <a:r>
              <a:rPr lang="nl-BE" sz="2200" dirty="0" err="1">
                <a:solidFill>
                  <a:schemeClr val="accent5">
                    <a:lumMod val="20000"/>
                    <a:lumOff val="80000"/>
                  </a:schemeClr>
                </a:solidFill>
                <a:latin typeface="Arial" pitchFamily="34" charset="0"/>
                <a:cs typeface="Arial" pitchFamily="34" charset="0"/>
              </a:rPr>
              <a:t>tr.SpeedClass</a:t>
            </a:r>
            <a:r>
              <a:rPr lang="nl-BE" sz="2200" dirty="0">
                <a:solidFill>
                  <a:schemeClr val="accent5">
                    <a:lumMod val="20000"/>
                    <a:lumOff val="80000"/>
                  </a:schemeClr>
                </a:solidFill>
                <a:latin typeface="Arial" pitchFamily="34" charset="0"/>
                <a:cs typeface="Arial" pitchFamily="34" charset="0"/>
              </a:rPr>
              <a:t> == 1);</a:t>
            </a:r>
          </a:p>
          <a:p>
            <a:r>
              <a:rPr lang="nl-BE" dirty="0">
                <a:cs typeface="Arial" pitchFamily="34" charset="0"/>
              </a:rPr>
              <a:t>Filters combineren</a:t>
            </a:r>
          </a:p>
          <a:p>
            <a:pPr marL="0" indent="0">
              <a:buNone/>
            </a:pPr>
            <a:r>
              <a:rPr lang="nl-BE" sz="2400" dirty="0">
                <a:solidFill>
                  <a:schemeClr val="accent5">
                    <a:lumMod val="20000"/>
                    <a:lumOff val="80000"/>
                  </a:schemeClr>
                </a:solidFill>
                <a:latin typeface="Arial" pitchFamily="34" charset="0"/>
                <a:cs typeface="Arial" pitchFamily="34" charset="0"/>
              </a:rPr>
              <a:t>var </a:t>
            </a:r>
            <a:r>
              <a:rPr lang="nl-BE" sz="2400" dirty="0" err="1">
                <a:solidFill>
                  <a:schemeClr val="accent5">
                    <a:lumMod val="20000"/>
                    <a:lumOff val="80000"/>
                  </a:schemeClr>
                </a:solidFill>
                <a:latin typeface="Arial" pitchFamily="34" charset="0"/>
                <a:cs typeface="Arial" pitchFamily="34" charset="0"/>
              </a:rPr>
              <a:t>results</a:t>
            </a:r>
            <a:r>
              <a:rPr lang="nl-BE" sz="2400" dirty="0">
                <a:solidFill>
                  <a:schemeClr val="accent5">
                    <a:lumMod val="20000"/>
                    <a:lumOff val="80000"/>
                  </a:schemeClr>
                </a:solidFill>
                <a:latin typeface="Arial" pitchFamily="34" charset="0"/>
                <a:cs typeface="Arial" pitchFamily="34" charset="0"/>
              </a:rPr>
              <a:t> = </a:t>
            </a:r>
            <a:r>
              <a:rPr lang="nl-BE" sz="2400" dirty="0" err="1">
                <a:solidFill>
                  <a:schemeClr val="accent5">
                    <a:lumMod val="20000"/>
                    <a:lumOff val="80000"/>
                  </a:schemeClr>
                </a:solidFill>
                <a:latin typeface="Arial" pitchFamily="34" charset="0"/>
                <a:cs typeface="Arial" pitchFamily="34" charset="0"/>
              </a:rPr>
              <a:t>from</a:t>
            </a:r>
            <a:r>
              <a:rPr lang="nl-BE" sz="2400" dirty="0">
                <a:solidFill>
                  <a:schemeClr val="accent5">
                    <a:lumMod val="20000"/>
                    <a:lumOff val="80000"/>
                  </a:schemeClr>
                </a:solidFill>
                <a:latin typeface="Arial" pitchFamily="34" charset="0"/>
                <a:cs typeface="Arial" pitchFamily="34" charset="0"/>
              </a:rPr>
              <a:t> </a:t>
            </a:r>
            <a:r>
              <a:rPr lang="nl-BE" sz="2400" dirty="0" err="1">
                <a:solidFill>
                  <a:schemeClr val="accent5">
                    <a:lumMod val="20000"/>
                    <a:lumOff val="80000"/>
                  </a:schemeClr>
                </a:solidFill>
                <a:latin typeface="Arial" pitchFamily="34" charset="0"/>
                <a:cs typeface="Arial" pitchFamily="34" charset="0"/>
              </a:rPr>
              <a:t>tr</a:t>
            </a:r>
            <a:r>
              <a:rPr lang="nl-BE" sz="2400" dirty="0">
                <a:solidFill>
                  <a:schemeClr val="accent5">
                    <a:lumMod val="20000"/>
                    <a:lumOff val="80000"/>
                  </a:schemeClr>
                </a:solidFill>
                <a:latin typeface="Arial" pitchFamily="34" charset="0"/>
                <a:cs typeface="Arial" pitchFamily="34" charset="0"/>
              </a:rPr>
              <a:t> in transport</a:t>
            </a:r>
          </a:p>
          <a:p>
            <a:pPr marL="0" indent="0">
              <a:buNone/>
            </a:pPr>
            <a:r>
              <a:rPr lang="en-US" sz="2400" dirty="0">
                <a:solidFill>
                  <a:schemeClr val="accent5">
                    <a:lumMod val="20000"/>
                    <a:lumOff val="80000"/>
                  </a:schemeClr>
                </a:solidFill>
                <a:latin typeface="Arial" pitchFamily="34" charset="0"/>
                <a:cs typeface="Arial" pitchFamily="34" charset="0"/>
              </a:rPr>
              <a:t>	         	where </a:t>
            </a:r>
            <a:r>
              <a:rPr lang="en-US" sz="2400" dirty="0" err="1">
                <a:solidFill>
                  <a:schemeClr val="accent5">
                    <a:lumMod val="20000"/>
                    <a:lumOff val="80000"/>
                  </a:schemeClr>
                </a:solidFill>
                <a:latin typeface="Arial" pitchFamily="34" charset="0"/>
                <a:cs typeface="Arial" pitchFamily="34" charset="0"/>
              </a:rPr>
              <a:t>tr.SpeedClass</a:t>
            </a:r>
            <a:r>
              <a:rPr lang="en-US" sz="2400" dirty="0">
                <a:solidFill>
                  <a:schemeClr val="accent5">
                    <a:lumMod val="20000"/>
                    <a:lumOff val="80000"/>
                  </a:schemeClr>
                </a:solidFill>
                <a:latin typeface="Arial" pitchFamily="34" charset="0"/>
                <a:cs typeface="Arial" pitchFamily="34" charset="0"/>
              </a:rPr>
              <a:t> == 1 </a:t>
            </a:r>
            <a:r>
              <a:rPr lang="en-US" sz="2400" b="1" dirty="0">
                <a:solidFill>
                  <a:schemeClr val="accent5">
                    <a:lumMod val="20000"/>
                    <a:lumOff val="80000"/>
                  </a:schemeClr>
                </a:solidFill>
                <a:latin typeface="Arial" pitchFamily="34" charset="0"/>
                <a:cs typeface="Arial" pitchFamily="34" charset="0"/>
              </a:rPr>
              <a:t>&amp;&amp;</a:t>
            </a:r>
            <a:r>
              <a:rPr lang="en-US" sz="2400" dirty="0">
                <a:solidFill>
                  <a:schemeClr val="accent5">
                    <a:lumMod val="20000"/>
                    <a:lumOff val="80000"/>
                  </a:schemeClr>
                </a:solidFill>
                <a:latin typeface="Arial" pitchFamily="34" charset="0"/>
                <a:cs typeface="Arial" pitchFamily="34" charset="0"/>
              </a:rPr>
              <a:t> </a:t>
            </a:r>
            <a:r>
              <a:rPr lang="en-US" sz="2400" dirty="0" err="1">
                <a:solidFill>
                  <a:schemeClr val="accent5">
                    <a:lumMod val="20000"/>
                    <a:lumOff val="80000"/>
                  </a:schemeClr>
                </a:solidFill>
                <a:latin typeface="Arial" pitchFamily="34" charset="0"/>
                <a:cs typeface="Arial" pitchFamily="34" charset="0"/>
              </a:rPr>
              <a:t>tr.Name.EndsWith</a:t>
            </a:r>
            <a:r>
              <a:rPr lang="en-US" sz="2400" dirty="0">
                <a:solidFill>
                  <a:schemeClr val="accent5">
                    <a:lumMod val="20000"/>
                    <a:lumOff val="80000"/>
                  </a:schemeClr>
                </a:solidFill>
                <a:latin typeface="Arial" pitchFamily="34" charset="0"/>
                <a:cs typeface="Arial" pitchFamily="34" charset="0"/>
              </a:rPr>
              <a:t>("cycle")</a:t>
            </a:r>
          </a:p>
          <a:p>
            <a:pPr marL="0" indent="0">
              <a:buNone/>
            </a:pPr>
            <a:r>
              <a:rPr lang="nl-BE" sz="2400" dirty="0">
                <a:solidFill>
                  <a:schemeClr val="accent5">
                    <a:lumMod val="20000"/>
                    <a:lumOff val="80000"/>
                  </a:schemeClr>
                </a:solidFill>
                <a:latin typeface="Arial" pitchFamily="34" charset="0"/>
                <a:cs typeface="Arial" pitchFamily="34" charset="0"/>
              </a:rPr>
              <a:t>	         	select </a:t>
            </a:r>
            <a:r>
              <a:rPr lang="nl-BE" sz="2400" dirty="0" err="1">
                <a:solidFill>
                  <a:schemeClr val="accent5">
                    <a:lumMod val="20000"/>
                    <a:lumOff val="80000"/>
                  </a:schemeClr>
                </a:solidFill>
                <a:latin typeface="Arial" pitchFamily="34" charset="0"/>
                <a:cs typeface="Arial" pitchFamily="34" charset="0"/>
              </a:rPr>
              <a:t>tr</a:t>
            </a:r>
            <a:r>
              <a:rPr lang="nl-BE" sz="2400" dirty="0">
                <a:solidFill>
                  <a:schemeClr val="accent5">
                    <a:lumMod val="20000"/>
                    <a:lumOff val="80000"/>
                  </a:schemeClr>
                </a:solidFill>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47</a:t>
            </a:fld>
            <a:endParaRPr lang="nl-BE"/>
          </a:p>
        </p:txBody>
      </p:sp>
    </p:spTree>
    <p:extLst>
      <p:ext uri="{BB962C8B-B14F-4D97-AF65-F5344CB8AC3E}">
        <p14:creationId xmlns:p14="http://schemas.microsoft.com/office/powerpoint/2010/main" val="489565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268760"/>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LINQ: Where</a:t>
            </a:r>
          </a:p>
        </p:txBody>
      </p:sp>
      <p:sp>
        <p:nvSpPr>
          <p:cNvPr id="3" name="Content Placeholder 2"/>
          <p:cNvSpPr>
            <a:spLocks noGrp="1"/>
          </p:cNvSpPr>
          <p:nvPr>
            <p:ph idx="1"/>
          </p:nvPr>
        </p:nvSpPr>
        <p:spPr>
          <a:xfrm>
            <a:off x="-1" y="1600200"/>
            <a:ext cx="9144001" cy="5141168"/>
          </a:xfrm>
        </p:spPr>
        <p:txBody>
          <a:bodyPr>
            <a:normAutofit fontScale="92500" lnSpcReduction="20000"/>
          </a:bodyPr>
          <a:lstStyle/>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class WhereSample2 { </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static void Main() {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 Data source.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int[] numbers = { 5, 4, 1, 3, 9, 8, 6, 7, 2, 0 };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 Create the query with two predicates in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where</a:t>
            </a:r>
            <a:r>
              <a:rPr lang="nl-BE" sz="2000" dirty="0">
                <a:solidFill>
                  <a:schemeClr val="accent5">
                    <a:lumMod val="20000"/>
                    <a:lumOff val="80000"/>
                  </a:schemeClr>
                </a:solidFill>
                <a:latin typeface="Consolas" panose="020B0609020204030204" pitchFamily="49" charset="0"/>
                <a:cs typeface="Consolas" panose="020B0609020204030204" pitchFamily="49" charset="0"/>
              </a:rPr>
              <a:t> clause.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var queryLowNums2 = from num in numbers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b="1" dirty="0" err="1">
                <a:solidFill>
                  <a:schemeClr val="accent5">
                    <a:lumMod val="20000"/>
                    <a:lumOff val="80000"/>
                  </a:schemeClr>
                </a:solidFill>
                <a:latin typeface="Consolas" panose="020B0609020204030204" pitchFamily="49" charset="0"/>
                <a:cs typeface="Consolas" panose="020B0609020204030204" pitchFamily="49" charset="0"/>
              </a:rPr>
              <a:t>where</a:t>
            </a:r>
            <a:r>
              <a:rPr lang="nl-BE" sz="2000" dirty="0">
                <a:solidFill>
                  <a:schemeClr val="accent5">
                    <a:lumMod val="20000"/>
                    <a:lumOff val="80000"/>
                  </a:schemeClr>
                </a:solidFill>
                <a:latin typeface="Consolas" panose="020B0609020204030204" pitchFamily="49" charset="0"/>
                <a:cs typeface="Consolas" panose="020B0609020204030204" pitchFamily="49" charset="0"/>
              </a:rPr>
              <a:t> num &lt; 5 &amp;&amp; num % 2 == 0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select num;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 Execute the query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foreach</a:t>
            </a:r>
            <a:r>
              <a:rPr lang="nl-BE" sz="2000" dirty="0">
                <a:solidFill>
                  <a:schemeClr val="accent5">
                    <a:lumMod val="20000"/>
                    <a:lumOff val="80000"/>
                  </a:schemeClr>
                </a:solidFill>
                <a:latin typeface="Consolas" panose="020B0609020204030204" pitchFamily="49" charset="0"/>
                <a:cs typeface="Consolas" panose="020B0609020204030204" pitchFamily="49" charset="0"/>
              </a:rPr>
              <a:t> (var s in queryLowNums2) {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Console.Write</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s.ToString</a:t>
            </a:r>
            <a:r>
              <a:rPr lang="nl-BE" sz="2000" dirty="0">
                <a:solidFill>
                  <a:schemeClr val="accent5">
                    <a:lumMod val="20000"/>
                    <a:lumOff val="80000"/>
                  </a:schemeClr>
                </a:solidFill>
                <a:latin typeface="Consolas" panose="020B0609020204030204" pitchFamily="49" charset="0"/>
                <a:cs typeface="Consolas" panose="020B0609020204030204" pitchFamily="49" charset="0"/>
              </a:rPr>
              <a:t>() + " "); </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 </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 </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Output: 4 2 0</a:t>
            </a:r>
          </a:p>
        </p:txBody>
      </p:sp>
      <p:sp>
        <p:nvSpPr>
          <p:cNvPr id="5" name="Slide Number Placeholder 4"/>
          <p:cNvSpPr>
            <a:spLocks noGrp="1"/>
          </p:cNvSpPr>
          <p:nvPr>
            <p:ph type="sldNum" sz="quarter" idx="12"/>
          </p:nvPr>
        </p:nvSpPr>
        <p:spPr/>
        <p:txBody>
          <a:bodyPr/>
          <a:lstStyle/>
          <a:p>
            <a:fld id="{8722EF77-155D-43FD-A48B-A950E6DC0062}" type="slidenum">
              <a:rPr lang="nl-BE" smtClean="0"/>
              <a:pPr/>
              <a:t>48</a:t>
            </a:fld>
            <a:endParaRPr lang="nl-BE"/>
          </a:p>
        </p:txBody>
      </p:sp>
    </p:spTree>
    <p:extLst>
      <p:ext uri="{BB962C8B-B14F-4D97-AF65-F5344CB8AC3E}">
        <p14:creationId xmlns:p14="http://schemas.microsoft.com/office/powerpoint/2010/main" val="24740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where (2)</a:t>
            </a:r>
          </a:p>
        </p:txBody>
      </p:sp>
      <p:sp>
        <p:nvSpPr>
          <p:cNvPr id="3" name="Content Placeholder 2"/>
          <p:cNvSpPr>
            <a:spLocks noGrp="1"/>
          </p:cNvSpPr>
          <p:nvPr>
            <p:ph idx="1"/>
          </p:nvPr>
        </p:nvSpPr>
        <p:spPr>
          <a:xfrm>
            <a:off x="457200" y="1083733"/>
            <a:ext cx="8229600" cy="5384799"/>
          </a:xfrm>
          <a:solidFill>
            <a:schemeClr val="accent1"/>
          </a:solidFill>
        </p:spPr>
        <p:txBody>
          <a:bodyPr>
            <a:noAutofit/>
          </a:bodyPr>
          <a:lstStyle/>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class WhereSample3 {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static void Main()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 Data source</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int</a:t>
            </a:r>
            <a:r>
              <a:rPr lang="en-US" sz="1800" dirty="0">
                <a:solidFill>
                  <a:schemeClr val="accent5">
                    <a:lumMod val="20000"/>
                    <a:lumOff val="80000"/>
                  </a:schemeClr>
                </a:solidFill>
                <a:latin typeface="Consolas" panose="020B0609020204030204" pitchFamily="49" charset="0"/>
                <a:cs typeface="Consolas" panose="020B0609020204030204" pitchFamily="49" charset="0"/>
              </a:rPr>
              <a:t>[] numbers = { 5, 4, 1, 3, 9, 8, 6, 7, 2, 0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 Create the query with a method call in the where 			clause.</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queryEvenNums</a:t>
            </a:r>
            <a:r>
              <a:rPr lang="en-US" sz="1800" dirty="0">
                <a:solidFill>
                  <a:schemeClr val="accent5">
                    <a:lumMod val="20000"/>
                    <a:lumOff val="80000"/>
                  </a:schemeClr>
                </a:solidFill>
                <a:latin typeface="Consolas" panose="020B0609020204030204" pitchFamily="49" charset="0"/>
                <a:cs typeface="Consolas" panose="020B0609020204030204" pitchFamily="49" charset="0"/>
              </a:rPr>
              <a:t> = from num in numbers</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b="1" dirty="0">
                <a:solidFill>
                  <a:schemeClr val="accent5">
                    <a:lumMod val="20000"/>
                    <a:lumOff val="80000"/>
                  </a:schemeClr>
                </a:solidFill>
                <a:latin typeface="Consolas" panose="020B0609020204030204" pitchFamily="49" charset="0"/>
                <a:cs typeface="Consolas" panose="020B0609020204030204" pitchFamily="49" charset="0"/>
              </a:rPr>
              <a:t>where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IsEven</a:t>
            </a:r>
            <a:r>
              <a:rPr lang="en-US" sz="1800" dirty="0">
                <a:solidFill>
                  <a:schemeClr val="accent5">
                    <a:lumMod val="20000"/>
                    <a:lumOff val="80000"/>
                  </a:schemeClr>
                </a:solidFill>
                <a:latin typeface="Consolas" panose="020B0609020204030204" pitchFamily="49" charset="0"/>
                <a:cs typeface="Consolas" panose="020B0609020204030204" pitchFamily="49" charset="0"/>
              </a:rPr>
              <a:t>(num)</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select num;</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 Execute the query.</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foreach</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800" dirty="0">
                <a:solidFill>
                  <a:schemeClr val="accent5">
                    <a:lumMod val="20000"/>
                    <a:lumOff val="80000"/>
                  </a:schemeClr>
                </a:solidFill>
                <a:latin typeface="Consolas" panose="020B0609020204030204" pitchFamily="49" charset="0"/>
                <a:cs typeface="Consolas" panose="020B0609020204030204" pitchFamily="49" charset="0"/>
              </a:rPr>
              <a:t> s in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queryEvenNums</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Console.Write</a:t>
            </a:r>
            <a:r>
              <a:rPr lang="en-US" sz="1800" dirty="0">
                <a:solidFill>
                  <a:schemeClr val="accent5">
                    <a:lumMod val="20000"/>
                    <a:lumOff val="80000"/>
                  </a:schemeClr>
                </a:solidFill>
                <a:latin typeface="Consolas" panose="020B0609020204030204" pitchFamily="49" charset="0"/>
                <a:cs typeface="Consolas" panose="020B0609020204030204" pitchFamily="49" charset="0"/>
              </a:rPr>
              <a:t>(</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s.ToString</a:t>
            </a:r>
            <a:r>
              <a:rPr lang="en-US" sz="1800" dirty="0">
                <a:solidFill>
                  <a:schemeClr val="accent5">
                    <a:lumMod val="20000"/>
                    <a:lumOff val="80000"/>
                  </a:schemeClr>
                </a:solidFill>
                <a:latin typeface="Consolas" panose="020B0609020204030204" pitchFamily="49" charset="0"/>
                <a:cs typeface="Consolas" panose="020B0609020204030204" pitchFamily="49" charset="0"/>
              </a:rPr>
              <a:t>() + "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49</a:t>
            </a:fld>
            <a:endParaRPr lang="nl-BE"/>
          </a:p>
        </p:txBody>
      </p:sp>
    </p:spTree>
    <p:extLst>
      <p:ext uri="{BB962C8B-B14F-4D97-AF65-F5344CB8AC3E}">
        <p14:creationId xmlns:p14="http://schemas.microsoft.com/office/powerpoint/2010/main" val="414647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Overeenkomst met SQL</a:t>
            </a:r>
          </a:p>
        </p:txBody>
      </p:sp>
      <p:sp>
        <p:nvSpPr>
          <p:cNvPr id="3" name="Content Placeholder 2"/>
          <p:cNvSpPr>
            <a:spLocks noGrp="1"/>
          </p:cNvSpPr>
          <p:nvPr>
            <p:ph idx="1"/>
          </p:nvPr>
        </p:nvSpPr>
        <p:spPr/>
        <p:txBody>
          <a:bodyPr>
            <a:normAutofit fontScale="92500" lnSpcReduction="20000"/>
          </a:bodyPr>
          <a:lstStyle/>
          <a:p>
            <a:r>
              <a:rPr lang="nl-BE" dirty="0"/>
              <a:t>FROM, WHERE, SELECT</a:t>
            </a:r>
          </a:p>
          <a:p>
            <a:pPr lvl="1"/>
            <a:r>
              <a:rPr lang="nl-BE" dirty="0"/>
              <a:t>Bij SQL: eerst select, dan from en dan pas where</a:t>
            </a:r>
          </a:p>
          <a:p>
            <a:pPr lvl="1"/>
            <a:r>
              <a:rPr lang="nl-BE" dirty="0"/>
              <a:t>Bij LINQ: eerst from, dan </a:t>
            </a:r>
            <a:r>
              <a:rPr lang="nl-BE" dirty="0" err="1"/>
              <a:t>where</a:t>
            </a:r>
            <a:r>
              <a:rPr lang="nl-BE" dirty="0"/>
              <a:t> en dan pas select</a:t>
            </a:r>
          </a:p>
          <a:p>
            <a:r>
              <a:rPr lang="nl-BE" dirty="0"/>
              <a:t>Reden voor omwisseling van keywords?</a:t>
            </a:r>
          </a:p>
          <a:p>
            <a:pPr lvl="1"/>
            <a:r>
              <a:rPr lang="nl-BE" dirty="0"/>
              <a:t>IntelliSense ;-)</a:t>
            </a:r>
          </a:p>
          <a:p>
            <a:r>
              <a:rPr lang="nl-BE" dirty="0"/>
              <a:t>Je kan ook expliciet data type van c opgeven:</a:t>
            </a:r>
          </a:p>
          <a:p>
            <a:pPr>
              <a:buNone/>
            </a:pPr>
            <a:r>
              <a:rPr lang="nl-BE" sz="2200" dirty="0">
                <a:latin typeface="Consolas" pitchFamily="49" charset="0"/>
                <a:cs typeface="Consolas" pitchFamily="49" charset="0"/>
              </a:rPr>
              <a:t>from string c in colors</a:t>
            </a:r>
          </a:p>
          <a:p>
            <a:r>
              <a:rPr lang="nl-BE" dirty="0">
                <a:cs typeface="Arial" pitchFamily="34" charset="0"/>
              </a:rPr>
              <a:t>Hier is dat niet nodig omdat de collection typed is =&gt; compiler kan zelf type achterhalen</a:t>
            </a:r>
          </a:p>
          <a:p>
            <a:pPr lvl="1"/>
            <a:r>
              <a:rPr lang="nl-BE" dirty="0">
                <a:cs typeface="Arial" pitchFamily="34" charset="0"/>
              </a:rPr>
              <a:t>Je had hier evengoed </a:t>
            </a:r>
            <a:r>
              <a:rPr lang="nl-BE" dirty="0">
                <a:latin typeface="Consolas" pitchFamily="49" charset="0"/>
                <a:cs typeface="Consolas" pitchFamily="49" charset="0"/>
              </a:rPr>
              <a:t>var</a:t>
            </a:r>
            <a:r>
              <a:rPr lang="nl-BE" dirty="0">
                <a:cs typeface="Arial" pitchFamily="34" charset="0"/>
              </a:rPr>
              <a:t> kunnen gebruiken</a:t>
            </a:r>
          </a:p>
          <a:p>
            <a:pPr lvl="1">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5</a:t>
            </a:fld>
            <a:endParaRPr lang="nl-BE"/>
          </a:p>
        </p:txBody>
      </p:sp>
    </p:spTree>
    <p:extLst>
      <p:ext uri="{BB962C8B-B14F-4D97-AF65-F5344CB8AC3E}">
        <p14:creationId xmlns:p14="http://schemas.microsoft.com/office/powerpoint/2010/main" val="3136138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where (3)</a:t>
            </a:r>
          </a:p>
        </p:txBody>
      </p:sp>
      <p:sp>
        <p:nvSpPr>
          <p:cNvPr id="3" name="Content Placeholder 2"/>
          <p:cNvSpPr>
            <a:spLocks noGrp="1"/>
          </p:cNvSpPr>
          <p:nvPr>
            <p:ph idx="1"/>
          </p:nvPr>
        </p:nvSpPr>
        <p:spPr>
          <a:xfrm>
            <a:off x="457200" y="1600200"/>
            <a:ext cx="8229600" cy="5141168"/>
          </a:xfrm>
          <a:solidFill>
            <a:schemeClr val="accent1"/>
          </a:solidFill>
        </p:spPr>
        <p:txBody>
          <a:bodyPr>
            <a:noAutofit/>
          </a:bodyPr>
          <a:lstStyle/>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 Method may be instance method or static method.</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static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bool</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IsEven</a:t>
            </a:r>
            <a:r>
              <a:rPr lang="en-US" sz="2000" dirty="0">
                <a:solidFill>
                  <a:schemeClr val="accent5">
                    <a:lumMod val="20000"/>
                    <a:lumOff val="80000"/>
                  </a:schemeClr>
                </a:solidFill>
                <a:latin typeface="Consolas" panose="020B0609020204030204" pitchFamily="49" charset="0"/>
                <a:cs typeface="Consolas" panose="020B0609020204030204" pitchFamily="49" charset="0"/>
              </a:rPr>
              <a:t>(</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int</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i</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return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i</a:t>
            </a:r>
            <a:r>
              <a:rPr lang="en-US" sz="2000" dirty="0">
                <a:solidFill>
                  <a:schemeClr val="accent5">
                    <a:lumMod val="20000"/>
                    <a:lumOff val="80000"/>
                  </a:schemeClr>
                </a:solidFill>
                <a:latin typeface="Consolas" panose="020B0609020204030204" pitchFamily="49" charset="0"/>
                <a:cs typeface="Consolas" panose="020B0609020204030204" pitchFamily="49" charset="0"/>
              </a:rPr>
              <a:t> % 2 == 0;</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    </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//Output: 4 8 6 2 0</a:t>
            </a:r>
            <a:endParaRPr lang="nl-BE" sz="20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50</a:t>
            </a:fld>
            <a:endParaRPr lang="nl-BE"/>
          </a:p>
        </p:txBody>
      </p:sp>
    </p:spTree>
    <p:extLst>
      <p:ext uri="{BB962C8B-B14F-4D97-AF65-F5344CB8AC3E}">
        <p14:creationId xmlns:p14="http://schemas.microsoft.com/office/powerpoint/2010/main" val="137550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0528" y="4517751"/>
            <a:ext cx="827868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657948" y="2776570"/>
            <a:ext cx="829126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normAutofit fontScale="90000"/>
          </a:bodyPr>
          <a:lstStyle/>
          <a:p>
            <a:r>
              <a:rPr lang="nl-BE" dirty="0"/>
              <a:t>Sorteren van resultaten met Orderby</a:t>
            </a:r>
          </a:p>
        </p:txBody>
      </p:sp>
      <p:sp>
        <p:nvSpPr>
          <p:cNvPr id="3" name="Tijdelijke aanduiding voor inhoud 2"/>
          <p:cNvSpPr>
            <a:spLocks noGrp="1"/>
          </p:cNvSpPr>
          <p:nvPr>
            <p:ph idx="1"/>
          </p:nvPr>
        </p:nvSpPr>
        <p:spPr>
          <a:xfrm>
            <a:off x="657948" y="1523232"/>
            <a:ext cx="8291264" cy="4525963"/>
          </a:xfrm>
        </p:spPr>
        <p:txBody>
          <a:bodyPr/>
          <a:lstStyle/>
          <a:p>
            <a:r>
              <a:rPr lang="nl-BE" dirty="0" err="1"/>
              <a:t>Orderby</a:t>
            </a:r>
            <a:r>
              <a:rPr lang="nl-BE" dirty="0"/>
              <a:t> sorteert de gefilterde en geprojecteerde resultaten</a:t>
            </a:r>
          </a:p>
          <a:p>
            <a:pPr marL="0" indent="0">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var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results</a:t>
            </a:r>
            <a:r>
              <a:rPr lang="nl-BE" sz="2000" dirty="0">
                <a:solidFill>
                  <a:schemeClr val="accent5">
                    <a:lumMod val="20000"/>
                    <a:lumOff val="80000"/>
                  </a:schemeClr>
                </a:solidFill>
                <a:latin typeface="Consolas" panose="020B0609020204030204" pitchFamily="49" charset="0"/>
                <a:cs typeface="Consolas" panose="020B0609020204030204" pitchFamily="49" charset="0"/>
              </a:rPr>
              <a:t> =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000" dirty="0">
                <a:solidFill>
                  <a:schemeClr val="accent5">
                    <a:lumMod val="20000"/>
                    <a:lumOff val="80000"/>
                  </a:schemeClr>
                </a:solidFill>
                <a:latin typeface="Consolas" panose="020B0609020204030204" pitchFamily="49" charset="0"/>
                <a:cs typeface="Consolas" panose="020B0609020204030204" pitchFamily="49" charset="0"/>
              </a:rPr>
              <a:t> in transport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tr.SpeedClass</a:t>
            </a: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descending</a:t>
            </a: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tr.Name</a:t>
            </a:r>
            <a:r>
              <a:rPr lang="nl-BE" sz="2000" dirty="0">
                <a:solidFill>
                  <a:schemeClr val="accent5">
                    <a:lumMod val="20000"/>
                    <a:lumOff val="80000"/>
                  </a:schemeClr>
                </a:solidFill>
                <a:latin typeface="Consolas" panose="020B0609020204030204" pitchFamily="49" charset="0"/>
                <a:cs typeface="Consolas" panose="020B0609020204030204" pitchFamily="49" charset="0"/>
              </a:rPr>
              <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select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p>
          <a:p>
            <a:r>
              <a:rPr lang="nl-BE" dirty="0">
                <a:cs typeface="Arial" pitchFamily="34" charset="0"/>
              </a:rPr>
              <a:t>Alternatieve schrijfwijze met </a:t>
            </a:r>
            <a:r>
              <a:rPr lang="nl-BE" dirty="0" err="1">
                <a:cs typeface="Arial" pitchFamily="34" charset="0"/>
              </a:rPr>
              <a:t>lambda</a:t>
            </a:r>
            <a:r>
              <a:rPr lang="nl-BE" dirty="0">
                <a:cs typeface="Arial" pitchFamily="34" charset="0"/>
              </a:rPr>
              <a:t> expressies</a:t>
            </a:r>
          </a:p>
          <a:p>
            <a:pPr marL="0" indent="0">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var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results</a:t>
            </a:r>
            <a:r>
              <a:rPr lang="nl-BE" sz="2000" dirty="0">
                <a:solidFill>
                  <a:schemeClr val="accent5">
                    <a:lumMod val="20000"/>
                    <a:lumOff val="80000"/>
                  </a:schemeClr>
                </a:solidFill>
                <a:latin typeface="Consolas" panose="020B0609020204030204" pitchFamily="49" charset="0"/>
                <a:cs typeface="Consolas" panose="020B0609020204030204" pitchFamily="49" charset="0"/>
              </a:rPr>
              <a:t> =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transport.OrderByDescending</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000" dirty="0">
                <a:solidFill>
                  <a:schemeClr val="accent5">
                    <a:lumMod val="20000"/>
                    <a:lumOff val="80000"/>
                  </a:schemeClr>
                </a:solidFill>
                <a:latin typeface="Consolas" panose="020B0609020204030204" pitchFamily="49" charset="0"/>
                <a:cs typeface="Consolas" panose="020B0609020204030204" pitchFamily="49" charset="0"/>
              </a:rPr>
              <a:t> =&gt;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tr.SpeedClass</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ThenBy</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000" dirty="0">
                <a:solidFill>
                  <a:schemeClr val="accent5">
                    <a:lumMod val="20000"/>
                    <a:lumOff val="80000"/>
                  </a:schemeClr>
                </a:solidFill>
                <a:latin typeface="Consolas" panose="020B0609020204030204" pitchFamily="49" charset="0"/>
                <a:cs typeface="Consolas" panose="020B0609020204030204" pitchFamily="49" charset="0"/>
              </a:rPr>
              <a:t> =&gt;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tr.Name</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51</a:t>
            </a:fld>
            <a:endParaRPr lang="nl-BE"/>
          </a:p>
        </p:txBody>
      </p:sp>
    </p:spTree>
    <p:extLst>
      <p:ext uri="{BB962C8B-B14F-4D97-AF65-F5344CB8AC3E}">
        <p14:creationId xmlns:p14="http://schemas.microsoft.com/office/powerpoint/2010/main" val="762365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2418061"/>
            <a:ext cx="721760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39552" y="4189843"/>
            <a:ext cx="7453828" cy="1859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LINQ en </a:t>
            </a:r>
            <a:r>
              <a:rPr lang="nl-BE" dirty="0" err="1"/>
              <a:t>joins</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a:t>Let op: volgende code is geen </a:t>
            </a:r>
            <a:r>
              <a:rPr lang="nl-BE" dirty="0" err="1"/>
              <a:t>inner</a:t>
            </a:r>
            <a:r>
              <a:rPr lang="nl-BE" dirty="0"/>
              <a:t> </a:t>
            </a:r>
            <a:r>
              <a:rPr lang="nl-BE" dirty="0" err="1"/>
              <a:t>join</a:t>
            </a:r>
            <a:r>
              <a:rPr lang="nl-BE" dirty="0"/>
              <a:t>, maar een cross </a:t>
            </a:r>
            <a:r>
              <a:rPr lang="nl-BE" dirty="0" err="1"/>
              <a:t>join</a:t>
            </a:r>
            <a:endParaRPr lang="nl-BE" dirty="0"/>
          </a:p>
          <a:p>
            <a:pPr marL="0" indent="0">
              <a:buNone/>
            </a:pPr>
            <a:r>
              <a:rPr lang="nl-BE" sz="2200" dirty="0">
                <a:solidFill>
                  <a:schemeClr val="accent5">
                    <a:lumMod val="20000"/>
                    <a:lumOff val="80000"/>
                  </a:schemeClr>
                </a:solidFill>
                <a:latin typeface="Consolas" panose="020B0609020204030204" pitchFamily="49" charset="0"/>
                <a:cs typeface="Consolas" panose="020B0609020204030204" pitchFamily="49" charset="0"/>
              </a:rPr>
              <a:t>var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results</a:t>
            </a:r>
            <a:r>
              <a:rPr lang="nl-BE" sz="2200" dirty="0">
                <a:solidFill>
                  <a:schemeClr val="accent5">
                    <a:lumMod val="20000"/>
                    <a:lumOff val="80000"/>
                  </a:schemeClr>
                </a:solidFill>
                <a:latin typeface="Consolas" panose="020B0609020204030204" pitchFamily="49" charset="0"/>
                <a:cs typeface="Consolas" panose="020B0609020204030204" pitchFamily="49" charset="0"/>
              </a:rPr>
              <a:t> =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2200" dirty="0">
                <a:solidFill>
                  <a:schemeClr val="accent5">
                    <a:lumMod val="20000"/>
                    <a:lumOff val="80000"/>
                  </a:schemeClr>
                </a:solidFill>
                <a:latin typeface="Consolas" panose="020B0609020204030204" pitchFamily="49" charset="0"/>
                <a:cs typeface="Consolas" panose="020B0609020204030204" pitchFamily="49" charset="0"/>
              </a:rPr>
              <a:t>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200" dirty="0">
                <a:solidFill>
                  <a:schemeClr val="accent5">
                    <a:lumMod val="20000"/>
                    <a:lumOff val="80000"/>
                  </a:schemeClr>
                </a:solidFill>
                <a:latin typeface="Consolas" panose="020B0609020204030204" pitchFamily="49" charset="0"/>
                <a:cs typeface="Consolas" panose="020B0609020204030204" pitchFamily="49" charset="0"/>
              </a:rPr>
              <a:t> in transport</a:t>
            </a:r>
          </a:p>
          <a:p>
            <a:pPr marL="0" indent="0">
              <a:buNone/>
            </a:pPr>
            <a:r>
              <a:rPr lang="nl-BE" sz="2200" dirty="0">
                <a:solidFill>
                  <a:schemeClr val="accent5">
                    <a:lumMod val="20000"/>
                    <a:lumOff val="80000"/>
                  </a:schemeClr>
                </a:solidFill>
                <a:latin typeface="Consolas" panose="020B0609020204030204" pitchFamily="49" charset="0"/>
                <a:cs typeface="Consolas" panose="020B0609020204030204" pitchFamily="49" charset="0"/>
              </a:rPr>
              <a:t>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2200" dirty="0">
                <a:solidFill>
                  <a:schemeClr val="accent5">
                    <a:lumMod val="20000"/>
                    <a:lumOff val="80000"/>
                  </a:schemeClr>
                </a:solidFill>
                <a:latin typeface="Consolas" panose="020B0609020204030204" pitchFamily="49" charset="0"/>
                <a:cs typeface="Consolas" panose="020B0609020204030204" pitchFamily="49" charset="0"/>
              </a:rPr>
              <a:t> sp in speed</a:t>
            </a:r>
          </a:p>
          <a:p>
            <a:pPr marL="0" indent="0">
              <a:buNone/>
            </a:pPr>
            <a:r>
              <a:rPr lang="en-US" sz="2200" dirty="0">
                <a:solidFill>
                  <a:schemeClr val="accent5">
                    <a:lumMod val="20000"/>
                    <a:lumOff val="80000"/>
                  </a:schemeClr>
                </a:solidFill>
                <a:latin typeface="Consolas" panose="020B0609020204030204" pitchFamily="49" charset="0"/>
                <a:cs typeface="Consolas" panose="020B0609020204030204" pitchFamily="49" charset="0"/>
              </a:rPr>
              <a:t>	         	select new {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tr.Name</a:t>
            </a:r>
            <a:r>
              <a:rPr lang="en-US" sz="2200" dirty="0">
                <a:solidFill>
                  <a:schemeClr val="accent5">
                    <a:lumMod val="20000"/>
                    <a:lumOff val="80000"/>
                  </a:schemeClr>
                </a:solidFill>
                <a:latin typeface="Consolas" panose="020B0609020204030204" pitchFamily="49" charset="0"/>
                <a:cs typeface="Consolas" panose="020B0609020204030204" pitchFamily="49" charset="0"/>
              </a:rPr>
              <a:t>,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tr.SpeedClass</a:t>
            </a:r>
            <a:r>
              <a:rPr lang="en-US" sz="2200" dirty="0">
                <a:solidFill>
                  <a:schemeClr val="accent5">
                    <a:lumMod val="20000"/>
                    <a:lumOff val="80000"/>
                  </a:schemeClr>
                </a:solidFill>
                <a:latin typeface="Consolas" panose="020B0609020204030204" pitchFamily="49" charset="0"/>
                <a:cs typeface="Consolas" panose="020B0609020204030204" pitchFamily="49" charset="0"/>
              </a:rPr>
              <a:t>, </a:t>
            </a:r>
            <a:br>
              <a:rPr lang="en-US" sz="2200" dirty="0">
                <a:solidFill>
                  <a:schemeClr val="accent5">
                    <a:lumMod val="20000"/>
                    <a:lumOff val="80000"/>
                  </a:schemeClr>
                </a:solidFill>
                <a:latin typeface="Consolas" panose="020B0609020204030204" pitchFamily="49" charset="0"/>
                <a:cs typeface="Consolas" panose="020B0609020204030204" pitchFamily="49" charset="0"/>
              </a:rPr>
            </a:br>
            <a:r>
              <a:rPr lang="en-US" sz="2200" dirty="0">
                <a:solidFill>
                  <a:schemeClr val="accent5">
                    <a:lumMod val="20000"/>
                    <a:lumOff val="80000"/>
                  </a:schemeClr>
                </a:solidFill>
                <a:latin typeface="Consolas" panose="020B0609020204030204" pitchFamily="49" charset="0"/>
                <a:cs typeface="Consolas" panose="020B0609020204030204" pitchFamily="49" charset="0"/>
              </a:rPr>
              <a:t>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SpeedName</a:t>
            </a:r>
            <a:r>
              <a:rPr lang="en-US" sz="2200" dirty="0">
                <a:solidFill>
                  <a:schemeClr val="accent5">
                    <a:lumMod val="20000"/>
                    <a:lumOff val="80000"/>
                  </a:schemeClr>
                </a:solidFill>
                <a:latin typeface="Consolas" panose="020B0609020204030204" pitchFamily="49" charset="0"/>
                <a:cs typeface="Consolas" panose="020B0609020204030204" pitchFamily="49" charset="0"/>
              </a:rPr>
              <a:t> =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sp.Name</a:t>
            </a:r>
            <a:r>
              <a:rPr lang="en-US" sz="2200" dirty="0">
                <a:solidFill>
                  <a:schemeClr val="accent5">
                    <a:lumMod val="20000"/>
                    <a:lumOff val="80000"/>
                  </a:schemeClr>
                </a:solidFill>
                <a:latin typeface="Consolas" panose="020B0609020204030204" pitchFamily="49" charset="0"/>
                <a:cs typeface="Consolas" panose="020B0609020204030204" pitchFamily="49" charset="0"/>
              </a:rPr>
              <a:t> };</a:t>
            </a:r>
          </a:p>
          <a:p>
            <a:r>
              <a:rPr lang="en-US" dirty="0" err="1"/>
              <a:t>Dit</a:t>
            </a:r>
            <a:r>
              <a:rPr lang="en-US" dirty="0"/>
              <a:t> is </a:t>
            </a:r>
            <a:r>
              <a:rPr lang="en-US" dirty="0" err="1"/>
              <a:t>wel</a:t>
            </a:r>
            <a:r>
              <a:rPr lang="en-US" dirty="0"/>
              <a:t> </a:t>
            </a:r>
            <a:r>
              <a:rPr lang="en-US" dirty="0" err="1"/>
              <a:t>een</a:t>
            </a:r>
            <a:r>
              <a:rPr lang="en-US" dirty="0"/>
              <a:t> inner join:</a:t>
            </a:r>
          </a:p>
          <a:p>
            <a:pPr marL="0" indent="0">
              <a:buNone/>
            </a:pPr>
            <a:r>
              <a:rPr lang="nl-BE" sz="2100" dirty="0">
                <a:solidFill>
                  <a:schemeClr val="accent5">
                    <a:lumMod val="20000"/>
                    <a:lumOff val="80000"/>
                  </a:schemeClr>
                </a:solidFill>
                <a:latin typeface="Consolas" panose="020B0609020204030204" pitchFamily="49" charset="0"/>
                <a:cs typeface="Consolas" panose="020B0609020204030204" pitchFamily="49" charset="0"/>
              </a:rPr>
              <a:t>var </a:t>
            </a:r>
            <a:r>
              <a:rPr lang="nl-BE" sz="2100" dirty="0" err="1">
                <a:solidFill>
                  <a:schemeClr val="accent5">
                    <a:lumMod val="20000"/>
                    <a:lumOff val="80000"/>
                  </a:schemeClr>
                </a:solidFill>
                <a:latin typeface="Consolas" panose="020B0609020204030204" pitchFamily="49" charset="0"/>
                <a:cs typeface="Consolas" panose="020B0609020204030204" pitchFamily="49" charset="0"/>
              </a:rPr>
              <a:t>results</a:t>
            </a:r>
            <a:r>
              <a:rPr lang="nl-BE" sz="2100" dirty="0">
                <a:solidFill>
                  <a:schemeClr val="accent5">
                    <a:lumMod val="20000"/>
                    <a:lumOff val="80000"/>
                  </a:schemeClr>
                </a:solidFill>
                <a:latin typeface="Consolas" panose="020B0609020204030204" pitchFamily="49" charset="0"/>
                <a:cs typeface="Consolas" panose="020B0609020204030204" pitchFamily="49" charset="0"/>
              </a:rPr>
              <a:t> = </a:t>
            </a:r>
            <a:r>
              <a:rPr lang="nl-BE" sz="21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2100" dirty="0">
                <a:solidFill>
                  <a:schemeClr val="accent5">
                    <a:lumMod val="20000"/>
                    <a:lumOff val="80000"/>
                  </a:schemeClr>
                </a:solidFill>
                <a:latin typeface="Consolas" panose="020B0609020204030204" pitchFamily="49" charset="0"/>
                <a:cs typeface="Consolas" panose="020B0609020204030204" pitchFamily="49" charset="0"/>
              </a:rPr>
              <a:t> </a:t>
            </a:r>
            <a:r>
              <a:rPr lang="nl-BE" sz="21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100" dirty="0">
                <a:solidFill>
                  <a:schemeClr val="accent5">
                    <a:lumMod val="20000"/>
                    <a:lumOff val="80000"/>
                  </a:schemeClr>
                </a:solidFill>
                <a:latin typeface="Consolas" panose="020B0609020204030204" pitchFamily="49" charset="0"/>
                <a:cs typeface="Consolas" panose="020B0609020204030204" pitchFamily="49" charset="0"/>
              </a:rPr>
              <a:t> in transport</a:t>
            </a:r>
          </a:p>
          <a:p>
            <a:pPr marL="0" indent="0">
              <a:buNone/>
            </a:pPr>
            <a:r>
              <a:rPr lang="nl-BE" sz="2100" dirty="0">
                <a:solidFill>
                  <a:schemeClr val="accent5">
                    <a:lumMod val="20000"/>
                    <a:lumOff val="80000"/>
                  </a:schemeClr>
                </a:solidFill>
                <a:latin typeface="Consolas" panose="020B0609020204030204" pitchFamily="49" charset="0"/>
                <a:cs typeface="Consolas" panose="020B0609020204030204" pitchFamily="49" charset="0"/>
              </a:rPr>
              <a:t>	          </a:t>
            </a:r>
            <a:r>
              <a:rPr lang="nl-BE" sz="21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2100" dirty="0">
                <a:solidFill>
                  <a:schemeClr val="accent5">
                    <a:lumMod val="20000"/>
                    <a:lumOff val="80000"/>
                  </a:schemeClr>
                </a:solidFill>
                <a:latin typeface="Consolas" panose="020B0609020204030204" pitchFamily="49" charset="0"/>
                <a:cs typeface="Consolas" panose="020B0609020204030204" pitchFamily="49" charset="0"/>
              </a:rPr>
              <a:t> sp in speed</a:t>
            </a:r>
          </a:p>
          <a:p>
            <a:pPr marL="0" indent="0">
              <a:buNone/>
            </a:pPr>
            <a:r>
              <a:rPr lang="nl-BE" sz="2100" dirty="0">
                <a:solidFill>
                  <a:schemeClr val="accent5">
                    <a:lumMod val="20000"/>
                    <a:lumOff val="80000"/>
                  </a:schemeClr>
                </a:solidFill>
                <a:latin typeface="Consolas" panose="020B0609020204030204" pitchFamily="49" charset="0"/>
                <a:cs typeface="Consolas" panose="020B0609020204030204" pitchFamily="49" charset="0"/>
              </a:rPr>
              <a:t>	          </a:t>
            </a:r>
            <a:r>
              <a:rPr lang="nl-BE" sz="2100" dirty="0" err="1">
                <a:solidFill>
                  <a:schemeClr val="accent5">
                    <a:lumMod val="20000"/>
                    <a:lumOff val="80000"/>
                  </a:schemeClr>
                </a:solidFill>
                <a:latin typeface="Consolas" panose="020B0609020204030204" pitchFamily="49" charset="0"/>
                <a:cs typeface="Consolas" panose="020B0609020204030204" pitchFamily="49" charset="0"/>
              </a:rPr>
              <a:t>where</a:t>
            </a:r>
            <a:r>
              <a:rPr lang="nl-BE" sz="2100" dirty="0">
                <a:solidFill>
                  <a:schemeClr val="accent5">
                    <a:lumMod val="20000"/>
                    <a:lumOff val="80000"/>
                  </a:schemeClr>
                </a:solidFill>
                <a:latin typeface="Consolas" panose="020B0609020204030204" pitchFamily="49" charset="0"/>
                <a:cs typeface="Consolas" panose="020B0609020204030204" pitchFamily="49" charset="0"/>
              </a:rPr>
              <a:t> tr.SpeedClass == sp.ClassID</a:t>
            </a:r>
          </a:p>
          <a:p>
            <a:pPr marL="0" indent="0">
              <a:buNone/>
            </a:pPr>
            <a:r>
              <a:rPr lang="en-US" sz="2100" dirty="0">
                <a:solidFill>
                  <a:schemeClr val="accent5">
                    <a:lumMod val="20000"/>
                    <a:lumOff val="80000"/>
                  </a:schemeClr>
                </a:solidFill>
                <a:latin typeface="Consolas" panose="020B0609020204030204" pitchFamily="49" charset="0"/>
                <a:cs typeface="Consolas" panose="020B0609020204030204" pitchFamily="49" charset="0"/>
              </a:rPr>
              <a:t>	          select new { </a:t>
            </a:r>
            <a:r>
              <a:rPr lang="en-US" sz="2100" dirty="0" err="1">
                <a:solidFill>
                  <a:schemeClr val="accent5">
                    <a:lumMod val="20000"/>
                    <a:lumOff val="80000"/>
                  </a:schemeClr>
                </a:solidFill>
                <a:latin typeface="Consolas" panose="020B0609020204030204" pitchFamily="49" charset="0"/>
                <a:cs typeface="Consolas" panose="020B0609020204030204" pitchFamily="49" charset="0"/>
              </a:rPr>
              <a:t>tr.Name</a:t>
            </a:r>
            <a:r>
              <a:rPr lang="en-US" sz="2100" dirty="0">
                <a:solidFill>
                  <a:schemeClr val="accent5">
                    <a:lumMod val="20000"/>
                    <a:lumOff val="80000"/>
                  </a:schemeClr>
                </a:solidFill>
                <a:latin typeface="Consolas" panose="020B0609020204030204" pitchFamily="49" charset="0"/>
                <a:cs typeface="Consolas" panose="020B0609020204030204" pitchFamily="49" charset="0"/>
              </a:rPr>
              <a:t>, </a:t>
            </a:r>
            <a:r>
              <a:rPr lang="en-US" sz="2100" dirty="0" err="1">
                <a:solidFill>
                  <a:schemeClr val="accent5">
                    <a:lumMod val="20000"/>
                    <a:lumOff val="80000"/>
                  </a:schemeClr>
                </a:solidFill>
                <a:latin typeface="Consolas" panose="020B0609020204030204" pitchFamily="49" charset="0"/>
                <a:cs typeface="Consolas" panose="020B0609020204030204" pitchFamily="49" charset="0"/>
              </a:rPr>
              <a:t>tr.SpeedClass</a:t>
            </a:r>
            <a:r>
              <a:rPr lang="en-US" sz="2100" dirty="0">
                <a:solidFill>
                  <a:schemeClr val="accent5">
                    <a:lumMod val="20000"/>
                    <a:lumOff val="80000"/>
                  </a:schemeClr>
                </a:solidFill>
                <a:latin typeface="Consolas" panose="020B0609020204030204" pitchFamily="49" charset="0"/>
                <a:cs typeface="Consolas" panose="020B0609020204030204" pitchFamily="49" charset="0"/>
              </a:rPr>
              <a:t>, </a:t>
            </a:r>
            <a:br>
              <a:rPr lang="en-US" sz="2100" dirty="0">
                <a:solidFill>
                  <a:schemeClr val="accent5">
                    <a:lumMod val="20000"/>
                    <a:lumOff val="80000"/>
                  </a:schemeClr>
                </a:solidFill>
                <a:latin typeface="Consolas" panose="020B0609020204030204" pitchFamily="49" charset="0"/>
                <a:cs typeface="Consolas" panose="020B0609020204030204" pitchFamily="49" charset="0"/>
              </a:rPr>
            </a:br>
            <a:r>
              <a:rPr lang="en-US" sz="2100" dirty="0">
                <a:solidFill>
                  <a:schemeClr val="accent5">
                    <a:lumMod val="20000"/>
                    <a:lumOff val="80000"/>
                  </a:schemeClr>
                </a:solidFill>
                <a:latin typeface="Consolas" panose="020B0609020204030204" pitchFamily="49" charset="0"/>
                <a:cs typeface="Consolas" panose="020B0609020204030204" pitchFamily="49" charset="0"/>
              </a:rPr>
              <a:t>		       	           </a:t>
            </a:r>
            <a:r>
              <a:rPr lang="en-US" sz="2100" dirty="0" err="1">
                <a:solidFill>
                  <a:schemeClr val="accent5">
                    <a:lumMod val="20000"/>
                    <a:lumOff val="80000"/>
                  </a:schemeClr>
                </a:solidFill>
                <a:latin typeface="Consolas" panose="020B0609020204030204" pitchFamily="49" charset="0"/>
                <a:cs typeface="Consolas" panose="020B0609020204030204" pitchFamily="49" charset="0"/>
              </a:rPr>
              <a:t>SpeedName</a:t>
            </a:r>
            <a:r>
              <a:rPr lang="en-US" sz="2100" dirty="0">
                <a:solidFill>
                  <a:schemeClr val="accent5">
                    <a:lumMod val="20000"/>
                    <a:lumOff val="80000"/>
                  </a:schemeClr>
                </a:solidFill>
                <a:latin typeface="Consolas" panose="020B0609020204030204" pitchFamily="49" charset="0"/>
                <a:cs typeface="Consolas" panose="020B0609020204030204" pitchFamily="49" charset="0"/>
              </a:rPr>
              <a:t> = </a:t>
            </a:r>
            <a:r>
              <a:rPr lang="en-US" sz="2100" dirty="0" err="1">
                <a:solidFill>
                  <a:schemeClr val="accent5">
                    <a:lumMod val="20000"/>
                    <a:lumOff val="80000"/>
                  </a:schemeClr>
                </a:solidFill>
                <a:latin typeface="Consolas" panose="020B0609020204030204" pitchFamily="49" charset="0"/>
                <a:cs typeface="Consolas" panose="020B0609020204030204" pitchFamily="49" charset="0"/>
              </a:rPr>
              <a:t>sp.Name</a:t>
            </a:r>
            <a:r>
              <a:rPr lang="en-US" sz="2100" dirty="0">
                <a:solidFill>
                  <a:schemeClr val="accent5">
                    <a:lumMod val="20000"/>
                    <a:lumOff val="80000"/>
                  </a:schemeClr>
                </a:solidFill>
                <a:latin typeface="Consolas" panose="020B0609020204030204" pitchFamily="49" charset="0"/>
                <a:cs typeface="Consolas" panose="020B0609020204030204" pitchFamily="49" charset="0"/>
              </a:rPr>
              <a:t> };</a:t>
            </a:r>
            <a:endParaRPr lang="nl-BE" sz="21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52</a:t>
            </a:fld>
            <a:endParaRPr lang="nl-BE"/>
          </a:p>
        </p:txBody>
      </p:sp>
    </p:spTree>
    <p:extLst>
      <p:ext uri="{BB962C8B-B14F-4D97-AF65-F5344CB8AC3E}">
        <p14:creationId xmlns:p14="http://schemas.microsoft.com/office/powerpoint/2010/main" val="3715435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7948" y="1625372"/>
            <a:ext cx="6992532"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normAutofit fontScale="90000"/>
          </a:bodyPr>
          <a:lstStyle/>
          <a:p>
            <a:r>
              <a:rPr lang="nl-BE" dirty="0"/>
              <a:t>Alternatieve schrijfwijze met </a:t>
            </a:r>
            <a:r>
              <a:rPr lang="nl-BE" dirty="0" err="1"/>
              <a:t>Join</a:t>
            </a:r>
            <a:endParaRPr lang="nl-BE" dirty="0"/>
          </a:p>
        </p:txBody>
      </p:sp>
      <p:sp>
        <p:nvSpPr>
          <p:cNvPr id="3" name="Tijdelijke aanduiding voor inhoud 2"/>
          <p:cNvSpPr>
            <a:spLocks noGrp="1"/>
          </p:cNvSpPr>
          <p:nvPr>
            <p:ph idx="1"/>
          </p:nvPr>
        </p:nvSpPr>
        <p:spPr/>
        <p:txBody>
          <a:bodyPr>
            <a:normAutofit/>
          </a:bodyPr>
          <a:lstStyle/>
          <a:p>
            <a:pPr marL="0" indent="0">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var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results</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1800" dirty="0">
                <a:solidFill>
                  <a:schemeClr val="accent5">
                    <a:lumMod val="20000"/>
                    <a:lumOff val="80000"/>
                  </a:schemeClr>
                </a:solidFill>
                <a:latin typeface="Consolas" panose="020B0609020204030204" pitchFamily="49" charset="0"/>
                <a:cs typeface="Consolas" panose="020B0609020204030204" pitchFamily="49" charset="0"/>
              </a:rPr>
              <a:t> in transport </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a:solidFill>
                  <a:schemeClr val="accent5">
                    <a:lumMod val="20000"/>
                    <a:lumOff val="80000"/>
                  </a:schemeClr>
                </a:solidFill>
                <a:latin typeface="Consolas" panose="020B0609020204030204" pitchFamily="49" charset="0"/>
                <a:cs typeface="Consolas" panose="020B0609020204030204" pitchFamily="49" charset="0"/>
              </a:rPr>
              <a:t>join sp in speed </a:t>
            </a:r>
            <a:br>
              <a:rPr lang="en-US" sz="1800" dirty="0">
                <a:solidFill>
                  <a:schemeClr val="accent5">
                    <a:lumMod val="20000"/>
                    <a:lumOff val="80000"/>
                  </a:schemeClr>
                </a:solidFill>
                <a:latin typeface="Consolas" panose="020B0609020204030204" pitchFamily="49" charset="0"/>
                <a:cs typeface="Consolas" panose="020B0609020204030204" pitchFamily="49" charset="0"/>
              </a:rPr>
            </a:br>
            <a:r>
              <a:rPr lang="en-US" sz="1800" dirty="0">
                <a:solidFill>
                  <a:schemeClr val="accent5">
                    <a:lumMod val="20000"/>
                    <a:lumOff val="80000"/>
                  </a:schemeClr>
                </a:solidFill>
                <a:latin typeface="Consolas" panose="020B0609020204030204" pitchFamily="49" charset="0"/>
                <a:cs typeface="Consolas" panose="020B0609020204030204" pitchFamily="49" charset="0"/>
              </a:rPr>
              <a:t>	         	on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tr.SpeedClass</a:t>
            </a:r>
            <a:r>
              <a:rPr lang="en-US" sz="1800" dirty="0">
                <a:solidFill>
                  <a:schemeClr val="accent5">
                    <a:lumMod val="20000"/>
                    <a:lumOff val="80000"/>
                  </a:schemeClr>
                </a:solidFill>
                <a:latin typeface="Consolas" panose="020B0609020204030204" pitchFamily="49" charset="0"/>
                <a:cs typeface="Consolas" panose="020B0609020204030204" pitchFamily="49" charset="0"/>
              </a:rPr>
              <a:t> equals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sp.ClassID</a:t>
            </a:r>
            <a:endParaRPr lang="en-US" sz="1800" dirty="0">
              <a:solidFill>
                <a:schemeClr val="accent5">
                  <a:lumMod val="20000"/>
                  <a:lumOff val="80000"/>
                </a:schemeClr>
              </a:solidFill>
              <a:latin typeface="Consolas" panose="020B0609020204030204" pitchFamily="49" charset="0"/>
              <a:cs typeface="Consolas" panose="020B0609020204030204" pitchFamily="49" charset="0"/>
            </a:endParaRPr>
          </a:p>
          <a:p>
            <a:pPr marL="0" indent="0">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select new {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tr.Name</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tr.SpeedClass</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br>
              <a:rPr lang="en-US" sz="1800" dirty="0">
                <a:solidFill>
                  <a:schemeClr val="accent5">
                    <a:lumMod val="20000"/>
                    <a:lumOff val="80000"/>
                  </a:schemeClr>
                </a:solidFill>
                <a:latin typeface="Consolas" panose="020B0609020204030204" pitchFamily="49" charset="0"/>
                <a:cs typeface="Consolas" panose="020B0609020204030204" pitchFamily="49" charset="0"/>
              </a:rPr>
            </a:b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SpeedName</a:t>
            </a:r>
            <a:r>
              <a:rPr lang="en-US" sz="1800" dirty="0">
                <a:solidFill>
                  <a:schemeClr val="accent5">
                    <a:lumMod val="20000"/>
                    <a:lumOff val="80000"/>
                  </a:schemeClr>
                </a:solidFill>
                <a:latin typeface="Consolas" panose="020B0609020204030204" pitchFamily="49" charset="0"/>
                <a:cs typeface="Consolas" panose="020B0609020204030204" pitchFamily="49" charset="0"/>
              </a:rPr>
              <a:t> =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sp.Name</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endParaRPr lang="nl-BE" sz="18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53</a:t>
            </a:fld>
            <a:endParaRPr lang="nl-BE"/>
          </a:p>
        </p:txBody>
      </p:sp>
    </p:spTree>
    <p:extLst>
      <p:ext uri="{BB962C8B-B14F-4D97-AF65-F5344CB8AC3E}">
        <p14:creationId xmlns:p14="http://schemas.microsoft.com/office/powerpoint/2010/main" val="2714354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412776"/>
            <a:ext cx="8154104" cy="440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normAutofit fontScale="90000"/>
          </a:bodyPr>
          <a:lstStyle/>
          <a:p>
            <a:r>
              <a:rPr lang="nl-BE" dirty="0"/>
              <a:t>Limiet op inhoud van queryresultaat</a:t>
            </a:r>
          </a:p>
        </p:txBody>
      </p:sp>
      <p:sp>
        <p:nvSpPr>
          <p:cNvPr id="3" name="Tijdelijke aanduiding voor inhoud 2"/>
          <p:cNvSpPr>
            <a:spLocks noGrp="1"/>
          </p:cNvSpPr>
          <p:nvPr>
            <p:ph idx="1"/>
          </p:nvPr>
        </p:nvSpPr>
        <p:spPr/>
        <p:txBody>
          <a:bodyPr>
            <a:normAutofit fontScale="92500"/>
          </a:bodyPr>
          <a:lstStyle/>
          <a:p>
            <a:pPr marL="0" indent="0">
              <a:buNone/>
            </a:pPr>
            <a:r>
              <a:rPr lang="nl-BE" sz="2200" dirty="0">
                <a:solidFill>
                  <a:schemeClr val="accent5">
                    <a:lumMod val="20000"/>
                    <a:lumOff val="80000"/>
                  </a:schemeClr>
                </a:solidFill>
                <a:latin typeface="Consolas" panose="020B0609020204030204" pitchFamily="49" charset="0"/>
                <a:cs typeface="Consolas" panose="020B0609020204030204" pitchFamily="49" charset="0"/>
              </a:rPr>
              <a:t>var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results</a:t>
            </a:r>
            <a:r>
              <a:rPr lang="nl-BE" sz="2200" dirty="0">
                <a:solidFill>
                  <a:schemeClr val="accent5">
                    <a:lumMod val="20000"/>
                    <a:lumOff val="80000"/>
                  </a:schemeClr>
                </a:solidFill>
                <a:latin typeface="Consolas" panose="020B0609020204030204" pitchFamily="49" charset="0"/>
                <a:cs typeface="Consolas" panose="020B0609020204030204" pitchFamily="49" charset="0"/>
              </a:rPr>
              <a:t> =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2200" dirty="0">
                <a:solidFill>
                  <a:schemeClr val="accent5">
                    <a:lumMod val="20000"/>
                    <a:lumOff val="80000"/>
                  </a:schemeClr>
                </a:solidFill>
                <a:latin typeface="Consolas" panose="020B0609020204030204" pitchFamily="49" charset="0"/>
                <a:cs typeface="Consolas" panose="020B0609020204030204" pitchFamily="49" charset="0"/>
              </a:rPr>
              <a:t>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200" dirty="0">
                <a:solidFill>
                  <a:schemeClr val="accent5">
                    <a:lumMod val="20000"/>
                    <a:lumOff val="80000"/>
                  </a:schemeClr>
                </a:solidFill>
                <a:latin typeface="Consolas" panose="020B0609020204030204" pitchFamily="49" charset="0"/>
                <a:cs typeface="Consolas" panose="020B0609020204030204" pitchFamily="49" charset="0"/>
              </a:rPr>
              <a:t> in transport</a:t>
            </a:r>
          </a:p>
          <a:p>
            <a:pPr marL="0" indent="0">
              <a:buNone/>
            </a:pPr>
            <a:r>
              <a:rPr lang="nl-BE" sz="2200" dirty="0">
                <a:solidFill>
                  <a:schemeClr val="accent5">
                    <a:lumMod val="20000"/>
                    <a:lumOff val="80000"/>
                  </a:schemeClr>
                </a:solidFill>
                <a:latin typeface="Consolas" panose="020B0609020204030204" pitchFamily="49" charset="0"/>
                <a:cs typeface="Consolas" panose="020B0609020204030204" pitchFamily="49" charset="0"/>
              </a:rPr>
              <a:t>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nl-BE" sz="2200" dirty="0">
                <a:solidFill>
                  <a:schemeClr val="accent5">
                    <a:lumMod val="20000"/>
                    <a:lumOff val="80000"/>
                  </a:schemeClr>
                </a:solidFill>
                <a:latin typeface="Consolas" panose="020B0609020204030204" pitchFamily="49" charset="0"/>
                <a:cs typeface="Consolas" panose="020B0609020204030204" pitchFamily="49" charset="0"/>
              </a:rPr>
              <a:t>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tr.Wheels</a:t>
            </a:r>
            <a:endParaRPr lang="nl-BE" sz="2200" dirty="0">
              <a:solidFill>
                <a:schemeClr val="accent5">
                  <a:lumMod val="20000"/>
                  <a:lumOff val="80000"/>
                </a:schemeClr>
              </a:solidFill>
              <a:latin typeface="Consolas" panose="020B0609020204030204" pitchFamily="49" charset="0"/>
              <a:cs typeface="Consolas" panose="020B0609020204030204" pitchFamily="49" charset="0"/>
            </a:endParaRPr>
          </a:p>
          <a:p>
            <a:pPr marL="0" indent="0">
              <a:buNone/>
            </a:pPr>
            <a:r>
              <a:rPr lang="nl-BE" sz="2200" dirty="0">
                <a:solidFill>
                  <a:schemeClr val="accent5">
                    <a:lumMod val="20000"/>
                    <a:lumOff val="80000"/>
                  </a:schemeClr>
                </a:solidFill>
                <a:latin typeface="Consolas" panose="020B0609020204030204" pitchFamily="49" charset="0"/>
                <a:cs typeface="Consolas" panose="020B0609020204030204" pitchFamily="49" charset="0"/>
              </a:rPr>
              <a:t>	            select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tr.Wheels</a:t>
            </a:r>
            <a:r>
              <a:rPr lang="nl-BE" sz="2200" dirty="0">
                <a:solidFill>
                  <a:schemeClr val="accent5">
                    <a:lumMod val="20000"/>
                    <a:lumOff val="80000"/>
                  </a:schemeClr>
                </a:solidFill>
                <a:latin typeface="Consolas" panose="020B0609020204030204" pitchFamily="49" charset="0"/>
                <a:cs typeface="Consolas" panose="020B0609020204030204" pitchFamily="49" charset="0"/>
              </a:rPr>
              <a:t>).</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Distinct</a:t>
            </a:r>
            <a:r>
              <a:rPr lang="nl-BE" sz="2200" dirty="0">
                <a:solidFill>
                  <a:schemeClr val="accent5">
                    <a:lumMod val="20000"/>
                    <a:lumOff val="80000"/>
                  </a:schemeClr>
                </a:solidFill>
                <a:latin typeface="Consolas" panose="020B0609020204030204" pitchFamily="49" charset="0"/>
                <a:cs typeface="Consolas" panose="020B0609020204030204" pitchFamily="49" charset="0"/>
              </a:rPr>
              <a:t>();</a:t>
            </a:r>
          </a:p>
          <a:p>
            <a:pPr marL="0" indent="0">
              <a:buNone/>
            </a:pPr>
            <a:endParaRPr lang="nl-BE" sz="2200" dirty="0">
              <a:solidFill>
                <a:schemeClr val="accent5">
                  <a:lumMod val="20000"/>
                  <a:lumOff val="80000"/>
                </a:schemeClr>
              </a:solidFill>
              <a:latin typeface="Consolas" panose="020B0609020204030204" pitchFamily="49" charset="0"/>
              <a:cs typeface="Consolas" panose="020B0609020204030204" pitchFamily="49" charset="0"/>
            </a:endParaRPr>
          </a:p>
          <a:p>
            <a:pPr marL="0" indent="0">
              <a:buNone/>
            </a:pPr>
            <a:r>
              <a:rPr lang="en-US" sz="2200" dirty="0">
                <a:solidFill>
                  <a:schemeClr val="accent5">
                    <a:lumMod val="20000"/>
                    <a:lumOff val="80000"/>
                  </a:schemeClr>
                </a:solidFill>
                <a:latin typeface="Consolas" panose="020B0609020204030204" pitchFamily="49" charset="0"/>
                <a:cs typeface="Consolas" panose="020B0609020204030204" pitchFamily="49" charset="0"/>
              </a:rPr>
              <a:t>// ----- Returns just the first result, not a collection.</a:t>
            </a:r>
          </a:p>
          <a:p>
            <a:pPr marL="0" indent="0">
              <a:buNone/>
            </a:pPr>
            <a:r>
              <a:rPr lang="en-US" sz="22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2200" dirty="0">
                <a:solidFill>
                  <a:schemeClr val="accent5">
                    <a:lumMod val="20000"/>
                    <a:lumOff val="80000"/>
                  </a:schemeClr>
                </a:solidFill>
                <a:latin typeface="Consolas" panose="020B0609020204030204" pitchFamily="49" charset="0"/>
                <a:cs typeface="Consolas" panose="020B0609020204030204" pitchFamily="49" charset="0"/>
              </a:rPr>
              <a:t> result = (from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tr</a:t>
            </a:r>
            <a:r>
              <a:rPr lang="en-US" sz="2200" dirty="0">
                <a:solidFill>
                  <a:schemeClr val="accent5">
                    <a:lumMod val="20000"/>
                    <a:lumOff val="80000"/>
                  </a:schemeClr>
                </a:solidFill>
                <a:latin typeface="Consolas" panose="020B0609020204030204" pitchFamily="49" charset="0"/>
                <a:cs typeface="Consolas" panose="020B0609020204030204" pitchFamily="49" charset="0"/>
              </a:rPr>
              <a:t> in transport select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tr</a:t>
            </a:r>
            <a:r>
              <a:rPr lang="en-US" sz="2200" dirty="0">
                <a:solidFill>
                  <a:schemeClr val="accent5">
                    <a:lumMod val="20000"/>
                    <a:lumOff val="80000"/>
                  </a:schemeClr>
                </a:solidFill>
                <a:latin typeface="Consolas" panose="020B0609020204030204" pitchFamily="49" charset="0"/>
                <a:cs typeface="Consolas" panose="020B0609020204030204" pitchFamily="49" charset="0"/>
              </a:rPr>
              <a:t>).First();</a:t>
            </a:r>
          </a:p>
          <a:p>
            <a:pPr marL="0" indent="0">
              <a:buNone/>
            </a:pPr>
            <a:endParaRPr lang="en-US" sz="2200" dirty="0">
              <a:solidFill>
                <a:schemeClr val="accent5">
                  <a:lumMod val="20000"/>
                  <a:lumOff val="80000"/>
                </a:schemeClr>
              </a:solidFill>
              <a:latin typeface="Consolas" panose="020B0609020204030204" pitchFamily="49" charset="0"/>
              <a:cs typeface="Consolas" panose="020B0609020204030204" pitchFamily="49" charset="0"/>
            </a:endParaRPr>
          </a:p>
          <a:p>
            <a:pPr marL="0" indent="0">
              <a:buNone/>
            </a:pPr>
            <a:r>
              <a:rPr lang="nl-BE" sz="2200" dirty="0">
                <a:solidFill>
                  <a:schemeClr val="accent5">
                    <a:lumMod val="20000"/>
                    <a:lumOff val="80000"/>
                  </a:schemeClr>
                </a:solidFill>
                <a:latin typeface="Consolas" panose="020B0609020204030204" pitchFamily="49" charset="0"/>
                <a:cs typeface="Consolas" panose="020B0609020204030204" pitchFamily="49" charset="0"/>
              </a:rPr>
              <a:t>// -----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Counts</a:t>
            </a:r>
            <a:r>
              <a:rPr lang="nl-BE" sz="2200" dirty="0">
                <a:solidFill>
                  <a:schemeClr val="accent5">
                    <a:lumMod val="20000"/>
                    <a:lumOff val="80000"/>
                  </a:schemeClr>
                </a:solidFill>
                <a:latin typeface="Consolas" panose="020B0609020204030204" pitchFamily="49" charset="0"/>
                <a:cs typeface="Consolas" panose="020B0609020204030204" pitchFamily="49" charset="0"/>
              </a:rPr>
              <a:t> the </a:t>
            </a:r>
            <a:r>
              <a:rPr lang="nl-BE" sz="2200" dirty="0" err="1">
                <a:solidFill>
                  <a:schemeClr val="accent5">
                    <a:lumMod val="20000"/>
                    <a:lumOff val="80000"/>
                  </a:schemeClr>
                </a:solidFill>
                <a:latin typeface="Consolas" panose="020B0609020204030204" pitchFamily="49" charset="0"/>
                <a:cs typeface="Consolas" panose="020B0609020204030204" pitchFamily="49" charset="0"/>
              </a:rPr>
              <a:t>returned</a:t>
            </a:r>
            <a:r>
              <a:rPr lang="nl-BE" sz="2200" dirty="0">
                <a:solidFill>
                  <a:schemeClr val="accent5">
                    <a:lumMod val="20000"/>
                    <a:lumOff val="80000"/>
                  </a:schemeClr>
                </a:solidFill>
                <a:latin typeface="Consolas" panose="020B0609020204030204" pitchFamily="49" charset="0"/>
                <a:cs typeface="Consolas" panose="020B0609020204030204" pitchFamily="49" charset="0"/>
              </a:rPr>
              <a:t> records.</a:t>
            </a:r>
          </a:p>
          <a:p>
            <a:pPr marL="0" indent="0">
              <a:buNone/>
            </a:pPr>
            <a:r>
              <a:rPr lang="en-US" sz="2200" dirty="0" err="1">
                <a:solidFill>
                  <a:schemeClr val="accent5">
                    <a:lumMod val="20000"/>
                    <a:lumOff val="80000"/>
                  </a:schemeClr>
                </a:solidFill>
                <a:latin typeface="Consolas" panose="020B0609020204030204" pitchFamily="49" charset="0"/>
                <a:cs typeface="Consolas" panose="020B0609020204030204" pitchFamily="49" charset="0"/>
              </a:rPr>
              <a:t>int</a:t>
            </a:r>
            <a:r>
              <a:rPr lang="en-US" sz="2200" dirty="0">
                <a:solidFill>
                  <a:schemeClr val="accent5">
                    <a:lumMod val="20000"/>
                    <a:lumOff val="80000"/>
                  </a:schemeClr>
                </a:solidFill>
                <a:latin typeface="Consolas" panose="020B0609020204030204" pitchFamily="49" charset="0"/>
                <a:cs typeface="Consolas" panose="020B0609020204030204" pitchFamily="49" charset="0"/>
              </a:rPr>
              <a:t> result = (from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tr</a:t>
            </a:r>
            <a:r>
              <a:rPr lang="en-US" sz="2200" dirty="0">
                <a:solidFill>
                  <a:schemeClr val="accent5">
                    <a:lumMod val="20000"/>
                    <a:lumOff val="80000"/>
                  </a:schemeClr>
                </a:solidFill>
                <a:latin typeface="Consolas" panose="020B0609020204030204" pitchFamily="49" charset="0"/>
                <a:cs typeface="Consolas" panose="020B0609020204030204" pitchFamily="49" charset="0"/>
              </a:rPr>
              <a:t> in transport select </a:t>
            </a:r>
            <a:r>
              <a:rPr lang="en-US" sz="2200" dirty="0" err="1">
                <a:solidFill>
                  <a:schemeClr val="accent5">
                    <a:lumMod val="20000"/>
                    <a:lumOff val="80000"/>
                  </a:schemeClr>
                </a:solidFill>
                <a:latin typeface="Consolas" panose="020B0609020204030204" pitchFamily="49" charset="0"/>
                <a:cs typeface="Consolas" panose="020B0609020204030204" pitchFamily="49" charset="0"/>
              </a:rPr>
              <a:t>tr</a:t>
            </a:r>
            <a:r>
              <a:rPr lang="en-US" sz="2200" dirty="0">
                <a:solidFill>
                  <a:schemeClr val="accent5">
                    <a:lumMod val="20000"/>
                    <a:lumOff val="80000"/>
                  </a:schemeClr>
                </a:solidFill>
                <a:latin typeface="Consolas" panose="020B0609020204030204" pitchFamily="49" charset="0"/>
                <a:cs typeface="Consolas" panose="020B0609020204030204" pitchFamily="49" charset="0"/>
              </a:rPr>
              <a:t>).Count();</a:t>
            </a:r>
            <a:endParaRPr lang="nl-BE" sz="22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54</a:t>
            </a:fld>
            <a:endParaRPr lang="nl-BE"/>
          </a:p>
        </p:txBody>
      </p:sp>
    </p:spTree>
    <p:extLst>
      <p:ext uri="{BB962C8B-B14F-4D97-AF65-F5344CB8AC3E}">
        <p14:creationId xmlns:p14="http://schemas.microsoft.com/office/powerpoint/2010/main" val="3155864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228" y="1412776"/>
            <a:ext cx="8142292"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Aggregatiefuncties</a:t>
            </a:r>
          </a:p>
        </p:txBody>
      </p:sp>
      <p:sp>
        <p:nvSpPr>
          <p:cNvPr id="3" name="Tijdelijke aanduiding voor inhoud 2"/>
          <p:cNvSpPr>
            <a:spLocks noGrp="1"/>
          </p:cNvSpPr>
          <p:nvPr>
            <p:ph idx="1"/>
          </p:nvPr>
        </p:nvSpPr>
        <p:spPr/>
        <p:txBody>
          <a:bodyPr>
            <a:normAutofit/>
          </a:bodyPr>
          <a:lstStyle/>
          <a:p>
            <a:pPr marL="0" indent="0">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 What is the maximum wheel count on any vehicle?</a:t>
            </a:r>
          </a:p>
          <a:p>
            <a:pPr marL="0" indent="0">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int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result</a:t>
            </a:r>
            <a:r>
              <a:rPr lang="nl-BE" sz="2000" dirty="0">
                <a:solidFill>
                  <a:schemeClr val="accent5">
                    <a:lumMod val="20000"/>
                    <a:lumOff val="80000"/>
                  </a:schemeClr>
                </a:solidFill>
                <a:latin typeface="Consolas" panose="020B0609020204030204" pitchFamily="49" charset="0"/>
                <a:cs typeface="Consolas" panose="020B0609020204030204" pitchFamily="49" charset="0"/>
              </a:rPr>
              <a:t> =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transport.Max</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a:t>
            </a:r>
            <a:r>
              <a:rPr lang="nl-BE" sz="2000" dirty="0">
                <a:solidFill>
                  <a:schemeClr val="accent5">
                    <a:lumMod val="20000"/>
                    <a:lumOff val="80000"/>
                  </a:schemeClr>
                </a:solidFill>
                <a:latin typeface="Consolas" panose="020B0609020204030204" pitchFamily="49" charset="0"/>
                <a:cs typeface="Consolas" panose="020B0609020204030204" pitchFamily="49" charset="0"/>
              </a:rPr>
              <a:t> =&gt;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tr.Wheels</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p>
          <a:p>
            <a:pPr marL="0" indent="0">
              <a:buNone/>
            </a:pPr>
            <a:endParaRPr lang="nl-BE" sz="2000" dirty="0">
              <a:solidFill>
                <a:schemeClr val="accent5">
                  <a:lumMod val="20000"/>
                  <a:lumOff val="80000"/>
                </a:schemeClr>
              </a:solidFill>
              <a:latin typeface="Consolas" panose="020B0609020204030204" pitchFamily="49" charset="0"/>
              <a:cs typeface="Consolas" panose="020B0609020204030204" pitchFamily="49" charset="0"/>
            </a:endParaRPr>
          </a:p>
          <a:p>
            <a:pPr marL="0" indent="0">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 Do any vehicles have three wheels?</a:t>
            </a:r>
          </a:p>
          <a:p>
            <a:pPr marL="0" indent="0">
              <a:buNone/>
            </a:pPr>
            <a:r>
              <a:rPr lang="en-US" sz="2000" dirty="0" err="1">
                <a:solidFill>
                  <a:schemeClr val="accent5">
                    <a:lumMod val="20000"/>
                    <a:lumOff val="80000"/>
                  </a:schemeClr>
                </a:solidFill>
                <a:latin typeface="Consolas" panose="020B0609020204030204" pitchFamily="49" charset="0"/>
                <a:cs typeface="Consolas" panose="020B0609020204030204" pitchFamily="49" charset="0"/>
              </a:rPr>
              <a:t>bool</a:t>
            </a:r>
            <a:r>
              <a:rPr lang="en-US" sz="2000" dirty="0">
                <a:solidFill>
                  <a:schemeClr val="accent5">
                    <a:lumMod val="20000"/>
                    <a:lumOff val="80000"/>
                  </a:schemeClr>
                </a:solidFill>
                <a:latin typeface="Consolas" panose="020B0609020204030204" pitchFamily="49" charset="0"/>
                <a:cs typeface="Consolas" panose="020B0609020204030204" pitchFamily="49" charset="0"/>
              </a:rPr>
              <a:t> result =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transport.Any</a:t>
            </a:r>
            <a:r>
              <a:rPr lang="en-US" sz="2000" dirty="0">
                <a:solidFill>
                  <a:schemeClr val="accent5">
                    <a:lumMod val="20000"/>
                    <a:lumOff val="80000"/>
                  </a:schemeClr>
                </a:solidFill>
                <a:latin typeface="Consolas" panose="020B0609020204030204" pitchFamily="49" charset="0"/>
                <a:cs typeface="Consolas" panose="020B0609020204030204" pitchFamily="49" charset="0"/>
              </a:rPr>
              <a:t>(</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tr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=&gt;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tr.Wheels</a:t>
            </a:r>
            <a:r>
              <a:rPr lang="en-US" sz="2000" dirty="0">
                <a:solidFill>
                  <a:schemeClr val="accent5">
                    <a:lumMod val="20000"/>
                    <a:lumOff val="80000"/>
                  </a:schemeClr>
                </a:solidFill>
                <a:latin typeface="Consolas" panose="020B0609020204030204" pitchFamily="49" charset="0"/>
                <a:cs typeface="Consolas" panose="020B0609020204030204" pitchFamily="49" charset="0"/>
              </a:rPr>
              <a:t> == 3);</a:t>
            </a:r>
          </a:p>
          <a:p>
            <a:endParaRPr lang="en-US" sz="2400" dirty="0">
              <a:solidFill>
                <a:schemeClr val="accent5">
                  <a:lumMod val="20000"/>
                  <a:lumOff val="80000"/>
                </a:schemeClr>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55</a:t>
            </a:fld>
            <a:endParaRPr lang="nl-BE"/>
          </a:p>
        </p:txBody>
      </p:sp>
    </p:spTree>
    <p:extLst>
      <p:ext uri="{BB962C8B-B14F-4D97-AF65-F5344CB8AC3E}">
        <p14:creationId xmlns:p14="http://schemas.microsoft.com/office/powerpoint/2010/main" val="3983231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717032"/>
            <a:ext cx="9144000" cy="16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group</a:t>
            </a:r>
          </a:p>
        </p:txBody>
      </p:sp>
      <p:sp>
        <p:nvSpPr>
          <p:cNvPr id="3" name="Content Placeholder 2"/>
          <p:cNvSpPr>
            <a:spLocks noGrp="1"/>
          </p:cNvSpPr>
          <p:nvPr>
            <p:ph idx="1"/>
          </p:nvPr>
        </p:nvSpPr>
        <p:spPr>
          <a:xfrm>
            <a:off x="251520" y="1454050"/>
            <a:ext cx="8892480" cy="4525963"/>
          </a:xfrm>
        </p:spPr>
        <p:txBody>
          <a:bodyPr>
            <a:normAutofit/>
          </a:bodyPr>
          <a:lstStyle/>
          <a:p>
            <a:r>
              <a:rPr lang="nl-BE" dirty="0"/>
              <a:t>group clausule geeft een sequentie van de volgende objecten terug:</a:t>
            </a:r>
          </a:p>
          <a:p>
            <a:pPr lvl="1"/>
            <a:r>
              <a:rPr lang="nl-BE" dirty="0"/>
              <a:t>IGrouping&lt;TKey, TElement&gt; </a:t>
            </a:r>
          </a:p>
          <a:p>
            <a:r>
              <a:rPr lang="nl-BE" dirty="0"/>
              <a:t>Voorbeeld</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Query variable is an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IEnumerable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&lt;</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IGrouping</a:t>
            </a:r>
            <a:r>
              <a:rPr lang="en-US" sz="2000" dirty="0">
                <a:solidFill>
                  <a:schemeClr val="accent5">
                    <a:lumMod val="20000"/>
                    <a:lumOff val="80000"/>
                  </a:schemeClr>
                </a:solidFill>
                <a:latin typeface="Consolas" panose="020B0609020204030204" pitchFamily="49" charset="0"/>
                <a:cs typeface="Consolas" panose="020B0609020204030204" pitchFamily="49" charset="0"/>
              </a:rPr>
              <a:t>&lt;char, Student&gt;&gt;</a:t>
            </a:r>
          </a:p>
          <a:p>
            <a:pPr>
              <a:buNone/>
            </a:pPr>
            <a:r>
              <a:rPr lang="en-US" sz="20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studentQuery1 = from student in students</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en-US" sz="2000" b="1" dirty="0">
                <a:solidFill>
                  <a:schemeClr val="accent5">
                    <a:lumMod val="20000"/>
                    <a:lumOff val="80000"/>
                  </a:schemeClr>
                </a:solidFill>
                <a:latin typeface="Consolas" panose="020B0609020204030204" pitchFamily="49" charset="0"/>
                <a:cs typeface="Consolas" panose="020B0609020204030204" pitchFamily="49" charset="0"/>
              </a:rPr>
              <a:t>group</a:t>
            </a:r>
            <a:r>
              <a:rPr lang="en-US" sz="2000" dirty="0">
                <a:solidFill>
                  <a:schemeClr val="accent5">
                    <a:lumMod val="20000"/>
                    <a:lumOff val="80000"/>
                  </a:schemeClr>
                </a:solidFill>
                <a:latin typeface="Consolas" panose="020B0609020204030204" pitchFamily="49" charset="0"/>
                <a:cs typeface="Consolas" panose="020B0609020204030204" pitchFamily="49" charset="0"/>
              </a:rPr>
              <a:t> student </a:t>
            </a:r>
            <a:r>
              <a:rPr lang="en-US" sz="2000" b="1" dirty="0">
                <a:solidFill>
                  <a:schemeClr val="accent5">
                    <a:lumMod val="20000"/>
                    <a:lumOff val="80000"/>
                  </a:schemeClr>
                </a:solidFill>
                <a:latin typeface="Consolas" panose="020B0609020204030204" pitchFamily="49" charset="0"/>
                <a:cs typeface="Consolas" panose="020B0609020204030204" pitchFamily="49" charset="0"/>
              </a:rPr>
              <a:t>by</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student.Last</a:t>
            </a:r>
            <a:r>
              <a:rPr lang="en-US" sz="2000" dirty="0">
                <a:solidFill>
                  <a:schemeClr val="accent5">
                    <a:lumMod val="20000"/>
                    <a:lumOff val="80000"/>
                  </a:schemeClr>
                </a:solidFill>
                <a:latin typeface="Consolas" panose="020B0609020204030204" pitchFamily="49" charset="0"/>
                <a:cs typeface="Consolas" panose="020B0609020204030204" pitchFamily="49" charset="0"/>
              </a:rPr>
              <a:t>[0];</a:t>
            </a:r>
            <a:endParaRPr lang="nl-BE" sz="20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5" name="Slide Number Placeholder 4"/>
          <p:cNvSpPr>
            <a:spLocks noGrp="1"/>
          </p:cNvSpPr>
          <p:nvPr>
            <p:ph type="sldNum" sz="quarter" idx="12"/>
          </p:nvPr>
        </p:nvSpPr>
        <p:spPr/>
        <p:txBody>
          <a:bodyPr/>
          <a:lstStyle/>
          <a:p>
            <a:fld id="{8722EF77-155D-43FD-A48B-A950E6DC0062}" type="slidenum">
              <a:rPr lang="nl-BE" smtClean="0"/>
              <a:pPr/>
              <a:t>56</a:t>
            </a:fld>
            <a:endParaRPr lang="nl-BE"/>
          </a:p>
        </p:txBody>
      </p:sp>
    </p:spTree>
    <p:extLst>
      <p:ext uri="{BB962C8B-B14F-4D97-AF65-F5344CB8AC3E}">
        <p14:creationId xmlns:p14="http://schemas.microsoft.com/office/powerpoint/2010/main" val="888803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group (2)</a:t>
            </a:r>
          </a:p>
        </p:txBody>
      </p:sp>
      <p:sp>
        <p:nvSpPr>
          <p:cNvPr id="3" name="Content Placeholder 2"/>
          <p:cNvSpPr>
            <a:spLocks noGrp="1"/>
          </p:cNvSpPr>
          <p:nvPr>
            <p:ph idx="1"/>
          </p:nvPr>
        </p:nvSpPr>
        <p:spPr>
          <a:xfrm>
            <a:off x="396240" y="1206782"/>
            <a:ext cx="8686800" cy="5651218"/>
          </a:xfrm>
          <a:solidFill>
            <a:schemeClr val="accent1"/>
          </a:solidFill>
        </p:spPr>
        <p:txBody>
          <a:bodyPr>
            <a:normAutofit fontScale="92500" lnSpcReduction="20000"/>
          </a:bodyPr>
          <a:lstStyle/>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Group students by the first letter of their last name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Query variable is an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IEnumerable</a:t>
            </a:r>
            <a:r>
              <a:rPr lang="en-US" sz="1800" dirty="0">
                <a:solidFill>
                  <a:schemeClr val="accent5">
                    <a:lumMod val="20000"/>
                    <a:lumOff val="80000"/>
                  </a:schemeClr>
                </a:solidFill>
                <a:latin typeface="Consolas" panose="020B0609020204030204" pitchFamily="49" charset="0"/>
                <a:cs typeface="Consolas" panose="020B0609020204030204" pitchFamily="49" charset="0"/>
              </a:rPr>
              <a:t>&lt;</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IGrouping</a:t>
            </a:r>
            <a:r>
              <a:rPr lang="en-US" sz="1800" dirty="0">
                <a:solidFill>
                  <a:schemeClr val="accent5">
                    <a:lumMod val="20000"/>
                    <a:lumOff val="80000"/>
                  </a:schemeClr>
                </a:solidFill>
                <a:latin typeface="Consolas" panose="020B0609020204030204" pitchFamily="49" charset="0"/>
                <a:cs typeface="Consolas" panose="020B0609020204030204" pitchFamily="49" charset="0"/>
              </a:rPr>
              <a:t>&lt;char, Student&gt;&gt; </a:t>
            </a:r>
          </a:p>
          <a:p>
            <a:pPr>
              <a:buNone/>
            </a:pPr>
            <a:r>
              <a:rPr lang="en-US" sz="18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800" dirty="0">
                <a:solidFill>
                  <a:schemeClr val="accent5">
                    <a:lumMod val="20000"/>
                    <a:lumOff val="80000"/>
                  </a:schemeClr>
                </a:solidFill>
                <a:latin typeface="Consolas" panose="020B0609020204030204" pitchFamily="49" charset="0"/>
                <a:cs typeface="Consolas" panose="020B0609020204030204" pitchFamily="49" charset="0"/>
              </a:rPr>
              <a:t> studentQuery2 = from student in students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b="1" dirty="0">
                <a:solidFill>
                  <a:schemeClr val="accent5">
                    <a:lumMod val="20000"/>
                    <a:lumOff val="80000"/>
                  </a:schemeClr>
                </a:solidFill>
                <a:latin typeface="Consolas" panose="020B0609020204030204" pitchFamily="49" charset="0"/>
                <a:cs typeface="Consolas" panose="020B0609020204030204" pitchFamily="49" charset="0"/>
              </a:rPr>
              <a:t>group</a:t>
            </a:r>
            <a:r>
              <a:rPr lang="en-US" sz="1800" dirty="0">
                <a:solidFill>
                  <a:schemeClr val="accent5">
                    <a:lumMod val="20000"/>
                    <a:lumOff val="80000"/>
                  </a:schemeClr>
                </a:solidFill>
                <a:latin typeface="Consolas" panose="020B0609020204030204" pitchFamily="49" charset="0"/>
                <a:cs typeface="Consolas" panose="020B0609020204030204" pitchFamily="49" charset="0"/>
              </a:rPr>
              <a:t> student </a:t>
            </a:r>
            <a:r>
              <a:rPr lang="en-US" sz="1800" b="1" dirty="0">
                <a:solidFill>
                  <a:schemeClr val="accent5">
                    <a:lumMod val="20000"/>
                    <a:lumOff val="80000"/>
                  </a:schemeClr>
                </a:solidFill>
                <a:latin typeface="Consolas" panose="020B0609020204030204" pitchFamily="49" charset="0"/>
                <a:cs typeface="Consolas" panose="020B0609020204030204" pitchFamily="49" charset="0"/>
              </a:rPr>
              <a:t>by</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student.Last</a:t>
            </a:r>
            <a:r>
              <a:rPr lang="en-US" sz="1800" dirty="0">
                <a:solidFill>
                  <a:schemeClr val="accent5">
                    <a:lumMod val="20000"/>
                    <a:lumOff val="80000"/>
                  </a:schemeClr>
                </a:solidFill>
                <a:latin typeface="Consolas" panose="020B0609020204030204" pitchFamily="49" charset="0"/>
                <a:cs typeface="Consolas" panose="020B0609020204030204" pitchFamily="49" charset="0"/>
              </a:rPr>
              <a:t>[0] </a:t>
            </a:r>
            <a:r>
              <a:rPr lang="en-US" sz="1800" b="1" dirty="0">
                <a:solidFill>
                  <a:schemeClr val="accent5">
                    <a:lumMod val="20000"/>
                    <a:lumOff val="80000"/>
                  </a:schemeClr>
                </a:solidFill>
                <a:latin typeface="Consolas" panose="020B0609020204030204" pitchFamily="49" charset="0"/>
                <a:cs typeface="Consolas" panose="020B0609020204030204" pitchFamily="49" charset="0"/>
              </a:rPr>
              <a:t>into</a:t>
            </a:r>
            <a:r>
              <a:rPr lang="en-US" sz="1800" dirty="0">
                <a:solidFill>
                  <a:schemeClr val="accent5">
                    <a:lumMod val="20000"/>
                    <a:lumOff val="80000"/>
                  </a:schemeClr>
                </a:solidFill>
                <a:latin typeface="Consolas" panose="020B0609020204030204" pitchFamily="49" charset="0"/>
                <a:cs typeface="Consolas" panose="020B0609020204030204" pitchFamily="49" charset="0"/>
              </a:rPr>
              <a:t> g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g.Key</a:t>
            </a:r>
            <a:r>
              <a:rPr lang="en-US"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select g;</a:t>
            </a:r>
          </a:p>
          <a:p>
            <a:pPr>
              <a:buNone/>
            </a:pPr>
            <a:endParaRPr lang="nl-BE" sz="18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Iterate group items with a nested foreach. This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IGrouping</a:t>
            </a: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encapsulates</a:t>
            </a:r>
            <a:r>
              <a:rPr lang="nl-BE" sz="1800" dirty="0">
                <a:solidFill>
                  <a:schemeClr val="accent5">
                    <a:lumMod val="20000"/>
                    <a:lumOff val="80000"/>
                  </a:schemeClr>
                </a:solidFill>
                <a:latin typeface="Consolas" panose="020B0609020204030204" pitchFamily="49" charset="0"/>
                <a:cs typeface="Consolas" panose="020B0609020204030204" pitchFamily="49" charset="0"/>
              </a:rPr>
              <a:t> a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sequence</a:t>
            </a:r>
            <a:r>
              <a:rPr lang="nl-BE" sz="1800" dirty="0">
                <a:solidFill>
                  <a:schemeClr val="accent5">
                    <a:lumMod val="20000"/>
                    <a:lumOff val="80000"/>
                  </a:schemeClr>
                </a:solidFill>
                <a:latin typeface="Consolas" panose="020B0609020204030204" pitchFamily="49" charset="0"/>
                <a:cs typeface="Consolas" panose="020B0609020204030204" pitchFamily="49" charset="0"/>
              </a:rPr>
              <a:t> of Student objects, and a Key of type char. // For convenience, var can also be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used</a:t>
            </a:r>
            <a:r>
              <a:rPr lang="nl-BE" sz="1800" dirty="0">
                <a:solidFill>
                  <a:schemeClr val="accent5">
                    <a:lumMod val="20000"/>
                    <a:lumOff val="80000"/>
                  </a:schemeClr>
                </a:solidFill>
                <a:latin typeface="Consolas" panose="020B0609020204030204" pitchFamily="49" charset="0"/>
                <a:cs typeface="Consolas" panose="020B0609020204030204" pitchFamily="49" charset="0"/>
              </a:rPr>
              <a:t> in the foreach statement.</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foreach (IGrouping&lt;char, Student&gt; studentGroup in studentQuery2)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Console.WriteLine(studentGroup.Key);</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 Explicit type for student could also be used here.</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foreach (var student in studentGroup)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Console.WriteLine("   {0}, {1}", student.Last, student.First);</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57</a:t>
            </a:fld>
            <a:endParaRPr lang="nl-BE"/>
          </a:p>
        </p:txBody>
      </p:sp>
    </p:spTree>
    <p:extLst>
      <p:ext uri="{BB962C8B-B14F-4D97-AF65-F5344CB8AC3E}">
        <p14:creationId xmlns:p14="http://schemas.microsoft.com/office/powerpoint/2010/main" val="1352974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group (3)</a:t>
            </a:r>
          </a:p>
        </p:txBody>
      </p:sp>
      <p:sp>
        <p:nvSpPr>
          <p:cNvPr id="3" name="Content Placeholder 2"/>
          <p:cNvSpPr>
            <a:spLocks noGrp="1"/>
          </p:cNvSpPr>
          <p:nvPr>
            <p:ph idx="1"/>
          </p:nvPr>
        </p:nvSpPr>
        <p:spPr>
          <a:xfrm>
            <a:off x="457200" y="1289742"/>
            <a:ext cx="8229600" cy="2836912"/>
          </a:xfrm>
          <a:solidFill>
            <a:schemeClr val="accent1"/>
          </a:solidFill>
        </p:spPr>
        <p:txBody>
          <a:bodyPr>
            <a:normAutofit fontScale="92500" lnSpcReduction="10000"/>
          </a:bodyPr>
          <a:lstStyle/>
          <a:p>
            <a:pPr>
              <a:buNone/>
            </a:pPr>
            <a:r>
              <a:rPr lang="nl-BE" sz="1800" b="1" dirty="0">
                <a:solidFill>
                  <a:schemeClr val="accent5">
                    <a:lumMod val="20000"/>
                    <a:lumOff val="80000"/>
                  </a:schemeClr>
                </a:solidFill>
                <a:latin typeface="Consolas" panose="020B0609020204030204" pitchFamily="49" charset="0"/>
                <a:cs typeface="Consolas" panose="020B0609020204030204" pitchFamily="49" charset="0"/>
              </a:rPr>
              <a:t>public</a:t>
            </a: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b="1" dirty="0">
                <a:solidFill>
                  <a:schemeClr val="accent5">
                    <a:lumMod val="20000"/>
                    <a:lumOff val="80000"/>
                  </a:schemeClr>
                </a:solidFill>
                <a:latin typeface="Consolas" panose="020B0609020204030204" pitchFamily="49" charset="0"/>
                <a:cs typeface="Consolas" panose="020B0609020204030204" pitchFamily="49" charset="0"/>
              </a:rPr>
              <a:t>void</a:t>
            </a:r>
            <a:r>
              <a:rPr lang="nl-BE" sz="1800" dirty="0">
                <a:solidFill>
                  <a:schemeClr val="accent5">
                    <a:lumMod val="20000"/>
                    <a:lumOff val="80000"/>
                  </a:schemeClr>
                </a:solidFill>
                <a:latin typeface="Consolas" panose="020B0609020204030204" pitchFamily="49" charset="0"/>
                <a:cs typeface="Consolas" panose="020B0609020204030204" pitchFamily="49" charset="0"/>
              </a:rPr>
              <a:t> Linq77()  {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List&lt;Product&gt; products = GetProductList();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var categoryCounts =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1800" dirty="0">
                <a:solidFill>
                  <a:schemeClr val="accent5">
                    <a:lumMod val="20000"/>
                    <a:lumOff val="80000"/>
                  </a:schemeClr>
                </a:solidFill>
                <a:latin typeface="Consolas" panose="020B0609020204030204" pitchFamily="49" charset="0"/>
                <a:cs typeface="Consolas" panose="020B0609020204030204" pitchFamily="49" charset="0"/>
              </a:rPr>
              <a:t> p in products												  </a:t>
            </a:r>
            <a:r>
              <a:rPr lang="nl-BE" sz="1800" b="1" dirty="0" err="1">
                <a:solidFill>
                  <a:schemeClr val="accent5">
                    <a:lumMod val="20000"/>
                    <a:lumOff val="80000"/>
                  </a:schemeClr>
                </a:solidFill>
                <a:latin typeface="Consolas" panose="020B0609020204030204" pitchFamily="49" charset="0"/>
                <a:cs typeface="Consolas" panose="020B0609020204030204" pitchFamily="49" charset="0"/>
              </a:rPr>
              <a:t>group</a:t>
            </a:r>
            <a:r>
              <a:rPr lang="nl-BE" sz="1800" dirty="0">
                <a:solidFill>
                  <a:schemeClr val="accent5">
                    <a:lumMod val="20000"/>
                    <a:lumOff val="80000"/>
                  </a:schemeClr>
                </a:solidFill>
                <a:latin typeface="Consolas" panose="020B0609020204030204" pitchFamily="49" charset="0"/>
                <a:cs typeface="Consolas" panose="020B0609020204030204" pitchFamily="49" charset="0"/>
              </a:rPr>
              <a:t> p </a:t>
            </a:r>
            <a:r>
              <a:rPr lang="nl-BE" sz="1800" b="1" dirty="0">
                <a:solidFill>
                  <a:schemeClr val="accent5">
                    <a:lumMod val="20000"/>
                    <a:lumOff val="80000"/>
                  </a:schemeClr>
                </a:solidFill>
                <a:latin typeface="Consolas" panose="020B0609020204030204" pitchFamily="49" charset="0"/>
                <a:cs typeface="Consolas" panose="020B0609020204030204" pitchFamily="49" charset="0"/>
              </a:rPr>
              <a:t>by</a:t>
            </a:r>
            <a:r>
              <a:rPr lang="nl-BE" sz="1800" dirty="0">
                <a:solidFill>
                  <a:schemeClr val="accent5">
                    <a:lumMod val="20000"/>
                    <a:lumOff val="80000"/>
                  </a:schemeClr>
                </a:solidFill>
                <a:latin typeface="Consolas" panose="020B0609020204030204" pitchFamily="49" charset="0"/>
                <a:cs typeface="Consolas" panose="020B0609020204030204" pitchFamily="49" charset="0"/>
              </a:rPr>
              <a:t> p.Category into g          						   	  select new { </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Category</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g.Key, </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ProductCount</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g.Count() </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a:t>
            </a:r>
          </a:p>
          <a:p>
            <a:pPr>
              <a:buNone/>
            </a:pPr>
            <a:endParaRPr lang="nl-BE" sz="1800" dirty="0">
              <a:latin typeface="Arial" pitchFamily="34" charset="0"/>
              <a:cs typeface="Arial" pitchFamily="34" charset="0"/>
            </a:endParaRPr>
          </a:p>
        </p:txBody>
      </p:sp>
      <p:graphicFrame>
        <p:nvGraphicFramePr>
          <p:cNvPr id="4" name="Table 3"/>
          <p:cNvGraphicFramePr>
            <a:graphicFrameLocks noGrp="1"/>
          </p:cNvGraphicFramePr>
          <p:nvPr/>
        </p:nvGraphicFramePr>
        <p:xfrm>
          <a:off x="1475656" y="450912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r>
                        <a:rPr lang="nl-BE" sz="1800" b="0" i="0" kern="1200" dirty="0">
                          <a:solidFill>
                            <a:schemeClr val="bg1"/>
                          </a:solidFill>
                          <a:latin typeface="+mn-lt"/>
                          <a:ea typeface="+mn-ea"/>
                          <a:cs typeface="+mn-cs"/>
                        </a:rPr>
                        <a:t>Category=Beverages</a:t>
                      </a:r>
                      <a:endParaRPr lang="nl-BE" dirty="0">
                        <a:solidFill>
                          <a:schemeClr val="bg1"/>
                        </a:solidFill>
                      </a:endParaRPr>
                    </a:p>
                  </a:txBody>
                  <a:tcPr>
                    <a:solidFill>
                      <a:schemeClr val="accent1"/>
                    </a:solidFill>
                  </a:tcPr>
                </a:tc>
                <a:tc>
                  <a:txBody>
                    <a:bodyPr/>
                    <a:lstStyle/>
                    <a:p>
                      <a:r>
                        <a:rPr lang="nl-BE" sz="1800" b="0" i="0" kern="1200" dirty="0">
                          <a:solidFill>
                            <a:schemeClr val="bg1"/>
                          </a:solidFill>
                          <a:latin typeface="+mn-lt"/>
                          <a:ea typeface="+mn-ea"/>
                          <a:cs typeface="+mn-cs"/>
                        </a:rPr>
                        <a:t>ProductCount=12</a:t>
                      </a:r>
                      <a:endParaRPr lang="nl-BE" dirty="0">
                        <a:solidFill>
                          <a:schemeClr val="bg1"/>
                        </a:solidFill>
                      </a:endParaRPr>
                    </a:p>
                  </a:txBody>
                  <a:tcPr>
                    <a:solidFill>
                      <a:schemeClr val="accent1"/>
                    </a:solidFill>
                  </a:tcPr>
                </a:tc>
                <a:extLst>
                  <a:ext uri="{0D108BD9-81ED-4DB2-BD59-A6C34878D82A}">
                    <a16:rowId xmlns="" xmlns:a16="http://schemas.microsoft.com/office/drawing/2014/main" val="10000"/>
                  </a:ext>
                </a:extLst>
              </a:tr>
              <a:tr h="370840">
                <a:tc>
                  <a:txBody>
                    <a:bodyPr/>
                    <a:lstStyle/>
                    <a:p>
                      <a:r>
                        <a:rPr lang="nl-BE" sz="1800" b="0" i="0" kern="1200" dirty="0">
                          <a:solidFill>
                            <a:schemeClr val="bg1"/>
                          </a:solidFill>
                          <a:latin typeface="+mn-lt"/>
                          <a:ea typeface="+mn-ea"/>
                          <a:cs typeface="+mn-cs"/>
                        </a:rPr>
                        <a:t>Category=Condiments</a:t>
                      </a:r>
                      <a:endParaRPr lang="nl-BE" dirty="0">
                        <a:solidFill>
                          <a:schemeClr val="bg1"/>
                        </a:solidFill>
                      </a:endParaRPr>
                    </a:p>
                  </a:txBody>
                  <a:tcPr>
                    <a:solidFill>
                      <a:schemeClr val="accent1"/>
                    </a:solidFill>
                  </a:tcPr>
                </a:tc>
                <a:tc>
                  <a:txBody>
                    <a:bodyPr/>
                    <a:lstStyle/>
                    <a:p>
                      <a:r>
                        <a:rPr lang="nl-BE" sz="1800" b="0" i="0" kern="1200" dirty="0">
                          <a:solidFill>
                            <a:schemeClr val="bg1"/>
                          </a:solidFill>
                          <a:latin typeface="+mn-lt"/>
                          <a:ea typeface="+mn-ea"/>
                          <a:cs typeface="+mn-cs"/>
                        </a:rPr>
                        <a:t>ProductCount=12</a:t>
                      </a:r>
                      <a:endParaRPr lang="nl-BE" dirty="0">
                        <a:solidFill>
                          <a:schemeClr val="bg1"/>
                        </a:solidFill>
                      </a:endParaRPr>
                    </a:p>
                  </a:txBody>
                  <a:tcPr>
                    <a:solidFill>
                      <a:schemeClr val="accent1"/>
                    </a:solidFill>
                  </a:tcPr>
                </a:tc>
                <a:extLst>
                  <a:ext uri="{0D108BD9-81ED-4DB2-BD59-A6C34878D82A}">
                    <a16:rowId xmlns="" xmlns:a16="http://schemas.microsoft.com/office/drawing/2014/main" val="10001"/>
                  </a:ext>
                </a:extLst>
              </a:tr>
              <a:tr h="370840">
                <a:tc>
                  <a:txBody>
                    <a:bodyPr/>
                    <a:lstStyle/>
                    <a:p>
                      <a:r>
                        <a:rPr lang="nl-BE" sz="1800" b="0" i="0" kern="1200" dirty="0">
                          <a:solidFill>
                            <a:schemeClr val="bg1"/>
                          </a:solidFill>
                          <a:latin typeface="+mn-lt"/>
                          <a:ea typeface="+mn-ea"/>
                          <a:cs typeface="+mn-cs"/>
                        </a:rPr>
                        <a:t>Category=Produce</a:t>
                      </a:r>
                      <a:endParaRPr lang="nl-BE" dirty="0">
                        <a:solidFill>
                          <a:schemeClr val="bg1"/>
                        </a:solidFill>
                      </a:endParaRPr>
                    </a:p>
                  </a:txBody>
                  <a:tcPr>
                    <a:solidFill>
                      <a:schemeClr val="accent1"/>
                    </a:solidFill>
                  </a:tcPr>
                </a:tc>
                <a:tc>
                  <a:txBody>
                    <a:bodyPr/>
                    <a:lstStyle/>
                    <a:p>
                      <a:r>
                        <a:rPr lang="nl-BE" sz="1800" b="0" i="0" kern="1200" dirty="0">
                          <a:solidFill>
                            <a:schemeClr val="bg1"/>
                          </a:solidFill>
                          <a:latin typeface="+mn-lt"/>
                          <a:ea typeface="+mn-ea"/>
                          <a:cs typeface="+mn-cs"/>
                        </a:rPr>
                        <a:t>ProductCount=5 </a:t>
                      </a:r>
                      <a:endParaRPr lang="nl-BE" dirty="0">
                        <a:solidFill>
                          <a:schemeClr val="bg1"/>
                        </a:solidFill>
                      </a:endParaRPr>
                    </a:p>
                  </a:txBody>
                  <a:tcPr>
                    <a:solidFill>
                      <a:schemeClr val="accent1"/>
                    </a:solidFill>
                  </a:tcPr>
                </a:tc>
                <a:extLst>
                  <a:ext uri="{0D108BD9-81ED-4DB2-BD59-A6C34878D82A}">
                    <a16:rowId xmlns="" xmlns:a16="http://schemas.microsoft.com/office/drawing/2014/main" val="10002"/>
                  </a:ext>
                </a:extLst>
              </a:tr>
              <a:tr h="370840">
                <a:tc>
                  <a:txBody>
                    <a:bodyPr/>
                    <a:lstStyle/>
                    <a:p>
                      <a:r>
                        <a:rPr lang="nl-BE" sz="1800" b="0" i="0" kern="1200" dirty="0">
                          <a:solidFill>
                            <a:schemeClr val="bg1"/>
                          </a:solidFill>
                          <a:latin typeface="+mn-lt"/>
                          <a:ea typeface="+mn-ea"/>
                          <a:cs typeface="+mn-cs"/>
                        </a:rPr>
                        <a:t>Category=Meat/Poultry</a:t>
                      </a:r>
                      <a:endParaRPr lang="nl-BE" dirty="0">
                        <a:solidFill>
                          <a:schemeClr val="bg1"/>
                        </a:solidFill>
                      </a:endParaRPr>
                    </a:p>
                  </a:txBody>
                  <a:tcPr>
                    <a:solidFill>
                      <a:schemeClr val="accent1"/>
                    </a:solidFill>
                  </a:tcPr>
                </a:tc>
                <a:tc>
                  <a:txBody>
                    <a:bodyPr/>
                    <a:lstStyle/>
                    <a:p>
                      <a:r>
                        <a:rPr lang="nl-BE" sz="1800" b="0" i="0" kern="1200" dirty="0">
                          <a:solidFill>
                            <a:schemeClr val="bg1"/>
                          </a:solidFill>
                          <a:latin typeface="+mn-lt"/>
                          <a:ea typeface="+mn-ea"/>
                          <a:cs typeface="+mn-cs"/>
                        </a:rPr>
                        <a:t>ProductCount=6</a:t>
                      </a:r>
                      <a:endParaRPr lang="nl-BE" dirty="0">
                        <a:solidFill>
                          <a:schemeClr val="bg1"/>
                        </a:solidFill>
                      </a:endParaRPr>
                    </a:p>
                  </a:txBody>
                  <a:tcPr>
                    <a:solidFill>
                      <a:schemeClr val="accent1"/>
                    </a:solidFill>
                  </a:tcPr>
                </a:tc>
                <a:extLst>
                  <a:ext uri="{0D108BD9-81ED-4DB2-BD59-A6C34878D82A}">
                    <a16:rowId xmlns="" xmlns:a16="http://schemas.microsoft.com/office/drawing/2014/main" val="10003"/>
                  </a:ext>
                </a:extLst>
              </a:tr>
              <a:tr h="370840">
                <a:tc>
                  <a:txBody>
                    <a:bodyPr/>
                    <a:lstStyle/>
                    <a:p>
                      <a:r>
                        <a:rPr lang="nl-BE" sz="1800" b="0" i="0" kern="1200" dirty="0">
                          <a:solidFill>
                            <a:schemeClr val="bg1"/>
                          </a:solidFill>
                          <a:latin typeface="+mn-lt"/>
                          <a:ea typeface="+mn-ea"/>
                          <a:cs typeface="+mn-cs"/>
                        </a:rPr>
                        <a:t>Category=Seafood </a:t>
                      </a:r>
                      <a:endParaRPr lang="nl-BE" dirty="0">
                        <a:solidFill>
                          <a:schemeClr val="bg1"/>
                        </a:solidFill>
                      </a:endParaRPr>
                    </a:p>
                  </a:txBody>
                  <a:tcPr>
                    <a:solidFill>
                      <a:schemeClr val="accent1"/>
                    </a:solidFill>
                  </a:tcPr>
                </a:tc>
                <a:tc>
                  <a:txBody>
                    <a:bodyPr/>
                    <a:lstStyle/>
                    <a:p>
                      <a:r>
                        <a:rPr lang="nl-BE" sz="1800" b="0" i="0" kern="1200" dirty="0">
                          <a:solidFill>
                            <a:schemeClr val="bg1"/>
                          </a:solidFill>
                          <a:latin typeface="+mn-lt"/>
                          <a:ea typeface="+mn-ea"/>
                          <a:cs typeface="+mn-cs"/>
                        </a:rPr>
                        <a:t>ProductCount=12</a:t>
                      </a:r>
                      <a:endParaRPr lang="nl-BE" dirty="0">
                        <a:solidFill>
                          <a:schemeClr val="bg1"/>
                        </a:solidFill>
                      </a:endParaRPr>
                    </a:p>
                  </a:txBody>
                  <a:tcPr>
                    <a:solidFill>
                      <a:schemeClr val="accent1"/>
                    </a:solidFill>
                  </a:tcPr>
                </a:tc>
                <a:extLst>
                  <a:ext uri="{0D108BD9-81ED-4DB2-BD59-A6C34878D82A}">
                    <a16:rowId xmlns="" xmlns:a16="http://schemas.microsoft.com/office/drawing/2014/main" val="10004"/>
                  </a:ext>
                </a:extLst>
              </a:tr>
              <a:tr h="370840">
                <a:tc>
                  <a:txBody>
                    <a:bodyPr/>
                    <a:lstStyle/>
                    <a:p>
                      <a:r>
                        <a:rPr lang="nl-BE" sz="1800" b="0" i="0" kern="1200" dirty="0">
                          <a:solidFill>
                            <a:schemeClr val="bg1"/>
                          </a:solidFill>
                          <a:latin typeface="+mn-lt"/>
                          <a:ea typeface="+mn-ea"/>
                          <a:cs typeface="+mn-cs"/>
                        </a:rPr>
                        <a:t>Category=Dairy Products</a:t>
                      </a:r>
                      <a:endParaRPr lang="nl-BE" dirty="0">
                        <a:solidFill>
                          <a:schemeClr val="bg1"/>
                        </a:solidFill>
                      </a:endParaRPr>
                    </a:p>
                  </a:txBody>
                  <a:tcPr>
                    <a:solidFill>
                      <a:schemeClr val="accent1"/>
                    </a:solidFill>
                  </a:tcPr>
                </a:tc>
                <a:tc>
                  <a:txBody>
                    <a:bodyPr/>
                    <a:lstStyle/>
                    <a:p>
                      <a:r>
                        <a:rPr lang="nl-BE" sz="1800" b="0" i="0" kern="1200" dirty="0">
                          <a:solidFill>
                            <a:schemeClr val="bg1"/>
                          </a:solidFill>
                          <a:latin typeface="+mn-lt"/>
                          <a:ea typeface="+mn-ea"/>
                          <a:cs typeface="+mn-cs"/>
                        </a:rPr>
                        <a:t>ProductCount=10</a:t>
                      </a:r>
                      <a:endParaRPr lang="nl-BE" dirty="0">
                        <a:solidFill>
                          <a:schemeClr val="bg1"/>
                        </a:solidFill>
                      </a:endParaRPr>
                    </a:p>
                  </a:txBody>
                  <a:tcPr>
                    <a:solidFill>
                      <a:schemeClr val="accent1"/>
                    </a:solidFill>
                  </a:tcPr>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8722EF77-155D-43FD-A48B-A950E6DC0062}" type="slidenum">
              <a:rPr lang="nl-BE" smtClean="0"/>
              <a:pPr/>
              <a:t>58</a:t>
            </a:fld>
            <a:endParaRPr lang="nl-BE"/>
          </a:p>
        </p:txBody>
      </p:sp>
    </p:spTree>
    <p:extLst>
      <p:ext uri="{BB962C8B-B14F-4D97-AF65-F5344CB8AC3E}">
        <p14:creationId xmlns:p14="http://schemas.microsoft.com/office/powerpoint/2010/main" val="2930501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148" y="1930484"/>
            <a:ext cx="8424936" cy="4020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into</a:t>
            </a:r>
          </a:p>
        </p:txBody>
      </p:sp>
      <p:sp>
        <p:nvSpPr>
          <p:cNvPr id="3" name="Content Placeholder 2"/>
          <p:cNvSpPr>
            <a:spLocks noGrp="1"/>
          </p:cNvSpPr>
          <p:nvPr>
            <p:ph idx="1"/>
          </p:nvPr>
        </p:nvSpPr>
        <p:spPr>
          <a:xfrm>
            <a:off x="457200" y="1167552"/>
            <a:ext cx="8229600" cy="5257800"/>
          </a:xfrm>
        </p:spPr>
        <p:txBody>
          <a:bodyPr>
            <a:normAutofit fontScale="25000" lnSpcReduction="20000"/>
          </a:bodyPr>
          <a:lstStyle/>
          <a:p>
            <a:r>
              <a:rPr lang="nl-BE" sz="9600" dirty="0"/>
              <a:t>Tijdelijke variabele om resultaten van een group, select of join in op te slaan</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class IntoSample1 {</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static void Main() {</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 Create a data source.</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string[] words = { "apples", "blueberries", "oranges", 							 "bananas", "apricots"};</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 Create the query.</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var wordGroups1 =</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from w in words</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group w by w[0] </a:t>
            </a:r>
            <a:r>
              <a:rPr lang="nl-BE" sz="7200" b="1" dirty="0">
                <a:solidFill>
                  <a:schemeClr val="accent5">
                    <a:lumMod val="20000"/>
                    <a:lumOff val="80000"/>
                  </a:schemeClr>
                </a:solidFill>
                <a:latin typeface="Consolas" panose="020B0609020204030204" pitchFamily="49" charset="0"/>
                <a:cs typeface="Consolas" panose="020B0609020204030204" pitchFamily="49" charset="0"/>
              </a:rPr>
              <a:t>into</a:t>
            </a:r>
            <a:r>
              <a:rPr lang="nl-BE" sz="7200" dirty="0">
                <a:solidFill>
                  <a:schemeClr val="accent5">
                    <a:lumMod val="20000"/>
                    <a:lumOff val="80000"/>
                  </a:schemeClr>
                </a:solidFill>
                <a:latin typeface="Consolas" panose="020B0609020204030204" pitchFamily="49" charset="0"/>
                <a:cs typeface="Consolas" panose="020B0609020204030204" pitchFamily="49" charset="0"/>
              </a:rPr>
              <a:t> fruitGroup</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where fruitGroup.Count() &gt;= 2</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select new { FirstLetter = fruitGroup.Key, </a:t>
            </a:r>
            <a:br>
              <a:rPr lang="nl-BE" sz="7200" dirty="0">
                <a:solidFill>
                  <a:schemeClr val="accent5">
                    <a:lumMod val="20000"/>
                    <a:lumOff val="80000"/>
                  </a:schemeClr>
                </a:solidFill>
                <a:latin typeface="Consolas" panose="020B0609020204030204" pitchFamily="49" charset="0"/>
                <a:cs typeface="Consolas" panose="020B0609020204030204" pitchFamily="49" charset="0"/>
              </a:rPr>
            </a:br>
            <a:r>
              <a:rPr lang="nl-BE" sz="7200" dirty="0">
                <a:solidFill>
                  <a:schemeClr val="accent5">
                    <a:lumMod val="20000"/>
                    <a:lumOff val="80000"/>
                  </a:schemeClr>
                </a:solidFill>
                <a:latin typeface="Consolas" panose="020B0609020204030204" pitchFamily="49" charset="0"/>
                <a:cs typeface="Consolas" panose="020B0609020204030204" pitchFamily="49" charset="0"/>
              </a:rPr>
              <a:t>						   </a:t>
            </a:r>
            <a:r>
              <a:rPr lang="nl-BE" sz="7200" dirty="0" err="1">
                <a:solidFill>
                  <a:schemeClr val="accent5">
                    <a:lumMod val="20000"/>
                    <a:lumOff val="80000"/>
                  </a:schemeClr>
                </a:solidFill>
                <a:latin typeface="Consolas" panose="020B0609020204030204" pitchFamily="49" charset="0"/>
                <a:cs typeface="Consolas" panose="020B0609020204030204" pitchFamily="49" charset="0"/>
              </a:rPr>
              <a:t>Words</a:t>
            </a:r>
            <a:r>
              <a:rPr lang="nl-BE" sz="7200" dirty="0">
                <a:solidFill>
                  <a:schemeClr val="accent5">
                    <a:lumMod val="20000"/>
                    <a:lumOff val="80000"/>
                  </a:schemeClr>
                </a:solidFill>
                <a:latin typeface="Consolas" panose="020B0609020204030204" pitchFamily="49" charset="0"/>
                <a:cs typeface="Consolas" panose="020B0609020204030204" pitchFamily="49" charset="0"/>
              </a:rPr>
              <a:t> = fruitGroup.Count() };</a:t>
            </a:r>
          </a:p>
          <a:p>
            <a:pPr>
              <a:buNone/>
            </a:pPr>
            <a:endParaRPr lang="nl-BE" sz="7200" dirty="0">
              <a:latin typeface="Arial" pitchFamily="34" charset="0"/>
              <a:cs typeface="Arial" pitchFamily="34" charset="0"/>
            </a:endParaRPr>
          </a:p>
          <a:p>
            <a:pPr>
              <a:buNone/>
            </a:pPr>
            <a:r>
              <a:rPr lang="nl-BE" sz="7200" dirty="0">
                <a:latin typeface="Arial" pitchFamily="34" charset="0"/>
                <a:cs typeface="Arial" pitchFamily="34" charset="0"/>
              </a:rPr>
              <a:t>        </a:t>
            </a:r>
          </a:p>
        </p:txBody>
      </p:sp>
      <p:sp>
        <p:nvSpPr>
          <p:cNvPr id="5" name="Slide Number Placeholder 4"/>
          <p:cNvSpPr>
            <a:spLocks noGrp="1"/>
          </p:cNvSpPr>
          <p:nvPr>
            <p:ph type="sldNum" sz="quarter" idx="12"/>
          </p:nvPr>
        </p:nvSpPr>
        <p:spPr/>
        <p:txBody>
          <a:bodyPr/>
          <a:lstStyle/>
          <a:p>
            <a:fld id="{8722EF77-155D-43FD-A48B-A950E6DC0062}" type="slidenum">
              <a:rPr lang="nl-BE" smtClean="0"/>
              <a:pPr/>
              <a:t>59</a:t>
            </a:fld>
            <a:endParaRPr lang="nl-BE"/>
          </a:p>
        </p:txBody>
      </p:sp>
    </p:spTree>
    <p:extLst>
      <p:ext uri="{BB962C8B-B14F-4D97-AF65-F5344CB8AC3E}">
        <p14:creationId xmlns:p14="http://schemas.microsoft.com/office/powerpoint/2010/main" val="313159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Uitgestelde uitvoering</a:t>
            </a:r>
          </a:p>
        </p:txBody>
      </p:sp>
      <p:sp>
        <p:nvSpPr>
          <p:cNvPr id="3" name="Content Placeholder 2"/>
          <p:cNvSpPr>
            <a:spLocks noGrp="1"/>
          </p:cNvSpPr>
          <p:nvPr>
            <p:ph idx="1"/>
          </p:nvPr>
        </p:nvSpPr>
        <p:spPr/>
        <p:txBody>
          <a:bodyPr/>
          <a:lstStyle/>
          <a:p>
            <a:r>
              <a:rPr lang="nl-BE" dirty="0"/>
              <a:t>In Engels: deferred execution</a:t>
            </a:r>
          </a:p>
          <a:p>
            <a:r>
              <a:rPr lang="nl-BE" dirty="0"/>
              <a:t>LINQ voert de query niet uit totdat applicatie resultaten nodig heeft</a:t>
            </a:r>
          </a:p>
          <a:p>
            <a:r>
              <a:rPr lang="nl-BE" dirty="0"/>
              <a:t>Consequentie</a:t>
            </a:r>
          </a:p>
          <a:p>
            <a:pPr lvl="1"/>
            <a:r>
              <a:rPr lang="nl-BE" dirty="0"/>
              <a:t>Indien verschillende keren over resultaat geïtereerd wordt, wordt data source opnieuw benaderd en kan resultaat verschillen</a:t>
            </a:r>
          </a:p>
          <a:p>
            <a:pPr lvl="1">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6</a:t>
            </a:fld>
            <a:endParaRPr lang="nl-BE"/>
          </a:p>
        </p:txBody>
      </p:sp>
    </p:spTree>
    <p:extLst>
      <p:ext uri="{BB962C8B-B14F-4D97-AF65-F5344CB8AC3E}">
        <p14:creationId xmlns:p14="http://schemas.microsoft.com/office/powerpoint/2010/main" val="2460577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Into (2)</a:t>
            </a:r>
          </a:p>
        </p:txBody>
      </p:sp>
      <p:sp>
        <p:nvSpPr>
          <p:cNvPr id="3" name="Content Placeholder 2"/>
          <p:cNvSpPr>
            <a:spLocks noGrp="1"/>
          </p:cNvSpPr>
          <p:nvPr>
            <p:ph idx="1"/>
          </p:nvPr>
        </p:nvSpPr>
        <p:spPr>
          <a:xfrm>
            <a:off x="557574" y="1085722"/>
            <a:ext cx="8229600" cy="5257800"/>
          </a:xfrm>
          <a:solidFill>
            <a:schemeClr val="accent1"/>
          </a:solidFill>
        </p:spPr>
        <p:txBody>
          <a:bodyPr>
            <a:normAutofit fontScale="25000" lnSpcReduction="20000"/>
          </a:bodyPr>
          <a:lstStyle/>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 Execute the query. Note that we only iterate over the 		 // </a:t>
            </a:r>
            <a:r>
              <a:rPr lang="nl-BE" sz="7200" dirty="0" err="1">
                <a:solidFill>
                  <a:schemeClr val="accent5">
                    <a:lumMod val="20000"/>
                    <a:lumOff val="80000"/>
                  </a:schemeClr>
                </a:solidFill>
                <a:latin typeface="Consolas" panose="020B0609020204030204" pitchFamily="49" charset="0"/>
                <a:cs typeface="Consolas" panose="020B0609020204030204" pitchFamily="49" charset="0"/>
              </a:rPr>
              <a:t>groups</a:t>
            </a:r>
            <a:r>
              <a:rPr lang="nl-BE" sz="7200" dirty="0">
                <a:solidFill>
                  <a:schemeClr val="accent5">
                    <a:lumMod val="20000"/>
                    <a:lumOff val="80000"/>
                  </a:schemeClr>
                </a:solidFill>
                <a:latin typeface="Consolas" panose="020B0609020204030204" pitchFamily="49" charset="0"/>
                <a:cs typeface="Consolas" panose="020B0609020204030204" pitchFamily="49" charset="0"/>
              </a:rPr>
              <a:t>, </a:t>
            </a:r>
            <a:r>
              <a:rPr lang="nl-BE" sz="7200" dirty="0" err="1">
                <a:solidFill>
                  <a:schemeClr val="accent5">
                    <a:lumMod val="20000"/>
                    <a:lumOff val="80000"/>
                  </a:schemeClr>
                </a:solidFill>
                <a:latin typeface="Consolas" panose="020B0609020204030204" pitchFamily="49" charset="0"/>
                <a:cs typeface="Consolas" panose="020B0609020204030204" pitchFamily="49" charset="0"/>
              </a:rPr>
              <a:t>not</a:t>
            </a:r>
            <a:r>
              <a:rPr lang="nl-BE" sz="7200" dirty="0">
                <a:solidFill>
                  <a:schemeClr val="accent5">
                    <a:lumMod val="20000"/>
                    <a:lumOff val="80000"/>
                  </a:schemeClr>
                </a:solidFill>
                <a:latin typeface="Consolas" panose="020B0609020204030204" pitchFamily="49" charset="0"/>
                <a:cs typeface="Consolas" panose="020B0609020204030204" pitchFamily="49" charset="0"/>
              </a:rPr>
              <a:t> the items in each group</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foreach (var item in wordGroups1) {</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Console.WriteLine(" {0} has {1} elements.", 										 </a:t>
            </a:r>
            <a:r>
              <a:rPr lang="nl-BE" sz="7200" dirty="0" err="1">
                <a:solidFill>
                  <a:schemeClr val="accent5">
                    <a:lumMod val="20000"/>
                    <a:lumOff val="80000"/>
                  </a:schemeClr>
                </a:solidFill>
                <a:latin typeface="Consolas" panose="020B0609020204030204" pitchFamily="49" charset="0"/>
                <a:cs typeface="Consolas" panose="020B0609020204030204" pitchFamily="49" charset="0"/>
              </a:rPr>
              <a:t>item.FirstLetter</a:t>
            </a:r>
            <a:r>
              <a:rPr lang="nl-BE" sz="7200" dirty="0">
                <a:solidFill>
                  <a:schemeClr val="accent5">
                    <a:lumMod val="20000"/>
                    <a:lumOff val="80000"/>
                  </a:schemeClr>
                </a:solidFill>
                <a:latin typeface="Consolas" panose="020B0609020204030204" pitchFamily="49" charset="0"/>
                <a:cs typeface="Consolas" panose="020B0609020204030204" pitchFamily="49" charset="0"/>
              </a:rPr>
              <a:t>, </a:t>
            </a:r>
            <a:r>
              <a:rPr lang="nl-BE" sz="7200" dirty="0" err="1">
                <a:solidFill>
                  <a:schemeClr val="accent5">
                    <a:lumMod val="20000"/>
                    <a:lumOff val="80000"/>
                  </a:schemeClr>
                </a:solidFill>
                <a:latin typeface="Consolas" panose="020B0609020204030204" pitchFamily="49" charset="0"/>
                <a:cs typeface="Consolas" panose="020B0609020204030204" pitchFamily="49" charset="0"/>
              </a:rPr>
              <a:t>item.Words</a:t>
            </a:r>
            <a:r>
              <a:rPr lang="nl-BE" sz="7200" dirty="0">
                <a:solidFill>
                  <a:schemeClr val="accent5">
                    <a:lumMod val="20000"/>
                    <a:lumOff val="80000"/>
                  </a:schemeClr>
                </a:solidFill>
                <a:latin typeface="Consolas" panose="020B0609020204030204" pitchFamily="49" charset="0"/>
                <a:cs typeface="Consolas" panose="020B0609020204030204" pitchFamily="49" charset="0"/>
              </a:rPr>
              <a:t>);</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endParaRPr lang="nl-BE" sz="72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 Keep the console window open in debug mode</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Console.WriteLine("Press any key to exit.");</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Console.ReadKey();</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Output:</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a has 2 elements.</a:t>
            </a:r>
          </a:p>
          <a:p>
            <a:pPr>
              <a:buNone/>
            </a:pPr>
            <a:r>
              <a:rPr lang="nl-BE" sz="7200" dirty="0">
                <a:solidFill>
                  <a:schemeClr val="accent5">
                    <a:lumMod val="20000"/>
                    <a:lumOff val="80000"/>
                  </a:schemeClr>
                </a:solidFill>
                <a:latin typeface="Consolas" panose="020B0609020204030204" pitchFamily="49" charset="0"/>
                <a:cs typeface="Consolas" panose="020B0609020204030204" pitchFamily="49" charset="0"/>
              </a:rPr>
              <a:t>   b has 2 elements.</a:t>
            </a:r>
          </a:p>
          <a:p>
            <a:pPr>
              <a:buNone/>
            </a:pPr>
            <a:r>
              <a:rPr lang="nl-BE" sz="7200" dirty="0">
                <a:solidFill>
                  <a:schemeClr val="accent5">
                    <a:lumMod val="20000"/>
                    <a:lumOff val="80000"/>
                  </a:schemeClr>
                </a:solidFill>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60</a:t>
            </a:fld>
            <a:endParaRPr lang="nl-BE"/>
          </a:p>
        </p:txBody>
      </p:sp>
    </p:spTree>
    <p:extLst>
      <p:ext uri="{BB962C8B-B14F-4D97-AF65-F5344CB8AC3E}">
        <p14:creationId xmlns:p14="http://schemas.microsoft.com/office/powerpoint/2010/main" val="22771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p:cTn id="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9" dur="500"/>
                                        <p:tgtEl>
                                          <p:spTgt spid="3">
                                            <p:txEl>
                                              <p:pRg st="10" end="1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 calcmode="lin" valueType="num">
                                      <p:cBhvr>
                                        <p:cTn id="1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14" dur="500"/>
                                        <p:tgtEl>
                                          <p:spTgt spid="3">
                                            <p:txEl>
                                              <p:pRg st="11" end="1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 calcmode="lin" valueType="num">
                                      <p:cBhvr>
                                        <p:cTn id="1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19" dur="500"/>
                                        <p:tgtEl>
                                          <p:spTgt spid="3">
                                            <p:txEl>
                                              <p:pRg st="12" end="1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 calcmode="lin" valueType="num">
                                      <p:cBhvr>
                                        <p:cTn id="2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2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Codevoorbeeld: orderby en group by gecombineerd</a:t>
            </a:r>
          </a:p>
        </p:txBody>
      </p:sp>
      <p:sp>
        <p:nvSpPr>
          <p:cNvPr id="3" name="Content Placeholder 2"/>
          <p:cNvSpPr>
            <a:spLocks noGrp="1"/>
          </p:cNvSpPr>
          <p:nvPr>
            <p:ph idx="1"/>
          </p:nvPr>
        </p:nvSpPr>
        <p:spPr>
          <a:xfrm>
            <a:off x="395536" y="1600200"/>
            <a:ext cx="8208912" cy="4525963"/>
          </a:xfrm>
          <a:solidFill>
            <a:schemeClr val="accent1"/>
          </a:solidFill>
        </p:spPr>
        <p:txBody>
          <a:bodyPr>
            <a:no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class OrderbySample2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endParaRPr lang="nl-BE" sz="18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The element type of the data source.</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public class Student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public string First { get; set;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public string Last { get; set;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public int ID { get; set;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61</a:t>
            </a:fld>
            <a:endParaRPr lang="nl-BE"/>
          </a:p>
        </p:txBody>
      </p:sp>
    </p:spTree>
    <p:extLst>
      <p:ext uri="{BB962C8B-B14F-4D97-AF65-F5344CB8AC3E}">
        <p14:creationId xmlns:p14="http://schemas.microsoft.com/office/powerpoint/2010/main" val="5994301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Codevoorbeeld: orderby en group by gecombineerd</a:t>
            </a:r>
          </a:p>
        </p:txBody>
      </p:sp>
      <p:sp>
        <p:nvSpPr>
          <p:cNvPr id="3" name="Content Placeholder 2"/>
          <p:cNvSpPr>
            <a:spLocks noGrp="1"/>
          </p:cNvSpPr>
          <p:nvPr>
            <p:ph idx="1"/>
          </p:nvPr>
        </p:nvSpPr>
        <p:spPr>
          <a:xfrm>
            <a:off x="0" y="1600200"/>
            <a:ext cx="9144000" cy="5021580"/>
          </a:xfrm>
          <a:solidFill>
            <a:schemeClr val="accent1"/>
          </a:solidFill>
        </p:spPr>
        <p:txBody>
          <a:bodyPr>
            <a:no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public static List&lt;Student&gt; GetStudents()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 Use a collection initializer to create the data source.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Note</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that</a:t>
            </a: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each</a:t>
            </a:r>
            <a:r>
              <a:rPr lang="nl-BE" sz="1800" dirty="0">
                <a:solidFill>
                  <a:schemeClr val="accent5">
                    <a:lumMod val="20000"/>
                    <a:lumOff val="80000"/>
                  </a:schemeClr>
                </a:solidFill>
                <a:latin typeface="Consolas" panose="020B0609020204030204" pitchFamily="49" charset="0"/>
                <a:cs typeface="Consolas" panose="020B0609020204030204" pitchFamily="49" charset="0"/>
              </a:rPr>
              <a:t> element in the list contains an inner sequence of 		 //scores.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List&lt;Student&gt; students = new List&lt;Student&gt;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new Student {First="Svetlana", Last="Omelchenko", ID=111},</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new Student {First="Claire", Last="O'Donnell", ID=112},</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new Student {First="Sven", Last="Mortensen", ID=113},</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new Student {First="Cesar", Last="Garcia", ID=114},</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new Student {First="Debra", Last="Garcia", ID=115}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return students;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62</a:t>
            </a:fld>
            <a:endParaRPr lang="nl-BE"/>
          </a:p>
        </p:txBody>
      </p:sp>
    </p:spTree>
    <p:extLst>
      <p:ext uri="{BB962C8B-B14F-4D97-AF65-F5344CB8AC3E}">
        <p14:creationId xmlns:p14="http://schemas.microsoft.com/office/powerpoint/2010/main" val="3022585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Codevoorbeeld: orderby en group by gecombineerd</a:t>
            </a:r>
          </a:p>
        </p:txBody>
      </p:sp>
      <p:sp>
        <p:nvSpPr>
          <p:cNvPr id="3" name="Content Placeholder 2"/>
          <p:cNvSpPr>
            <a:spLocks noGrp="1"/>
          </p:cNvSpPr>
          <p:nvPr>
            <p:ph idx="1"/>
          </p:nvPr>
        </p:nvSpPr>
        <p:spPr>
          <a:xfrm>
            <a:off x="0" y="1600200"/>
            <a:ext cx="9144000" cy="4525963"/>
          </a:xfrm>
          <a:solidFill>
            <a:schemeClr val="accent1"/>
          </a:solidFill>
        </p:spPr>
        <p:txBody>
          <a:bodyPr>
            <a:noAutofit/>
          </a:bodyPr>
          <a:lstStyle/>
          <a:p>
            <a:pPr>
              <a:buNone/>
            </a:pPr>
            <a:r>
              <a:rPr lang="nl-BE" sz="1800" dirty="0">
                <a:solidFill>
                  <a:schemeClr val="accent5">
                    <a:lumMod val="20000"/>
                    <a:lumOff val="80000"/>
                  </a:schemeClr>
                </a:solidFill>
                <a:latin typeface="Arial" pitchFamily="34" charset="0"/>
                <a:cs typeface="Arial" pitchFamily="34" charset="0"/>
              </a:rPr>
              <a:t>	</a:t>
            </a:r>
            <a:r>
              <a:rPr lang="nl-BE" sz="1800" dirty="0">
                <a:solidFill>
                  <a:schemeClr val="accent5">
                    <a:lumMod val="20000"/>
                    <a:lumOff val="80000"/>
                  </a:schemeClr>
                </a:solidFill>
                <a:latin typeface="Consolas" panose="020B0609020204030204" pitchFamily="49" charset="0"/>
                <a:cs typeface="Consolas" panose="020B0609020204030204" pitchFamily="49" charset="0"/>
              </a:rPr>
              <a:t>static void Main(string[] args){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 Create the data source.</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List&lt;Student&gt; students = GetStudents();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 Create the query.</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IEnumerable&lt;Student&gt; sortedStudents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from student in students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b="1" dirty="0">
                <a:solidFill>
                  <a:schemeClr val="accent5">
                    <a:lumMod val="20000"/>
                    <a:lumOff val="80000"/>
                  </a:schemeClr>
                </a:solidFill>
                <a:latin typeface="Consolas" panose="020B0609020204030204" pitchFamily="49" charset="0"/>
                <a:cs typeface="Consolas" panose="020B0609020204030204" pitchFamily="49" charset="0"/>
              </a:rPr>
              <a:t>orderby</a:t>
            </a:r>
            <a:r>
              <a:rPr lang="nl-BE" sz="1800" dirty="0">
                <a:solidFill>
                  <a:schemeClr val="accent5">
                    <a:lumMod val="20000"/>
                    <a:lumOff val="80000"/>
                  </a:schemeClr>
                </a:solidFill>
                <a:latin typeface="Consolas" panose="020B0609020204030204" pitchFamily="49" charset="0"/>
                <a:cs typeface="Consolas" panose="020B0609020204030204" pitchFamily="49" charset="0"/>
              </a:rPr>
              <a:t> student.Last ascending, student.First ascending</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select student;</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 Execute the query.</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Console.WriteLine("sortedStudents:");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foreach (Student student in sortedStudents)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Console.WriteLine(student.Last + " " + student.First);           </a:t>
            </a:r>
          </a:p>
          <a:p>
            <a:pPr>
              <a:buNone/>
            </a:pPr>
            <a:endParaRPr lang="nl-BE" sz="1800" dirty="0">
              <a:latin typeface="Arial" pitchFamily="34" charset="0"/>
              <a:cs typeface="Arial" pitchFamily="34" charset="0"/>
            </a:endParaRPr>
          </a:p>
          <a:p>
            <a:pPr>
              <a:buNone/>
            </a:pPr>
            <a:r>
              <a:rPr lang="nl-BE"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63</a:t>
            </a:fld>
            <a:endParaRPr lang="nl-BE"/>
          </a:p>
        </p:txBody>
      </p:sp>
    </p:spTree>
    <p:extLst>
      <p:ext uri="{BB962C8B-B14F-4D97-AF65-F5344CB8AC3E}">
        <p14:creationId xmlns:p14="http://schemas.microsoft.com/office/powerpoint/2010/main" val="660961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Codevoorbeeld: orderby en group by gecombineerd</a:t>
            </a:r>
          </a:p>
        </p:txBody>
      </p:sp>
      <p:sp>
        <p:nvSpPr>
          <p:cNvPr id="3" name="Content Placeholder 2"/>
          <p:cNvSpPr>
            <a:spLocks noGrp="1"/>
          </p:cNvSpPr>
          <p:nvPr>
            <p:ph idx="1"/>
          </p:nvPr>
        </p:nvSpPr>
        <p:spPr>
          <a:xfrm>
            <a:off x="0" y="1600200"/>
            <a:ext cx="9144000" cy="4525963"/>
          </a:xfrm>
          <a:solidFill>
            <a:schemeClr val="accent1"/>
          </a:solidFill>
        </p:spPr>
        <p:txBody>
          <a:bodyPr>
            <a:noAutofit/>
          </a:bodyPr>
          <a:lstStyle/>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 Now create groups and sort the groups. The query first sorts the 			//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names</a:t>
            </a:r>
            <a:r>
              <a:rPr lang="nl-BE" sz="1600" dirty="0">
                <a:solidFill>
                  <a:schemeClr val="accent5">
                    <a:lumMod val="20000"/>
                    <a:lumOff val="80000"/>
                  </a:schemeClr>
                </a:solidFill>
                <a:latin typeface="Consolas" panose="020B0609020204030204" pitchFamily="49" charset="0"/>
                <a:cs typeface="Consolas" panose="020B0609020204030204" pitchFamily="49" charset="0"/>
              </a:rPr>
              <a:t> of all students so that they will be in alphabetical order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after</a:t>
            </a: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they</a:t>
            </a:r>
            <a:r>
              <a:rPr lang="nl-BE" sz="1600" dirty="0">
                <a:solidFill>
                  <a:schemeClr val="accent5">
                    <a:lumMod val="20000"/>
                    <a:lumOff val="80000"/>
                  </a:schemeClr>
                </a:solidFill>
                <a:latin typeface="Consolas" panose="020B0609020204030204" pitchFamily="49" charset="0"/>
                <a:cs typeface="Consolas" panose="020B0609020204030204" pitchFamily="49" charset="0"/>
              </a:rPr>
              <a:t> are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grouped</a:t>
            </a:r>
            <a:r>
              <a:rPr lang="nl-BE" sz="1600" dirty="0">
                <a:solidFill>
                  <a:schemeClr val="accent5">
                    <a:lumMod val="20000"/>
                    <a:lumOff val="80000"/>
                  </a:schemeClr>
                </a:solidFill>
                <a:latin typeface="Consolas" panose="020B0609020204030204" pitchFamily="49" charset="0"/>
                <a:cs typeface="Consolas" panose="020B0609020204030204" pitchFamily="49" charset="0"/>
              </a:rPr>
              <a:t>. The second orderby sorts the group keys in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alpha</a:t>
            </a:r>
            <a:r>
              <a:rPr lang="nl-BE" sz="1600" dirty="0">
                <a:solidFill>
                  <a:schemeClr val="accent5">
                    <a:lumMod val="20000"/>
                    <a:lumOff val="80000"/>
                  </a:schemeClr>
                </a:solidFill>
                <a:latin typeface="Consolas" panose="020B0609020204030204" pitchFamily="49" charset="0"/>
                <a:cs typeface="Consolas" panose="020B0609020204030204" pitchFamily="49" charset="0"/>
              </a:rPr>
              <a:t> order.            </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var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sortedGroups</a:t>
            </a:r>
            <a:r>
              <a:rPr lang="nl-BE" sz="1600" dirty="0">
                <a:solidFill>
                  <a:schemeClr val="accent5">
                    <a:lumMod val="20000"/>
                    <a:lumOff val="80000"/>
                  </a:schemeClr>
                </a:solidFill>
                <a:latin typeface="Consolas" panose="020B0609020204030204" pitchFamily="49" charset="0"/>
                <a:cs typeface="Consolas" panose="020B0609020204030204" pitchFamily="49" charset="0"/>
              </a:rPr>
              <a:t> =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1600" dirty="0">
                <a:solidFill>
                  <a:schemeClr val="accent5">
                    <a:lumMod val="20000"/>
                    <a:lumOff val="80000"/>
                  </a:schemeClr>
                </a:solidFill>
                <a:latin typeface="Consolas" panose="020B0609020204030204" pitchFamily="49" charset="0"/>
                <a:cs typeface="Consolas" panose="020B0609020204030204" pitchFamily="49" charset="0"/>
              </a:rPr>
              <a:t> student in students</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600" b="1" dirty="0">
                <a:solidFill>
                  <a:schemeClr val="accent5">
                    <a:lumMod val="20000"/>
                    <a:lumOff val="80000"/>
                  </a:schemeClr>
                </a:solidFill>
                <a:latin typeface="Consolas" panose="020B0609020204030204" pitchFamily="49" charset="0"/>
                <a:cs typeface="Consolas" panose="020B0609020204030204" pitchFamily="49" charset="0"/>
              </a:rPr>
              <a:t>orderby</a:t>
            </a:r>
            <a:r>
              <a:rPr lang="nl-BE" sz="1600" dirty="0">
                <a:solidFill>
                  <a:schemeClr val="accent5">
                    <a:lumMod val="20000"/>
                    <a:lumOff val="80000"/>
                  </a:schemeClr>
                </a:solidFill>
                <a:latin typeface="Consolas" panose="020B0609020204030204" pitchFamily="49" charset="0"/>
                <a:cs typeface="Consolas" panose="020B0609020204030204" pitchFamily="49" charset="0"/>
              </a:rPr>
              <a:t> student.Last, student.First</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600" b="1" dirty="0" err="1">
                <a:solidFill>
                  <a:schemeClr val="accent5">
                    <a:lumMod val="20000"/>
                    <a:lumOff val="80000"/>
                  </a:schemeClr>
                </a:solidFill>
                <a:latin typeface="Consolas" panose="020B0609020204030204" pitchFamily="49" charset="0"/>
                <a:cs typeface="Consolas" panose="020B0609020204030204" pitchFamily="49" charset="0"/>
              </a:rPr>
              <a:t>group</a:t>
            </a:r>
            <a:r>
              <a:rPr lang="nl-BE" sz="1600" dirty="0">
                <a:solidFill>
                  <a:schemeClr val="accent5">
                    <a:lumMod val="20000"/>
                    <a:lumOff val="80000"/>
                  </a:schemeClr>
                </a:solidFill>
                <a:latin typeface="Consolas" panose="020B0609020204030204" pitchFamily="49" charset="0"/>
                <a:cs typeface="Consolas" panose="020B0609020204030204" pitchFamily="49" charset="0"/>
              </a:rPr>
              <a:t> student </a:t>
            </a:r>
            <a:r>
              <a:rPr lang="nl-BE" sz="1600" b="1" dirty="0">
                <a:solidFill>
                  <a:schemeClr val="accent5">
                    <a:lumMod val="20000"/>
                    <a:lumOff val="80000"/>
                  </a:schemeClr>
                </a:solidFill>
                <a:latin typeface="Consolas" panose="020B0609020204030204" pitchFamily="49" charset="0"/>
                <a:cs typeface="Consolas" panose="020B0609020204030204" pitchFamily="49" charset="0"/>
              </a:rPr>
              <a:t>by</a:t>
            </a:r>
            <a:r>
              <a:rPr lang="nl-BE" sz="1600" dirty="0">
                <a:solidFill>
                  <a:schemeClr val="accent5">
                    <a:lumMod val="20000"/>
                    <a:lumOff val="80000"/>
                  </a:schemeClr>
                </a:solidFill>
                <a:latin typeface="Consolas" panose="020B0609020204030204" pitchFamily="49" charset="0"/>
                <a:cs typeface="Consolas" panose="020B0609020204030204" pitchFamily="49" charset="0"/>
              </a:rPr>
              <a:t> student.Last[0] into newGroup</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orderby newGroup.Key</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select newGroup;</a:t>
            </a:r>
          </a:p>
          <a:p>
            <a:pPr>
              <a:buNone/>
            </a:pPr>
            <a:r>
              <a:rPr lang="nl-BE"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64</a:t>
            </a:fld>
            <a:endParaRPr lang="nl-BE"/>
          </a:p>
        </p:txBody>
      </p:sp>
    </p:spTree>
    <p:extLst>
      <p:ext uri="{BB962C8B-B14F-4D97-AF65-F5344CB8AC3E}">
        <p14:creationId xmlns:p14="http://schemas.microsoft.com/office/powerpoint/2010/main" val="989480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Codevoorbeeld: orderby en group by gecombineerd</a:t>
            </a:r>
          </a:p>
        </p:txBody>
      </p:sp>
      <p:sp>
        <p:nvSpPr>
          <p:cNvPr id="3" name="Content Placeholder 2"/>
          <p:cNvSpPr>
            <a:spLocks noGrp="1"/>
          </p:cNvSpPr>
          <p:nvPr>
            <p:ph idx="1"/>
          </p:nvPr>
        </p:nvSpPr>
        <p:spPr>
          <a:xfrm>
            <a:off x="0" y="1600200"/>
            <a:ext cx="9144000" cy="4960620"/>
          </a:xfrm>
          <a:solidFill>
            <a:schemeClr val="accent1"/>
          </a:solidFill>
        </p:spPr>
        <p:txBody>
          <a:bodyPr>
            <a:noAutofit/>
          </a:bodyPr>
          <a:lstStyle/>
          <a:p>
            <a:pPr>
              <a:buNone/>
            </a:pPr>
            <a:r>
              <a:rPr lang="nl-BE" sz="1800" dirty="0">
                <a:solidFill>
                  <a:schemeClr val="accent5">
                    <a:lumMod val="20000"/>
                    <a:lumOff val="80000"/>
                  </a:schemeClr>
                </a:solidFill>
                <a:latin typeface="Arial" pitchFamily="34" charset="0"/>
                <a:cs typeface="Arial" pitchFamily="34" charset="0"/>
              </a:rPr>
              <a:t>	</a:t>
            </a:r>
            <a:r>
              <a:rPr lang="nl-BE" sz="1600" dirty="0">
                <a:solidFill>
                  <a:schemeClr val="accent5">
                    <a:lumMod val="20000"/>
                    <a:lumOff val="80000"/>
                  </a:schemeClr>
                </a:solidFill>
                <a:latin typeface="Consolas" panose="020B0609020204030204" pitchFamily="49" charset="0"/>
                <a:cs typeface="Consolas" panose="020B0609020204030204" pitchFamily="49" charset="0"/>
              </a:rPr>
              <a:t>   // Execute the query.</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Console.WriteLine(Environment.NewLine + "sortedGroups:");</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foreach (var studentGroup in sortedGroups) {</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Console.WriteLine(studentGroup.Key);</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foreach (var student in studentGroup) {</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Console.WriteLine("   {0}, {1}", student.Last, student.First);</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endParaRPr lang="nl-BE" sz="16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 Keep the console window open in debug mode</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Console.WriteLine("Press any key to exit.");</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Console.ReadKey();</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65</a:t>
            </a:fld>
            <a:endParaRPr lang="nl-BE"/>
          </a:p>
        </p:txBody>
      </p:sp>
    </p:spTree>
    <p:extLst>
      <p:ext uri="{BB962C8B-B14F-4D97-AF65-F5344CB8AC3E}">
        <p14:creationId xmlns:p14="http://schemas.microsoft.com/office/powerpoint/2010/main" val="1006289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Codevoorbeeld: orderby en group by gecombineerd</a:t>
            </a:r>
          </a:p>
        </p:txBody>
      </p:sp>
      <p:graphicFrame>
        <p:nvGraphicFramePr>
          <p:cNvPr id="4" name="Table 3"/>
          <p:cNvGraphicFramePr>
            <a:graphicFrameLocks noGrp="1"/>
          </p:cNvGraphicFramePr>
          <p:nvPr/>
        </p:nvGraphicFramePr>
        <p:xfrm>
          <a:off x="683568" y="2204864"/>
          <a:ext cx="7992888" cy="3024336"/>
        </p:xfrm>
        <a:graphic>
          <a:graphicData uri="http://schemas.openxmlformats.org/drawingml/2006/table">
            <a:tbl>
              <a:tblPr firstRow="1" bandRow="1">
                <a:tableStyleId>{5C22544A-7EE6-4342-B048-85BDC9FD1C3A}</a:tableStyleId>
              </a:tblPr>
              <a:tblGrid>
                <a:gridCol w="3996444">
                  <a:extLst>
                    <a:ext uri="{9D8B030D-6E8A-4147-A177-3AD203B41FA5}">
                      <a16:colId xmlns="" xmlns:a16="http://schemas.microsoft.com/office/drawing/2014/main" val="20000"/>
                    </a:ext>
                  </a:extLst>
                </a:gridCol>
                <a:gridCol w="3996444">
                  <a:extLst>
                    <a:ext uri="{9D8B030D-6E8A-4147-A177-3AD203B41FA5}">
                      <a16:colId xmlns="" xmlns:a16="http://schemas.microsoft.com/office/drawing/2014/main" val="20001"/>
                    </a:ext>
                  </a:extLst>
                </a:gridCol>
              </a:tblGrid>
              <a:tr h="3024336">
                <a:tc>
                  <a:txBody>
                    <a:bodyPr/>
                    <a:lstStyle/>
                    <a:p>
                      <a:pPr>
                        <a:buNone/>
                      </a:pPr>
                      <a:r>
                        <a:rPr lang="nl-BE" sz="1800" dirty="0">
                          <a:solidFill>
                            <a:schemeClr val="accent5">
                              <a:lumMod val="20000"/>
                              <a:lumOff val="80000"/>
                            </a:schemeClr>
                          </a:solidFill>
                          <a:latin typeface="Arial" pitchFamily="34" charset="0"/>
                          <a:cs typeface="Arial" pitchFamily="34" charset="0"/>
                        </a:rPr>
                        <a:t>sortedStudents:</a:t>
                      </a:r>
                    </a:p>
                    <a:p>
                      <a:pPr>
                        <a:buNone/>
                      </a:pPr>
                      <a:r>
                        <a:rPr lang="nl-BE" sz="1800" dirty="0">
                          <a:solidFill>
                            <a:schemeClr val="accent5">
                              <a:lumMod val="20000"/>
                              <a:lumOff val="80000"/>
                            </a:schemeClr>
                          </a:solidFill>
                          <a:latin typeface="Arial" pitchFamily="34" charset="0"/>
                          <a:cs typeface="Arial" pitchFamily="34" charset="0"/>
                        </a:rPr>
                        <a:t>Garcia Cesar</a:t>
                      </a:r>
                    </a:p>
                    <a:p>
                      <a:pPr>
                        <a:buNone/>
                      </a:pPr>
                      <a:r>
                        <a:rPr lang="nl-BE" sz="1800" dirty="0">
                          <a:solidFill>
                            <a:schemeClr val="accent5">
                              <a:lumMod val="20000"/>
                              <a:lumOff val="80000"/>
                            </a:schemeClr>
                          </a:solidFill>
                          <a:latin typeface="Arial" pitchFamily="34" charset="0"/>
                          <a:cs typeface="Arial" pitchFamily="34" charset="0"/>
                        </a:rPr>
                        <a:t>Garcia Debra</a:t>
                      </a:r>
                    </a:p>
                    <a:p>
                      <a:pPr>
                        <a:buNone/>
                      </a:pPr>
                      <a:r>
                        <a:rPr lang="nl-BE" sz="1800" dirty="0">
                          <a:solidFill>
                            <a:schemeClr val="accent5">
                              <a:lumMod val="20000"/>
                              <a:lumOff val="80000"/>
                            </a:schemeClr>
                          </a:solidFill>
                          <a:latin typeface="Arial" pitchFamily="34" charset="0"/>
                          <a:cs typeface="Arial" pitchFamily="34" charset="0"/>
                        </a:rPr>
                        <a:t>Mortensen Sven</a:t>
                      </a:r>
                    </a:p>
                    <a:p>
                      <a:pPr>
                        <a:buNone/>
                      </a:pPr>
                      <a:r>
                        <a:rPr lang="nl-BE" sz="1800" dirty="0">
                          <a:solidFill>
                            <a:schemeClr val="accent5">
                              <a:lumMod val="20000"/>
                              <a:lumOff val="80000"/>
                            </a:schemeClr>
                          </a:solidFill>
                          <a:latin typeface="Arial" pitchFamily="34" charset="0"/>
                          <a:cs typeface="Arial" pitchFamily="34" charset="0"/>
                        </a:rPr>
                        <a:t>O'Donnell Claire</a:t>
                      </a:r>
                    </a:p>
                    <a:p>
                      <a:pPr>
                        <a:buNone/>
                      </a:pPr>
                      <a:r>
                        <a:rPr lang="nl-BE" sz="1800" dirty="0">
                          <a:solidFill>
                            <a:schemeClr val="accent5">
                              <a:lumMod val="20000"/>
                              <a:lumOff val="80000"/>
                            </a:schemeClr>
                          </a:solidFill>
                          <a:latin typeface="Arial" pitchFamily="34" charset="0"/>
                          <a:cs typeface="Arial" pitchFamily="34" charset="0"/>
                        </a:rPr>
                        <a:t>Omelchenko Svetlana</a:t>
                      </a:r>
                    </a:p>
                    <a:p>
                      <a:endParaRPr lang="nl-BE" dirty="0"/>
                    </a:p>
                  </a:txBody>
                  <a:tcPr>
                    <a:solidFill>
                      <a:schemeClr val="accent1"/>
                    </a:solidFill>
                  </a:tcPr>
                </a:tc>
                <a:tc>
                  <a:txBody>
                    <a:bodyPr/>
                    <a:lstStyle/>
                    <a:p>
                      <a:pPr>
                        <a:buNone/>
                      </a:pPr>
                      <a:r>
                        <a:rPr lang="nl-BE" sz="1800" dirty="0">
                          <a:solidFill>
                            <a:schemeClr val="accent5">
                              <a:lumMod val="20000"/>
                              <a:lumOff val="80000"/>
                            </a:schemeClr>
                          </a:solidFill>
                          <a:latin typeface="Arial" pitchFamily="34" charset="0"/>
                          <a:cs typeface="Arial" pitchFamily="34" charset="0"/>
                        </a:rPr>
                        <a:t>sortedGroups:</a:t>
                      </a:r>
                    </a:p>
                    <a:p>
                      <a:pPr>
                        <a:buNone/>
                      </a:pPr>
                      <a:r>
                        <a:rPr lang="nl-BE" sz="1800" dirty="0">
                          <a:solidFill>
                            <a:schemeClr val="accent5">
                              <a:lumMod val="20000"/>
                              <a:lumOff val="80000"/>
                            </a:schemeClr>
                          </a:solidFill>
                          <a:latin typeface="Arial" pitchFamily="34" charset="0"/>
                          <a:cs typeface="Arial" pitchFamily="34" charset="0"/>
                        </a:rPr>
                        <a:t>G</a:t>
                      </a:r>
                    </a:p>
                    <a:p>
                      <a:pPr>
                        <a:buNone/>
                      </a:pPr>
                      <a:r>
                        <a:rPr lang="nl-BE" sz="1800" dirty="0">
                          <a:solidFill>
                            <a:schemeClr val="accent5">
                              <a:lumMod val="20000"/>
                              <a:lumOff val="80000"/>
                            </a:schemeClr>
                          </a:solidFill>
                          <a:latin typeface="Arial" pitchFamily="34" charset="0"/>
                          <a:cs typeface="Arial" pitchFamily="34" charset="0"/>
                        </a:rPr>
                        <a:t>   Garcia, Cesar</a:t>
                      </a:r>
                    </a:p>
                    <a:p>
                      <a:pPr>
                        <a:buNone/>
                      </a:pPr>
                      <a:r>
                        <a:rPr lang="nl-BE" sz="1800" dirty="0">
                          <a:solidFill>
                            <a:schemeClr val="accent5">
                              <a:lumMod val="20000"/>
                              <a:lumOff val="80000"/>
                            </a:schemeClr>
                          </a:solidFill>
                          <a:latin typeface="Arial" pitchFamily="34" charset="0"/>
                          <a:cs typeface="Arial" pitchFamily="34" charset="0"/>
                        </a:rPr>
                        <a:t>   Garcia, Debra</a:t>
                      </a:r>
                    </a:p>
                    <a:p>
                      <a:pPr>
                        <a:buNone/>
                      </a:pPr>
                      <a:r>
                        <a:rPr lang="nl-BE" sz="1800" dirty="0">
                          <a:solidFill>
                            <a:schemeClr val="accent5">
                              <a:lumMod val="20000"/>
                              <a:lumOff val="80000"/>
                            </a:schemeClr>
                          </a:solidFill>
                          <a:latin typeface="Arial" pitchFamily="34" charset="0"/>
                          <a:cs typeface="Arial" pitchFamily="34" charset="0"/>
                        </a:rPr>
                        <a:t>M</a:t>
                      </a:r>
                    </a:p>
                    <a:p>
                      <a:pPr>
                        <a:buNone/>
                      </a:pPr>
                      <a:r>
                        <a:rPr lang="nl-BE" sz="1800" dirty="0">
                          <a:solidFill>
                            <a:schemeClr val="accent5">
                              <a:lumMod val="20000"/>
                              <a:lumOff val="80000"/>
                            </a:schemeClr>
                          </a:solidFill>
                          <a:latin typeface="Arial" pitchFamily="34" charset="0"/>
                          <a:cs typeface="Arial" pitchFamily="34" charset="0"/>
                        </a:rPr>
                        <a:t>   Mortensen, Sven</a:t>
                      </a:r>
                    </a:p>
                    <a:p>
                      <a:pPr>
                        <a:buNone/>
                      </a:pPr>
                      <a:r>
                        <a:rPr lang="nl-BE" sz="1800" dirty="0">
                          <a:solidFill>
                            <a:schemeClr val="accent5">
                              <a:lumMod val="20000"/>
                              <a:lumOff val="80000"/>
                            </a:schemeClr>
                          </a:solidFill>
                          <a:latin typeface="Arial" pitchFamily="34" charset="0"/>
                          <a:cs typeface="Arial" pitchFamily="34" charset="0"/>
                        </a:rPr>
                        <a:t>O</a:t>
                      </a:r>
                    </a:p>
                    <a:p>
                      <a:pPr>
                        <a:buNone/>
                      </a:pPr>
                      <a:r>
                        <a:rPr lang="nl-BE" sz="1800" dirty="0">
                          <a:solidFill>
                            <a:schemeClr val="accent5">
                              <a:lumMod val="20000"/>
                              <a:lumOff val="80000"/>
                            </a:schemeClr>
                          </a:solidFill>
                          <a:latin typeface="Arial" pitchFamily="34" charset="0"/>
                          <a:cs typeface="Arial" pitchFamily="34" charset="0"/>
                        </a:rPr>
                        <a:t>   O'Donnell, Claire</a:t>
                      </a:r>
                    </a:p>
                    <a:p>
                      <a:pPr>
                        <a:buNone/>
                      </a:pPr>
                      <a:r>
                        <a:rPr lang="nl-BE" sz="1800" dirty="0">
                          <a:solidFill>
                            <a:schemeClr val="accent5">
                              <a:lumMod val="20000"/>
                              <a:lumOff val="80000"/>
                            </a:schemeClr>
                          </a:solidFill>
                          <a:latin typeface="Arial" pitchFamily="34" charset="0"/>
                          <a:cs typeface="Arial" pitchFamily="34" charset="0"/>
                        </a:rPr>
                        <a:t>   Omelchenko, Svetlana</a:t>
                      </a:r>
                      <a:endParaRPr lang="nl-BE" dirty="0">
                        <a:solidFill>
                          <a:schemeClr val="accent5">
                            <a:lumMod val="20000"/>
                            <a:lumOff val="80000"/>
                          </a:schemeClr>
                        </a:solidFill>
                      </a:endParaRPr>
                    </a:p>
                  </a:txBody>
                  <a:tcPr>
                    <a:solidFill>
                      <a:schemeClr val="accent1"/>
                    </a:solidFill>
                  </a:tcPr>
                </a:tc>
                <a:extLst>
                  <a:ext uri="{0D108BD9-81ED-4DB2-BD59-A6C34878D82A}">
                    <a16:rowId xmlns=""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fld id="{8722EF77-155D-43FD-A48B-A950E6DC0062}" type="slidenum">
              <a:rPr lang="nl-BE" smtClean="0"/>
              <a:pPr/>
              <a:t>66</a:t>
            </a:fld>
            <a:endParaRPr lang="nl-BE"/>
          </a:p>
        </p:txBody>
      </p:sp>
    </p:spTree>
    <p:extLst>
      <p:ext uri="{BB962C8B-B14F-4D97-AF65-F5344CB8AC3E}">
        <p14:creationId xmlns:p14="http://schemas.microsoft.com/office/powerpoint/2010/main" val="371611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LINQ</a:t>
            </a:r>
          </a:p>
        </p:txBody>
      </p:sp>
      <p:sp>
        <p:nvSpPr>
          <p:cNvPr id="3" name="Content Placeholder 2"/>
          <p:cNvSpPr>
            <a:spLocks noGrp="1"/>
          </p:cNvSpPr>
          <p:nvPr>
            <p:ph idx="1"/>
          </p:nvPr>
        </p:nvSpPr>
        <p:spPr/>
        <p:txBody>
          <a:bodyPr/>
          <a:lstStyle/>
          <a:p>
            <a:r>
              <a:rPr lang="nl-BE" dirty="0"/>
              <a:t>Bekijk de voorbeelden die je kan vinden op 101 LINQ Samples (</a:t>
            </a:r>
            <a:r>
              <a:rPr lang="nl-BE" dirty="0">
                <a:hlinkClick r:id="rId2"/>
              </a:rPr>
              <a:t>http://code.msdn.microsoft.com/101-LINQ-Samples-3fb9811b</a:t>
            </a:r>
            <a:r>
              <a:rPr lang="nl-BE" dirty="0"/>
              <a:t>)</a:t>
            </a:r>
          </a:p>
          <a:p>
            <a:r>
              <a:rPr lang="nl-BE" dirty="0"/>
              <a:t>Probeer voorbeelden te begrijpen</a:t>
            </a:r>
          </a:p>
          <a:p>
            <a:endParaRPr lang="nl-BE" dirty="0"/>
          </a:p>
          <a:p>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67</a:t>
            </a:fld>
            <a:endParaRPr lang="nl-BE"/>
          </a:p>
        </p:txBody>
      </p:sp>
    </p:spTree>
    <p:extLst>
      <p:ext uri="{BB962C8B-B14F-4D97-AF65-F5344CB8AC3E}">
        <p14:creationId xmlns:p14="http://schemas.microsoft.com/office/powerpoint/2010/main" val="2525318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LINQ to DataSet</a:t>
            </a:r>
          </a:p>
        </p:txBody>
      </p:sp>
      <p:sp>
        <p:nvSpPr>
          <p:cNvPr id="5" name="Text Placeholder 4"/>
          <p:cNvSpPr>
            <a:spLocks noGrp="1"/>
          </p:cNvSpPr>
          <p:nvPr>
            <p:ph type="body" idx="1"/>
          </p:nvPr>
        </p:nvSpPr>
        <p:spPr/>
        <p:txBody>
          <a:bodyPr/>
          <a:lstStyle/>
          <a:p>
            <a:endParaRPr lang="nl-BE"/>
          </a:p>
        </p:txBody>
      </p:sp>
      <p:sp>
        <p:nvSpPr>
          <p:cNvPr id="4" name="Slide Number Placeholder 3"/>
          <p:cNvSpPr>
            <a:spLocks noGrp="1"/>
          </p:cNvSpPr>
          <p:nvPr>
            <p:ph type="sldNum" sz="quarter" idx="12"/>
          </p:nvPr>
        </p:nvSpPr>
        <p:spPr/>
        <p:txBody>
          <a:bodyPr/>
          <a:lstStyle/>
          <a:p>
            <a:fld id="{8722EF77-155D-43FD-A48B-A950E6DC0062}" type="slidenum">
              <a:rPr lang="nl-BE" smtClean="0"/>
              <a:pPr/>
              <a:t>68</a:t>
            </a:fld>
            <a:endParaRPr lang="nl-BE"/>
          </a:p>
        </p:txBody>
      </p:sp>
    </p:spTree>
    <p:extLst>
      <p:ext uri="{BB962C8B-B14F-4D97-AF65-F5344CB8AC3E}">
        <p14:creationId xmlns:p14="http://schemas.microsoft.com/office/powerpoint/2010/main" val="1029333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LINQ to DataSet provider</a:t>
            </a:r>
          </a:p>
        </p:txBody>
      </p:sp>
      <p:sp>
        <p:nvSpPr>
          <p:cNvPr id="6" name="Content Placeholder 5"/>
          <p:cNvSpPr>
            <a:spLocks noGrp="1"/>
          </p:cNvSpPr>
          <p:nvPr>
            <p:ph idx="1"/>
          </p:nvPr>
        </p:nvSpPr>
        <p:spPr/>
        <p:txBody>
          <a:bodyPr>
            <a:normAutofit fontScale="92500" lnSpcReduction="10000"/>
          </a:bodyPr>
          <a:lstStyle/>
          <a:p>
            <a:r>
              <a:rPr lang="nl-BE" dirty="0"/>
              <a:t>Om LINQ te kunnen gebruiken op een datasource</a:t>
            </a:r>
          </a:p>
          <a:p>
            <a:pPr lvl="1"/>
            <a:r>
              <a:rPr lang="nl-BE" dirty="0"/>
              <a:t>Nood aan: </a:t>
            </a:r>
            <a:r>
              <a:rPr lang="nl-BE" dirty="0" smtClean="0"/>
              <a:t>Collection </a:t>
            </a:r>
            <a:r>
              <a:rPr lang="nl-BE" dirty="0"/>
              <a:t>die IEnumerable of IQueryable interfaces implementeert</a:t>
            </a:r>
          </a:p>
          <a:p>
            <a:pPr marL="457200" indent="-457200">
              <a:buFont typeface="Arial" panose="020B0604020202020204" pitchFamily="34" charset="0"/>
              <a:buChar char="•"/>
            </a:pPr>
            <a:r>
              <a:rPr lang="nl-BE" dirty="0"/>
              <a:t>Niet het geval bij </a:t>
            </a:r>
            <a:r>
              <a:rPr lang="nl-BE" dirty="0" err="1"/>
              <a:t>DataTables</a:t>
            </a:r>
            <a:endParaRPr lang="nl-BE" dirty="0"/>
          </a:p>
          <a:p>
            <a:r>
              <a:rPr lang="nl-BE" dirty="0"/>
              <a:t>LINQ zal ook niet automatisch de datatypes achterhalen van een gegeven kolom (dwz expliciet casten)</a:t>
            </a:r>
          </a:p>
          <a:p>
            <a:r>
              <a:rPr lang="nl-BE" dirty="0"/>
              <a:t>LINQ to DataSet provider voorziet</a:t>
            </a:r>
          </a:p>
          <a:p>
            <a:pPr lvl="1"/>
            <a:r>
              <a:rPr lang="nl-BE" dirty="0"/>
              <a:t>Nieuwe extension methodes voor DataTable en DataRow</a:t>
            </a:r>
          </a:p>
        </p:txBody>
      </p:sp>
      <p:sp>
        <p:nvSpPr>
          <p:cNvPr id="4" name="Slide Number Placeholder 3"/>
          <p:cNvSpPr>
            <a:spLocks noGrp="1"/>
          </p:cNvSpPr>
          <p:nvPr>
            <p:ph type="sldNum" sz="quarter" idx="12"/>
          </p:nvPr>
        </p:nvSpPr>
        <p:spPr/>
        <p:txBody>
          <a:bodyPr/>
          <a:lstStyle/>
          <a:p>
            <a:fld id="{8722EF77-155D-43FD-A48B-A950E6DC0062}" type="slidenum">
              <a:rPr lang="nl-BE" smtClean="0"/>
              <a:pPr/>
              <a:t>69</a:t>
            </a:fld>
            <a:endParaRPr lang="nl-BE"/>
          </a:p>
        </p:txBody>
      </p:sp>
    </p:spTree>
    <p:extLst>
      <p:ext uri="{BB962C8B-B14F-4D97-AF65-F5344CB8AC3E}">
        <p14:creationId xmlns:p14="http://schemas.microsoft.com/office/powerpoint/2010/main" val="414054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327842"/>
            <a:ext cx="7416824"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Voorbeeld</a:t>
            </a:r>
          </a:p>
        </p:txBody>
      </p:sp>
      <p:sp>
        <p:nvSpPr>
          <p:cNvPr id="3" name="Content Placeholder 2"/>
          <p:cNvSpPr>
            <a:spLocks noGrp="1"/>
          </p:cNvSpPr>
          <p:nvPr>
            <p:ph idx="1"/>
          </p:nvPr>
        </p:nvSpPr>
        <p:spPr/>
        <p:txBody>
          <a:bodyPr>
            <a:normAutofit fontScale="77500" lnSpcReduction="20000"/>
          </a:bodyPr>
          <a:lstStyle/>
          <a:p>
            <a:pPr>
              <a:buNone/>
            </a:pPr>
            <a:r>
              <a:rPr lang="nl-BE" sz="2400" dirty="0">
                <a:solidFill>
                  <a:schemeClr val="accent5">
                    <a:lumMod val="20000"/>
                    <a:lumOff val="80000"/>
                  </a:schemeClr>
                </a:solidFill>
                <a:latin typeface="Consolas" pitchFamily="49" charset="0"/>
                <a:cs typeface="Consolas" pitchFamily="49" charset="0"/>
              </a:rPr>
              <a:t>foreach (var color in results) {</a:t>
            </a:r>
          </a:p>
          <a:p>
            <a:pPr>
              <a:buNone/>
            </a:pPr>
            <a:r>
              <a:rPr lang="nl-BE" sz="2400" dirty="0">
                <a:solidFill>
                  <a:schemeClr val="accent5">
                    <a:lumMod val="20000"/>
                    <a:lumOff val="80000"/>
                  </a:schemeClr>
                </a:solidFill>
                <a:latin typeface="Consolas" pitchFamily="49" charset="0"/>
                <a:cs typeface="Consolas" pitchFamily="49" charset="0"/>
              </a:rPr>
              <a:t>	Console.Writeline(color);</a:t>
            </a:r>
          </a:p>
          <a:p>
            <a:pPr>
              <a:buNone/>
            </a:pPr>
            <a:r>
              <a:rPr lang="nl-BE" sz="2400" dirty="0">
                <a:solidFill>
                  <a:schemeClr val="accent5">
                    <a:lumMod val="20000"/>
                    <a:lumOff val="80000"/>
                  </a:schemeClr>
                </a:solidFill>
                <a:latin typeface="Consolas" pitchFamily="49" charset="0"/>
                <a:cs typeface="Consolas" pitchFamily="49" charset="0"/>
              </a:rPr>
              <a:t>}</a:t>
            </a:r>
          </a:p>
          <a:p>
            <a:pPr>
              <a:buNone/>
            </a:pPr>
            <a:r>
              <a:rPr lang="nl-BE" sz="2400" dirty="0">
                <a:solidFill>
                  <a:schemeClr val="accent5">
                    <a:lumMod val="20000"/>
                    <a:lumOff val="80000"/>
                  </a:schemeClr>
                </a:solidFill>
                <a:latin typeface="Consolas" pitchFamily="49" charset="0"/>
                <a:cs typeface="Consolas" pitchFamily="49" charset="0"/>
              </a:rPr>
              <a:t>colors[4] = "Slate";</a:t>
            </a:r>
          </a:p>
          <a:p>
            <a:pPr>
              <a:buNone/>
            </a:pPr>
            <a:r>
              <a:rPr lang="nl-BE" sz="2400" dirty="0">
                <a:solidFill>
                  <a:schemeClr val="accent5">
                    <a:lumMod val="20000"/>
                    <a:lumOff val="80000"/>
                  </a:schemeClr>
                </a:solidFill>
                <a:latin typeface="Consolas" pitchFamily="49" charset="0"/>
                <a:cs typeface="Consolas" pitchFamily="49" charset="0"/>
              </a:rPr>
              <a:t>txtLog.AppendText("---------" + </a:t>
            </a:r>
            <a:r>
              <a:rPr lang="nl-BE" sz="2400" dirty="0" err="1">
                <a:solidFill>
                  <a:schemeClr val="accent5">
                    <a:lumMod val="20000"/>
                    <a:lumOff val="80000"/>
                  </a:schemeClr>
                </a:solidFill>
                <a:latin typeface="Consolas" pitchFamily="49" charset="0"/>
                <a:cs typeface="Consolas" pitchFamily="49" charset="0"/>
              </a:rPr>
              <a:t>Environment.NewLine</a:t>
            </a:r>
            <a:r>
              <a:rPr lang="nl-BE" sz="2400" dirty="0">
                <a:solidFill>
                  <a:schemeClr val="accent5">
                    <a:lumMod val="20000"/>
                    <a:lumOff val="80000"/>
                  </a:schemeClr>
                </a:solidFill>
                <a:latin typeface="Consolas" pitchFamily="49" charset="0"/>
                <a:cs typeface="Consolas" pitchFamily="49" charset="0"/>
              </a:rPr>
              <a:t>);</a:t>
            </a:r>
          </a:p>
          <a:p>
            <a:pPr>
              <a:buNone/>
            </a:pPr>
            <a:r>
              <a:rPr lang="nl-BE" sz="2400" dirty="0">
                <a:solidFill>
                  <a:schemeClr val="accent5">
                    <a:lumMod val="20000"/>
                    <a:lumOff val="80000"/>
                  </a:schemeClr>
                </a:solidFill>
                <a:latin typeface="Consolas" pitchFamily="49" charset="0"/>
                <a:cs typeface="Consolas" pitchFamily="49" charset="0"/>
              </a:rPr>
              <a:t>foreach (var color in results) {</a:t>
            </a:r>
          </a:p>
          <a:p>
            <a:pPr>
              <a:buNone/>
            </a:pPr>
            <a:r>
              <a:rPr lang="nl-BE" sz="2400" dirty="0">
                <a:solidFill>
                  <a:schemeClr val="accent5">
                    <a:lumMod val="20000"/>
                    <a:lumOff val="80000"/>
                  </a:schemeClr>
                </a:solidFill>
                <a:latin typeface="Consolas" pitchFamily="49" charset="0"/>
                <a:cs typeface="Consolas" pitchFamily="49" charset="0"/>
              </a:rPr>
              <a:t>	Console.Writeline (color);</a:t>
            </a:r>
          </a:p>
          <a:p>
            <a:pPr>
              <a:buNone/>
            </a:pPr>
            <a:r>
              <a:rPr lang="nl-BE" sz="2400" dirty="0">
                <a:solidFill>
                  <a:schemeClr val="accent5">
                    <a:lumMod val="20000"/>
                    <a:lumOff val="80000"/>
                  </a:schemeClr>
                </a:solidFill>
                <a:latin typeface="Consolas" pitchFamily="49" charset="0"/>
                <a:cs typeface="Consolas" pitchFamily="49" charset="0"/>
              </a:rPr>
              <a:t>}</a:t>
            </a:r>
          </a:p>
          <a:p>
            <a:r>
              <a:rPr lang="nl-BE" dirty="0">
                <a:cs typeface="Arial" pitchFamily="34" charset="0"/>
              </a:rPr>
              <a:t>Resultaat zal 2 maal verschillend zijn (Demo)</a:t>
            </a:r>
          </a:p>
          <a:p>
            <a:r>
              <a:rPr lang="nl-BE" dirty="0">
                <a:cs typeface="Arial" pitchFamily="34" charset="0"/>
              </a:rPr>
              <a:t>Daar query opnieuw uitgevoerd wordt op data die ondertussen veranderd is</a:t>
            </a:r>
          </a:p>
          <a:p>
            <a:r>
              <a:rPr lang="nl-BE" dirty="0">
                <a:cs typeface="Arial" pitchFamily="34" charset="0"/>
              </a:rPr>
              <a:t>Doel van deferred execution: up-to-date data!!!</a:t>
            </a:r>
          </a:p>
        </p:txBody>
      </p:sp>
      <p:sp>
        <p:nvSpPr>
          <p:cNvPr id="4" name="Slide Number Placeholder 3"/>
          <p:cNvSpPr>
            <a:spLocks noGrp="1"/>
          </p:cNvSpPr>
          <p:nvPr>
            <p:ph type="sldNum" sz="quarter" idx="12"/>
          </p:nvPr>
        </p:nvSpPr>
        <p:spPr/>
        <p:txBody>
          <a:bodyPr/>
          <a:lstStyle/>
          <a:p>
            <a:fld id="{8722EF77-155D-43FD-A48B-A950E6DC0062}" type="slidenum">
              <a:rPr lang="nl-BE" smtClean="0"/>
              <a:pPr/>
              <a:t>7</a:t>
            </a:fld>
            <a:endParaRPr lang="nl-BE"/>
          </a:p>
        </p:txBody>
      </p:sp>
    </p:spTree>
    <p:extLst>
      <p:ext uri="{BB962C8B-B14F-4D97-AF65-F5344CB8AC3E}">
        <p14:creationId xmlns:p14="http://schemas.microsoft.com/office/powerpoint/2010/main" val="24541166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2564904"/>
            <a:ext cx="740887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Queries schrijven met LINQ to DataSet</a:t>
            </a:r>
          </a:p>
        </p:txBody>
      </p:sp>
      <p:sp>
        <p:nvSpPr>
          <p:cNvPr id="3" name="Content Placeholder 2"/>
          <p:cNvSpPr>
            <a:spLocks noGrp="1"/>
          </p:cNvSpPr>
          <p:nvPr>
            <p:ph idx="1"/>
          </p:nvPr>
        </p:nvSpPr>
        <p:spPr/>
        <p:txBody>
          <a:bodyPr>
            <a:normAutofit lnSpcReduction="10000"/>
          </a:bodyPr>
          <a:lstStyle/>
          <a:p>
            <a:r>
              <a:rPr lang="nl-BE" dirty="0"/>
              <a:t>Gebruik hiervoor de extension methode AsEnumerable</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Customer is an existing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DataTable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instance.</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results = from cu in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Customer.AsEnumerable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a:solidFill>
                  <a:schemeClr val="accent5">
                    <a:lumMod val="20000"/>
                    <a:lumOff val="80000"/>
                  </a:schemeClr>
                </a:solidFill>
                <a:latin typeface="Consolas" panose="020B0609020204030204" pitchFamily="49" charset="0"/>
                <a:cs typeface="Consolas" panose="020B0609020204030204" pitchFamily="49" charset="0"/>
              </a:rPr>
              <a:t>select cu;</a:t>
            </a:r>
          </a:p>
          <a:p>
            <a:r>
              <a:rPr lang="nl-BE" dirty="0">
                <a:cs typeface="Arial" pitchFamily="34" charset="0"/>
              </a:rPr>
              <a:t>Focus ligt eigenlijk op DataTable ipv DataSet </a:t>
            </a:r>
          </a:p>
          <a:p>
            <a:r>
              <a:rPr lang="nl-BE" dirty="0">
                <a:cs typeface="Arial" pitchFamily="34" charset="0"/>
              </a:rPr>
              <a:t>LINQ houdt geen rekening met relatie(s) tussen verschillende DataTables</a:t>
            </a:r>
          </a:p>
          <a:p>
            <a:r>
              <a:rPr lang="nl-BE" dirty="0">
                <a:cs typeface="Arial" pitchFamily="34" charset="0"/>
              </a:rPr>
              <a:t>Zelf joins schrijven indien nodig!</a:t>
            </a:r>
          </a:p>
        </p:txBody>
      </p:sp>
      <p:sp>
        <p:nvSpPr>
          <p:cNvPr id="4" name="Slide Number Placeholder 3"/>
          <p:cNvSpPr>
            <a:spLocks noGrp="1"/>
          </p:cNvSpPr>
          <p:nvPr>
            <p:ph type="sldNum" sz="quarter" idx="12"/>
          </p:nvPr>
        </p:nvSpPr>
        <p:spPr/>
        <p:txBody>
          <a:bodyPr/>
          <a:lstStyle/>
          <a:p>
            <a:fld id="{8722EF77-155D-43FD-A48B-A950E6DC0062}" type="slidenum">
              <a:rPr lang="nl-BE" smtClean="0"/>
              <a:pPr/>
              <a:t>70</a:t>
            </a:fld>
            <a:endParaRPr lang="nl-BE"/>
          </a:p>
        </p:txBody>
      </p:sp>
    </p:spTree>
    <p:extLst>
      <p:ext uri="{BB962C8B-B14F-4D97-AF65-F5344CB8AC3E}">
        <p14:creationId xmlns:p14="http://schemas.microsoft.com/office/powerpoint/2010/main" val="36288953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Joins tussen DataTables</a:t>
            </a:r>
          </a:p>
        </p:txBody>
      </p:sp>
      <p:sp>
        <p:nvSpPr>
          <p:cNvPr id="3" name="Content Placeholder 2"/>
          <p:cNvSpPr>
            <a:spLocks noGrp="1"/>
          </p:cNvSpPr>
          <p:nvPr>
            <p:ph idx="1"/>
          </p:nvPr>
        </p:nvSpPr>
        <p:spPr>
          <a:solidFill>
            <a:schemeClr val="accent1"/>
          </a:solidFill>
        </p:spPr>
        <p:txBody>
          <a:bodyPr>
            <a:normAutofit/>
          </a:bodyPr>
          <a:lstStyle/>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Explicit join.</a:t>
            </a:r>
          </a:p>
          <a:p>
            <a:pPr>
              <a:buNone/>
            </a:pPr>
            <a:r>
              <a:rPr lang="en-US" sz="20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results = from cu in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Customer.AsEnumerable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join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ord</a:t>
            </a:r>
            <a:r>
              <a:rPr lang="en-US" sz="2000" dirty="0">
                <a:solidFill>
                  <a:schemeClr val="accent5">
                    <a:lumMod val="20000"/>
                    <a:lumOff val="80000"/>
                  </a:schemeClr>
                </a:solidFill>
                <a:latin typeface="Consolas" panose="020B0609020204030204" pitchFamily="49" charset="0"/>
                <a:cs typeface="Consolas" panose="020B0609020204030204" pitchFamily="49" charset="0"/>
              </a:rPr>
              <a:t> in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Order.AsEnumerable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on cu.ID equals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ord.CustomerID</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a:solidFill>
                  <a:schemeClr val="accent5">
                    <a:lumMod val="20000"/>
                    <a:lumOff val="80000"/>
                  </a:schemeClr>
                </a:solidFill>
                <a:latin typeface="Consolas" panose="020B0609020204030204" pitchFamily="49" charset="0"/>
                <a:cs typeface="Consolas" panose="020B0609020204030204" pitchFamily="49" charset="0"/>
              </a:rPr>
              <a:t>select...</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Implicit</a:t>
            </a:r>
            <a:r>
              <a:rPr lang="nl-BE" sz="2000" dirty="0">
                <a:solidFill>
                  <a:schemeClr val="accent5">
                    <a:lumMod val="20000"/>
                    <a:lumOff val="80000"/>
                  </a:schemeClr>
                </a:solidFill>
                <a:latin typeface="Consolas" panose="020B0609020204030204" pitchFamily="49" charset="0"/>
                <a:cs typeface="Consolas" panose="020B0609020204030204" pitchFamily="49" charset="0"/>
              </a:rPr>
              <a:t> join</a:t>
            </a:r>
          </a:p>
          <a:p>
            <a:pPr>
              <a:buNone/>
            </a:pPr>
            <a:r>
              <a:rPr lang="en-US" sz="20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results = from cu in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Customer.AsEnumerable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from</a:t>
            </a:r>
            <a:r>
              <a:rPr lang="nl-BE" sz="2000" dirty="0">
                <a:solidFill>
                  <a:schemeClr val="accent5">
                    <a:lumMod val="20000"/>
                    <a:lumOff val="80000"/>
                  </a:schemeClr>
                </a:solidFill>
                <a:latin typeface="Consolas" panose="020B0609020204030204" pitchFamily="49" charset="0"/>
                <a:cs typeface="Consolas" panose="020B0609020204030204" pitchFamily="49" charset="0"/>
              </a:rPr>
              <a:t> ord in Order.AsEnumerable()</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where</a:t>
            </a:r>
            <a:r>
              <a:rPr lang="nl-BE" sz="2000" dirty="0">
                <a:solidFill>
                  <a:schemeClr val="accent5">
                    <a:lumMod val="20000"/>
                    <a:lumOff val="80000"/>
                  </a:schemeClr>
                </a:solidFill>
                <a:latin typeface="Consolas" panose="020B0609020204030204" pitchFamily="49" charset="0"/>
                <a:cs typeface="Consolas" panose="020B0609020204030204" pitchFamily="49" charset="0"/>
              </a:rPr>
              <a:t> cu.ID == ord.CustomerID</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select...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71</a:t>
            </a:fld>
            <a:endParaRPr lang="nl-BE"/>
          </a:p>
        </p:txBody>
      </p:sp>
    </p:spTree>
    <p:extLst>
      <p:ext uri="{BB962C8B-B14F-4D97-AF65-F5344CB8AC3E}">
        <p14:creationId xmlns:p14="http://schemas.microsoft.com/office/powerpoint/2010/main" val="12612177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2694444"/>
            <a:ext cx="8820472" cy="203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Casten van een veld in een record</a:t>
            </a:r>
          </a:p>
        </p:txBody>
      </p:sp>
      <p:sp>
        <p:nvSpPr>
          <p:cNvPr id="3" name="Content Placeholder 2"/>
          <p:cNvSpPr>
            <a:spLocks noGrp="1"/>
          </p:cNvSpPr>
          <p:nvPr>
            <p:ph idx="1"/>
          </p:nvPr>
        </p:nvSpPr>
        <p:spPr>
          <a:xfrm>
            <a:off x="657948" y="1523232"/>
            <a:ext cx="8486052" cy="4525963"/>
          </a:xfrm>
        </p:spPr>
        <p:txBody>
          <a:bodyPr/>
          <a:lstStyle/>
          <a:p>
            <a:r>
              <a:rPr lang="nl-BE" dirty="0"/>
              <a:t>Casten gebeurt door de Field extension methode</a:t>
            </a:r>
          </a:p>
          <a:p>
            <a:pPr>
              <a:buNone/>
            </a:pPr>
            <a:r>
              <a:rPr lang="en-US" sz="2000" dirty="0">
                <a:solidFill>
                  <a:schemeClr val="accent5">
                    <a:lumMod val="20000"/>
                    <a:lumOff val="80000"/>
                  </a:schemeClr>
                </a:solidFill>
                <a:latin typeface="Consolas" panose="020B0609020204030204" pitchFamily="49" charset="0"/>
                <a:cs typeface="Consolas" panose="020B0609020204030204" pitchFamily="49" charset="0"/>
              </a:rPr>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results = from cu in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Customer.AsEnumerable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br>
              <a:rPr lang="en-US" sz="2000" dirty="0">
                <a:solidFill>
                  <a:schemeClr val="accent5">
                    <a:lumMod val="20000"/>
                    <a:lumOff val="80000"/>
                  </a:schemeClr>
                </a:solidFill>
                <a:latin typeface="Consolas" panose="020B0609020204030204" pitchFamily="49" charset="0"/>
                <a:cs typeface="Consolas" panose="020B0609020204030204" pitchFamily="49" charset="0"/>
              </a:rPr>
            </a:b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r>
              <a:rPr lang="nl-BE" sz="20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nl-BE" sz="2000" dirty="0">
                <a:solidFill>
                  <a:schemeClr val="accent5">
                    <a:lumMod val="20000"/>
                    <a:lumOff val="80000"/>
                  </a:schemeClr>
                </a:solidFill>
                <a:latin typeface="Consolas" panose="020B0609020204030204" pitchFamily="49" charset="0"/>
                <a:cs typeface="Consolas" panose="020B0609020204030204" pitchFamily="49" charset="0"/>
              </a:rPr>
              <a:t> cu.</a:t>
            </a:r>
            <a:r>
              <a:rPr lang="nl-BE" sz="2000" b="1" dirty="0">
                <a:solidFill>
                  <a:schemeClr val="accent5">
                    <a:lumMod val="20000"/>
                    <a:lumOff val="80000"/>
                  </a:schemeClr>
                </a:solidFill>
                <a:latin typeface="Consolas" panose="020B0609020204030204" pitchFamily="49" charset="0"/>
                <a:cs typeface="Consolas" panose="020B0609020204030204" pitchFamily="49" charset="0"/>
              </a:rPr>
              <a:t>Field</a:t>
            </a:r>
            <a:r>
              <a:rPr lang="nl-BE" sz="2000" dirty="0">
                <a:solidFill>
                  <a:schemeClr val="accent5">
                    <a:lumMod val="20000"/>
                    <a:lumOff val="80000"/>
                  </a:schemeClr>
                </a:solidFill>
                <a:latin typeface="Consolas" panose="020B0609020204030204" pitchFamily="49" charset="0"/>
                <a:cs typeface="Consolas" panose="020B0609020204030204" pitchFamily="49" charset="0"/>
              </a:rPr>
              <a:t>&lt;string&gt;("FullName“)</a:t>
            </a:r>
            <a:br>
              <a:rPr lang="nl-BE" sz="2000" dirty="0">
                <a:solidFill>
                  <a:schemeClr val="accent5">
                    <a:lumMod val="20000"/>
                    <a:lumOff val="80000"/>
                  </a:schemeClr>
                </a:solidFill>
                <a:latin typeface="Consolas" panose="020B0609020204030204" pitchFamily="49" charset="0"/>
                <a:cs typeface="Consolas" panose="020B0609020204030204" pitchFamily="49" charset="0"/>
              </a:rPr>
            </a:b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r>
              <a:rPr lang="en-US" sz="2000" dirty="0">
                <a:solidFill>
                  <a:schemeClr val="accent5">
                    <a:lumMod val="20000"/>
                    <a:lumOff val="80000"/>
                  </a:schemeClr>
                </a:solidFill>
                <a:latin typeface="Consolas" panose="020B0609020204030204" pitchFamily="49" charset="0"/>
                <a:cs typeface="Consolas" panose="020B0609020204030204" pitchFamily="49" charset="0"/>
              </a:rPr>
              <a:t>select new {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CustomerName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cu.Field</a:t>
            </a:r>
            <a:r>
              <a:rPr lang="en-US" sz="2000" dirty="0">
                <a:solidFill>
                  <a:schemeClr val="accent5">
                    <a:lumMod val="20000"/>
                    <a:lumOff val="80000"/>
                  </a:schemeClr>
                </a:solidFill>
                <a:latin typeface="Consolas" panose="020B0609020204030204" pitchFamily="49" charset="0"/>
                <a:cs typeface="Consolas" panose="020B0609020204030204" pitchFamily="49" charset="0"/>
              </a:rPr>
              <a:t>&lt;string&gt;("</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FullName</a:t>
            </a:r>
            <a:r>
              <a:rPr lang="en-US" sz="2000" dirty="0">
                <a:solidFill>
                  <a:schemeClr val="accent5">
                    <a:lumMod val="20000"/>
                    <a:lumOff val="80000"/>
                  </a:schemeClr>
                </a:solidFill>
                <a:latin typeface="Consolas" panose="020B0609020204030204" pitchFamily="49" charset="0"/>
                <a:cs typeface="Consolas" panose="020B0609020204030204" pitchFamily="49" charset="0"/>
              </a:rPr>
              <a:t>") };</a:t>
            </a:r>
            <a:endParaRPr lang="nl-BE" sz="20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72</a:t>
            </a:fld>
            <a:endParaRPr lang="nl-BE"/>
          </a:p>
        </p:txBody>
      </p:sp>
    </p:spTree>
    <p:extLst>
      <p:ext uri="{BB962C8B-B14F-4D97-AF65-F5344CB8AC3E}">
        <p14:creationId xmlns:p14="http://schemas.microsoft.com/office/powerpoint/2010/main" val="31197474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LINQ to Objects en DataSet</a:t>
            </a:r>
          </a:p>
        </p:txBody>
      </p:sp>
      <p:sp>
        <p:nvSpPr>
          <p:cNvPr id="3" name="Content Placeholder 2"/>
          <p:cNvSpPr>
            <a:spLocks noGrp="1"/>
          </p:cNvSpPr>
          <p:nvPr>
            <p:ph idx="1"/>
          </p:nvPr>
        </p:nvSpPr>
        <p:spPr>
          <a:xfrm>
            <a:off x="179512" y="1600200"/>
            <a:ext cx="8856984" cy="5108447"/>
          </a:xfrm>
          <a:solidFill>
            <a:schemeClr val="accent1"/>
          </a:solidFill>
        </p:spPr>
        <p:txBody>
          <a:bodyPr>
            <a:noAutofit/>
          </a:bodyPr>
          <a:lstStyle/>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 Build an ad hoc collection, although you could also include a </a:t>
            </a:r>
            <a:br>
              <a:rPr lang="en-US" sz="1800" dirty="0">
                <a:solidFill>
                  <a:schemeClr val="accent5">
                    <a:lumMod val="20000"/>
                    <a:lumOff val="80000"/>
                  </a:schemeClr>
                </a:solidFill>
                <a:latin typeface="Consolas" panose="020B0609020204030204" pitchFamily="49" charset="0"/>
                <a:cs typeface="Consolas" panose="020B0609020204030204" pitchFamily="49" charset="0"/>
              </a:rPr>
            </a:br>
            <a:r>
              <a:rPr lang="en-US" sz="1800" dirty="0">
                <a:solidFill>
                  <a:schemeClr val="accent5">
                    <a:lumMod val="20000"/>
                    <a:lumOff val="80000"/>
                  </a:schemeClr>
                </a:solidFill>
                <a:latin typeface="Consolas" panose="020B0609020204030204" pitchFamily="49" charset="0"/>
                <a:cs typeface="Consolas" panose="020B0609020204030204" pitchFamily="49" charset="0"/>
              </a:rPr>
              <a:t>// fully realized class.</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var statusTable[] = { </a:t>
            </a:r>
            <a:br>
              <a:rPr lang="nl-BE" sz="1700" dirty="0">
                <a:solidFill>
                  <a:schemeClr val="accent5">
                    <a:lumMod val="20000"/>
                    <a:lumOff val="80000"/>
                  </a:schemeClr>
                </a:solidFill>
                <a:latin typeface="Consolas" panose="020B0609020204030204" pitchFamily="49" charset="0"/>
                <a:cs typeface="Consolas" panose="020B0609020204030204" pitchFamily="49" charset="0"/>
              </a:rPr>
            </a:br>
            <a:r>
              <a:rPr lang="nl-BE" sz="1700" dirty="0">
                <a:solidFill>
                  <a:schemeClr val="accent5">
                    <a:lumMod val="20000"/>
                    <a:lumOff val="80000"/>
                  </a:schemeClr>
                </a:solidFill>
                <a:latin typeface="Consolas" panose="020B0609020204030204" pitchFamily="49" charset="0"/>
                <a:cs typeface="Consolas" panose="020B0609020204030204" pitchFamily="49" charset="0"/>
              </a:rPr>
              <a:t>			  new { Code = "P", Description = "Active Order" },</a:t>
            </a:r>
            <a:br>
              <a:rPr lang="nl-BE" sz="1700" dirty="0">
                <a:solidFill>
                  <a:schemeClr val="accent5">
                    <a:lumMod val="20000"/>
                    <a:lumOff val="80000"/>
                  </a:schemeClr>
                </a:solidFill>
                <a:latin typeface="Consolas" panose="020B0609020204030204" pitchFamily="49" charset="0"/>
                <a:cs typeface="Consolas" panose="020B0609020204030204" pitchFamily="49" charset="0"/>
              </a:rPr>
            </a:br>
            <a:r>
              <a:rPr lang="nl-BE" sz="1700" dirty="0">
                <a:solidFill>
                  <a:schemeClr val="accent5">
                    <a:lumMod val="20000"/>
                    <a:lumOff val="80000"/>
                  </a:schemeClr>
                </a:solidFill>
                <a:latin typeface="Consolas" panose="020B0609020204030204" pitchFamily="49" charset="0"/>
                <a:cs typeface="Consolas" panose="020B0609020204030204" pitchFamily="49" charset="0"/>
              </a:rPr>
              <a:t>		      </a:t>
            </a:r>
            <a:r>
              <a:rPr lang="en-US" sz="1700" dirty="0">
                <a:solidFill>
                  <a:schemeClr val="accent5">
                    <a:lumMod val="20000"/>
                    <a:lumOff val="80000"/>
                  </a:schemeClr>
                </a:solidFill>
                <a:latin typeface="Consolas" panose="020B0609020204030204" pitchFamily="49" charset="0"/>
                <a:cs typeface="Consolas" panose="020B0609020204030204" pitchFamily="49" charset="0"/>
              </a:rPr>
              <a:t>new { Code = "C", Description = "Completed / Shipped" }, </a:t>
            </a:r>
            <a:br>
              <a:rPr lang="en-US" sz="1700" dirty="0">
                <a:solidFill>
                  <a:schemeClr val="accent5">
                    <a:lumMod val="20000"/>
                    <a:lumOff val="80000"/>
                  </a:schemeClr>
                </a:solidFill>
                <a:latin typeface="Consolas" panose="020B0609020204030204" pitchFamily="49" charset="0"/>
                <a:cs typeface="Consolas" panose="020B0609020204030204" pitchFamily="49" charset="0"/>
              </a:rPr>
            </a:br>
            <a:r>
              <a:rPr lang="en-US" sz="1700" dirty="0">
                <a:solidFill>
                  <a:schemeClr val="accent5">
                    <a:lumMod val="20000"/>
                    <a:lumOff val="80000"/>
                  </a:schemeClr>
                </a:solidFill>
                <a:latin typeface="Consolas" panose="020B0609020204030204" pitchFamily="49" charset="0"/>
                <a:cs typeface="Consolas" panose="020B0609020204030204" pitchFamily="49" charset="0"/>
              </a:rPr>
              <a:t>		      </a:t>
            </a:r>
            <a:r>
              <a:rPr lang="nl-BE" sz="1700" dirty="0">
                <a:solidFill>
                  <a:schemeClr val="accent5">
                    <a:lumMod val="20000"/>
                    <a:lumOff val="80000"/>
                  </a:schemeClr>
                </a:solidFill>
                <a:latin typeface="Consolas" panose="020B0609020204030204" pitchFamily="49" charset="0"/>
                <a:cs typeface="Consolas" panose="020B0609020204030204" pitchFamily="49" charset="0"/>
              </a:rPr>
              <a:t>new { Code = "X", Description = "Canceled" }</a:t>
            </a:r>
            <a:br>
              <a:rPr lang="nl-BE" sz="1700" dirty="0">
                <a:solidFill>
                  <a:schemeClr val="accent5">
                    <a:lumMod val="20000"/>
                    <a:lumOff val="80000"/>
                  </a:schemeClr>
                </a:solidFill>
                <a:latin typeface="Consolas" panose="020B0609020204030204" pitchFamily="49" charset="0"/>
                <a:cs typeface="Consolas" panose="020B0609020204030204" pitchFamily="49" charset="0"/>
              </a:rPr>
            </a:br>
            <a:r>
              <a:rPr lang="nl-BE" sz="17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en-US" sz="1700" dirty="0">
                <a:solidFill>
                  <a:schemeClr val="accent5">
                    <a:lumMod val="20000"/>
                    <a:lumOff val="80000"/>
                  </a:schemeClr>
                </a:solidFill>
                <a:latin typeface="Consolas" panose="020B0609020204030204" pitchFamily="49" charset="0"/>
                <a:cs typeface="Consolas" panose="020B0609020204030204" pitchFamily="49" charset="0"/>
              </a:rPr>
              <a:t>// Link ADO.NET and Object collections in one query.</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var results = from ord in Order.AsEnumerable()</a:t>
            </a:r>
          </a:p>
          <a:p>
            <a:pPr>
              <a:buNone/>
            </a:pPr>
            <a:r>
              <a:rPr lang="en-US" sz="1700" dirty="0">
                <a:solidFill>
                  <a:schemeClr val="accent5">
                    <a:lumMod val="20000"/>
                    <a:lumOff val="80000"/>
                  </a:schemeClr>
                </a:solidFill>
                <a:latin typeface="Consolas" panose="020B0609020204030204" pitchFamily="49" charset="0"/>
                <a:cs typeface="Consolas" panose="020B0609020204030204" pitchFamily="49" charset="0"/>
              </a:rPr>
              <a:t>		       join </a:t>
            </a:r>
            <a:r>
              <a:rPr lang="en-US" sz="1700" dirty="0" err="1">
                <a:solidFill>
                  <a:schemeClr val="accent5">
                    <a:lumMod val="20000"/>
                    <a:lumOff val="80000"/>
                  </a:schemeClr>
                </a:solidFill>
                <a:latin typeface="Consolas" panose="020B0609020204030204" pitchFamily="49" charset="0"/>
                <a:cs typeface="Consolas" panose="020B0609020204030204" pitchFamily="49" charset="0"/>
              </a:rPr>
              <a:t>sts</a:t>
            </a:r>
            <a:r>
              <a:rPr lang="en-US" sz="1700" dirty="0">
                <a:solidFill>
                  <a:schemeClr val="accent5">
                    <a:lumMod val="20000"/>
                    <a:lumOff val="80000"/>
                  </a:schemeClr>
                </a:solidFill>
                <a:latin typeface="Consolas" panose="020B0609020204030204" pitchFamily="49" charset="0"/>
                <a:cs typeface="Consolas" panose="020B0609020204030204" pitchFamily="49" charset="0"/>
              </a:rPr>
              <a:t> in </a:t>
            </a:r>
            <a:r>
              <a:rPr lang="en-US" sz="1700" dirty="0" err="1">
                <a:solidFill>
                  <a:schemeClr val="accent5">
                    <a:lumMod val="20000"/>
                    <a:lumOff val="80000"/>
                  </a:schemeClr>
                </a:solidFill>
                <a:latin typeface="Consolas" panose="020B0609020204030204" pitchFamily="49" charset="0"/>
                <a:cs typeface="Consolas" panose="020B0609020204030204" pitchFamily="49" charset="0"/>
              </a:rPr>
              <a:t>statusTable</a:t>
            </a:r>
            <a:r>
              <a:rPr lang="en-US" sz="1700" dirty="0">
                <a:solidFill>
                  <a:schemeClr val="accent5">
                    <a:lumMod val="20000"/>
                    <a:lumOff val="80000"/>
                  </a:schemeClr>
                </a:solidFill>
                <a:latin typeface="Consolas" panose="020B0609020204030204" pitchFamily="49" charset="0"/>
                <a:cs typeface="Consolas" panose="020B0609020204030204" pitchFamily="49" charset="0"/>
              </a:rPr>
              <a:t> on</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		       </a:t>
            </a:r>
            <a:r>
              <a:rPr lang="nl-BE" sz="1700" dirty="0" err="1">
                <a:solidFill>
                  <a:schemeClr val="accent5">
                    <a:lumMod val="20000"/>
                    <a:lumOff val="80000"/>
                  </a:schemeClr>
                </a:solidFill>
                <a:latin typeface="Consolas" panose="020B0609020204030204" pitchFamily="49" charset="0"/>
                <a:cs typeface="Consolas" panose="020B0609020204030204" pitchFamily="49" charset="0"/>
              </a:rPr>
              <a:t>ord.Field</a:t>
            </a:r>
            <a:r>
              <a:rPr lang="nl-BE" sz="1700" dirty="0">
                <a:solidFill>
                  <a:schemeClr val="accent5">
                    <a:lumMod val="20000"/>
                    <a:lumOff val="80000"/>
                  </a:schemeClr>
                </a:solidFill>
                <a:latin typeface="Consolas" panose="020B0609020204030204" pitchFamily="49" charset="0"/>
                <a:cs typeface="Consolas" panose="020B0609020204030204" pitchFamily="49" charset="0"/>
              </a:rPr>
              <a:t>&lt;string&gt;("StatusCode") equals sts.Code</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		       </a:t>
            </a:r>
            <a:r>
              <a:rPr lang="nl-BE" sz="17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nl-BE" sz="1700" dirty="0">
                <a:solidFill>
                  <a:schemeClr val="accent5">
                    <a:lumMod val="20000"/>
                    <a:lumOff val="80000"/>
                  </a:schemeClr>
                </a:solidFill>
                <a:latin typeface="Consolas" panose="020B0609020204030204" pitchFamily="49" charset="0"/>
                <a:cs typeface="Consolas" panose="020B0609020204030204" pitchFamily="49" charset="0"/>
              </a:rPr>
              <a:t> ord.Field&lt;long&gt;("ID")</a:t>
            </a:r>
          </a:p>
          <a:p>
            <a:pPr>
              <a:buNone/>
            </a:pPr>
            <a:r>
              <a:rPr lang="en-US" sz="1700" dirty="0">
                <a:solidFill>
                  <a:schemeClr val="accent5">
                    <a:lumMod val="20000"/>
                    <a:lumOff val="80000"/>
                  </a:schemeClr>
                </a:solidFill>
                <a:latin typeface="Consolas" panose="020B0609020204030204" pitchFamily="49" charset="0"/>
                <a:cs typeface="Consolas" panose="020B0609020204030204" pitchFamily="49" charset="0"/>
              </a:rPr>
              <a:t>		       select new { </a:t>
            </a:r>
            <a:r>
              <a:rPr lang="en-US" sz="1700" dirty="0" err="1">
                <a:solidFill>
                  <a:schemeClr val="accent5">
                    <a:lumMod val="20000"/>
                    <a:lumOff val="80000"/>
                  </a:schemeClr>
                </a:solidFill>
                <a:latin typeface="Consolas" panose="020B0609020204030204" pitchFamily="49" charset="0"/>
                <a:cs typeface="Consolas" panose="020B0609020204030204" pitchFamily="49" charset="0"/>
              </a:rPr>
              <a:t>OrderID</a:t>
            </a:r>
            <a:r>
              <a:rPr lang="en-US" sz="1700" dirty="0">
                <a:solidFill>
                  <a:schemeClr val="accent5">
                    <a:lumMod val="20000"/>
                    <a:lumOff val="80000"/>
                  </a:schemeClr>
                </a:solidFill>
                <a:latin typeface="Consolas" panose="020B0609020204030204" pitchFamily="49" charset="0"/>
                <a:cs typeface="Consolas" panose="020B0609020204030204" pitchFamily="49" charset="0"/>
              </a:rPr>
              <a:t> = </a:t>
            </a:r>
            <a:r>
              <a:rPr lang="en-US" sz="1700" dirty="0" err="1">
                <a:solidFill>
                  <a:schemeClr val="accent5">
                    <a:lumMod val="20000"/>
                    <a:lumOff val="80000"/>
                  </a:schemeClr>
                </a:solidFill>
                <a:latin typeface="Consolas" panose="020B0609020204030204" pitchFamily="49" charset="0"/>
                <a:cs typeface="Consolas" panose="020B0609020204030204" pitchFamily="49" charset="0"/>
              </a:rPr>
              <a:t>ord.Field</a:t>
            </a:r>
            <a:r>
              <a:rPr lang="en-US" sz="1700" dirty="0">
                <a:solidFill>
                  <a:schemeClr val="accent5">
                    <a:lumMod val="20000"/>
                    <a:lumOff val="80000"/>
                  </a:schemeClr>
                </a:solidFill>
                <a:latin typeface="Consolas" panose="020B0609020204030204" pitchFamily="49" charset="0"/>
                <a:cs typeface="Consolas" panose="020B0609020204030204" pitchFamily="49" charset="0"/>
              </a:rPr>
              <a:t>&lt;long&gt;("ID"),</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				  			 </a:t>
            </a:r>
            <a:r>
              <a:rPr lang="nl-BE" sz="1700" dirty="0" err="1">
                <a:solidFill>
                  <a:schemeClr val="accent5">
                    <a:lumMod val="20000"/>
                    <a:lumOff val="80000"/>
                  </a:schemeClr>
                </a:solidFill>
                <a:latin typeface="Consolas" panose="020B0609020204030204" pitchFamily="49" charset="0"/>
                <a:cs typeface="Consolas" panose="020B0609020204030204" pitchFamily="49" charset="0"/>
              </a:rPr>
              <a:t>CurrentStatus</a:t>
            </a:r>
            <a:r>
              <a:rPr lang="nl-BE" sz="1700" dirty="0">
                <a:solidFill>
                  <a:schemeClr val="accent5">
                    <a:lumMod val="20000"/>
                    <a:lumOff val="80000"/>
                  </a:schemeClr>
                </a:solidFill>
                <a:latin typeface="Consolas" panose="020B0609020204030204" pitchFamily="49" charset="0"/>
                <a:cs typeface="Consolas" panose="020B0609020204030204" pitchFamily="49" charset="0"/>
              </a:rPr>
              <a:t> = sts.Description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73</a:t>
            </a:fld>
            <a:endParaRPr lang="nl-BE"/>
          </a:p>
        </p:txBody>
      </p:sp>
    </p:spTree>
    <p:extLst>
      <p:ext uri="{BB962C8B-B14F-4D97-AF65-F5344CB8AC3E}">
        <p14:creationId xmlns:p14="http://schemas.microsoft.com/office/powerpoint/2010/main" val="30156164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LINQ to SQL</a:t>
            </a:r>
          </a:p>
        </p:txBody>
      </p:sp>
      <p:sp>
        <p:nvSpPr>
          <p:cNvPr id="6" name="Text Placeholder 5"/>
          <p:cNvSpPr>
            <a:spLocks noGrp="1"/>
          </p:cNvSpPr>
          <p:nvPr>
            <p:ph type="body" idx="1"/>
          </p:nvPr>
        </p:nvSpPr>
        <p:spPr/>
        <p:txBody>
          <a:bodyPr/>
          <a:lstStyle/>
          <a:p>
            <a:endParaRPr lang="nl-BE"/>
          </a:p>
        </p:txBody>
      </p:sp>
      <p:sp>
        <p:nvSpPr>
          <p:cNvPr id="4" name="Slide Number Placeholder 3"/>
          <p:cNvSpPr>
            <a:spLocks noGrp="1"/>
          </p:cNvSpPr>
          <p:nvPr>
            <p:ph type="sldNum" sz="quarter" idx="12"/>
          </p:nvPr>
        </p:nvSpPr>
        <p:spPr/>
        <p:txBody>
          <a:bodyPr/>
          <a:lstStyle/>
          <a:p>
            <a:fld id="{8722EF77-155D-43FD-A48B-A950E6DC0062}" type="slidenum">
              <a:rPr lang="nl-BE" smtClean="0"/>
              <a:pPr/>
              <a:t>74</a:t>
            </a:fld>
            <a:endParaRPr lang="nl-BE"/>
          </a:p>
        </p:txBody>
      </p:sp>
    </p:spTree>
    <p:extLst>
      <p:ext uri="{BB962C8B-B14F-4D97-AF65-F5344CB8AC3E}">
        <p14:creationId xmlns:p14="http://schemas.microsoft.com/office/powerpoint/2010/main" val="3738893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LINQ to SQL</a:t>
            </a:r>
          </a:p>
        </p:txBody>
      </p:sp>
      <p:sp>
        <p:nvSpPr>
          <p:cNvPr id="6" name="Content Placeholder 5"/>
          <p:cNvSpPr>
            <a:spLocks noGrp="1"/>
          </p:cNvSpPr>
          <p:nvPr>
            <p:ph idx="1"/>
          </p:nvPr>
        </p:nvSpPr>
        <p:spPr/>
        <p:txBody>
          <a:bodyPr/>
          <a:lstStyle/>
          <a:p>
            <a:r>
              <a:rPr lang="nl-BE" dirty="0"/>
              <a:t>Voor SQL Server</a:t>
            </a:r>
          </a:p>
          <a:p>
            <a:pPr lvl="1"/>
            <a:r>
              <a:rPr lang="nl-BE" dirty="0"/>
              <a:t>3 mogelijke LINQ providers</a:t>
            </a:r>
          </a:p>
          <a:p>
            <a:pPr lvl="2"/>
            <a:r>
              <a:rPr lang="nl-BE" dirty="0"/>
              <a:t>LINQ to DataSet</a:t>
            </a:r>
          </a:p>
          <a:p>
            <a:pPr lvl="2"/>
            <a:r>
              <a:rPr lang="nl-BE" dirty="0"/>
              <a:t>LINQ to Entities (zie later)</a:t>
            </a:r>
          </a:p>
          <a:p>
            <a:pPr lvl="2"/>
            <a:r>
              <a:rPr lang="nl-BE" dirty="0"/>
              <a:t>LINQ to SQL</a:t>
            </a:r>
          </a:p>
          <a:p>
            <a:pPr lvl="3"/>
            <a:r>
              <a:rPr lang="nl-BE" dirty="0"/>
              <a:t>Speciaal gebouwd om met SQL Server tabellen te interageren, en de queries tonen die dichte verwantschap mooi aan</a:t>
            </a:r>
          </a:p>
          <a:p>
            <a:pPr lvl="3"/>
            <a:r>
              <a:rPr lang="nl-BE" dirty="0"/>
              <a:t>Voorziet een raamwerk om relationele data als objecten te beheren, terwijl je nog queries kan uitvoeren op de data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75</a:t>
            </a:fld>
            <a:endParaRPr lang="nl-BE"/>
          </a:p>
        </p:txBody>
      </p:sp>
    </p:spTree>
    <p:extLst>
      <p:ext uri="{BB962C8B-B14F-4D97-AF65-F5344CB8AC3E}">
        <p14:creationId xmlns:p14="http://schemas.microsoft.com/office/powerpoint/2010/main" val="22631938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LINQ to SQL</a:t>
            </a:r>
          </a:p>
        </p:txBody>
      </p:sp>
      <p:sp>
        <p:nvSpPr>
          <p:cNvPr id="3" name="Content Placeholder 2"/>
          <p:cNvSpPr>
            <a:spLocks noGrp="1"/>
          </p:cNvSpPr>
          <p:nvPr>
            <p:ph idx="1"/>
          </p:nvPr>
        </p:nvSpPr>
        <p:spPr/>
        <p:txBody>
          <a:bodyPr>
            <a:normAutofit lnSpcReduction="10000"/>
          </a:bodyPr>
          <a:lstStyle/>
          <a:p>
            <a:r>
              <a:rPr lang="nl-BE" dirty="0"/>
              <a:t>Object-relational mapping (ORM) tool</a:t>
            </a:r>
          </a:p>
          <a:p>
            <a:pPr lvl="1"/>
            <a:r>
              <a:rPr lang="nl-BE" dirty="0"/>
              <a:t>Enerzijds: objecten en klassen (applicatie)</a:t>
            </a:r>
          </a:p>
          <a:p>
            <a:pPr lvl="1"/>
            <a:r>
              <a:rPr lang="nl-BE" dirty="0"/>
              <a:t>Anderzijds: data die opgeslagen is als records in tabellen</a:t>
            </a:r>
          </a:p>
          <a:p>
            <a:pPr lvl="1"/>
            <a:r>
              <a:rPr lang="nl-BE" dirty="0"/>
              <a:t>Mapping tussen beiden vinden</a:t>
            </a:r>
          </a:p>
          <a:p>
            <a:pPr lvl="2"/>
            <a:r>
              <a:rPr lang="nl-BE" dirty="0"/>
              <a:t>Niet evident!</a:t>
            </a:r>
          </a:p>
          <a:p>
            <a:pPr lvl="2"/>
            <a:r>
              <a:rPr lang="nl-BE" dirty="0"/>
              <a:t>Structuur van gegevens in objecten wijkt af van de structuur van gegevens in databank</a:t>
            </a:r>
          </a:p>
          <a:p>
            <a:pPr lvl="3"/>
            <a:r>
              <a:rPr lang="nl-BE" dirty="0"/>
              <a:t>Gegevens uit 1 object kunnen verspreid zijn over meerdere tabellen</a:t>
            </a:r>
          </a:p>
          <a:p>
            <a:r>
              <a:rPr lang="nl-BE" dirty="0"/>
              <a:t>Datacentrisch vs objectcentrisch</a:t>
            </a:r>
          </a:p>
        </p:txBody>
      </p:sp>
      <p:sp>
        <p:nvSpPr>
          <p:cNvPr id="4" name="Slide Number Placeholder 3"/>
          <p:cNvSpPr>
            <a:spLocks noGrp="1"/>
          </p:cNvSpPr>
          <p:nvPr>
            <p:ph type="sldNum" sz="quarter" idx="12"/>
          </p:nvPr>
        </p:nvSpPr>
        <p:spPr/>
        <p:txBody>
          <a:bodyPr/>
          <a:lstStyle/>
          <a:p>
            <a:fld id="{8722EF77-155D-43FD-A48B-A950E6DC0062}" type="slidenum">
              <a:rPr lang="nl-BE" smtClean="0"/>
              <a:pPr/>
              <a:t>76</a:t>
            </a:fld>
            <a:endParaRPr lang="nl-BE"/>
          </a:p>
        </p:txBody>
      </p:sp>
    </p:spTree>
    <p:extLst>
      <p:ext uri="{BB962C8B-B14F-4D97-AF65-F5344CB8AC3E}">
        <p14:creationId xmlns:p14="http://schemas.microsoft.com/office/powerpoint/2010/main" val="37130428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Data modelleren</a:t>
            </a:r>
          </a:p>
        </p:txBody>
      </p:sp>
      <p:sp>
        <p:nvSpPr>
          <p:cNvPr id="3" name="Content Placeholder 2"/>
          <p:cNvSpPr>
            <a:spLocks noGrp="1"/>
          </p:cNvSpPr>
          <p:nvPr>
            <p:ph idx="1"/>
          </p:nvPr>
        </p:nvSpPr>
        <p:spPr/>
        <p:txBody>
          <a:bodyPr/>
          <a:lstStyle/>
          <a:p>
            <a:r>
              <a:rPr lang="nl-BE" dirty="0"/>
              <a:t>LINQ to SQL model genereren vanuit een bestaande databank</a:t>
            </a:r>
          </a:p>
          <a:p>
            <a:endParaRPr lang="nl-BE" dirty="0"/>
          </a:p>
          <a:p>
            <a:r>
              <a:rPr lang="nl-BE" dirty="0"/>
              <a:t>Demo</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77</a:t>
            </a:fld>
            <a:endParaRPr lang="nl-BE"/>
          </a:p>
        </p:txBody>
      </p:sp>
    </p:spTree>
    <p:extLst>
      <p:ext uri="{BB962C8B-B14F-4D97-AF65-F5344CB8AC3E}">
        <p14:creationId xmlns:p14="http://schemas.microsoft.com/office/powerpoint/2010/main" val="6354586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Stappen</a:t>
            </a:r>
          </a:p>
        </p:txBody>
      </p:sp>
      <p:sp>
        <p:nvSpPr>
          <p:cNvPr id="3" name="Content Placeholder 2"/>
          <p:cNvSpPr>
            <a:spLocks noGrp="1"/>
          </p:cNvSpPr>
          <p:nvPr>
            <p:ph idx="1"/>
          </p:nvPr>
        </p:nvSpPr>
        <p:spPr/>
        <p:txBody>
          <a:bodyPr/>
          <a:lstStyle/>
          <a:p>
            <a:r>
              <a:rPr lang="nl-BE" dirty="0"/>
              <a:t>Nieuw project maken</a:t>
            </a:r>
          </a:p>
          <a:p>
            <a:r>
              <a:rPr lang="nl-BE" dirty="0"/>
              <a:t>Kies Add &gt; New Item &gt; LINQ to SQL Classes</a:t>
            </a:r>
          </a:p>
          <a:p>
            <a:r>
              <a:rPr lang="nl-BE" dirty="0"/>
              <a:t>Noem het NorthWind.dbml</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78</a:t>
            </a:fld>
            <a:endParaRPr lang="nl-BE"/>
          </a:p>
        </p:txBody>
      </p:sp>
    </p:spTree>
    <p:extLst>
      <p:ext uri="{BB962C8B-B14F-4D97-AF65-F5344CB8AC3E}">
        <p14:creationId xmlns:p14="http://schemas.microsoft.com/office/powerpoint/2010/main" val="34566560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Stappen</a:t>
            </a:r>
          </a:p>
        </p:txBody>
      </p:sp>
      <p:sp>
        <p:nvSpPr>
          <p:cNvPr id="4" name="Tijdelijke aanduiding voor dianummer 3"/>
          <p:cNvSpPr>
            <a:spLocks noGrp="1"/>
          </p:cNvSpPr>
          <p:nvPr>
            <p:ph type="sldNum" sz="quarter" idx="12"/>
          </p:nvPr>
        </p:nvSpPr>
        <p:spPr/>
        <p:txBody>
          <a:bodyPr/>
          <a:lstStyle/>
          <a:p>
            <a:fld id="{8722EF77-155D-43FD-A48B-A950E6DC0062}" type="slidenum">
              <a:rPr lang="nl-BE" smtClean="0"/>
              <a:pPr/>
              <a:t>79</a:t>
            </a:fld>
            <a:endParaRPr lang="nl-BE"/>
          </a:p>
        </p:txBody>
      </p:sp>
      <p:pic>
        <p:nvPicPr>
          <p:cNvPr id="5" name="Picture 3"/>
          <p:cNvPicPr>
            <a:picLocks noGrp="1" noChangeAspect="1" noChangeArrowheads="1"/>
          </p:cNvPicPr>
          <p:nvPr>
            <p:ph idx="1"/>
          </p:nvPr>
        </p:nvPicPr>
        <p:blipFill>
          <a:blip r:embed="rId2" cstate="print"/>
          <a:srcRect/>
          <a:stretch>
            <a:fillRect/>
          </a:stretch>
        </p:blipFill>
        <p:spPr bwMode="auto">
          <a:xfrm>
            <a:off x="495300" y="1720056"/>
            <a:ext cx="8153400" cy="4286250"/>
          </a:xfrm>
          <a:prstGeom prst="rect">
            <a:avLst/>
          </a:prstGeom>
          <a:noFill/>
          <a:ln w="9525">
            <a:noFill/>
            <a:miter lim="800000"/>
            <a:headEnd/>
            <a:tailEnd/>
          </a:ln>
        </p:spPr>
      </p:pic>
    </p:spTree>
    <p:extLst>
      <p:ext uri="{BB962C8B-B14F-4D97-AF65-F5344CB8AC3E}">
        <p14:creationId xmlns:p14="http://schemas.microsoft.com/office/powerpoint/2010/main" val="17810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2672916"/>
            <a:ext cx="8424936"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Alternatief</a:t>
            </a:r>
          </a:p>
        </p:txBody>
      </p:sp>
      <p:sp>
        <p:nvSpPr>
          <p:cNvPr id="3" name="Content Placeholder 2"/>
          <p:cNvSpPr>
            <a:spLocks noGrp="1"/>
          </p:cNvSpPr>
          <p:nvPr>
            <p:ph idx="1"/>
          </p:nvPr>
        </p:nvSpPr>
        <p:spPr/>
        <p:txBody>
          <a:bodyPr>
            <a:normAutofit fontScale="92500"/>
          </a:bodyPr>
          <a:lstStyle/>
          <a:p>
            <a:r>
              <a:rPr lang="nl-BE" dirty="0"/>
              <a:t>Je kan </a:t>
            </a:r>
            <a:r>
              <a:rPr lang="nl-BE" dirty="0" err="1"/>
              <a:t>deferred</a:t>
            </a:r>
            <a:r>
              <a:rPr lang="nl-BE" dirty="0"/>
              <a:t> </a:t>
            </a:r>
            <a:r>
              <a:rPr lang="nl-BE" dirty="0" err="1"/>
              <a:t>execution</a:t>
            </a:r>
            <a:r>
              <a:rPr lang="nl-BE" dirty="0"/>
              <a:t> omzeilen door na LINQ query </a:t>
            </a:r>
            <a:r>
              <a:rPr lang="nl-BE" dirty="0" err="1"/>
              <a:t>ToList</a:t>
            </a:r>
            <a:r>
              <a:rPr lang="nl-BE" dirty="0"/>
              <a:t>() te plaatsen</a:t>
            </a:r>
          </a:p>
          <a:p>
            <a:pPr>
              <a:buNone/>
            </a:pPr>
            <a:r>
              <a:rPr lang="en-US" sz="2400" dirty="0">
                <a:solidFill>
                  <a:schemeClr val="accent5">
                    <a:lumMod val="20000"/>
                    <a:lumOff val="80000"/>
                  </a:schemeClr>
                </a:solidFill>
                <a:latin typeface="Consolas" pitchFamily="49" charset="0"/>
                <a:cs typeface="Consolas" pitchFamily="49" charset="0"/>
              </a:rPr>
              <a:t>List&lt;string&gt; results = </a:t>
            </a:r>
            <a:r>
              <a:rPr lang="en-US" sz="2400" b="1" dirty="0">
                <a:solidFill>
                  <a:schemeClr val="accent5">
                    <a:lumMod val="20000"/>
                    <a:lumOff val="80000"/>
                  </a:schemeClr>
                </a:solidFill>
                <a:latin typeface="Consolas" pitchFamily="49" charset="0"/>
                <a:cs typeface="Consolas" pitchFamily="49" charset="0"/>
              </a:rPr>
              <a:t>(</a:t>
            </a:r>
            <a:r>
              <a:rPr lang="en-US" sz="2400" dirty="0">
                <a:solidFill>
                  <a:schemeClr val="accent5">
                    <a:lumMod val="20000"/>
                    <a:lumOff val="80000"/>
                  </a:schemeClr>
                </a:solidFill>
                <a:latin typeface="Consolas" pitchFamily="49" charset="0"/>
                <a:cs typeface="Consolas" pitchFamily="49" charset="0"/>
              </a:rPr>
              <a:t>from string c in colors</a:t>
            </a:r>
          </a:p>
          <a:p>
            <a:pPr>
              <a:buNone/>
            </a:pPr>
            <a:r>
              <a:rPr lang="nl-BE" sz="2400" dirty="0">
                <a:solidFill>
                  <a:schemeClr val="accent5">
                    <a:lumMod val="20000"/>
                    <a:lumOff val="80000"/>
                  </a:schemeClr>
                </a:solidFill>
                <a:latin typeface="Consolas" pitchFamily="49" charset="0"/>
                <a:cs typeface="Consolas" pitchFamily="49" charset="0"/>
              </a:rPr>
              <a:t>				   	   	</a:t>
            </a:r>
            <a:r>
              <a:rPr lang="nl-BE" sz="2400" dirty="0" err="1">
                <a:solidFill>
                  <a:schemeClr val="accent5">
                    <a:lumMod val="20000"/>
                    <a:lumOff val="80000"/>
                  </a:schemeClr>
                </a:solidFill>
                <a:latin typeface="Consolas" pitchFamily="49" charset="0"/>
                <a:cs typeface="Consolas" pitchFamily="49" charset="0"/>
              </a:rPr>
              <a:t>where</a:t>
            </a:r>
            <a:r>
              <a:rPr lang="nl-BE" sz="2400" dirty="0">
                <a:solidFill>
                  <a:schemeClr val="accent5">
                    <a:lumMod val="20000"/>
                    <a:lumOff val="80000"/>
                  </a:schemeClr>
                </a:solidFill>
                <a:latin typeface="Consolas" pitchFamily="49" charset="0"/>
                <a:cs typeface="Consolas" pitchFamily="49" charset="0"/>
              </a:rPr>
              <a:t> c.StartsWith("B")</a:t>
            </a:r>
          </a:p>
          <a:p>
            <a:pPr>
              <a:buNone/>
            </a:pPr>
            <a:r>
              <a:rPr lang="nl-BE" sz="2400" dirty="0">
                <a:solidFill>
                  <a:schemeClr val="accent5">
                    <a:lumMod val="20000"/>
                    <a:lumOff val="80000"/>
                  </a:schemeClr>
                </a:solidFill>
                <a:latin typeface="Consolas" pitchFamily="49" charset="0"/>
                <a:cs typeface="Consolas" pitchFamily="49" charset="0"/>
              </a:rPr>
              <a:t>							   orderby c</a:t>
            </a:r>
          </a:p>
          <a:p>
            <a:pPr>
              <a:buNone/>
            </a:pPr>
            <a:r>
              <a:rPr lang="nl-BE" sz="2400" dirty="0">
                <a:solidFill>
                  <a:schemeClr val="accent5">
                    <a:lumMod val="20000"/>
                    <a:lumOff val="80000"/>
                  </a:schemeClr>
                </a:solidFill>
                <a:latin typeface="Consolas" pitchFamily="49" charset="0"/>
                <a:cs typeface="Consolas" pitchFamily="49" charset="0"/>
              </a:rPr>
              <a:t>							   select c</a:t>
            </a:r>
            <a:r>
              <a:rPr lang="nl-BE" sz="2400" b="1" dirty="0">
                <a:solidFill>
                  <a:schemeClr val="accent5">
                    <a:lumMod val="20000"/>
                    <a:lumOff val="80000"/>
                  </a:schemeClr>
                </a:solidFill>
                <a:latin typeface="Consolas" pitchFamily="49" charset="0"/>
                <a:cs typeface="Consolas" pitchFamily="49" charset="0"/>
              </a:rPr>
              <a:t>).ToList()</a:t>
            </a:r>
            <a:r>
              <a:rPr lang="nl-BE" sz="2400" dirty="0">
                <a:solidFill>
                  <a:schemeClr val="accent5">
                    <a:lumMod val="20000"/>
                    <a:lumOff val="80000"/>
                  </a:schemeClr>
                </a:solidFill>
                <a:latin typeface="Consolas" pitchFamily="49" charset="0"/>
                <a:cs typeface="Consolas" pitchFamily="49" charset="0"/>
              </a:rPr>
              <a:t>;</a:t>
            </a:r>
          </a:p>
          <a:p>
            <a:pPr>
              <a:buNone/>
            </a:pPr>
            <a:r>
              <a:rPr lang="nl-BE" sz="2400" dirty="0">
                <a:solidFill>
                  <a:schemeClr val="accent5">
                    <a:lumMod val="20000"/>
                    <a:lumOff val="80000"/>
                  </a:schemeClr>
                </a:solidFill>
                <a:latin typeface="Consolas" pitchFamily="49" charset="0"/>
                <a:cs typeface="Consolas" pitchFamily="49" charset="0"/>
              </a:rPr>
              <a:t>foreach (var color in results) {</a:t>
            </a:r>
          </a:p>
          <a:p>
            <a:pPr>
              <a:buNone/>
            </a:pPr>
            <a:r>
              <a:rPr lang="nl-BE" sz="2400" dirty="0">
                <a:solidFill>
                  <a:schemeClr val="accent5">
                    <a:lumMod val="20000"/>
                    <a:lumOff val="80000"/>
                  </a:schemeClr>
                </a:solidFill>
                <a:latin typeface="Consolas" pitchFamily="49" charset="0"/>
                <a:cs typeface="Consolas" pitchFamily="49" charset="0"/>
              </a:rPr>
              <a:t>	Console.Writeline(color);</a:t>
            </a:r>
          </a:p>
          <a:p>
            <a:pPr>
              <a:buNone/>
            </a:pPr>
            <a:r>
              <a:rPr lang="nl-BE" sz="2400" dirty="0">
                <a:solidFill>
                  <a:schemeClr val="accent5">
                    <a:lumMod val="20000"/>
                    <a:lumOff val="80000"/>
                  </a:schemeClr>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8722EF77-155D-43FD-A48B-A950E6DC0062}" type="slidenum">
              <a:rPr lang="nl-BE" smtClean="0"/>
              <a:pPr/>
              <a:t>8</a:t>
            </a:fld>
            <a:endParaRPr lang="nl-BE"/>
          </a:p>
        </p:txBody>
      </p:sp>
      <p:sp>
        <p:nvSpPr>
          <p:cNvPr id="6" name="Oval 5"/>
          <p:cNvSpPr/>
          <p:nvPr/>
        </p:nvSpPr>
        <p:spPr>
          <a:xfrm>
            <a:off x="5716488" y="4000789"/>
            <a:ext cx="1728192" cy="64807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04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Stappen</a:t>
            </a:r>
          </a:p>
        </p:txBody>
      </p:sp>
      <p:sp>
        <p:nvSpPr>
          <p:cNvPr id="3" name="Content Placeholder 2"/>
          <p:cNvSpPr>
            <a:spLocks noGrp="1"/>
          </p:cNvSpPr>
          <p:nvPr>
            <p:ph idx="1"/>
          </p:nvPr>
        </p:nvSpPr>
        <p:spPr/>
        <p:txBody>
          <a:bodyPr>
            <a:normAutofit lnSpcReduction="10000"/>
          </a:bodyPr>
          <a:lstStyle/>
          <a:p>
            <a:r>
              <a:rPr lang="nl-BE" dirty="0"/>
              <a:t>Open in Server Explorer databank die je wilt gebruiken</a:t>
            </a:r>
          </a:p>
          <a:p>
            <a:r>
              <a:rPr lang="nl-BE" dirty="0"/>
              <a:t>Kies bijv. Northwind databank en sleep de volgende tabellen op linkergedeelte van het venster</a:t>
            </a:r>
          </a:p>
          <a:p>
            <a:pPr lvl="1"/>
            <a:r>
              <a:rPr lang="nl-BE" dirty="0"/>
              <a:t>Customers, Orders, Order Details, Employees</a:t>
            </a:r>
          </a:p>
          <a:p>
            <a:pPr lvl="1">
              <a:buNone/>
            </a:pPr>
            <a:r>
              <a:rPr lang="nl-BE" dirty="0"/>
              <a:t>En sleep de volgende stored procedures op het rechter deel van het venster:</a:t>
            </a:r>
          </a:p>
          <a:p>
            <a:pPr lvl="1"/>
            <a:r>
              <a:rPr lang="nl-BE" dirty="0"/>
              <a:t>CustOrderHist, CustOrderDetail</a:t>
            </a:r>
          </a:p>
        </p:txBody>
      </p:sp>
      <p:sp>
        <p:nvSpPr>
          <p:cNvPr id="4" name="Slide Number Placeholder 3"/>
          <p:cNvSpPr>
            <a:spLocks noGrp="1"/>
          </p:cNvSpPr>
          <p:nvPr>
            <p:ph type="sldNum" sz="quarter" idx="12"/>
          </p:nvPr>
        </p:nvSpPr>
        <p:spPr/>
        <p:txBody>
          <a:bodyPr/>
          <a:lstStyle/>
          <a:p>
            <a:fld id="{8722EF77-155D-43FD-A48B-A950E6DC0062}" type="slidenum">
              <a:rPr lang="nl-BE" smtClean="0"/>
              <a:pPr/>
              <a:t>80</a:t>
            </a:fld>
            <a:endParaRPr lang="nl-BE"/>
          </a:p>
        </p:txBody>
      </p:sp>
    </p:spTree>
    <p:extLst>
      <p:ext uri="{BB962C8B-B14F-4D97-AF65-F5344CB8AC3E}">
        <p14:creationId xmlns:p14="http://schemas.microsoft.com/office/powerpoint/2010/main" val="619710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8722EF77-155D-43FD-A48B-A950E6DC0062}" type="slidenum">
              <a:rPr lang="nl-BE" smtClean="0"/>
              <a:pPr/>
              <a:t>81</a:t>
            </a:fld>
            <a:endParaRPr lang="nl-BE"/>
          </a:p>
        </p:txBody>
      </p:sp>
      <p:pic>
        <p:nvPicPr>
          <p:cNvPr id="5" name="Picture 2"/>
          <p:cNvPicPr>
            <a:picLocks noChangeAspect="1" noChangeArrowheads="1"/>
          </p:cNvPicPr>
          <p:nvPr/>
        </p:nvPicPr>
        <p:blipFill>
          <a:blip r:embed="rId2" cstate="print"/>
          <a:srcRect/>
          <a:stretch>
            <a:fillRect/>
          </a:stretch>
        </p:blipFill>
        <p:spPr bwMode="auto">
          <a:xfrm>
            <a:off x="1" y="476671"/>
            <a:ext cx="9163048" cy="6276553"/>
          </a:xfrm>
          <a:prstGeom prst="rect">
            <a:avLst/>
          </a:prstGeom>
          <a:noFill/>
          <a:ln w="9525">
            <a:noFill/>
            <a:miter lim="800000"/>
            <a:headEnd/>
            <a:tailEnd/>
          </a:ln>
        </p:spPr>
      </p:pic>
    </p:spTree>
    <p:extLst>
      <p:ext uri="{BB962C8B-B14F-4D97-AF65-F5344CB8AC3E}">
        <p14:creationId xmlns:p14="http://schemas.microsoft.com/office/powerpoint/2010/main" val="223621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NorthWind.designer.cs</a:t>
            </a:r>
            <a:endParaRPr lang="nl-BE" dirty="0"/>
          </a:p>
        </p:txBody>
      </p:sp>
      <p:sp>
        <p:nvSpPr>
          <p:cNvPr id="3" name="Content Placeholder 2"/>
          <p:cNvSpPr>
            <a:spLocks noGrp="1"/>
          </p:cNvSpPr>
          <p:nvPr>
            <p:ph idx="1"/>
          </p:nvPr>
        </p:nvSpPr>
        <p:spPr/>
        <p:txBody>
          <a:bodyPr/>
          <a:lstStyle/>
          <a:p>
            <a:r>
              <a:rPr lang="nl-BE" dirty="0"/>
              <a:t>Deze file bevat alle informatie over de mapping tussen databank en objecten in C#</a:t>
            </a:r>
          </a:p>
          <a:p>
            <a:r>
              <a:rPr lang="nl-BE" dirty="0"/>
              <a:t>Klasse:</a:t>
            </a:r>
          </a:p>
          <a:p>
            <a:pPr lvl="1"/>
            <a:r>
              <a:rPr lang="nl-BE" dirty="0"/>
              <a:t>Customer: velden + constructoren</a:t>
            </a:r>
          </a:p>
          <a:p>
            <a:pPr lvl="1"/>
            <a:r>
              <a:rPr lang="nl-BE" dirty="0"/>
              <a:t>Order: idem</a:t>
            </a:r>
          </a:p>
          <a:p>
            <a:pPr lvl="1"/>
            <a:r>
              <a:rPr lang="nl-BE" dirty="0"/>
              <a:t>Order_Detail: idem</a:t>
            </a:r>
          </a:p>
          <a:p>
            <a:pPr lvl="1"/>
            <a:r>
              <a:rPr lang="nl-BE" dirty="0"/>
              <a:t>Employee: idem</a:t>
            </a:r>
          </a:p>
          <a:p>
            <a:r>
              <a:rPr lang="nl-BE" dirty="0"/>
              <a:t>Relaties tussen de klassen</a:t>
            </a:r>
          </a:p>
        </p:txBody>
      </p:sp>
      <p:sp>
        <p:nvSpPr>
          <p:cNvPr id="4" name="Slide Number Placeholder 3"/>
          <p:cNvSpPr>
            <a:spLocks noGrp="1"/>
          </p:cNvSpPr>
          <p:nvPr>
            <p:ph type="sldNum" sz="quarter" idx="12"/>
          </p:nvPr>
        </p:nvSpPr>
        <p:spPr/>
        <p:txBody>
          <a:bodyPr/>
          <a:lstStyle/>
          <a:p>
            <a:fld id="{8722EF77-155D-43FD-A48B-A950E6DC0062}" type="slidenum">
              <a:rPr lang="nl-BE" smtClean="0"/>
              <a:pPr/>
              <a:t>82</a:t>
            </a:fld>
            <a:endParaRPr lang="nl-BE"/>
          </a:p>
        </p:txBody>
      </p:sp>
    </p:spTree>
    <p:extLst>
      <p:ext uri="{BB962C8B-B14F-4D97-AF65-F5344CB8AC3E}">
        <p14:creationId xmlns:p14="http://schemas.microsoft.com/office/powerpoint/2010/main" val="22919129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DataContext klasse</a:t>
            </a:r>
          </a:p>
        </p:txBody>
      </p:sp>
      <p:sp>
        <p:nvSpPr>
          <p:cNvPr id="3" name="Content Placeholder 2"/>
          <p:cNvSpPr>
            <a:spLocks noGrp="1"/>
          </p:cNvSpPr>
          <p:nvPr>
            <p:ph idx="1"/>
          </p:nvPr>
        </p:nvSpPr>
        <p:spPr/>
        <p:txBody>
          <a:bodyPr/>
          <a:lstStyle/>
          <a:p>
            <a:r>
              <a:rPr lang="nl-BE" dirty="0"/>
              <a:t>Belangrijkste klasse in dit bestand</a:t>
            </a:r>
          </a:p>
          <a:p>
            <a:pPr lvl="1"/>
            <a:r>
              <a:rPr lang="nl-BE" dirty="0"/>
              <a:t>NorthWindDataContext klasse</a:t>
            </a:r>
          </a:p>
          <a:p>
            <a:pPr lvl="1"/>
            <a:r>
              <a:rPr lang="nl-BE" dirty="0"/>
              <a:t>Zorgt voor het versturen van data van en naar SQL Server databank</a:t>
            </a:r>
          </a:p>
          <a:p>
            <a:pPr lvl="1"/>
            <a:r>
              <a:rPr lang="nl-BE" dirty="0"/>
              <a:t>Connection string bevindt zich in app.config file</a:t>
            </a:r>
          </a:p>
        </p:txBody>
      </p:sp>
      <p:sp>
        <p:nvSpPr>
          <p:cNvPr id="4" name="Slide Number Placeholder 3"/>
          <p:cNvSpPr>
            <a:spLocks noGrp="1"/>
          </p:cNvSpPr>
          <p:nvPr>
            <p:ph type="sldNum" sz="quarter" idx="12"/>
          </p:nvPr>
        </p:nvSpPr>
        <p:spPr/>
        <p:txBody>
          <a:bodyPr/>
          <a:lstStyle/>
          <a:p>
            <a:fld id="{8722EF77-155D-43FD-A48B-A950E6DC0062}" type="slidenum">
              <a:rPr lang="nl-BE" smtClean="0"/>
              <a:pPr/>
              <a:t>83</a:t>
            </a:fld>
            <a:endParaRPr lang="nl-BE"/>
          </a:p>
        </p:txBody>
      </p:sp>
    </p:spTree>
    <p:extLst>
      <p:ext uri="{BB962C8B-B14F-4D97-AF65-F5344CB8AC3E}">
        <p14:creationId xmlns:p14="http://schemas.microsoft.com/office/powerpoint/2010/main" val="1883599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Basis query met filter en sorteren</a:t>
            </a:r>
          </a:p>
        </p:txBody>
      </p:sp>
      <p:sp>
        <p:nvSpPr>
          <p:cNvPr id="3" name="Content Placeholder 2"/>
          <p:cNvSpPr>
            <a:spLocks noGrp="1"/>
          </p:cNvSpPr>
          <p:nvPr>
            <p:ph idx="1"/>
          </p:nvPr>
        </p:nvSpPr>
        <p:spPr>
          <a:solidFill>
            <a:schemeClr val="accent1"/>
          </a:solidFill>
        </p:spPr>
        <p:txBody>
          <a:bodyPr>
            <a:norm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en-US" sz="18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800" dirty="0">
                <a:solidFill>
                  <a:schemeClr val="accent5">
                    <a:lumMod val="20000"/>
                    <a:lumOff val="80000"/>
                  </a:schemeClr>
                </a:solidFill>
                <a:latin typeface="Consolas" panose="020B0609020204030204" pitchFamily="49" charset="0"/>
                <a:cs typeface="Consolas" panose="020B0609020204030204" pitchFamily="49" charset="0"/>
              </a:rPr>
              <a:t> customers = from c in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ctx.Customers</a:t>
            </a:r>
            <a:endParaRPr lang="en-US" sz="18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where</a:t>
            </a:r>
            <a:r>
              <a:rPr lang="nl-BE" sz="1800" dirty="0">
                <a:solidFill>
                  <a:schemeClr val="accent5">
                    <a:lumMod val="20000"/>
                    <a:lumOff val="80000"/>
                  </a:schemeClr>
                </a:solidFill>
                <a:latin typeface="Consolas" panose="020B0609020204030204" pitchFamily="49" charset="0"/>
                <a:cs typeface="Consolas" panose="020B0609020204030204" pitchFamily="49" charset="0"/>
              </a:rPr>
              <a:t> c.CompanyName.Contains("Restaurant")</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nl-BE" sz="1800" dirty="0">
                <a:solidFill>
                  <a:schemeClr val="accent5">
                    <a:lumMod val="20000"/>
                    <a:lumOff val="80000"/>
                  </a:schemeClr>
                </a:solidFill>
                <a:latin typeface="Consolas" panose="020B0609020204030204" pitchFamily="49" charset="0"/>
                <a:cs typeface="Consolas" panose="020B0609020204030204" pitchFamily="49" charset="0"/>
              </a:rPr>
              <a:t> c.PostalCode</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select c;</a:t>
            </a:r>
          </a:p>
          <a:p>
            <a:pPr>
              <a:buNone/>
            </a:pPr>
            <a:r>
              <a:rPr lang="nl-BE" sz="1800" dirty="0" err="1">
                <a:solidFill>
                  <a:schemeClr val="accent5">
                    <a:lumMod val="20000"/>
                    <a:lumOff val="80000"/>
                  </a:schemeClr>
                </a:solidFill>
                <a:latin typeface="Consolas" panose="020B0609020204030204" pitchFamily="49" charset="0"/>
                <a:cs typeface="Consolas" panose="020B0609020204030204" pitchFamily="49" charset="0"/>
              </a:rPr>
              <a:t>dg.DataSource</a:t>
            </a:r>
            <a:r>
              <a:rPr lang="nl-BE" sz="1800" dirty="0">
                <a:solidFill>
                  <a:schemeClr val="accent5">
                    <a:lumMod val="20000"/>
                    <a:lumOff val="80000"/>
                  </a:schemeClr>
                </a:solidFill>
                <a:latin typeface="Consolas" panose="020B0609020204030204" pitchFamily="49" charset="0"/>
                <a:cs typeface="Consolas" panose="020B0609020204030204" pitchFamily="49" charset="0"/>
              </a:rPr>
              <a:t> = customers;</a:t>
            </a:r>
          </a:p>
          <a:p>
            <a:pPr>
              <a:buNone/>
            </a:pPr>
            <a:r>
              <a:rPr lang="nl-BE" sz="2000" dirty="0">
                <a:latin typeface="Arial" pitchFamily="34" charset="0"/>
                <a:cs typeface="Arial" pitchFamily="34" charset="0"/>
              </a:rPr>
              <a:t>         </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84</a:t>
            </a:fld>
            <a:endParaRPr lang="nl-BE"/>
          </a:p>
        </p:txBody>
      </p:sp>
    </p:spTree>
    <p:extLst>
      <p:ext uri="{BB962C8B-B14F-4D97-AF65-F5344CB8AC3E}">
        <p14:creationId xmlns:p14="http://schemas.microsoft.com/office/powerpoint/2010/main" val="28765895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Projectie</a:t>
            </a:r>
          </a:p>
        </p:txBody>
      </p:sp>
      <p:sp>
        <p:nvSpPr>
          <p:cNvPr id="3" name="Content Placeholder 2"/>
          <p:cNvSpPr>
            <a:spLocks noGrp="1"/>
          </p:cNvSpPr>
          <p:nvPr>
            <p:ph idx="1"/>
          </p:nvPr>
        </p:nvSpPr>
        <p:spPr/>
        <p:txBody>
          <a:bodyPr/>
          <a:lstStyle/>
          <a:p>
            <a:r>
              <a:rPr lang="nl-BE" dirty="0"/>
              <a:t>In vorige query werden alle kolommen teruggeven:</a:t>
            </a:r>
          </a:p>
          <a:p>
            <a:pPr lvl="1"/>
            <a:r>
              <a:rPr lang="nl-BE" dirty="0"/>
              <a:t>Stel dat we enkel CustomerID, CompanyName, en PostalCode willen</a:t>
            </a:r>
          </a:p>
          <a:p>
            <a:pPr lvl="1"/>
            <a:r>
              <a:rPr lang="nl-BE" dirty="0"/>
              <a:t>Projectie toepassen</a:t>
            </a:r>
          </a:p>
        </p:txBody>
      </p:sp>
      <p:sp>
        <p:nvSpPr>
          <p:cNvPr id="4" name="Slide Number Placeholder 3"/>
          <p:cNvSpPr>
            <a:spLocks noGrp="1"/>
          </p:cNvSpPr>
          <p:nvPr>
            <p:ph type="sldNum" sz="quarter" idx="12"/>
          </p:nvPr>
        </p:nvSpPr>
        <p:spPr/>
        <p:txBody>
          <a:bodyPr/>
          <a:lstStyle/>
          <a:p>
            <a:fld id="{8722EF77-155D-43FD-A48B-A950E6DC0062}" type="slidenum">
              <a:rPr lang="nl-BE" smtClean="0"/>
              <a:pPr/>
              <a:t>85</a:t>
            </a:fld>
            <a:endParaRPr lang="nl-BE"/>
          </a:p>
        </p:txBody>
      </p:sp>
    </p:spTree>
    <p:extLst>
      <p:ext uri="{BB962C8B-B14F-4D97-AF65-F5344CB8AC3E}">
        <p14:creationId xmlns:p14="http://schemas.microsoft.com/office/powerpoint/2010/main" val="3963247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Projectie</a:t>
            </a:r>
          </a:p>
        </p:txBody>
      </p:sp>
      <p:sp>
        <p:nvSpPr>
          <p:cNvPr id="3" name="Content Placeholder 2"/>
          <p:cNvSpPr>
            <a:spLocks noGrp="1"/>
          </p:cNvSpPr>
          <p:nvPr>
            <p:ph idx="1"/>
          </p:nvPr>
        </p:nvSpPr>
        <p:spPr>
          <a:solidFill>
            <a:schemeClr val="accent1"/>
          </a:solidFill>
        </p:spPr>
        <p:txBody>
          <a:bodyPr>
            <a:normAutofit/>
          </a:bodyPr>
          <a:lstStyle/>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en-US" sz="19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900" dirty="0">
                <a:solidFill>
                  <a:schemeClr val="accent5">
                    <a:lumMod val="20000"/>
                    <a:lumOff val="80000"/>
                  </a:schemeClr>
                </a:solidFill>
                <a:latin typeface="Consolas" panose="020B0609020204030204" pitchFamily="49" charset="0"/>
                <a:cs typeface="Consolas" panose="020B0609020204030204" pitchFamily="49" charset="0"/>
              </a:rPr>
              <a:t> customers = from c in </a:t>
            </a:r>
            <a:r>
              <a:rPr lang="en-US" sz="1900" dirty="0" err="1">
                <a:solidFill>
                  <a:schemeClr val="accent5">
                    <a:lumMod val="20000"/>
                    <a:lumOff val="80000"/>
                  </a:schemeClr>
                </a:solidFill>
                <a:latin typeface="Consolas" panose="020B0609020204030204" pitchFamily="49" charset="0"/>
                <a:cs typeface="Consolas" panose="020B0609020204030204" pitchFamily="49" charset="0"/>
              </a:rPr>
              <a:t>ctx.Customers</a:t>
            </a:r>
            <a:endParaRPr lang="en-US" sz="19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                </a:t>
            </a:r>
            <a:r>
              <a:rPr lang="nl-BE" sz="1900" dirty="0" err="1">
                <a:solidFill>
                  <a:schemeClr val="accent5">
                    <a:lumMod val="20000"/>
                    <a:lumOff val="80000"/>
                  </a:schemeClr>
                </a:solidFill>
                <a:latin typeface="Consolas" panose="020B0609020204030204" pitchFamily="49" charset="0"/>
                <a:cs typeface="Consolas" panose="020B0609020204030204" pitchFamily="49" charset="0"/>
              </a:rPr>
              <a:t>where</a:t>
            </a:r>
            <a:r>
              <a:rPr lang="nl-BE" sz="1900" dirty="0">
                <a:solidFill>
                  <a:schemeClr val="accent5">
                    <a:lumMod val="20000"/>
                    <a:lumOff val="80000"/>
                  </a:schemeClr>
                </a:solidFill>
                <a:latin typeface="Consolas" panose="020B0609020204030204" pitchFamily="49" charset="0"/>
                <a:cs typeface="Consolas" panose="020B0609020204030204" pitchFamily="49" charset="0"/>
              </a:rPr>
              <a:t> c.CompanyName.Contains("Restaurant")</a:t>
            </a: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                </a:t>
            </a:r>
            <a:r>
              <a:rPr lang="nl-BE" sz="19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nl-BE" sz="1900" dirty="0">
                <a:solidFill>
                  <a:schemeClr val="accent5">
                    <a:lumMod val="20000"/>
                    <a:lumOff val="80000"/>
                  </a:schemeClr>
                </a:solidFill>
                <a:latin typeface="Consolas" panose="020B0609020204030204" pitchFamily="49" charset="0"/>
                <a:cs typeface="Consolas" panose="020B0609020204030204" pitchFamily="49" charset="0"/>
              </a:rPr>
              <a:t> c.PostalCode</a:t>
            </a: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                select new {</a:t>
            </a: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                           c.CustomerID,</a:t>
            </a: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                           c.CompanyName,</a:t>
            </a: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                           c.PostalCode</a:t>
            </a: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900" dirty="0">
                <a:solidFill>
                  <a:schemeClr val="accent5">
                    <a:lumMod val="20000"/>
                    <a:lumOff val="80000"/>
                  </a:schemeClr>
                </a:solidFill>
                <a:latin typeface="Consolas" panose="020B0609020204030204" pitchFamily="49" charset="0"/>
                <a:cs typeface="Consolas" panose="020B0609020204030204" pitchFamily="49" charset="0"/>
              </a:rPr>
              <a:t>dg.DataSource = customers;</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86</a:t>
            </a:fld>
            <a:endParaRPr lang="nl-BE"/>
          </a:p>
        </p:txBody>
      </p:sp>
    </p:spTree>
    <p:extLst>
      <p:ext uri="{BB962C8B-B14F-4D97-AF65-F5344CB8AC3E}">
        <p14:creationId xmlns:p14="http://schemas.microsoft.com/office/powerpoint/2010/main" val="3144281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Inner Join mbv query extension methode</a:t>
            </a:r>
          </a:p>
        </p:txBody>
      </p:sp>
      <p:sp>
        <p:nvSpPr>
          <p:cNvPr id="3" name="Content Placeholder 2"/>
          <p:cNvSpPr>
            <a:spLocks noGrp="1"/>
          </p:cNvSpPr>
          <p:nvPr>
            <p:ph idx="1"/>
          </p:nvPr>
        </p:nvSpPr>
        <p:spPr>
          <a:solidFill>
            <a:schemeClr val="accent1"/>
          </a:solidFill>
        </p:spPr>
        <p:txBody>
          <a:bodyPr>
            <a:normAutofit fontScale="47500" lnSpcReduction="20000"/>
          </a:bodyPr>
          <a:lstStyle/>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var customers = </a:t>
            </a:r>
            <a:r>
              <a:rPr lang="nl-BE" sz="3600" dirty="0" err="1">
                <a:solidFill>
                  <a:schemeClr val="accent5">
                    <a:lumMod val="20000"/>
                    <a:lumOff val="80000"/>
                  </a:schemeClr>
                </a:solidFill>
                <a:latin typeface="Consolas" panose="020B0609020204030204" pitchFamily="49" charset="0"/>
                <a:cs typeface="Consolas" panose="020B0609020204030204" pitchFamily="49" charset="0"/>
              </a:rPr>
              <a:t>ctx.Customers.Join</a:t>
            </a:r>
            <a:r>
              <a:rPr lang="nl-BE" sz="3600" dirty="0">
                <a:solidFill>
                  <a:schemeClr val="accent5">
                    <a:lumMod val="20000"/>
                    <a:lumOff val="80000"/>
                  </a:schemeClr>
                </a:solidFill>
                <a:latin typeface="Consolas" panose="020B0609020204030204" pitchFamily="49" charset="0"/>
                <a:cs typeface="Consolas" panose="020B0609020204030204" pitchFamily="49" charset="0"/>
              </a:rPr>
              <a:t>(</a:t>
            </a:r>
            <a:r>
              <a:rPr lang="nl-BE" sz="3600" dirty="0" err="1">
                <a:solidFill>
                  <a:schemeClr val="accent5">
                    <a:lumMod val="20000"/>
                    <a:lumOff val="80000"/>
                  </a:schemeClr>
                </a:solidFill>
                <a:latin typeface="Consolas" panose="020B0609020204030204" pitchFamily="49" charset="0"/>
                <a:cs typeface="Consolas" panose="020B0609020204030204" pitchFamily="49" charset="0"/>
              </a:rPr>
              <a:t>ctx.Orders</a:t>
            </a:r>
            <a:r>
              <a:rPr lang="nl-BE" sz="3600" dirty="0">
                <a:solidFill>
                  <a:schemeClr val="accent5">
                    <a:lumMod val="20000"/>
                    <a:lumOff val="80000"/>
                  </a:schemeClr>
                </a:solidFill>
                <a:latin typeface="Consolas" panose="020B0609020204030204" pitchFamily="49" charset="0"/>
                <a:cs typeface="Consolas" panose="020B0609020204030204" pitchFamily="49" charset="0"/>
              </a:rPr>
              <a:t>,</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		            c =&gt; c.CustomerID,</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            		 o =&gt; o.CustomerID,</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		            (c, o) =&gt; new {</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	                    		       	c.CustomerID,</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     	             	          		c.CompanyName,</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             		 	              	o.OrderID,</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		                            	o.OrderDate</a:t>
            </a:r>
          </a:p>
          <a:p>
            <a:pPr>
              <a:buNone/>
            </a:pPr>
            <a:r>
              <a:rPr lang="pt-BR" sz="3600" dirty="0">
                <a:solidFill>
                  <a:schemeClr val="accent5">
                    <a:lumMod val="20000"/>
                    <a:lumOff val="80000"/>
                  </a:schemeClr>
                </a:solidFill>
                <a:latin typeface="Consolas" panose="020B0609020204030204" pitchFamily="49" charset="0"/>
                <a:cs typeface="Consolas" panose="020B0609020204030204" pitchFamily="49" charset="0"/>
              </a:rPr>
              <a:t>                         })</a:t>
            </a:r>
            <a:br>
              <a:rPr lang="pt-BR" sz="3600" dirty="0">
                <a:solidFill>
                  <a:schemeClr val="accent5">
                    <a:lumMod val="20000"/>
                    <a:lumOff val="80000"/>
                  </a:schemeClr>
                </a:solidFill>
                <a:latin typeface="Consolas" panose="020B0609020204030204" pitchFamily="49" charset="0"/>
                <a:cs typeface="Consolas" panose="020B0609020204030204" pitchFamily="49" charset="0"/>
              </a:rPr>
            </a:br>
            <a:r>
              <a:rPr lang="pt-BR" sz="3600" dirty="0">
                <a:solidFill>
                  <a:schemeClr val="accent5">
                    <a:lumMod val="20000"/>
                    <a:lumOff val="80000"/>
                  </a:schemeClr>
                </a:solidFill>
                <a:latin typeface="Consolas" panose="020B0609020204030204" pitchFamily="49" charset="0"/>
                <a:cs typeface="Consolas" panose="020B0609020204030204" pitchFamily="49" charset="0"/>
              </a:rPr>
              <a:t>	            .OrderBy(r =&gt; r.CustomerID)</a:t>
            </a:r>
            <a:br>
              <a:rPr lang="pt-BR" sz="3600" dirty="0">
                <a:solidFill>
                  <a:schemeClr val="accent5">
                    <a:lumMod val="20000"/>
                    <a:lumOff val="80000"/>
                  </a:schemeClr>
                </a:solidFill>
                <a:latin typeface="Consolas" panose="020B0609020204030204" pitchFamily="49" charset="0"/>
                <a:cs typeface="Consolas" panose="020B0609020204030204" pitchFamily="49" charset="0"/>
              </a:rPr>
            </a:br>
            <a:r>
              <a:rPr lang="pt-BR" sz="3600" dirty="0">
                <a:solidFill>
                  <a:schemeClr val="accent5">
                    <a:lumMod val="20000"/>
                    <a:lumOff val="80000"/>
                  </a:schemeClr>
                </a:solidFill>
                <a:latin typeface="Consolas" panose="020B0609020204030204" pitchFamily="49" charset="0"/>
                <a:cs typeface="Consolas" panose="020B0609020204030204" pitchFamily="49" charset="0"/>
              </a:rPr>
              <a:t>	            .ThenBy((r =&gt; r.OrderID));</a:t>
            </a:r>
          </a:p>
          <a:p>
            <a:pPr>
              <a:buNone/>
            </a:pPr>
            <a:r>
              <a:rPr lang="nl-BE" sz="3600" dirty="0">
                <a:solidFill>
                  <a:schemeClr val="accent5">
                    <a:lumMod val="20000"/>
                    <a:lumOff val="80000"/>
                  </a:schemeClr>
                </a:solidFill>
                <a:latin typeface="Consolas" panose="020B0609020204030204" pitchFamily="49" charset="0"/>
                <a:cs typeface="Consolas" panose="020B0609020204030204" pitchFamily="49" charset="0"/>
              </a:rPr>
              <a:t>dg.DataSource = customers;</a:t>
            </a:r>
            <a:endParaRPr lang="nl-BE"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722EF77-155D-43FD-A48B-A950E6DC0062}" type="slidenum">
              <a:rPr lang="nl-BE" smtClean="0"/>
              <a:pPr/>
              <a:t>87</a:t>
            </a:fld>
            <a:endParaRPr lang="nl-BE"/>
          </a:p>
        </p:txBody>
      </p:sp>
    </p:spTree>
    <p:extLst>
      <p:ext uri="{BB962C8B-B14F-4D97-AF65-F5344CB8AC3E}">
        <p14:creationId xmlns:p14="http://schemas.microsoft.com/office/powerpoint/2010/main" val="1961741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Alternatief mbv LINQ query</a:t>
            </a:r>
          </a:p>
        </p:txBody>
      </p:sp>
      <p:sp>
        <p:nvSpPr>
          <p:cNvPr id="3" name="Content Placeholder 2"/>
          <p:cNvSpPr>
            <a:spLocks noGrp="1"/>
          </p:cNvSpPr>
          <p:nvPr>
            <p:ph idx="1"/>
          </p:nvPr>
        </p:nvSpPr>
        <p:spPr>
          <a:xfrm>
            <a:off x="567267" y="1523232"/>
            <a:ext cx="8119533" cy="4716701"/>
          </a:xfrm>
          <a:solidFill>
            <a:schemeClr val="accent1"/>
          </a:solidFill>
        </p:spPr>
        <p:txBody>
          <a:bodyPr>
            <a:no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en-US" sz="18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1800" dirty="0">
                <a:solidFill>
                  <a:schemeClr val="accent5">
                    <a:lumMod val="20000"/>
                    <a:lumOff val="80000"/>
                  </a:schemeClr>
                </a:solidFill>
                <a:latin typeface="Consolas" panose="020B0609020204030204" pitchFamily="49" charset="0"/>
                <a:cs typeface="Consolas" panose="020B0609020204030204" pitchFamily="49" charset="0"/>
              </a:rPr>
              <a:t> customers = from c in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ctx.Customers</a:t>
            </a:r>
            <a:endParaRPr lang="en-US" sz="18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join</a:t>
            </a:r>
            <a:r>
              <a:rPr lang="nl-BE" sz="1800" dirty="0">
                <a:solidFill>
                  <a:schemeClr val="accent5">
                    <a:lumMod val="20000"/>
                    <a:lumOff val="80000"/>
                  </a:schemeClr>
                </a:solidFill>
                <a:latin typeface="Consolas" panose="020B0609020204030204" pitchFamily="49" charset="0"/>
                <a:cs typeface="Consolas" panose="020B0609020204030204" pitchFamily="49" charset="0"/>
              </a:rPr>
              <a:t> o in ctx.Orders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on c.CustomerID equals o.CustomerID</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orderby</a:t>
            </a:r>
            <a:r>
              <a:rPr lang="nl-BE" sz="1800" dirty="0">
                <a:solidFill>
                  <a:schemeClr val="accent5">
                    <a:lumMod val="20000"/>
                    <a:lumOff val="80000"/>
                  </a:schemeClr>
                </a:solidFill>
                <a:latin typeface="Consolas" panose="020B0609020204030204" pitchFamily="49" charset="0"/>
                <a:cs typeface="Consolas" panose="020B0609020204030204" pitchFamily="49" charset="0"/>
              </a:rPr>
              <a:t> c.CustomerID, o.OrderID</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select new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c.CustomerID,</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c.CompanyName,</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o.OrderID,</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o.OrderDate</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dg.DataSource = customers;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88</a:t>
            </a:fld>
            <a:endParaRPr lang="nl-BE"/>
          </a:p>
        </p:txBody>
      </p:sp>
    </p:spTree>
    <p:extLst>
      <p:ext uri="{BB962C8B-B14F-4D97-AF65-F5344CB8AC3E}">
        <p14:creationId xmlns:p14="http://schemas.microsoft.com/office/powerpoint/2010/main" val="2687978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Grouping en aggregatie</a:t>
            </a:r>
          </a:p>
        </p:txBody>
      </p:sp>
      <p:sp>
        <p:nvSpPr>
          <p:cNvPr id="3" name="Content Placeholder 2"/>
          <p:cNvSpPr>
            <a:spLocks noGrp="1"/>
          </p:cNvSpPr>
          <p:nvPr>
            <p:ph idx="1"/>
          </p:nvPr>
        </p:nvSpPr>
        <p:spPr>
          <a:xfrm>
            <a:off x="266700" y="1523232"/>
            <a:ext cx="8717280" cy="4525963"/>
          </a:xfrm>
          <a:solidFill>
            <a:schemeClr val="accent1"/>
          </a:solidFill>
        </p:spPr>
        <p:txBody>
          <a:bodyPr>
            <a:norm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var orders = from o in ctx.Order_Details</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group</a:t>
            </a:r>
            <a:r>
              <a:rPr lang="nl-BE" sz="1800" dirty="0">
                <a:solidFill>
                  <a:schemeClr val="accent5">
                    <a:lumMod val="20000"/>
                    <a:lumOff val="80000"/>
                  </a:schemeClr>
                </a:solidFill>
                <a:latin typeface="Consolas" panose="020B0609020204030204" pitchFamily="49" charset="0"/>
                <a:cs typeface="Consolas" panose="020B0609020204030204" pitchFamily="49" charset="0"/>
              </a:rPr>
              <a:t> o by o.OrderID</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into</a:t>
            </a:r>
            <a:r>
              <a:rPr lang="nl-BE" sz="1800" dirty="0">
                <a:solidFill>
                  <a:schemeClr val="accent5">
                    <a:lumMod val="20000"/>
                    <a:lumOff val="80000"/>
                  </a:schemeClr>
                </a:solidFill>
                <a:latin typeface="Consolas" panose="020B0609020204030204" pitchFamily="49" charset="0"/>
                <a:cs typeface="Consolas" panose="020B0609020204030204" pitchFamily="49" charset="0"/>
              </a:rPr>
              <a:t> grouped</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select new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OrderID = grouped.Key,</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Total = grouped.Sum(</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line =&gt; line.Quantity * line.UnitPrice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(1 - (decimal)line.Discount))</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dg.DataSource = orders;</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89</a:t>
            </a:fld>
            <a:endParaRPr lang="nl-BE"/>
          </a:p>
        </p:txBody>
      </p:sp>
    </p:spTree>
    <p:extLst>
      <p:ext uri="{BB962C8B-B14F-4D97-AF65-F5344CB8AC3E}">
        <p14:creationId xmlns:p14="http://schemas.microsoft.com/office/powerpoint/2010/main" val="377097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LINQ Providers</a:t>
            </a:r>
          </a:p>
        </p:txBody>
      </p:sp>
      <p:sp>
        <p:nvSpPr>
          <p:cNvPr id="13" name="Slide Number Placeholder 12"/>
          <p:cNvSpPr>
            <a:spLocks noGrp="1"/>
          </p:cNvSpPr>
          <p:nvPr>
            <p:ph type="sldNum" sz="quarter" idx="12"/>
          </p:nvPr>
        </p:nvSpPr>
        <p:spPr/>
        <p:txBody>
          <a:bodyPr/>
          <a:lstStyle/>
          <a:p>
            <a:fld id="{8722EF77-155D-43FD-A48B-A950E6DC0062}" type="slidenum">
              <a:rPr lang="nl-BE" smtClean="0"/>
              <a:pPr/>
              <a:t>9</a:t>
            </a:fld>
            <a:endParaRPr lang="nl-BE"/>
          </a:p>
        </p:txBody>
      </p:sp>
      <p:sp>
        <p:nvSpPr>
          <p:cNvPr id="4" name="Rounded Rectangle 3"/>
          <p:cNvSpPr/>
          <p:nvPr/>
        </p:nvSpPr>
        <p:spPr>
          <a:xfrm>
            <a:off x="107504" y="2492896"/>
            <a:ext cx="8928992"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ounded Rectangle 4"/>
          <p:cNvSpPr/>
          <p:nvPr/>
        </p:nvSpPr>
        <p:spPr>
          <a:xfrm>
            <a:off x="1979712" y="3212976"/>
            <a:ext cx="5112568" cy="136815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ounded Rectangle 5"/>
          <p:cNvSpPr/>
          <p:nvPr/>
        </p:nvSpPr>
        <p:spPr>
          <a:xfrm>
            <a:off x="467544" y="3645024"/>
            <a:ext cx="115212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LINQ to Objects</a:t>
            </a:r>
          </a:p>
        </p:txBody>
      </p:sp>
      <p:sp>
        <p:nvSpPr>
          <p:cNvPr id="7" name="Rounded Rectangle 6"/>
          <p:cNvSpPr/>
          <p:nvPr/>
        </p:nvSpPr>
        <p:spPr>
          <a:xfrm>
            <a:off x="2195736" y="3645024"/>
            <a:ext cx="115212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LINQ to DataSets</a:t>
            </a:r>
          </a:p>
        </p:txBody>
      </p:sp>
      <p:sp>
        <p:nvSpPr>
          <p:cNvPr id="8" name="Rounded Rectangle 7"/>
          <p:cNvSpPr/>
          <p:nvPr/>
        </p:nvSpPr>
        <p:spPr>
          <a:xfrm>
            <a:off x="3995936" y="3645024"/>
            <a:ext cx="115212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LINQ to SQL</a:t>
            </a:r>
          </a:p>
        </p:txBody>
      </p:sp>
      <p:sp>
        <p:nvSpPr>
          <p:cNvPr id="9" name="Rounded Rectangle 8"/>
          <p:cNvSpPr/>
          <p:nvPr/>
        </p:nvSpPr>
        <p:spPr>
          <a:xfrm>
            <a:off x="5724128" y="3645024"/>
            <a:ext cx="115212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LINQ to Entities</a:t>
            </a:r>
          </a:p>
        </p:txBody>
      </p:sp>
      <p:sp>
        <p:nvSpPr>
          <p:cNvPr id="10" name="Rounded Rectangle 9"/>
          <p:cNvSpPr/>
          <p:nvPr/>
        </p:nvSpPr>
        <p:spPr>
          <a:xfrm>
            <a:off x="7452320" y="3645024"/>
            <a:ext cx="115212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LINQ to XML</a:t>
            </a:r>
          </a:p>
        </p:txBody>
      </p:sp>
      <p:sp>
        <p:nvSpPr>
          <p:cNvPr id="11" name="TextBox 10"/>
          <p:cNvSpPr txBox="1"/>
          <p:nvPr/>
        </p:nvSpPr>
        <p:spPr>
          <a:xfrm>
            <a:off x="2915816" y="3212976"/>
            <a:ext cx="3240360" cy="461665"/>
          </a:xfrm>
          <a:prstGeom prst="rect">
            <a:avLst/>
          </a:prstGeom>
          <a:noFill/>
        </p:spPr>
        <p:txBody>
          <a:bodyPr wrap="square" rtlCol="0">
            <a:spAutoFit/>
          </a:bodyPr>
          <a:lstStyle/>
          <a:p>
            <a:pPr algn="ctr"/>
            <a:r>
              <a:rPr lang="nl-BE" sz="2400" dirty="0"/>
              <a:t>LINQ Enabled ADO.NET</a:t>
            </a:r>
          </a:p>
        </p:txBody>
      </p:sp>
      <p:sp>
        <p:nvSpPr>
          <p:cNvPr id="12" name="TextBox 11"/>
          <p:cNvSpPr txBox="1"/>
          <p:nvPr/>
        </p:nvSpPr>
        <p:spPr>
          <a:xfrm>
            <a:off x="3275856" y="2492896"/>
            <a:ext cx="2520280" cy="461665"/>
          </a:xfrm>
          <a:prstGeom prst="rect">
            <a:avLst/>
          </a:prstGeom>
          <a:noFill/>
        </p:spPr>
        <p:txBody>
          <a:bodyPr wrap="square" rtlCol="0">
            <a:spAutoFit/>
          </a:bodyPr>
          <a:lstStyle/>
          <a:p>
            <a:pPr algn="ctr"/>
            <a:r>
              <a:rPr lang="nl-BE" sz="2400" dirty="0">
                <a:solidFill>
                  <a:schemeClr val="accent4">
                    <a:lumMod val="20000"/>
                    <a:lumOff val="80000"/>
                  </a:schemeClr>
                </a:solidFill>
              </a:rPr>
              <a:t>LINQ providers</a:t>
            </a:r>
          </a:p>
        </p:txBody>
      </p:sp>
    </p:spTree>
    <p:extLst>
      <p:ext uri="{BB962C8B-B14F-4D97-AF65-F5344CB8AC3E}">
        <p14:creationId xmlns:p14="http://schemas.microsoft.com/office/powerpoint/2010/main" val="15680679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LINQ to SQL: veranderingen doorgeven aan SQL Server</a:t>
            </a:r>
          </a:p>
        </p:txBody>
      </p:sp>
      <p:sp>
        <p:nvSpPr>
          <p:cNvPr id="6" name="Text Placeholder 5"/>
          <p:cNvSpPr>
            <a:spLocks noGrp="1"/>
          </p:cNvSpPr>
          <p:nvPr>
            <p:ph type="body" idx="1"/>
          </p:nvPr>
        </p:nvSpPr>
        <p:spPr/>
        <p:txBody>
          <a:bodyPr/>
          <a:lstStyle/>
          <a:p>
            <a:endParaRPr lang="nl-BE"/>
          </a:p>
        </p:txBody>
      </p:sp>
      <p:sp>
        <p:nvSpPr>
          <p:cNvPr id="4" name="Slide Number Placeholder 3"/>
          <p:cNvSpPr>
            <a:spLocks noGrp="1"/>
          </p:cNvSpPr>
          <p:nvPr>
            <p:ph type="sldNum" sz="quarter" idx="12"/>
          </p:nvPr>
        </p:nvSpPr>
        <p:spPr/>
        <p:txBody>
          <a:bodyPr/>
          <a:lstStyle/>
          <a:p>
            <a:fld id="{8722EF77-155D-43FD-A48B-A950E6DC0062}" type="slidenum">
              <a:rPr lang="nl-BE" smtClean="0"/>
              <a:pPr/>
              <a:t>90</a:t>
            </a:fld>
            <a:endParaRPr lang="nl-BE"/>
          </a:p>
        </p:txBody>
      </p:sp>
    </p:spTree>
    <p:extLst>
      <p:ext uri="{BB962C8B-B14F-4D97-AF65-F5344CB8AC3E}">
        <p14:creationId xmlns:p14="http://schemas.microsoft.com/office/powerpoint/2010/main" val="39425758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LINQ to SQL</a:t>
            </a:r>
          </a:p>
        </p:txBody>
      </p:sp>
      <p:sp>
        <p:nvSpPr>
          <p:cNvPr id="6" name="Content Placeholder 5"/>
          <p:cNvSpPr>
            <a:spLocks noGrp="1"/>
          </p:cNvSpPr>
          <p:nvPr>
            <p:ph idx="1"/>
          </p:nvPr>
        </p:nvSpPr>
        <p:spPr/>
        <p:txBody>
          <a:bodyPr/>
          <a:lstStyle/>
          <a:p>
            <a:r>
              <a:rPr lang="nl-BE" dirty="0"/>
              <a:t>Voorbeelden tot nu toe:</a:t>
            </a:r>
          </a:p>
          <a:p>
            <a:pPr lvl="1"/>
            <a:r>
              <a:rPr lang="nl-BE" dirty="0"/>
              <a:t>Enkel data ophalen uit databank</a:t>
            </a:r>
          </a:p>
          <a:p>
            <a:r>
              <a:rPr lang="nl-BE" dirty="0"/>
              <a:t>LINQ is enkel geschikt om data op te halen</a:t>
            </a:r>
          </a:p>
          <a:p>
            <a:r>
              <a:rPr lang="nl-BE" dirty="0"/>
              <a:t>BEHALVE LINQ to SQL</a:t>
            </a:r>
          </a:p>
          <a:p>
            <a:pPr lvl="1"/>
            <a:r>
              <a:rPr lang="nl-BE" dirty="0"/>
              <a:t>Voorziet manieren om INSERT, DELETE en </a:t>
            </a:r>
            <a:r>
              <a:rPr lang="nl-BE"/>
              <a:t>UPDATE operaties </a:t>
            </a:r>
            <a:r>
              <a:rPr lang="nl-BE" dirty="0"/>
              <a:t>uit te voeren </a:t>
            </a:r>
          </a:p>
        </p:txBody>
      </p:sp>
      <p:sp>
        <p:nvSpPr>
          <p:cNvPr id="4" name="Slide Number Placeholder 3"/>
          <p:cNvSpPr>
            <a:spLocks noGrp="1"/>
          </p:cNvSpPr>
          <p:nvPr>
            <p:ph type="sldNum" sz="quarter" idx="12"/>
          </p:nvPr>
        </p:nvSpPr>
        <p:spPr/>
        <p:txBody>
          <a:bodyPr/>
          <a:lstStyle/>
          <a:p>
            <a:fld id="{8722EF77-155D-43FD-A48B-A950E6DC0062}" type="slidenum">
              <a:rPr lang="nl-BE" smtClean="0"/>
              <a:pPr/>
              <a:t>91</a:t>
            </a:fld>
            <a:endParaRPr lang="nl-BE"/>
          </a:p>
        </p:txBody>
      </p:sp>
    </p:spTree>
    <p:extLst>
      <p:ext uri="{BB962C8B-B14F-4D97-AF65-F5344CB8AC3E}">
        <p14:creationId xmlns:p14="http://schemas.microsoft.com/office/powerpoint/2010/main" val="2725998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DataContext</a:t>
            </a:r>
          </a:p>
        </p:txBody>
      </p:sp>
      <p:sp>
        <p:nvSpPr>
          <p:cNvPr id="3" name="Content Placeholder 2"/>
          <p:cNvSpPr>
            <a:spLocks noGrp="1"/>
          </p:cNvSpPr>
          <p:nvPr>
            <p:ph idx="1"/>
          </p:nvPr>
        </p:nvSpPr>
        <p:spPr/>
        <p:txBody>
          <a:bodyPr>
            <a:normAutofit/>
          </a:bodyPr>
          <a:lstStyle/>
          <a:p>
            <a:r>
              <a:rPr lang="nl-BE" dirty="0"/>
              <a:t>Bezit identity table</a:t>
            </a:r>
          </a:p>
          <a:p>
            <a:pPr lvl="1"/>
            <a:r>
              <a:rPr lang="nl-BE" dirty="0"/>
              <a:t>Houdt bij welke records reeds uit databank gehaald zijn (via PK van record)</a:t>
            </a:r>
          </a:p>
          <a:p>
            <a:pPr lvl="1"/>
            <a:r>
              <a:rPr lang="nl-BE" dirty="0"/>
              <a:t>Indien zelfde record nog eens gevraagd wordt via DataContext object, wordt niet meer naar databank gegaan, maar wordt record uit cache gehaald</a:t>
            </a:r>
          </a:p>
          <a:p>
            <a:pPr lvl="1"/>
            <a:r>
              <a:rPr lang="nl-BE" dirty="0"/>
              <a:t>Toestand van objecten wordt bijgehouden a.d.h.v. zijn status: </a:t>
            </a:r>
          </a:p>
          <a:p>
            <a:pPr lvl="2"/>
            <a:r>
              <a:rPr lang="nl-BE" dirty="0"/>
              <a:t>Untracked, Unchanged, PossiblyModified, ToBeInserted, ToBeUpdated, ToBeDeleted, Deleted</a:t>
            </a:r>
          </a:p>
        </p:txBody>
      </p:sp>
      <p:sp>
        <p:nvSpPr>
          <p:cNvPr id="4" name="Slide Number Placeholder 3"/>
          <p:cNvSpPr>
            <a:spLocks noGrp="1"/>
          </p:cNvSpPr>
          <p:nvPr>
            <p:ph type="sldNum" sz="quarter" idx="12"/>
          </p:nvPr>
        </p:nvSpPr>
        <p:spPr/>
        <p:txBody>
          <a:bodyPr/>
          <a:lstStyle/>
          <a:p>
            <a:fld id="{8722EF77-155D-43FD-A48B-A950E6DC0062}" type="slidenum">
              <a:rPr lang="nl-BE" smtClean="0"/>
              <a:pPr/>
              <a:t>92</a:t>
            </a:fld>
            <a:endParaRPr lang="nl-BE"/>
          </a:p>
        </p:txBody>
      </p:sp>
    </p:spTree>
    <p:extLst>
      <p:ext uri="{BB962C8B-B14F-4D97-AF65-F5344CB8AC3E}">
        <p14:creationId xmlns:p14="http://schemas.microsoft.com/office/powerpoint/2010/main" val="8837609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Een voorbeeld om te starten</a:t>
            </a:r>
          </a:p>
        </p:txBody>
      </p:sp>
      <p:sp>
        <p:nvSpPr>
          <p:cNvPr id="3" name="Content Placeholder 2"/>
          <p:cNvSpPr>
            <a:spLocks noGrp="1"/>
          </p:cNvSpPr>
          <p:nvPr>
            <p:ph idx="1"/>
          </p:nvPr>
        </p:nvSpPr>
        <p:spPr>
          <a:xfrm>
            <a:off x="457200" y="1600201"/>
            <a:ext cx="8507288" cy="2548880"/>
          </a:xfrm>
          <a:solidFill>
            <a:schemeClr val="accent1"/>
          </a:solidFill>
        </p:spPr>
        <p:txBody>
          <a:bodyPr>
            <a:norm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private Customer customer;</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private NorthwindDataContext ctx = new NorthwindDataContext();</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customer = (from c in </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ctx.Customers</a:t>
            </a:r>
            <a:endParaRPr lang="en-US" sz="18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where</a:t>
            </a:r>
            <a:r>
              <a:rPr lang="nl-BE" sz="1800" dirty="0">
                <a:solidFill>
                  <a:schemeClr val="accent5">
                    <a:lumMod val="20000"/>
                    <a:lumOff val="80000"/>
                  </a:schemeClr>
                </a:solidFill>
                <a:latin typeface="Consolas" panose="020B0609020204030204" pitchFamily="49" charset="0"/>
                <a:cs typeface="Consolas" panose="020B0609020204030204" pitchFamily="49" charset="0"/>
              </a:rPr>
              <a:t> c.CustomerID == "ALFKI"</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select c).First();</a:t>
            </a:r>
          </a:p>
          <a:p>
            <a:pPr>
              <a:buNone/>
            </a:pPr>
            <a:endParaRPr lang="nl-BE" dirty="0"/>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93</a:t>
            </a:fld>
            <a:endParaRPr lang="nl-BE"/>
          </a:p>
        </p:txBody>
      </p:sp>
    </p:spTree>
    <p:extLst>
      <p:ext uri="{BB962C8B-B14F-4D97-AF65-F5344CB8AC3E}">
        <p14:creationId xmlns:p14="http://schemas.microsoft.com/office/powerpoint/2010/main" val="29844547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484784"/>
            <a:ext cx="8496944" cy="923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Wijzigen van customer object</a:t>
            </a:r>
          </a:p>
        </p:txBody>
      </p:sp>
      <p:sp>
        <p:nvSpPr>
          <p:cNvPr id="3" name="Content Placeholder 2"/>
          <p:cNvSpPr>
            <a:spLocks noGrp="1"/>
          </p:cNvSpPr>
          <p:nvPr>
            <p:ph idx="1"/>
          </p:nvPr>
        </p:nvSpPr>
        <p:spPr>
          <a:xfrm>
            <a:off x="457200" y="1600200"/>
            <a:ext cx="8507288" cy="4525963"/>
          </a:xfrm>
        </p:spPr>
        <p:txBody>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customer.ContactName = "Marty " + </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DateTime.Now.ToLongTimeString</a:t>
            </a:r>
            <a:r>
              <a:rPr lang="nl-BE" sz="1800" dirty="0">
                <a:solidFill>
                  <a:schemeClr val="accent5">
                    <a:lumMod val="20000"/>
                    <a:lumOff val="80000"/>
                  </a:schemeClr>
                </a:solidFill>
                <a:latin typeface="Consolas" panose="020B0609020204030204" pitchFamily="49" charset="0"/>
                <a:cs typeface="Consolas" panose="020B0609020204030204" pitchFamily="49" charset="0"/>
              </a:rPr>
              <a:t>();</a:t>
            </a:r>
          </a:p>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ctx.</a:t>
            </a:r>
            <a:r>
              <a:rPr lang="nl-BE" sz="1800" b="1" dirty="0">
                <a:solidFill>
                  <a:schemeClr val="accent5">
                    <a:lumMod val="20000"/>
                    <a:lumOff val="80000"/>
                  </a:schemeClr>
                </a:solidFill>
                <a:latin typeface="Consolas" panose="020B0609020204030204" pitchFamily="49" charset="0"/>
                <a:cs typeface="Consolas" panose="020B0609020204030204" pitchFamily="49" charset="0"/>
              </a:rPr>
              <a:t>SubmitChanges()</a:t>
            </a:r>
            <a:r>
              <a:rPr lang="nl-BE" sz="1800" dirty="0">
                <a:solidFill>
                  <a:schemeClr val="accent5">
                    <a:lumMod val="20000"/>
                    <a:lumOff val="80000"/>
                  </a:schemeClr>
                </a:solidFill>
                <a:latin typeface="Consolas" panose="020B0609020204030204" pitchFamily="49" charset="0"/>
                <a:cs typeface="Consolas" panose="020B0609020204030204" pitchFamily="49" charset="0"/>
              </a:rPr>
              <a:t>;</a:t>
            </a:r>
          </a:p>
          <a:p>
            <a:r>
              <a:rPr lang="nl-BE" sz="2800" dirty="0">
                <a:cs typeface="Arial" pitchFamily="34" charset="0"/>
              </a:rPr>
              <a:t>Door uitvoeren van SubmitChanges worden veranderingen terug naar databank geschreven</a:t>
            </a:r>
          </a:p>
          <a:p>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94</a:t>
            </a:fld>
            <a:endParaRPr lang="nl-BE"/>
          </a:p>
        </p:txBody>
      </p:sp>
    </p:spTree>
    <p:extLst>
      <p:ext uri="{BB962C8B-B14F-4D97-AF65-F5344CB8AC3E}">
        <p14:creationId xmlns:p14="http://schemas.microsoft.com/office/powerpoint/2010/main" val="40000066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3336" y="1484784"/>
            <a:ext cx="7088104"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normAutofit fontScale="90000"/>
          </a:bodyPr>
          <a:lstStyle/>
          <a:p>
            <a:r>
              <a:rPr lang="nl-BE" dirty="0"/>
              <a:t>Nieuw object toevoegen aan DataContext</a:t>
            </a:r>
          </a:p>
        </p:txBody>
      </p:sp>
      <p:sp>
        <p:nvSpPr>
          <p:cNvPr id="3" name="Content Placeholder 2"/>
          <p:cNvSpPr>
            <a:spLocks noGrp="1"/>
          </p:cNvSpPr>
          <p:nvPr>
            <p:ph idx="1"/>
          </p:nvPr>
        </p:nvSpPr>
        <p:spPr/>
        <p:txBody>
          <a:bodyPr>
            <a:normAutofit/>
          </a:bodyPr>
          <a:lstStyle/>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var employee = new Employee {</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FirstName = "John",</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LastName = "Smith"</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ctx.Employees.</a:t>
            </a:r>
            <a:r>
              <a:rPr lang="nl-BE" sz="2000" b="1" dirty="0">
                <a:solidFill>
                  <a:schemeClr val="accent5">
                    <a:lumMod val="20000"/>
                    <a:lumOff val="80000"/>
                  </a:schemeClr>
                </a:solidFill>
                <a:latin typeface="Consolas" panose="020B0609020204030204" pitchFamily="49" charset="0"/>
                <a:cs typeface="Consolas" panose="020B0609020204030204" pitchFamily="49" charset="0"/>
              </a:rPr>
              <a:t>InsertOnSubmit</a:t>
            </a:r>
            <a:r>
              <a:rPr lang="nl-BE" sz="2000" dirty="0">
                <a:solidFill>
                  <a:schemeClr val="accent5">
                    <a:lumMod val="20000"/>
                    <a:lumOff val="80000"/>
                  </a:schemeClr>
                </a:solidFill>
                <a:latin typeface="Consolas" panose="020B0609020204030204" pitchFamily="49" charset="0"/>
                <a:cs typeface="Consolas" panose="020B0609020204030204" pitchFamily="49" charset="0"/>
              </a:rPr>
              <a:t>(employee);</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ctx.</a:t>
            </a:r>
            <a:r>
              <a:rPr lang="nl-BE" sz="2000" b="1" dirty="0">
                <a:solidFill>
                  <a:schemeClr val="accent5">
                    <a:lumMod val="20000"/>
                    <a:lumOff val="80000"/>
                  </a:schemeClr>
                </a:solidFill>
                <a:latin typeface="Consolas" panose="020B0609020204030204" pitchFamily="49" charset="0"/>
                <a:cs typeface="Consolas" panose="020B0609020204030204" pitchFamily="49" charset="0"/>
              </a:rPr>
              <a:t>SubmitChanges</a:t>
            </a:r>
            <a:r>
              <a:rPr lang="nl-BE" sz="2000" dirty="0">
                <a:solidFill>
                  <a:schemeClr val="accent5">
                    <a:lumMod val="20000"/>
                    <a:lumOff val="80000"/>
                  </a:schemeClr>
                </a:solidFill>
                <a:latin typeface="Consolas" panose="020B0609020204030204" pitchFamily="49" charset="0"/>
                <a:cs typeface="Consolas" panose="020B0609020204030204" pitchFamily="49" charset="0"/>
              </a:rPr>
              <a:t>();</a:t>
            </a:r>
          </a:p>
          <a:p>
            <a:r>
              <a:rPr lang="nl-BE" sz="2400" dirty="0">
                <a:cs typeface="Arial" pitchFamily="34" charset="0"/>
              </a:rPr>
              <a:t>Met InsertOnSubmit om object (met status: Untracked) kenbaar te maken aan DataContext</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95</a:t>
            </a:fld>
            <a:endParaRPr lang="nl-BE"/>
          </a:p>
        </p:txBody>
      </p:sp>
    </p:spTree>
    <p:extLst>
      <p:ext uri="{BB962C8B-B14F-4D97-AF65-F5344CB8AC3E}">
        <p14:creationId xmlns:p14="http://schemas.microsoft.com/office/powerpoint/2010/main" val="1761818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Object verwijderen</a:t>
            </a:r>
          </a:p>
        </p:txBody>
      </p:sp>
      <p:sp>
        <p:nvSpPr>
          <p:cNvPr id="3" name="Content Placeholder 2"/>
          <p:cNvSpPr>
            <a:spLocks noGrp="1"/>
          </p:cNvSpPr>
          <p:nvPr>
            <p:ph idx="1"/>
          </p:nvPr>
        </p:nvSpPr>
        <p:spPr>
          <a:xfrm>
            <a:off x="457200" y="1600201"/>
            <a:ext cx="8229600" cy="2692896"/>
          </a:xfrm>
          <a:solidFill>
            <a:schemeClr val="accent1"/>
          </a:solidFill>
        </p:spPr>
        <p:txBody>
          <a:bodyPr>
            <a:normAutofit/>
          </a:bodyPr>
          <a:lstStyle/>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en-US" sz="2000" dirty="0" err="1">
                <a:solidFill>
                  <a:schemeClr val="accent5">
                    <a:lumMod val="20000"/>
                    <a:lumOff val="80000"/>
                  </a:schemeClr>
                </a:solidFill>
                <a:latin typeface="Consolas" panose="020B0609020204030204" pitchFamily="49" charset="0"/>
                <a:cs typeface="Consolas" panose="020B0609020204030204" pitchFamily="49" charset="0"/>
              </a:rPr>
              <a:t>var</a:t>
            </a:r>
            <a:r>
              <a:rPr lang="en-US" sz="2000" dirty="0">
                <a:solidFill>
                  <a:schemeClr val="accent5">
                    <a:lumMod val="20000"/>
                    <a:lumOff val="80000"/>
                  </a:schemeClr>
                </a:solidFill>
                <a:latin typeface="Consolas" panose="020B0609020204030204" pitchFamily="49" charset="0"/>
                <a:cs typeface="Consolas" panose="020B0609020204030204" pitchFamily="49" charset="0"/>
              </a:rPr>
              <a:t> employee = (from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emp</a:t>
            </a:r>
            <a:r>
              <a:rPr lang="en-US" sz="2000" dirty="0">
                <a:solidFill>
                  <a:schemeClr val="accent5">
                    <a:lumMod val="20000"/>
                    <a:lumOff val="80000"/>
                  </a:schemeClr>
                </a:solidFill>
                <a:latin typeface="Consolas" panose="020B0609020204030204" pitchFamily="49" charset="0"/>
                <a:cs typeface="Consolas" panose="020B0609020204030204" pitchFamily="49" charset="0"/>
              </a:rPr>
              <a:t> in </a:t>
            </a:r>
            <a:r>
              <a:rPr lang="en-US" sz="2000" dirty="0" err="1">
                <a:solidFill>
                  <a:schemeClr val="accent5">
                    <a:lumMod val="20000"/>
                    <a:lumOff val="80000"/>
                  </a:schemeClr>
                </a:solidFill>
                <a:latin typeface="Consolas" panose="020B0609020204030204" pitchFamily="49" charset="0"/>
                <a:cs typeface="Consolas" panose="020B0609020204030204" pitchFamily="49" charset="0"/>
              </a:rPr>
              <a:t>ctx.Employees</a:t>
            </a:r>
            <a:endParaRPr lang="en-US" sz="2000" dirty="0">
              <a:solidFill>
                <a:schemeClr val="accent5">
                  <a:lumMod val="20000"/>
                  <a:lumOff val="80000"/>
                </a:schemeClr>
              </a:solidFill>
              <a:latin typeface="Consolas" panose="020B0609020204030204" pitchFamily="49" charset="0"/>
              <a:cs typeface="Consolas" panose="020B0609020204030204" pitchFamily="49" charset="0"/>
            </a:endParaRP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where emp.EmployeeID == 10</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                select emp).First();</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ctx.Employees.</a:t>
            </a:r>
            <a:r>
              <a:rPr lang="nl-BE" sz="2000" b="1" dirty="0">
                <a:solidFill>
                  <a:schemeClr val="accent5">
                    <a:lumMod val="20000"/>
                    <a:lumOff val="80000"/>
                  </a:schemeClr>
                </a:solidFill>
                <a:latin typeface="Consolas" panose="020B0609020204030204" pitchFamily="49" charset="0"/>
                <a:cs typeface="Consolas" panose="020B0609020204030204" pitchFamily="49" charset="0"/>
              </a:rPr>
              <a:t>DeleteOnSubmit</a:t>
            </a:r>
            <a:r>
              <a:rPr lang="nl-BE" sz="2000" dirty="0">
                <a:solidFill>
                  <a:schemeClr val="accent5">
                    <a:lumMod val="20000"/>
                    <a:lumOff val="80000"/>
                  </a:schemeClr>
                </a:solidFill>
                <a:latin typeface="Consolas" panose="020B0609020204030204" pitchFamily="49" charset="0"/>
                <a:cs typeface="Consolas" panose="020B0609020204030204" pitchFamily="49" charset="0"/>
              </a:rPr>
              <a:t>(employee);</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ctx.SubmitChanges();</a:t>
            </a:r>
          </a:p>
          <a:p>
            <a:pPr>
              <a:buNone/>
            </a:pPr>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96</a:t>
            </a:fld>
            <a:endParaRPr lang="nl-BE"/>
          </a:p>
        </p:txBody>
      </p:sp>
    </p:spTree>
    <p:extLst>
      <p:ext uri="{BB962C8B-B14F-4D97-AF65-F5344CB8AC3E}">
        <p14:creationId xmlns:p14="http://schemas.microsoft.com/office/powerpoint/2010/main" val="12429145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7948" y="3055248"/>
            <a:ext cx="61926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Wat met stored procedures?</a:t>
            </a:r>
          </a:p>
        </p:txBody>
      </p:sp>
      <p:sp>
        <p:nvSpPr>
          <p:cNvPr id="3" name="Content Placeholder 2"/>
          <p:cNvSpPr>
            <a:spLocks noGrp="1"/>
          </p:cNvSpPr>
          <p:nvPr>
            <p:ph idx="1"/>
          </p:nvPr>
        </p:nvSpPr>
        <p:spPr/>
        <p:txBody>
          <a:bodyPr/>
          <a:lstStyle/>
          <a:p>
            <a:r>
              <a:rPr lang="nl-BE" sz="2400" dirty="0">
                <a:cs typeface="Arial" pitchFamily="34" charset="0"/>
              </a:rPr>
              <a:t>Hoe gebruiken we geïmporteerde stored procedures?</a:t>
            </a:r>
          </a:p>
          <a:p>
            <a:r>
              <a:rPr lang="nl-BE" sz="2400" dirty="0">
                <a:cs typeface="Arial" pitchFamily="34" charset="0"/>
              </a:rPr>
              <a:t>Als een methode van DataContext</a:t>
            </a:r>
          </a:p>
          <a:p>
            <a:pPr>
              <a:buNone/>
            </a:pPr>
            <a:endParaRPr lang="nl-BE" sz="2200" dirty="0">
              <a:latin typeface="Arial" pitchFamily="34" charset="0"/>
              <a:cs typeface="Arial" pitchFamily="34" charset="0"/>
            </a:endParaRP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var ctx = new NorthwindDataContext();</a:t>
            </a:r>
          </a:p>
          <a:p>
            <a:pPr>
              <a:buNone/>
            </a:pPr>
            <a:r>
              <a:rPr lang="nl-BE" sz="2000" dirty="0">
                <a:solidFill>
                  <a:schemeClr val="accent5">
                    <a:lumMod val="20000"/>
                    <a:lumOff val="80000"/>
                  </a:schemeClr>
                </a:solidFill>
                <a:latin typeface="Consolas" panose="020B0609020204030204" pitchFamily="49" charset="0"/>
                <a:cs typeface="Consolas" panose="020B0609020204030204" pitchFamily="49" charset="0"/>
              </a:rPr>
              <a:t>dg.DataSource = ctx.CustOrderHist("ALFKI");</a:t>
            </a:r>
          </a:p>
          <a:p>
            <a:endParaRPr lang="nl-BE" dirty="0"/>
          </a:p>
        </p:txBody>
      </p:sp>
      <p:sp>
        <p:nvSpPr>
          <p:cNvPr id="4" name="Slide Number Placeholder 3"/>
          <p:cNvSpPr>
            <a:spLocks noGrp="1"/>
          </p:cNvSpPr>
          <p:nvPr>
            <p:ph type="sldNum" sz="quarter" idx="12"/>
          </p:nvPr>
        </p:nvSpPr>
        <p:spPr/>
        <p:txBody>
          <a:bodyPr/>
          <a:lstStyle/>
          <a:p>
            <a:fld id="{8722EF77-155D-43FD-A48B-A950E6DC0062}" type="slidenum">
              <a:rPr lang="nl-BE" smtClean="0"/>
              <a:pPr/>
              <a:t>97</a:t>
            </a:fld>
            <a:endParaRPr lang="nl-BE"/>
          </a:p>
        </p:txBody>
      </p:sp>
    </p:spTree>
    <p:extLst>
      <p:ext uri="{BB962C8B-B14F-4D97-AF65-F5344CB8AC3E}">
        <p14:creationId xmlns:p14="http://schemas.microsoft.com/office/powerpoint/2010/main" val="3540254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GB" dirty="0"/>
              <a:t>LINQ to XML</a:t>
            </a:r>
          </a:p>
        </p:txBody>
      </p:sp>
      <p:sp>
        <p:nvSpPr>
          <p:cNvPr id="412675" name="Rectangle 3"/>
          <p:cNvSpPr>
            <a:spLocks noGrp="1" noChangeArrowheads="1"/>
          </p:cNvSpPr>
          <p:nvPr>
            <p:ph type="body" idx="1"/>
          </p:nvPr>
        </p:nvSpPr>
        <p:spPr/>
        <p:txBody>
          <a:bodyPr/>
          <a:lstStyle/>
          <a:p>
            <a:endParaRPr lang="en-GB" dirty="0"/>
          </a:p>
          <a:p>
            <a:endParaRPr lang="en-GB" dirty="0"/>
          </a:p>
        </p:txBody>
      </p:sp>
      <p:sp>
        <p:nvSpPr>
          <p:cNvPr id="2" name="Tijdelijke aanduiding voor dianummer 1"/>
          <p:cNvSpPr>
            <a:spLocks noGrp="1"/>
          </p:cNvSpPr>
          <p:nvPr>
            <p:ph type="sldNum" sz="quarter" idx="12"/>
          </p:nvPr>
        </p:nvSpPr>
        <p:spPr/>
        <p:txBody>
          <a:bodyPr/>
          <a:lstStyle/>
          <a:p>
            <a:fld id="{8722EF77-155D-43FD-A48B-A950E6DC0062}" type="slidenum">
              <a:rPr lang="nl-BE" smtClean="0"/>
              <a:pPr/>
              <a:t>98</a:t>
            </a:fld>
            <a:endParaRPr lang="nl-BE"/>
          </a:p>
        </p:txBody>
      </p:sp>
    </p:spTree>
    <p:extLst>
      <p:ext uri="{BB962C8B-B14F-4D97-AF65-F5344CB8AC3E}">
        <p14:creationId xmlns:p14="http://schemas.microsoft.com/office/powerpoint/2010/main" val="948321873"/>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XElement</a:t>
            </a:r>
          </a:p>
        </p:txBody>
      </p:sp>
      <p:sp>
        <p:nvSpPr>
          <p:cNvPr id="3" name="Content Placeholder 2"/>
          <p:cNvSpPr>
            <a:spLocks noGrp="1"/>
          </p:cNvSpPr>
          <p:nvPr>
            <p:ph idx="1"/>
          </p:nvPr>
        </p:nvSpPr>
        <p:spPr/>
        <p:txBody>
          <a:bodyPr/>
          <a:lstStyle/>
          <a:p>
            <a:r>
              <a:rPr lang="nl-BE" dirty="0"/>
              <a:t>Opening- en sluittag</a:t>
            </a:r>
          </a:p>
          <a:p>
            <a:pPr lvl="1"/>
            <a:r>
              <a:rPr lang="nl-BE" dirty="0"/>
              <a:t>&lt;test&gt; en &lt;/test&gt;</a:t>
            </a:r>
          </a:p>
          <a:p>
            <a:r>
              <a:rPr lang="nl-BE" dirty="0"/>
              <a:t>Tags kunnen genest worden</a:t>
            </a:r>
          </a:p>
          <a:p>
            <a:r>
              <a:rPr lang="nl-BE" dirty="0"/>
              <a:t>Er is een speciale tag</a:t>
            </a:r>
          </a:p>
          <a:p>
            <a:pPr lvl="1"/>
            <a:r>
              <a:rPr lang="nl-BE" dirty="0"/>
              <a:t>&lt;test/&gt;</a:t>
            </a:r>
          </a:p>
          <a:p>
            <a:pPr lvl="1"/>
            <a:endParaRPr lang="nl-BE" dirty="0"/>
          </a:p>
          <a:p>
            <a:pPr lvl="1">
              <a:buNone/>
            </a:pPr>
            <a:endParaRPr lang="nl-BE" dirty="0"/>
          </a:p>
        </p:txBody>
      </p:sp>
      <p:sp>
        <p:nvSpPr>
          <p:cNvPr id="4" name="Tijdelijke aanduiding voor dianummer 3"/>
          <p:cNvSpPr>
            <a:spLocks noGrp="1"/>
          </p:cNvSpPr>
          <p:nvPr>
            <p:ph type="sldNum" sz="quarter" idx="12"/>
          </p:nvPr>
        </p:nvSpPr>
        <p:spPr/>
        <p:txBody>
          <a:bodyPr/>
          <a:lstStyle/>
          <a:p>
            <a:fld id="{FCA3638F-6D52-644A-9831-93255061F043}" type="slidenum">
              <a:rPr lang="nl-BE" smtClean="0"/>
              <a:t>99</a:t>
            </a:fld>
            <a:endParaRPr lang="nl-BE"/>
          </a:p>
        </p:txBody>
      </p:sp>
    </p:spTree>
    <p:extLst>
      <p:ext uri="{BB962C8B-B14F-4D97-AF65-F5344CB8AC3E}">
        <p14:creationId xmlns:p14="http://schemas.microsoft.com/office/powerpoint/2010/main" val="3963270587"/>
      </p:ext>
    </p:extLst>
  </p:cSld>
  <p:clrMapOvr>
    <a:masterClrMapping/>
  </p:clrMapOvr>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1297</TotalTime>
  <Words>3339</Words>
  <Application>Microsoft Office PowerPoint</Application>
  <PresentationFormat>Diavoorstelling (4:3)</PresentationFormat>
  <Paragraphs>1024</Paragraphs>
  <Slides>117</Slides>
  <Notes>5</Notes>
  <HiddenSlides>1</HiddenSlides>
  <MMClips>0</MMClips>
  <ScaleCrop>false</ScaleCrop>
  <HeadingPairs>
    <vt:vector size="6" baseType="variant">
      <vt:variant>
        <vt:lpstr>Gebruikte lettertypen</vt:lpstr>
      </vt:variant>
      <vt:variant>
        <vt:i4>4</vt:i4>
      </vt:variant>
      <vt:variant>
        <vt:lpstr>Thema</vt:lpstr>
      </vt:variant>
      <vt:variant>
        <vt:i4>7</vt:i4>
      </vt:variant>
      <vt:variant>
        <vt:lpstr>Diatitels</vt:lpstr>
      </vt:variant>
      <vt:variant>
        <vt:i4>117</vt:i4>
      </vt:variant>
    </vt:vector>
  </HeadingPairs>
  <TitlesOfParts>
    <vt:vector size="128" baseType="lpstr">
      <vt:lpstr>Arial</vt:lpstr>
      <vt:lpstr>Calibri</vt:lpstr>
      <vt:lpstr>Consolas</vt:lpstr>
      <vt:lpstr>Corbel</vt:lpstr>
      <vt:lpstr>odisee_template</vt:lpstr>
      <vt:lpstr>2_Odisee</vt:lpstr>
      <vt:lpstr>3_Odisee</vt:lpstr>
      <vt:lpstr>7_Odisee</vt:lpstr>
      <vt:lpstr>4_Odisee</vt:lpstr>
      <vt:lpstr>5_Odisee</vt:lpstr>
      <vt:lpstr>6_Odisee</vt:lpstr>
      <vt:lpstr>LINQ</vt:lpstr>
      <vt:lpstr>LINQ?</vt:lpstr>
      <vt:lpstr>Een eerste voorbeeldje</vt:lpstr>
      <vt:lpstr>Een eerste voorbeeldje</vt:lpstr>
      <vt:lpstr>Overeenkomst met SQL</vt:lpstr>
      <vt:lpstr>Uitgestelde uitvoering</vt:lpstr>
      <vt:lpstr>Voorbeeld</vt:lpstr>
      <vt:lpstr>Alternatief</vt:lpstr>
      <vt:lpstr>LINQ Providers</vt:lpstr>
      <vt:lpstr>LINQ Providers</vt:lpstr>
      <vt:lpstr>Wat maakt LINQ LINQ?</vt:lpstr>
      <vt:lpstr>Object Initializers</vt:lpstr>
      <vt:lpstr>Voorbeeld vervolg</vt:lpstr>
      <vt:lpstr>Object initializer: voorbeeld</vt:lpstr>
      <vt:lpstr>Collection initializer</vt:lpstr>
      <vt:lpstr>Gebruik van object initializers in LINQ?</vt:lpstr>
      <vt:lpstr>Voorbeeld van projectie mbv LINQ</vt:lpstr>
      <vt:lpstr>Voorbeeld van projectie mbv LINQ</vt:lpstr>
      <vt:lpstr>Implicit Typed Local Variable Declarations</vt:lpstr>
      <vt:lpstr>Anonieme types</vt:lpstr>
      <vt:lpstr>Anonieme types en LINQ</vt:lpstr>
      <vt:lpstr>Anonieme types en LINQ</vt:lpstr>
      <vt:lpstr>Lambda expressies</vt:lpstr>
      <vt:lpstr>Lambda expressies</vt:lpstr>
      <vt:lpstr>Extension methods</vt:lpstr>
      <vt:lpstr>StringHelper klasse</vt:lpstr>
      <vt:lpstr>Dit kan beter!!!</vt:lpstr>
      <vt:lpstr>Regels om met extension methodes te werken</vt:lpstr>
      <vt:lpstr>Query extension methodes</vt:lpstr>
      <vt:lpstr>Belangrijkste geïmplementeerde Query Extension Methods</vt:lpstr>
      <vt:lpstr>Belangrijkste geïmplementeerde Query Extension Methods</vt:lpstr>
      <vt:lpstr>Belangrijkste geïmplementeerde Query Extension Methods</vt:lpstr>
      <vt:lpstr>Belangrijkste geïmplementeerde Query Extension Methods</vt:lpstr>
      <vt:lpstr>Belangrijkste geïmplementeerde Query Extension Methods</vt:lpstr>
      <vt:lpstr>Belangrijkste geïmplementeerde Query Extension Methods</vt:lpstr>
      <vt:lpstr>Belangrijkste geïmplementeerde Query Extension Methods</vt:lpstr>
      <vt:lpstr>Belangrijkste geïmplementeerde Query Extension Methods</vt:lpstr>
      <vt:lpstr>Belangrijkste geïmplementeerde Query Extension Methods</vt:lpstr>
      <vt:lpstr>Belangrijkste geïmplementeerde Query Extension Methods</vt:lpstr>
      <vt:lpstr>LINQ en .NET objecten</vt:lpstr>
      <vt:lpstr>LINQ en Objecten</vt:lpstr>
      <vt:lpstr>Voorbeelddata</vt:lpstr>
      <vt:lpstr>Resultaten projecteren mbv Select</vt:lpstr>
      <vt:lpstr>Alternatieve schrijfwijze m.b.v. lambda expressies</vt:lpstr>
      <vt:lpstr>Output van een specifiek type met projectie</vt:lpstr>
      <vt:lpstr>Output van projectie direct gebruiken</vt:lpstr>
      <vt:lpstr>Filteren van resultaten m.b.v. where clause</vt:lpstr>
      <vt:lpstr>LINQ: Where</vt:lpstr>
      <vt:lpstr>where (2)</vt:lpstr>
      <vt:lpstr>where (3)</vt:lpstr>
      <vt:lpstr>Sorteren van resultaten met Orderby</vt:lpstr>
      <vt:lpstr>LINQ en joins</vt:lpstr>
      <vt:lpstr>Alternatieve schrijfwijze met Join</vt:lpstr>
      <vt:lpstr>Limiet op inhoud van queryresultaat</vt:lpstr>
      <vt:lpstr>Aggregatiefuncties</vt:lpstr>
      <vt:lpstr>group</vt:lpstr>
      <vt:lpstr>group (2)</vt:lpstr>
      <vt:lpstr>group (3)</vt:lpstr>
      <vt:lpstr>into</vt:lpstr>
      <vt:lpstr>Into (2)</vt:lpstr>
      <vt:lpstr>Codevoorbeeld: orderby en group by gecombineerd</vt:lpstr>
      <vt:lpstr>Codevoorbeeld: orderby en group by gecombineerd</vt:lpstr>
      <vt:lpstr>Codevoorbeeld: orderby en group by gecombineerd</vt:lpstr>
      <vt:lpstr>Codevoorbeeld: orderby en group by gecombineerd</vt:lpstr>
      <vt:lpstr>Codevoorbeeld: orderby en group by gecombineerd</vt:lpstr>
      <vt:lpstr>Codevoorbeeld: orderby en group by gecombineerd</vt:lpstr>
      <vt:lpstr>LINQ</vt:lpstr>
      <vt:lpstr>LINQ to DataSet</vt:lpstr>
      <vt:lpstr>LINQ to DataSet provider</vt:lpstr>
      <vt:lpstr>Queries schrijven met LINQ to DataSet</vt:lpstr>
      <vt:lpstr>Joins tussen DataTables</vt:lpstr>
      <vt:lpstr>Casten van een veld in een record</vt:lpstr>
      <vt:lpstr>LINQ to Objects en DataSet</vt:lpstr>
      <vt:lpstr>LINQ to SQL</vt:lpstr>
      <vt:lpstr>LINQ to SQL</vt:lpstr>
      <vt:lpstr>LINQ to SQL</vt:lpstr>
      <vt:lpstr>Data modelleren</vt:lpstr>
      <vt:lpstr>Stappen</vt:lpstr>
      <vt:lpstr>Stappen</vt:lpstr>
      <vt:lpstr>Stappen</vt:lpstr>
      <vt:lpstr>PowerPoint-presentatie</vt:lpstr>
      <vt:lpstr>NorthWind.designer.cs</vt:lpstr>
      <vt:lpstr>DataContext klasse</vt:lpstr>
      <vt:lpstr>Basis query met filter en sorteren</vt:lpstr>
      <vt:lpstr>Projectie</vt:lpstr>
      <vt:lpstr>Projectie</vt:lpstr>
      <vt:lpstr>Inner Join mbv query extension methode</vt:lpstr>
      <vt:lpstr>Alternatief mbv LINQ query</vt:lpstr>
      <vt:lpstr>Grouping en aggregatie</vt:lpstr>
      <vt:lpstr>LINQ to SQL: veranderingen doorgeven aan SQL Server</vt:lpstr>
      <vt:lpstr>LINQ to SQL</vt:lpstr>
      <vt:lpstr>DataContext</vt:lpstr>
      <vt:lpstr>Een voorbeeld om te starten</vt:lpstr>
      <vt:lpstr>Wijzigen van customer object</vt:lpstr>
      <vt:lpstr>Nieuw object toevoegen aan DataContext</vt:lpstr>
      <vt:lpstr>Object verwijderen</vt:lpstr>
      <vt:lpstr>Wat met stored procedures?</vt:lpstr>
      <vt:lpstr>LINQ to XML</vt:lpstr>
      <vt:lpstr>XElement</vt:lpstr>
      <vt:lpstr>C# voorbeelden</vt:lpstr>
      <vt:lpstr>C# voorbeelden</vt:lpstr>
      <vt:lpstr>Corresponderende XML file</vt:lpstr>
      <vt:lpstr>Alternatief</vt:lpstr>
      <vt:lpstr>Load &amp; Parse methode</vt:lpstr>
      <vt:lpstr>Voorbeeld van Parse methode</vt:lpstr>
      <vt:lpstr>Nu nog inhoud...</vt:lpstr>
      <vt:lpstr>Voorbeeld</vt:lpstr>
      <vt:lpstr>Attributen</vt:lpstr>
      <vt:lpstr>Boom-manipulatie</vt:lpstr>
      <vt:lpstr>Value vs SetValue</vt:lpstr>
      <vt:lpstr>Linq To XML</vt:lpstr>
      <vt:lpstr>Voorbeeld</vt:lpstr>
      <vt:lpstr>Voorbeeld: resultaat</vt:lpstr>
      <vt:lpstr>LINQ</vt:lpstr>
      <vt:lpstr>BRonnen</vt:lpstr>
      <vt:lpstr>Referenties</vt:lpstr>
      <vt:lpstr>PowerPoint-presentatie</vt:lpstr>
    </vt:vector>
  </TitlesOfParts>
  <Company>KAHOHUB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dc:title>
  <dc:creator>Peter Demeester</dc:creator>
  <cp:lastModifiedBy>Peter Demeester</cp:lastModifiedBy>
  <cp:revision>54</cp:revision>
  <cp:lastPrinted>2015-03-17T08:27:11Z</cp:lastPrinted>
  <dcterms:created xsi:type="dcterms:W3CDTF">2015-03-14T14:01:26Z</dcterms:created>
  <dcterms:modified xsi:type="dcterms:W3CDTF">2018-03-13T17:25:39Z</dcterms:modified>
</cp:coreProperties>
</file>