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70"/>
  </p:notesMasterIdLst>
  <p:handoutMasterIdLst>
    <p:handoutMasterId r:id="rId71"/>
  </p:handoutMasterIdLst>
  <p:sldIdLst>
    <p:sldId id="270" r:id="rId8"/>
    <p:sldId id="271" r:id="rId9"/>
    <p:sldId id="272" r:id="rId10"/>
    <p:sldId id="273" r:id="rId11"/>
    <p:sldId id="274" r:id="rId12"/>
    <p:sldId id="275" r:id="rId13"/>
    <p:sldId id="276" r:id="rId14"/>
    <p:sldId id="277" r:id="rId15"/>
    <p:sldId id="278" r:id="rId16"/>
    <p:sldId id="279" r:id="rId17"/>
    <p:sldId id="280" r:id="rId18"/>
    <p:sldId id="281" r:id="rId19"/>
    <p:sldId id="292" r:id="rId20"/>
    <p:sldId id="283" r:id="rId21"/>
    <p:sldId id="284" r:id="rId22"/>
    <p:sldId id="293" r:id="rId23"/>
    <p:sldId id="294" r:id="rId24"/>
    <p:sldId id="295" r:id="rId25"/>
    <p:sldId id="296" r:id="rId26"/>
    <p:sldId id="297" r:id="rId27"/>
    <p:sldId id="299" r:id="rId28"/>
    <p:sldId id="285" r:id="rId29"/>
    <p:sldId id="286" r:id="rId30"/>
    <p:sldId id="287"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9293" autoAdjust="0"/>
  </p:normalViewPr>
  <p:slideViewPr>
    <p:cSldViewPr snapToGrid="0" snapToObjects="1" showGuides="1">
      <p:cViewPr varScale="1">
        <p:scale>
          <a:sx n="130" d="100"/>
          <a:sy n="130" d="100"/>
        </p:scale>
        <p:origin x="1056" y="132"/>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microsoft.com/office/2015/10/relationships/revisionInfo" Target="revisionInfo.xml"/><Relationship Id="rId7" Type="http://schemas.openxmlformats.org/officeDocument/2006/relationships/slideMaster" Target="slideMasters/slideMaster7.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27/03/2018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27/03/2018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B6DEB499-ECC6-4DE1-BBFD-6544D36D1A48}" type="datetime1">
              <a:rPr lang="nl-BE" smtClean="0"/>
              <a:pPr/>
              <a:t>27/03/2018</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685289B2-ADC7-4A12-9C67-3D3B8A281270}" type="slidenum">
              <a:rPr lang="nl-BE" smtClean="0"/>
              <a:pPr/>
              <a:t>‹nr.›</a:t>
            </a:fld>
            <a:endParaRPr lang="nl-BE"/>
          </a:p>
        </p:txBody>
      </p:sp>
    </p:spTree>
    <p:extLst>
      <p:ext uri="{BB962C8B-B14F-4D97-AF65-F5344CB8AC3E}">
        <p14:creationId xmlns:p14="http://schemas.microsoft.com/office/powerpoint/2010/main" val="649238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27/03/2018</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27/03/2018</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27/03/2018</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27/03/2018</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hyperlink" Target="http://schemas.microsoft.com/ado/2006/04/edm/ssdl"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hyperlink" Target="http://schemas.microsoft.com/ado/2006/04/edm"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framework/data/adonet/ef/overview" TargetMode="Externa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hyperlink" Target="http://msdn.microsoft.com/en-us/data/jj618292" TargetMode="Externa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msdn.microsoft.com/en-us/data/jj618293"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hyperlink" Target="https://msdn.microsoft.com/en-us/library/jj206878(v=vs.113).aspx" TargetMode="Externa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hyperlink" Target="https://msdn.microsoft.com/en-us/library/jj200620(v=vs.113).aspx" TargetMode="Externa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hyperlink" Target="https://msdn.microsoft.com/en-us/library/jj193542(v=vs.113).aspx" TargetMode="Externa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hyperlink" Target="https://msdn.microsoft.com/en-us/library/jj205424(v=vs.113).aspx" TargetMode="Externa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hyperlink" Target="http://msdn.microsoft.com/en-us/data/jj729737" TargetMode="Externa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hyperlink" Target="https://ptgmedia.pearsoncmg.com/images/9780735627390/samplepages/9780735627390.pdf" TargetMode="External"/><Relationship Id="rId2" Type="http://schemas.openxmlformats.org/officeDocument/2006/relationships/hyperlink" Target="https://msdn.microsoft.com/en-US/data/ef" TargetMode="External"/><Relationship Id="rId1" Type="http://schemas.openxmlformats.org/officeDocument/2006/relationships/slideLayout" Target="../slideLayouts/slideLayout17.xml"/><Relationship Id="rId4" Type="http://schemas.openxmlformats.org/officeDocument/2006/relationships/hyperlink" Target="http://www.code-magazine.com/article.aspx?quickid=0711051&amp;page=1"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www.code-magazine.com/Article.aspx?quickid=1108051"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effectLst>
                  <a:outerShdw blurRad="38100" dist="38100" dir="2700000" algn="tl">
                    <a:schemeClr val="bg1">
                      <a:alpha val="43000"/>
                    </a:schemeClr>
                  </a:outerShdw>
                  <a:reflection blurRad="6350" stA="50000" endA="300" endPos="50000" dist="29997" dir="5400000" sy="-100000" algn="bl" rotWithShape="0"/>
                </a:effectLst>
              </a:rPr>
              <a:t>Entity Framework</a:t>
            </a:r>
          </a:p>
        </p:txBody>
      </p:sp>
      <p:sp>
        <p:nvSpPr>
          <p:cNvPr id="3" name="Ondertitel 2"/>
          <p:cNvSpPr>
            <a:spLocks noGrp="1"/>
          </p:cNvSpPr>
          <p:nvPr>
            <p:ph type="subTitle" idx="1"/>
          </p:nvPr>
        </p:nvSpPr>
        <p:spPr/>
        <p:txBody>
          <a:bodyPr/>
          <a:lstStyle/>
          <a:p>
            <a:endParaRPr lang="nl-BE"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685289B2-ADC7-4A12-9C67-3D3B8A281270}" type="slidenum">
              <a:rPr lang="nl-BE" smtClean="0"/>
              <a:pPr/>
              <a:t>1</a:t>
            </a:fld>
            <a:endParaRPr lang="nl-BE"/>
          </a:p>
        </p:txBody>
      </p:sp>
    </p:spTree>
    <p:extLst>
      <p:ext uri="{BB962C8B-B14F-4D97-AF65-F5344CB8AC3E}">
        <p14:creationId xmlns:p14="http://schemas.microsoft.com/office/powerpoint/2010/main" val="253893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Data Model in Entity Framework</a:t>
            </a:r>
          </a:p>
        </p:txBody>
      </p:sp>
      <p:sp>
        <p:nvSpPr>
          <p:cNvPr id="3" name="Content Placeholder 2"/>
          <p:cNvSpPr>
            <a:spLocks noGrp="1"/>
          </p:cNvSpPr>
          <p:nvPr>
            <p:ph idx="1"/>
          </p:nvPr>
        </p:nvSpPr>
        <p:spPr/>
        <p:txBody>
          <a:bodyPr/>
          <a:lstStyle/>
          <a:p>
            <a:r>
              <a:rPr lang="nl-BE" dirty="0"/>
              <a:t>Betekenis:</a:t>
            </a:r>
          </a:p>
          <a:p>
            <a:pPr lvl="1"/>
            <a:r>
              <a:rPr lang="nl-BE" dirty="0"/>
              <a:t>Geen zorgen maken over JOINS om entities met elkaar te connecteren</a:t>
            </a:r>
          </a:p>
          <a:p>
            <a:pPr lvl="1"/>
            <a:r>
              <a:rPr lang="nl-BE" dirty="0"/>
              <a:t>Entities zijn op een natuurlijke manier met elkaar verbonden</a:t>
            </a:r>
          </a:p>
          <a:p>
            <a:pPr lvl="1"/>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10</a:t>
            </a:fld>
            <a:endParaRPr lang="nl-BE"/>
          </a:p>
        </p:txBody>
      </p:sp>
    </p:spTree>
    <p:extLst>
      <p:ext uri="{BB962C8B-B14F-4D97-AF65-F5344CB8AC3E}">
        <p14:creationId xmlns:p14="http://schemas.microsoft.com/office/powerpoint/2010/main" val="12427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Van data model naar klassen</a:t>
            </a:r>
          </a:p>
        </p:txBody>
      </p:sp>
      <p:sp>
        <p:nvSpPr>
          <p:cNvPr id="3" name="Content Placeholder 2"/>
          <p:cNvSpPr>
            <a:spLocks noGrp="1"/>
          </p:cNvSpPr>
          <p:nvPr>
            <p:ph idx="1"/>
          </p:nvPr>
        </p:nvSpPr>
        <p:spPr/>
        <p:txBody>
          <a:bodyPr/>
          <a:lstStyle/>
          <a:p>
            <a:r>
              <a:rPr lang="nl-BE" dirty="0"/>
              <a:t>Doel van Entity Framework Designer</a:t>
            </a:r>
          </a:p>
          <a:p>
            <a:pPr lvl="1"/>
            <a:r>
              <a:rPr lang="nl-BE" dirty="0"/>
              <a:t>Klassen genereren uit entities in model</a:t>
            </a:r>
          </a:p>
          <a:p>
            <a:pPr lvl="1"/>
            <a:r>
              <a:rPr lang="nl-BE" dirty="0"/>
              <a:t>Elke entiteit wordt een klasse die overerft van EF EntityObject klasse</a:t>
            </a:r>
          </a:p>
          <a:p>
            <a:pPr lvl="1"/>
            <a:r>
              <a:rPr lang="nl-BE" dirty="0"/>
              <a:t>EntityObject klasse voorziet de entiteiten met de mechanismes die nodig zijn om in het raamwerk ingeplugd te kunnen worden</a:t>
            </a:r>
          </a:p>
          <a:p>
            <a:pPr lvl="1"/>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11</a:t>
            </a:fld>
            <a:endParaRPr lang="nl-BE"/>
          </a:p>
        </p:txBody>
      </p:sp>
    </p:spTree>
    <p:extLst>
      <p:ext uri="{BB962C8B-B14F-4D97-AF65-F5344CB8AC3E}">
        <p14:creationId xmlns:p14="http://schemas.microsoft.com/office/powerpoint/2010/main" val="173676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Van data model naar klassen</a:t>
            </a:r>
          </a:p>
        </p:txBody>
      </p:sp>
      <p:sp>
        <p:nvSpPr>
          <p:cNvPr id="3" name="Content Placeholder 2"/>
          <p:cNvSpPr>
            <a:spLocks noGrp="1"/>
          </p:cNvSpPr>
          <p:nvPr>
            <p:ph idx="1"/>
          </p:nvPr>
        </p:nvSpPr>
        <p:spPr/>
        <p:txBody>
          <a:bodyPr/>
          <a:lstStyle/>
          <a:p>
            <a:r>
              <a:rPr lang="nl-BE" dirty="0"/>
              <a:t>Voorbeeld: Customer klasse</a:t>
            </a:r>
          </a:p>
          <a:p>
            <a:pPr lvl="1"/>
            <a:r>
              <a:rPr lang="nl-BE" dirty="0"/>
              <a:t>Erft over van </a:t>
            </a:r>
            <a:br>
              <a:rPr lang="nl-BE" dirty="0"/>
            </a:br>
            <a:r>
              <a:rPr lang="nl-BE" dirty="0"/>
              <a:t>EntityObject</a:t>
            </a:r>
          </a:p>
        </p:txBody>
      </p:sp>
      <p:pic>
        <p:nvPicPr>
          <p:cNvPr id="77826" name="Picture 2" descr="http://www.sdn.nl/Portals/0/Upload/Images/2009/Website/lerman_ADONETentityframework_image004.jpg"/>
          <p:cNvPicPr>
            <a:picLocks noChangeAspect="1" noChangeArrowheads="1"/>
          </p:cNvPicPr>
          <p:nvPr/>
        </p:nvPicPr>
        <p:blipFill>
          <a:blip r:embed="rId2" cstate="print"/>
          <a:srcRect/>
          <a:stretch>
            <a:fillRect/>
          </a:stretch>
        </p:blipFill>
        <p:spPr bwMode="auto">
          <a:xfrm>
            <a:off x="4434265" y="2276872"/>
            <a:ext cx="4709735" cy="4248472"/>
          </a:xfrm>
          <a:prstGeom prst="rect">
            <a:avLst/>
          </a:prstGeom>
          <a:noFill/>
        </p:spPr>
      </p:pic>
      <p:sp>
        <p:nvSpPr>
          <p:cNvPr id="5" name="Slide Number Placeholder 4"/>
          <p:cNvSpPr>
            <a:spLocks noGrp="1"/>
          </p:cNvSpPr>
          <p:nvPr>
            <p:ph type="sldNum" sz="quarter" idx="12"/>
          </p:nvPr>
        </p:nvSpPr>
        <p:spPr/>
        <p:txBody>
          <a:bodyPr/>
          <a:lstStyle/>
          <a:p>
            <a:fld id="{685289B2-ADC7-4A12-9C67-3D3B8A281270}" type="slidenum">
              <a:rPr lang="nl-BE" smtClean="0"/>
              <a:pPr/>
              <a:t>12</a:t>
            </a:fld>
            <a:endParaRPr lang="nl-BE"/>
          </a:p>
        </p:txBody>
      </p:sp>
    </p:spTree>
    <p:extLst>
      <p:ext uri="{BB962C8B-B14F-4D97-AF65-F5344CB8AC3E}">
        <p14:creationId xmlns:p14="http://schemas.microsoft.com/office/powerpoint/2010/main" val="121308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Framework vs LINQ to SQL</a:t>
            </a:r>
          </a:p>
        </p:txBody>
      </p:sp>
      <p:graphicFrame>
        <p:nvGraphicFramePr>
          <p:cNvPr id="6" name="Content Placeholder 5"/>
          <p:cNvGraphicFramePr>
            <a:graphicFrameLocks noGrp="1"/>
          </p:cNvGraphicFramePr>
          <p:nvPr>
            <p:ph idx="1"/>
          </p:nvPr>
        </p:nvGraphicFramePr>
        <p:xfrm>
          <a:off x="179511" y="1600200"/>
          <a:ext cx="8507289" cy="3134360"/>
        </p:xfrm>
        <a:graphic>
          <a:graphicData uri="http://schemas.openxmlformats.org/drawingml/2006/table">
            <a:tbl>
              <a:tblPr firstRow="1" bandRow="1">
                <a:tableStyleId>{5C22544A-7EE6-4342-B048-85BDC9FD1C3A}</a:tableStyleId>
              </a:tblPr>
              <a:tblGrid>
                <a:gridCol w="3024337">
                  <a:extLst>
                    <a:ext uri="{9D8B030D-6E8A-4147-A177-3AD203B41FA5}">
                      <a16:colId xmlns:a16="http://schemas.microsoft.com/office/drawing/2014/main" val="20000"/>
                    </a:ext>
                  </a:extLst>
                </a:gridCol>
                <a:gridCol w="2647189">
                  <a:extLst>
                    <a:ext uri="{9D8B030D-6E8A-4147-A177-3AD203B41FA5}">
                      <a16:colId xmlns:a16="http://schemas.microsoft.com/office/drawing/2014/main" val="20001"/>
                    </a:ext>
                  </a:extLst>
                </a:gridCol>
                <a:gridCol w="2835763">
                  <a:extLst>
                    <a:ext uri="{9D8B030D-6E8A-4147-A177-3AD203B41FA5}">
                      <a16:colId xmlns:a16="http://schemas.microsoft.com/office/drawing/2014/main" val="20002"/>
                    </a:ext>
                  </a:extLst>
                </a:gridCol>
              </a:tblGrid>
              <a:tr h="370840">
                <a:tc>
                  <a:txBody>
                    <a:bodyPr/>
                    <a:lstStyle/>
                    <a:p>
                      <a:r>
                        <a:rPr lang="nl-BE" dirty="0"/>
                        <a:t>Categorie</a:t>
                      </a:r>
                    </a:p>
                  </a:txBody>
                  <a:tcPr/>
                </a:tc>
                <a:tc>
                  <a:txBody>
                    <a:bodyPr/>
                    <a:lstStyle/>
                    <a:p>
                      <a:r>
                        <a:rPr lang="nl-BE" dirty="0"/>
                        <a:t>LINQ to SQL</a:t>
                      </a:r>
                    </a:p>
                  </a:txBody>
                  <a:tcPr/>
                </a:tc>
                <a:tc>
                  <a:txBody>
                    <a:bodyPr/>
                    <a:lstStyle/>
                    <a:p>
                      <a:r>
                        <a:rPr lang="nl-BE" dirty="0"/>
                        <a:t>Entity Framework</a:t>
                      </a:r>
                    </a:p>
                  </a:txBody>
                  <a:tcPr/>
                </a:tc>
                <a:extLst>
                  <a:ext uri="{0D108BD9-81ED-4DB2-BD59-A6C34878D82A}">
                    <a16:rowId xmlns:a16="http://schemas.microsoft.com/office/drawing/2014/main" val="10000"/>
                  </a:ext>
                </a:extLst>
              </a:tr>
              <a:tr h="370840">
                <a:tc>
                  <a:txBody>
                    <a:bodyPr/>
                    <a:lstStyle/>
                    <a:p>
                      <a:r>
                        <a:rPr lang="nl-BE" dirty="0"/>
                        <a:t>Complexiteit</a:t>
                      </a:r>
                    </a:p>
                  </a:txBody>
                  <a:tcPr/>
                </a:tc>
                <a:tc>
                  <a:txBody>
                    <a:bodyPr/>
                    <a:lstStyle/>
                    <a:p>
                      <a:r>
                        <a:rPr lang="nl-BE" dirty="0"/>
                        <a:t>redelijk</a:t>
                      </a:r>
                    </a:p>
                  </a:txBody>
                  <a:tcPr/>
                </a:tc>
                <a:tc>
                  <a:txBody>
                    <a:bodyPr/>
                    <a:lstStyle/>
                    <a:p>
                      <a:r>
                        <a:rPr lang="nl-BE" dirty="0"/>
                        <a:t>Complex</a:t>
                      </a:r>
                    </a:p>
                  </a:txBody>
                  <a:tcPr/>
                </a:tc>
                <a:extLst>
                  <a:ext uri="{0D108BD9-81ED-4DB2-BD59-A6C34878D82A}">
                    <a16:rowId xmlns:a16="http://schemas.microsoft.com/office/drawing/2014/main" val="10001"/>
                  </a:ext>
                </a:extLst>
              </a:tr>
              <a:tr h="370840">
                <a:tc>
                  <a:txBody>
                    <a:bodyPr/>
                    <a:lstStyle/>
                    <a:p>
                      <a:r>
                        <a:rPr lang="nl-BE" dirty="0"/>
                        <a:t>Model</a:t>
                      </a:r>
                    </a:p>
                  </a:txBody>
                  <a:tcPr/>
                </a:tc>
                <a:tc>
                  <a:txBody>
                    <a:bodyPr/>
                    <a:lstStyle/>
                    <a:p>
                      <a:r>
                        <a:rPr lang="nl-BE" dirty="0"/>
                        <a:t>Domein model</a:t>
                      </a:r>
                    </a:p>
                  </a:txBody>
                  <a:tcPr/>
                </a:tc>
                <a:tc>
                  <a:txBody>
                    <a:bodyPr/>
                    <a:lstStyle/>
                    <a:p>
                      <a:r>
                        <a:rPr lang="nl-BE" dirty="0"/>
                        <a:t>Conceptueel</a:t>
                      </a:r>
                      <a:r>
                        <a:rPr lang="nl-BE" baseline="0" dirty="0"/>
                        <a:t> data model</a:t>
                      </a:r>
                      <a:endParaRPr lang="nl-BE" dirty="0"/>
                    </a:p>
                  </a:txBody>
                  <a:tcPr/>
                </a:tc>
                <a:extLst>
                  <a:ext uri="{0D108BD9-81ED-4DB2-BD59-A6C34878D82A}">
                    <a16:rowId xmlns:a16="http://schemas.microsoft.com/office/drawing/2014/main" val="10002"/>
                  </a:ext>
                </a:extLst>
              </a:tr>
              <a:tr h="370840">
                <a:tc>
                  <a:txBody>
                    <a:bodyPr/>
                    <a:lstStyle/>
                    <a:p>
                      <a:r>
                        <a:rPr lang="nl-BE" dirty="0"/>
                        <a:t>Database Server</a:t>
                      </a:r>
                    </a:p>
                  </a:txBody>
                  <a:tcPr/>
                </a:tc>
                <a:tc>
                  <a:txBody>
                    <a:bodyPr/>
                    <a:lstStyle/>
                    <a:p>
                      <a:r>
                        <a:rPr lang="nl-BE" dirty="0"/>
                        <a:t>SQL Server</a:t>
                      </a:r>
                    </a:p>
                  </a:txBody>
                  <a:tcPr/>
                </a:tc>
                <a:tc>
                  <a:txBody>
                    <a:bodyPr/>
                    <a:lstStyle/>
                    <a:p>
                      <a:r>
                        <a:rPr lang="nl-BE" dirty="0"/>
                        <a:t>Verschillende</a:t>
                      </a:r>
                      <a:r>
                        <a:rPr lang="nl-BE" baseline="0" dirty="0"/>
                        <a:t> RDBMS</a:t>
                      </a:r>
                      <a:endParaRPr lang="nl-BE" dirty="0"/>
                    </a:p>
                  </a:txBody>
                  <a:tcPr/>
                </a:tc>
                <a:extLst>
                  <a:ext uri="{0D108BD9-81ED-4DB2-BD59-A6C34878D82A}">
                    <a16:rowId xmlns:a16="http://schemas.microsoft.com/office/drawing/2014/main" val="10003"/>
                  </a:ext>
                </a:extLst>
              </a:tr>
              <a:tr h="370840">
                <a:tc>
                  <a:txBody>
                    <a:bodyPr/>
                    <a:lstStyle/>
                    <a:p>
                      <a:r>
                        <a:rPr lang="nl-BE" dirty="0"/>
                        <a:t>Bestandstypes</a:t>
                      </a:r>
                    </a:p>
                  </a:txBody>
                  <a:tcPr/>
                </a:tc>
                <a:tc>
                  <a:txBody>
                    <a:bodyPr/>
                    <a:lstStyle/>
                    <a:p>
                      <a:r>
                        <a:rPr lang="nl-BE" dirty="0"/>
                        <a:t>DBML</a:t>
                      </a:r>
                    </a:p>
                  </a:txBody>
                  <a:tcPr/>
                </a:tc>
                <a:tc>
                  <a:txBody>
                    <a:bodyPr/>
                    <a:lstStyle/>
                    <a:p>
                      <a:r>
                        <a:rPr lang="nl-BE" dirty="0"/>
                        <a:t>EDMX, CDSL, MSL, SSDL</a:t>
                      </a:r>
                    </a:p>
                  </a:txBody>
                  <a:tcPr/>
                </a:tc>
                <a:extLst>
                  <a:ext uri="{0D108BD9-81ED-4DB2-BD59-A6C34878D82A}">
                    <a16:rowId xmlns:a16="http://schemas.microsoft.com/office/drawing/2014/main" val="10004"/>
                  </a:ext>
                </a:extLst>
              </a:tr>
              <a:tr h="370840">
                <a:tc>
                  <a:txBody>
                    <a:bodyPr/>
                    <a:lstStyle/>
                    <a:p>
                      <a:r>
                        <a:rPr lang="nl-BE" dirty="0"/>
                        <a:t>Query mogelijkheden</a:t>
                      </a:r>
                    </a:p>
                  </a:txBody>
                  <a:tcPr/>
                </a:tc>
                <a:tc>
                  <a:txBody>
                    <a:bodyPr/>
                    <a:lstStyle/>
                    <a:p>
                      <a:r>
                        <a:rPr lang="nl-BE" dirty="0"/>
                        <a:t>LINQ</a:t>
                      </a:r>
                      <a:r>
                        <a:rPr lang="nl-BE" baseline="0" dirty="0"/>
                        <a:t> to SQL</a:t>
                      </a:r>
                      <a:endParaRPr lang="nl-BE" dirty="0"/>
                    </a:p>
                  </a:txBody>
                  <a:tcPr/>
                </a:tc>
                <a:tc>
                  <a:txBody>
                    <a:bodyPr/>
                    <a:lstStyle/>
                    <a:p>
                      <a:r>
                        <a:rPr lang="nl-BE" dirty="0"/>
                        <a:t>LINQ</a:t>
                      </a:r>
                      <a:r>
                        <a:rPr lang="nl-BE" baseline="0" dirty="0"/>
                        <a:t> to Entities, ESQL, Object services, Entity Client</a:t>
                      </a:r>
                      <a:endParaRPr lang="nl-BE" dirty="0"/>
                    </a:p>
                  </a:txBody>
                  <a:tcPr/>
                </a:tc>
                <a:extLst>
                  <a:ext uri="{0D108BD9-81ED-4DB2-BD59-A6C34878D82A}">
                    <a16:rowId xmlns:a16="http://schemas.microsoft.com/office/drawing/2014/main" val="10005"/>
                  </a:ext>
                </a:extLst>
              </a:tr>
              <a:tr h="370840">
                <a:tc>
                  <a:txBody>
                    <a:bodyPr/>
                    <a:lstStyle/>
                    <a:p>
                      <a:r>
                        <a:rPr lang="nl-BE" dirty="0"/>
                        <a:t>Genereert</a:t>
                      </a:r>
                      <a:r>
                        <a:rPr lang="nl-BE" baseline="0" dirty="0"/>
                        <a:t> databank uit model</a:t>
                      </a:r>
                      <a:endParaRPr lang="nl-BE" dirty="0"/>
                    </a:p>
                  </a:txBody>
                  <a:tcPr/>
                </a:tc>
                <a:tc>
                  <a:txBody>
                    <a:bodyPr/>
                    <a:lstStyle/>
                    <a:p>
                      <a:r>
                        <a:rPr lang="nl-BE" dirty="0"/>
                        <a:t>Nee</a:t>
                      </a:r>
                    </a:p>
                  </a:txBody>
                  <a:tcPr/>
                </a:tc>
                <a:tc>
                  <a:txBody>
                    <a:bodyPr/>
                    <a:lstStyle/>
                    <a:p>
                      <a:r>
                        <a:rPr lang="nl-BE" dirty="0"/>
                        <a:t>Ja (Code First vs Database First)</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685289B2-ADC7-4A12-9C67-3D3B8A281270}" type="slidenum">
              <a:rPr lang="nl-BE" smtClean="0"/>
              <a:pPr/>
              <a:t>13</a:t>
            </a:fld>
            <a:endParaRPr lang="nl-BE"/>
          </a:p>
        </p:txBody>
      </p:sp>
    </p:spTree>
    <p:extLst>
      <p:ext uri="{BB962C8B-B14F-4D97-AF65-F5344CB8AC3E}">
        <p14:creationId xmlns:p14="http://schemas.microsoft.com/office/powerpoint/2010/main" val="329953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Giving life to models</a:t>
            </a:r>
          </a:p>
        </p:txBody>
      </p:sp>
      <p:sp>
        <p:nvSpPr>
          <p:cNvPr id="3" name="Content Placeholder 2"/>
          <p:cNvSpPr>
            <a:spLocks noGrp="1"/>
          </p:cNvSpPr>
          <p:nvPr>
            <p:ph idx="1"/>
          </p:nvPr>
        </p:nvSpPr>
        <p:spPr/>
        <p:txBody>
          <a:bodyPr>
            <a:normAutofit lnSpcReduction="10000"/>
          </a:bodyPr>
          <a:lstStyle/>
          <a:p>
            <a:r>
              <a:rPr lang="nl-BE" dirty="0"/>
              <a:t>Entity Framework: laat ontwikkelaars toe om entities en relaties te queryen in het domein model (=conceptueel model in EF) terwijl er gesteund wordt op EF om deze operaties te vertalen naar databronafhankelijke commando’s.</a:t>
            </a:r>
          </a:p>
          <a:p>
            <a:r>
              <a:rPr lang="nl-BE" dirty="0"/>
              <a:t>Dus geen hard-coded afhankelijkheden meer</a:t>
            </a:r>
          </a:p>
          <a:p>
            <a:r>
              <a:rPr lang="nl-BE" dirty="0"/>
              <a:t>Hoe? 3 –lagen-model!</a:t>
            </a:r>
          </a:p>
        </p:txBody>
      </p:sp>
      <p:sp>
        <p:nvSpPr>
          <p:cNvPr id="4" name="Slide Number Placeholder 3"/>
          <p:cNvSpPr>
            <a:spLocks noGrp="1"/>
          </p:cNvSpPr>
          <p:nvPr>
            <p:ph type="sldNum" sz="quarter" idx="12"/>
          </p:nvPr>
        </p:nvSpPr>
        <p:spPr/>
        <p:txBody>
          <a:bodyPr/>
          <a:lstStyle/>
          <a:p>
            <a:fld id="{685289B2-ADC7-4A12-9C67-3D3B8A281270}" type="slidenum">
              <a:rPr lang="nl-BE" smtClean="0"/>
              <a:pPr/>
              <a:t>14</a:t>
            </a:fld>
            <a:endParaRPr lang="nl-BE"/>
          </a:p>
        </p:txBody>
      </p:sp>
    </p:spTree>
    <p:extLst>
      <p:ext uri="{BB962C8B-B14F-4D97-AF65-F5344CB8AC3E}">
        <p14:creationId xmlns:p14="http://schemas.microsoft.com/office/powerpoint/2010/main" val="276299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Giving life to models</a:t>
            </a:r>
          </a:p>
        </p:txBody>
      </p:sp>
      <p:sp>
        <p:nvSpPr>
          <p:cNvPr id="3" name="Content Placeholder 2"/>
          <p:cNvSpPr>
            <a:spLocks noGrp="1"/>
          </p:cNvSpPr>
          <p:nvPr>
            <p:ph idx="1"/>
          </p:nvPr>
        </p:nvSpPr>
        <p:spPr/>
        <p:txBody>
          <a:bodyPr>
            <a:normAutofit fontScale="85000" lnSpcReduction="20000"/>
          </a:bodyPr>
          <a:lstStyle/>
          <a:p>
            <a:r>
              <a:rPr lang="nl-BE" dirty="0"/>
              <a:t>Conceptueel model, storage model (= logische model) en mapping tussen de twee modellen worden uitgedrukt in XML Schema’s en worden gedefinieerd in</a:t>
            </a:r>
          </a:p>
          <a:p>
            <a:pPr lvl="1"/>
            <a:r>
              <a:rPr lang="nl-BE" dirty="0"/>
              <a:t>Conceptual schema definition language (CSDL)</a:t>
            </a:r>
          </a:p>
          <a:p>
            <a:pPr lvl="1"/>
            <a:r>
              <a:rPr lang="nl-BE" dirty="0"/>
              <a:t>Store schema definition language (SSDL)</a:t>
            </a:r>
          </a:p>
          <a:p>
            <a:pPr lvl="1"/>
            <a:r>
              <a:rPr lang="nl-BE" dirty="0"/>
              <a:t>Mapping specification language (MSL)</a:t>
            </a:r>
          </a:p>
          <a:p>
            <a:r>
              <a:rPr lang="nl-BE" dirty="0"/>
              <a:t>Storage model en mappings kunnen veranderen zonder dat conceptueel model, data klassen of application code hoeft te veranderen</a:t>
            </a:r>
          </a:p>
          <a:p>
            <a:r>
              <a:rPr lang="nl-BE" dirty="0"/>
              <a:t>EF gebruikt model en mapping bestanden om entities en relaties te creëeren, lezen, updaten en deleten</a:t>
            </a:r>
          </a:p>
        </p:txBody>
      </p:sp>
      <p:sp>
        <p:nvSpPr>
          <p:cNvPr id="4" name="Slide Number Placeholder 3"/>
          <p:cNvSpPr>
            <a:spLocks noGrp="1"/>
          </p:cNvSpPr>
          <p:nvPr>
            <p:ph type="sldNum" sz="quarter" idx="12"/>
          </p:nvPr>
        </p:nvSpPr>
        <p:spPr/>
        <p:txBody>
          <a:bodyPr/>
          <a:lstStyle/>
          <a:p>
            <a:fld id="{685289B2-ADC7-4A12-9C67-3D3B8A281270}" type="slidenum">
              <a:rPr lang="nl-BE" smtClean="0"/>
              <a:pPr/>
              <a:t>15</a:t>
            </a:fld>
            <a:endParaRPr lang="nl-BE"/>
          </a:p>
        </p:txBody>
      </p:sp>
    </p:spTree>
    <p:extLst>
      <p:ext uri="{BB962C8B-B14F-4D97-AF65-F5344CB8AC3E}">
        <p14:creationId xmlns:p14="http://schemas.microsoft.com/office/powerpoint/2010/main" val="57875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a:t>3-tier</a:t>
            </a:r>
          </a:p>
        </p:txBody>
      </p:sp>
      <p:sp>
        <p:nvSpPr>
          <p:cNvPr id="7" name="Text Placeholder 6"/>
          <p:cNvSpPr>
            <a:spLocks noGrp="1"/>
          </p:cNvSpPr>
          <p:nvPr>
            <p:ph type="body" idx="1"/>
          </p:nvPr>
        </p:nvSpPr>
        <p:spPr/>
        <p:txBody>
          <a:bodyPr/>
          <a:lstStyle/>
          <a:p>
            <a:endParaRPr lang="nl-BE"/>
          </a:p>
        </p:txBody>
      </p:sp>
      <p:sp>
        <p:nvSpPr>
          <p:cNvPr id="8" name="Slide Number Placeholder 7"/>
          <p:cNvSpPr>
            <a:spLocks noGrp="1"/>
          </p:cNvSpPr>
          <p:nvPr>
            <p:ph type="sldNum" sz="quarter" idx="12"/>
          </p:nvPr>
        </p:nvSpPr>
        <p:spPr/>
        <p:txBody>
          <a:bodyPr/>
          <a:lstStyle/>
          <a:p>
            <a:fld id="{685289B2-ADC7-4A12-9C67-3D3B8A281270}" type="slidenum">
              <a:rPr lang="nl-BE" smtClean="0"/>
              <a:pPr/>
              <a:t>16</a:t>
            </a:fld>
            <a:endParaRPr lang="nl-BE"/>
          </a:p>
        </p:txBody>
      </p:sp>
    </p:spTree>
    <p:extLst>
      <p:ext uri="{BB962C8B-B14F-4D97-AF65-F5344CB8AC3E}">
        <p14:creationId xmlns:p14="http://schemas.microsoft.com/office/powerpoint/2010/main" val="36034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Lagen in Entity Framework</a:t>
            </a:r>
          </a:p>
        </p:txBody>
      </p:sp>
      <p:sp>
        <p:nvSpPr>
          <p:cNvPr id="3" name="Tijdelijke aanduiding voor inhoud 2"/>
          <p:cNvSpPr>
            <a:spLocks noGrp="1"/>
          </p:cNvSpPr>
          <p:nvPr>
            <p:ph idx="1"/>
          </p:nvPr>
        </p:nvSpPr>
        <p:spPr/>
        <p:txBody>
          <a:bodyPr/>
          <a:lstStyle/>
          <a:p>
            <a:r>
              <a:rPr lang="nl-BE" dirty="0"/>
              <a:t>Elk model: 3 lagen</a:t>
            </a:r>
          </a:p>
          <a:p>
            <a:pPr lvl="1"/>
            <a:r>
              <a:rPr lang="nl-BE" dirty="0"/>
              <a:t>Conceptueel model</a:t>
            </a:r>
          </a:p>
          <a:p>
            <a:pPr lvl="1"/>
            <a:r>
              <a:rPr lang="nl-BE" dirty="0"/>
              <a:t>Storage model</a:t>
            </a:r>
          </a:p>
          <a:p>
            <a:pPr lvl="1"/>
            <a:r>
              <a:rPr lang="nl-BE" dirty="0" err="1"/>
              <a:t>Mapping</a:t>
            </a:r>
            <a:endParaRPr lang="nl-BE" dirty="0"/>
          </a:p>
          <a:p>
            <a:pPr lvl="1"/>
            <a:endParaRPr lang="nl-BE" dirty="0"/>
          </a:p>
          <a:p>
            <a:pPr lvl="1"/>
            <a:r>
              <a:rPr lang="nl-BE" dirty="0"/>
              <a:t>Demo in Visual Studio</a:t>
            </a:r>
          </a:p>
        </p:txBody>
      </p:sp>
      <p:sp>
        <p:nvSpPr>
          <p:cNvPr id="4" name="Slide Number Placeholder 3"/>
          <p:cNvSpPr>
            <a:spLocks noGrp="1"/>
          </p:cNvSpPr>
          <p:nvPr>
            <p:ph type="sldNum" sz="quarter" idx="12"/>
          </p:nvPr>
        </p:nvSpPr>
        <p:spPr/>
        <p:txBody>
          <a:bodyPr/>
          <a:lstStyle/>
          <a:p>
            <a:fld id="{685289B2-ADC7-4A12-9C67-3D3B8A281270}" type="slidenum">
              <a:rPr lang="nl-BE" smtClean="0"/>
              <a:pPr/>
              <a:t>17</a:t>
            </a:fld>
            <a:endParaRPr lang="nl-BE"/>
          </a:p>
        </p:txBody>
      </p:sp>
    </p:spTree>
    <p:extLst>
      <p:ext uri="{BB962C8B-B14F-4D97-AF65-F5344CB8AC3E}">
        <p14:creationId xmlns:p14="http://schemas.microsoft.com/office/powerpoint/2010/main" val="419385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Conceptueel model</a:t>
            </a:r>
          </a:p>
        </p:txBody>
      </p:sp>
      <p:sp>
        <p:nvSpPr>
          <p:cNvPr id="3" name="Tijdelijke aanduiding voor inhoud 2"/>
          <p:cNvSpPr>
            <a:spLocks noGrp="1"/>
          </p:cNvSpPr>
          <p:nvPr>
            <p:ph idx="1"/>
          </p:nvPr>
        </p:nvSpPr>
        <p:spPr/>
        <p:txBody>
          <a:bodyPr/>
          <a:lstStyle/>
          <a:p>
            <a:r>
              <a:rPr lang="nl-BE" dirty="0"/>
              <a:t>Laag definieert Entity Data Model (EDM)</a:t>
            </a:r>
          </a:p>
          <a:p>
            <a:r>
              <a:rPr lang="nl-BE" dirty="0"/>
              <a:t>Gedefinieerd </a:t>
            </a:r>
            <a:r>
              <a:rPr lang="nl-BE" dirty="0" err="1"/>
              <a:t>mbv</a:t>
            </a:r>
            <a:r>
              <a:rPr lang="nl-BE" dirty="0"/>
              <a:t> CSDL (</a:t>
            </a:r>
            <a:r>
              <a:rPr lang="nl-BE" dirty="0" err="1"/>
              <a:t>Conceptual</a:t>
            </a:r>
            <a:r>
              <a:rPr lang="nl-BE" dirty="0"/>
              <a:t> Schema Definition Language)</a:t>
            </a:r>
          </a:p>
        </p:txBody>
      </p:sp>
      <p:sp>
        <p:nvSpPr>
          <p:cNvPr id="4" name="Slide Number Placeholder 3"/>
          <p:cNvSpPr>
            <a:spLocks noGrp="1"/>
          </p:cNvSpPr>
          <p:nvPr>
            <p:ph type="sldNum" sz="quarter" idx="12"/>
          </p:nvPr>
        </p:nvSpPr>
        <p:spPr/>
        <p:txBody>
          <a:bodyPr/>
          <a:lstStyle/>
          <a:p>
            <a:fld id="{685289B2-ADC7-4A12-9C67-3D3B8A281270}" type="slidenum">
              <a:rPr lang="nl-BE" smtClean="0"/>
              <a:pPr/>
              <a:t>18</a:t>
            </a:fld>
            <a:endParaRPr lang="nl-BE"/>
          </a:p>
        </p:txBody>
      </p:sp>
    </p:spTree>
    <p:extLst>
      <p:ext uri="{BB962C8B-B14F-4D97-AF65-F5344CB8AC3E}">
        <p14:creationId xmlns:p14="http://schemas.microsoft.com/office/powerpoint/2010/main" val="3267159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Storage model</a:t>
            </a:r>
          </a:p>
        </p:txBody>
      </p:sp>
      <p:sp>
        <p:nvSpPr>
          <p:cNvPr id="3" name="Tijdelijke aanduiding voor inhoud 2"/>
          <p:cNvSpPr>
            <a:spLocks noGrp="1"/>
          </p:cNvSpPr>
          <p:nvPr>
            <p:ph idx="1"/>
          </p:nvPr>
        </p:nvSpPr>
        <p:spPr/>
        <p:txBody>
          <a:bodyPr>
            <a:normAutofit fontScale="85000" lnSpcReduction="20000"/>
          </a:bodyPr>
          <a:lstStyle/>
          <a:p>
            <a:r>
              <a:rPr lang="nl-BE" dirty="0"/>
              <a:t>Identificeert onderliggende databank-elementen die het conceptueel model ondersteunen</a:t>
            </a:r>
          </a:p>
          <a:p>
            <a:r>
              <a:rPr lang="nl-BE" dirty="0"/>
              <a:t>Wordt ook soms het logische model genoemd</a:t>
            </a:r>
          </a:p>
          <a:p>
            <a:r>
              <a:rPr lang="nl-BE" dirty="0"/>
              <a:t>Storage model bevat </a:t>
            </a:r>
            <a:r>
              <a:rPr lang="nl-BE" dirty="0" err="1"/>
              <a:t>entity</a:t>
            </a:r>
            <a:r>
              <a:rPr lang="nl-BE" dirty="0"/>
              <a:t> en associatie definities: weerspiegelen logische voorstelling van de databank</a:t>
            </a:r>
          </a:p>
          <a:p>
            <a:r>
              <a:rPr lang="nl-BE" dirty="0"/>
              <a:t>Bevat evenwel ook </a:t>
            </a:r>
            <a:r>
              <a:rPr lang="nl-BE" dirty="0" err="1"/>
              <a:t>queries</a:t>
            </a:r>
            <a:r>
              <a:rPr lang="nl-BE" dirty="0"/>
              <a:t> en </a:t>
            </a:r>
            <a:r>
              <a:rPr lang="nl-BE" dirty="0" err="1"/>
              <a:t>stored</a:t>
            </a:r>
            <a:r>
              <a:rPr lang="nl-BE" dirty="0"/>
              <a:t> procedures die gebruikt zullen worden door ADO.NET connecties en </a:t>
            </a:r>
            <a:r>
              <a:rPr lang="nl-BE" dirty="0" err="1"/>
              <a:t>command</a:t>
            </a:r>
            <a:r>
              <a:rPr lang="nl-BE" dirty="0"/>
              <a:t> objecten</a:t>
            </a:r>
          </a:p>
          <a:p>
            <a:r>
              <a:rPr lang="nl-BE" dirty="0"/>
              <a:t>Model wordt gedefinieerd </a:t>
            </a:r>
            <a:r>
              <a:rPr lang="nl-BE" dirty="0" err="1"/>
              <a:t>mbv</a:t>
            </a:r>
            <a:r>
              <a:rPr lang="nl-BE" dirty="0"/>
              <a:t> SSDL (Store Schema Definition Language)</a:t>
            </a:r>
          </a:p>
        </p:txBody>
      </p:sp>
      <p:sp>
        <p:nvSpPr>
          <p:cNvPr id="4" name="Slide Number Placeholder 3"/>
          <p:cNvSpPr>
            <a:spLocks noGrp="1"/>
          </p:cNvSpPr>
          <p:nvPr>
            <p:ph type="sldNum" sz="quarter" idx="12"/>
          </p:nvPr>
        </p:nvSpPr>
        <p:spPr/>
        <p:txBody>
          <a:bodyPr/>
          <a:lstStyle/>
          <a:p>
            <a:fld id="{685289B2-ADC7-4A12-9C67-3D3B8A281270}" type="slidenum">
              <a:rPr lang="nl-BE" smtClean="0"/>
              <a:pPr/>
              <a:t>19</a:t>
            </a:fld>
            <a:endParaRPr lang="nl-BE"/>
          </a:p>
        </p:txBody>
      </p:sp>
    </p:spTree>
    <p:extLst>
      <p:ext uri="{BB962C8B-B14F-4D97-AF65-F5344CB8AC3E}">
        <p14:creationId xmlns:p14="http://schemas.microsoft.com/office/powerpoint/2010/main" val="62457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Entity Framework: waarom?</a:t>
            </a:r>
          </a:p>
        </p:txBody>
      </p:sp>
      <p:sp>
        <p:nvSpPr>
          <p:cNvPr id="3" name="Content Placeholder 2"/>
          <p:cNvSpPr>
            <a:spLocks noGrp="1"/>
          </p:cNvSpPr>
          <p:nvPr>
            <p:ph idx="1"/>
          </p:nvPr>
        </p:nvSpPr>
        <p:spPr/>
        <p:txBody>
          <a:bodyPr>
            <a:normAutofit fontScale="70000" lnSpcReduction="20000"/>
          </a:bodyPr>
          <a:lstStyle/>
          <a:p>
            <a:r>
              <a:rPr lang="en-US" dirty="0"/>
              <a:t>The Entity Framework is a set of technologies in ADO.NET that support the development of data-oriented software applications. Architects and developers of data-oriented applications have struggled with the need to achieve two very different objectives. </a:t>
            </a:r>
            <a:r>
              <a:rPr lang="en-US" dirty="0">
                <a:effectLst>
                  <a:outerShdw blurRad="38100" dist="38100" dir="2700000" algn="tl">
                    <a:srgbClr val="000000">
                      <a:alpha val="43137"/>
                    </a:srgbClr>
                  </a:outerShdw>
                </a:effectLst>
              </a:rPr>
              <a:t>They must model the entities, relationships, and logic of the business problems they are solving</a:t>
            </a:r>
            <a:r>
              <a:rPr lang="en-US" dirty="0"/>
              <a:t>, and </a:t>
            </a:r>
            <a:r>
              <a:rPr lang="en-US" dirty="0">
                <a:effectLst>
                  <a:outerShdw blurRad="38100" dist="38100" dir="2700000" algn="tl">
                    <a:srgbClr val="000000">
                      <a:alpha val="43137"/>
                    </a:srgbClr>
                  </a:outerShdw>
                </a:effectLst>
              </a:rPr>
              <a:t>they must also work with the data engines used to store and retrieve the data</a:t>
            </a:r>
            <a:r>
              <a:rPr lang="en-US" dirty="0"/>
              <a:t>. The data may span multiple storage systems, each with its own protocols; even applications that work with a single storage system must balance the requirements of the storage system against the requirements of writing efficient and maintainable application code.</a:t>
            </a: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2</a:t>
            </a:fld>
            <a:endParaRPr lang="nl-BE"/>
          </a:p>
        </p:txBody>
      </p:sp>
    </p:spTree>
    <p:extLst>
      <p:ext uri="{BB962C8B-B14F-4D97-AF65-F5344CB8AC3E}">
        <p14:creationId xmlns:p14="http://schemas.microsoft.com/office/powerpoint/2010/main" val="239473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Model </a:t>
            </a:r>
            <a:r>
              <a:rPr lang="nl-BE" dirty="0" err="1"/>
              <a:t>Mappings</a:t>
            </a:r>
            <a:endParaRPr lang="nl-BE" dirty="0"/>
          </a:p>
        </p:txBody>
      </p:sp>
      <p:sp>
        <p:nvSpPr>
          <p:cNvPr id="3" name="Tijdelijke aanduiding voor inhoud 2"/>
          <p:cNvSpPr>
            <a:spLocks noGrp="1"/>
          </p:cNvSpPr>
          <p:nvPr>
            <p:ph idx="1"/>
          </p:nvPr>
        </p:nvSpPr>
        <p:spPr/>
        <p:txBody>
          <a:bodyPr/>
          <a:lstStyle/>
          <a:p>
            <a:r>
              <a:rPr lang="nl-BE" dirty="0"/>
              <a:t>Lijm tussen conceptueel en storage model</a:t>
            </a:r>
          </a:p>
          <a:p>
            <a:r>
              <a:rPr lang="nl-BE" dirty="0"/>
              <a:t>Taal: MSL (</a:t>
            </a:r>
            <a:r>
              <a:rPr lang="nl-BE" dirty="0" err="1"/>
              <a:t>Mapping</a:t>
            </a:r>
            <a:r>
              <a:rPr lang="nl-BE" dirty="0"/>
              <a:t> </a:t>
            </a:r>
            <a:r>
              <a:rPr lang="nl-BE" dirty="0" err="1"/>
              <a:t>Specification</a:t>
            </a:r>
            <a:r>
              <a:rPr lang="nl-BE" dirty="0"/>
              <a:t> Language)</a:t>
            </a:r>
          </a:p>
          <a:p>
            <a:pPr lvl="1"/>
            <a:r>
              <a:rPr lang="nl-BE" dirty="0"/>
              <a:t>Mapping zegt hoe entities, properties, associaties in conceptuele model gekoppeld kunnen worden met specifieke items in storage model, die op hun beurt het pad naar databank voor elk stuk data definiëren</a:t>
            </a:r>
          </a:p>
          <a:p>
            <a:pPr marL="0" indent="0">
              <a:buNone/>
            </a:pP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20</a:t>
            </a:fld>
            <a:endParaRPr lang="nl-BE"/>
          </a:p>
        </p:txBody>
      </p:sp>
    </p:spTree>
    <p:extLst>
      <p:ext uri="{BB962C8B-B14F-4D97-AF65-F5344CB8AC3E}">
        <p14:creationId xmlns:p14="http://schemas.microsoft.com/office/powerpoint/2010/main" val="3702296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a:t>
            </a:r>
          </a:p>
        </p:txBody>
      </p:sp>
      <p:pic>
        <p:nvPicPr>
          <p:cNvPr id="41986" name="Picture 2" descr="http://www.code-magazine.com/ArticleImage.aspx?QuickID=0712032&amp;Image=Pizzo_Fig1.gif&amp;MaxWidth=100000"/>
          <p:cNvPicPr>
            <a:picLocks noChangeAspect="1" noChangeArrowheads="1"/>
          </p:cNvPicPr>
          <p:nvPr/>
        </p:nvPicPr>
        <p:blipFill>
          <a:blip r:embed="rId2" cstate="print"/>
          <a:srcRect/>
          <a:stretch>
            <a:fillRect/>
          </a:stretch>
        </p:blipFill>
        <p:spPr bwMode="auto">
          <a:xfrm>
            <a:off x="971600" y="1124744"/>
            <a:ext cx="7416824" cy="5507434"/>
          </a:xfrm>
          <a:prstGeom prst="rect">
            <a:avLst/>
          </a:prstGeom>
          <a:noFill/>
        </p:spPr>
      </p:pic>
      <p:sp>
        <p:nvSpPr>
          <p:cNvPr id="5" name="Slide Number Placeholder 4"/>
          <p:cNvSpPr>
            <a:spLocks noGrp="1"/>
          </p:cNvSpPr>
          <p:nvPr>
            <p:ph type="sldNum" sz="quarter" idx="12"/>
          </p:nvPr>
        </p:nvSpPr>
        <p:spPr/>
        <p:txBody>
          <a:bodyPr/>
          <a:lstStyle/>
          <a:p>
            <a:fld id="{685289B2-ADC7-4A12-9C67-3D3B8A281270}" type="slidenum">
              <a:rPr lang="nl-BE" smtClean="0"/>
              <a:pPr/>
              <a:t>21</a:t>
            </a:fld>
            <a:endParaRPr lang="nl-BE"/>
          </a:p>
        </p:txBody>
      </p:sp>
      <p:sp>
        <p:nvSpPr>
          <p:cNvPr id="6" name="Oval 5"/>
          <p:cNvSpPr/>
          <p:nvPr/>
        </p:nvSpPr>
        <p:spPr>
          <a:xfrm>
            <a:off x="755576" y="692696"/>
            <a:ext cx="2376264" cy="3384376"/>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03340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Entity?</a:t>
            </a:r>
          </a:p>
        </p:txBody>
      </p:sp>
      <p:sp>
        <p:nvSpPr>
          <p:cNvPr id="3" name="Content Placeholder 2"/>
          <p:cNvSpPr>
            <a:spLocks noGrp="1"/>
          </p:cNvSpPr>
          <p:nvPr>
            <p:ph idx="1"/>
          </p:nvPr>
        </p:nvSpPr>
        <p:spPr/>
        <p:txBody>
          <a:bodyPr>
            <a:normAutofit fontScale="92500" lnSpcReduction="10000"/>
          </a:bodyPr>
          <a:lstStyle/>
          <a:p>
            <a:r>
              <a:rPr lang="nl-BE" dirty="0"/>
              <a:t>Entiteit: instantie van EntityType (een “ding”)</a:t>
            </a:r>
          </a:p>
          <a:p>
            <a:r>
              <a:rPr lang="nl-BE" dirty="0"/>
              <a:t>EntityType: beschrijft eigenschappen (“Properties”) die structuur van entiteit beschrijven (bijv: verjaardag, gewicht, naam,...)</a:t>
            </a:r>
          </a:p>
          <a:p>
            <a:r>
              <a:rPr lang="nl-BE" dirty="0"/>
              <a:t>Moet een verzameling van sleuteleigenschappen bezitten die uniek de instantie identificeren (onderscheid maken tussen instanties van hetzelfde EntityType in een EntitySet)</a:t>
            </a:r>
          </a:p>
          <a:p>
            <a:pPr lvl="1"/>
            <a:r>
              <a:rPr lang="nl-BE" dirty="0"/>
              <a:t>Komt overeen met PK in databanken</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22</a:t>
            </a:fld>
            <a:endParaRPr lang="nl-BE"/>
          </a:p>
        </p:txBody>
      </p:sp>
    </p:spTree>
    <p:extLst>
      <p:ext uri="{BB962C8B-B14F-4D97-AF65-F5344CB8AC3E}">
        <p14:creationId xmlns:p14="http://schemas.microsoft.com/office/powerpoint/2010/main" val="319287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Relaties?</a:t>
            </a:r>
          </a:p>
        </p:txBody>
      </p:sp>
      <p:sp>
        <p:nvSpPr>
          <p:cNvPr id="3" name="Content Placeholder 2"/>
          <p:cNvSpPr>
            <a:spLocks noGrp="1"/>
          </p:cNvSpPr>
          <p:nvPr>
            <p:ph idx="1"/>
          </p:nvPr>
        </p:nvSpPr>
        <p:spPr/>
        <p:txBody>
          <a:bodyPr>
            <a:normAutofit fontScale="92500"/>
          </a:bodyPr>
          <a:lstStyle/>
          <a:p>
            <a:r>
              <a:rPr lang="nl-BE" dirty="0"/>
              <a:t>Definieert associaties (relaties) tussen entiteiten</a:t>
            </a:r>
          </a:p>
          <a:p>
            <a:r>
              <a:rPr lang="nl-BE" dirty="0"/>
              <a:t>Worden beschreven door</a:t>
            </a:r>
          </a:p>
          <a:p>
            <a:pPr lvl="1"/>
            <a:r>
              <a:rPr lang="nl-BE" dirty="0"/>
              <a:t>AssociationType: definieert de types van entiteiten die deel uit maken van associaties</a:t>
            </a:r>
          </a:p>
          <a:p>
            <a:pPr lvl="2"/>
            <a:r>
              <a:rPr lang="nl-BE" dirty="0"/>
              <a:t>Bijv: </a:t>
            </a:r>
          </a:p>
          <a:p>
            <a:pPr lvl="3"/>
            <a:r>
              <a:rPr lang="nl-BE" dirty="0"/>
              <a:t>ManagerEmployee bestaat uit 2 Employee EntityTypes</a:t>
            </a:r>
          </a:p>
          <a:p>
            <a:pPr lvl="3"/>
            <a:r>
              <a:rPr lang="nl-BE" dirty="0"/>
              <a:t>Rollen: Manager en Werknemer</a:t>
            </a:r>
          </a:p>
          <a:p>
            <a:pPr lvl="3"/>
            <a:r>
              <a:rPr lang="nl-BE" dirty="0"/>
              <a:t>Kardinaliteit: elke werknemer heeft hoogstens 1 baas, terwijl baas verschillende werknemers kan hebben</a:t>
            </a:r>
          </a:p>
          <a:p>
            <a:pPr lvl="1"/>
            <a:r>
              <a:rPr lang="nl-BE" dirty="0"/>
              <a:t>Relaties: 1-1, 1-n, of n-m</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23</a:t>
            </a:fld>
            <a:endParaRPr lang="nl-BE"/>
          </a:p>
        </p:txBody>
      </p:sp>
    </p:spTree>
    <p:extLst>
      <p:ext uri="{BB962C8B-B14F-4D97-AF65-F5344CB8AC3E}">
        <p14:creationId xmlns:p14="http://schemas.microsoft.com/office/powerpoint/2010/main" val="377896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Containers?</a:t>
            </a:r>
          </a:p>
        </p:txBody>
      </p:sp>
      <p:sp>
        <p:nvSpPr>
          <p:cNvPr id="3" name="Content Placeholder 2"/>
          <p:cNvSpPr>
            <a:spLocks noGrp="1"/>
          </p:cNvSpPr>
          <p:nvPr>
            <p:ph idx="1"/>
          </p:nvPr>
        </p:nvSpPr>
        <p:spPr/>
        <p:txBody>
          <a:bodyPr>
            <a:normAutofit fontScale="92500" lnSpcReduction="10000"/>
          </a:bodyPr>
          <a:lstStyle/>
          <a:p>
            <a:r>
              <a:rPr lang="nl-BE" dirty="0"/>
              <a:t>EntitySets:</a:t>
            </a:r>
          </a:p>
          <a:p>
            <a:pPr lvl="1"/>
            <a:r>
              <a:rPr lang="nl-BE" dirty="0"/>
              <a:t>Instanties van entiteiten leven in een EntitySet</a:t>
            </a:r>
          </a:p>
          <a:p>
            <a:pPr lvl="1"/>
            <a:r>
              <a:rPr lang="nl-BE" dirty="0"/>
              <a:t>Één enkele instantie kan behoren tot slechts één EntitySet</a:t>
            </a:r>
          </a:p>
          <a:p>
            <a:pPr lvl="1"/>
            <a:r>
              <a:rPr lang="nl-BE" dirty="0"/>
              <a:t>Komt overeen met een relationele tabel</a:t>
            </a:r>
          </a:p>
          <a:p>
            <a:r>
              <a:rPr lang="nl-BE" dirty="0"/>
              <a:t>RelationshipSets:</a:t>
            </a:r>
          </a:p>
          <a:p>
            <a:pPr lvl="1"/>
            <a:r>
              <a:rPr lang="nl-BE" dirty="0"/>
              <a:t>Instanties van relaties leven in een RelationshipSet</a:t>
            </a:r>
          </a:p>
          <a:p>
            <a:pPr lvl="1"/>
            <a:r>
              <a:rPr lang="nl-BE" dirty="0"/>
              <a:t>Komen overeen met join tabellen in relationele databanken</a:t>
            </a:r>
          </a:p>
          <a:p>
            <a:r>
              <a:rPr lang="nl-BE" dirty="0"/>
              <a:t>EntityContainers</a:t>
            </a:r>
          </a:p>
          <a:p>
            <a:pPr lvl="1"/>
            <a:r>
              <a:rPr lang="nl-BE" dirty="0"/>
              <a:t>EntitySets en RelationshipSets zijn gedefinieerd in een EntityContainer</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24</a:t>
            </a:fld>
            <a:endParaRPr lang="nl-BE"/>
          </a:p>
        </p:txBody>
      </p:sp>
    </p:spTree>
    <p:extLst>
      <p:ext uri="{BB962C8B-B14F-4D97-AF65-F5344CB8AC3E}">
        <p14:creationId xmlns:p14="http://schemas.microsoft.com/office/powerpoint/2010/main" val="663810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SSDL voor Customers tabel</a:t>
            </a:r>
          </a:p>
        </p:txBody>
      </p:sp>
      <p:sp>
        <p:nvSpPr>
          <p:cNvPr id="3" name="Content Placeholder 2"/>
          <p:cNvSpPr>
            <a:spLocks noGrp="1"/>
          </p:cNvSpPr>
          <p:nvPr>
            <p:ph idx="1"/>
          </p:nvPr>
        </p:nvSpPr>
        <p:spPr>
          <a:xfrm>
            <a:off x="0" y="1327842"/>
            <a:ext cx="9144000" cy="5257800"/>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&lt;Schema Namespace="NorthwindModel.Store" Alias="Self" xmlns="</a:t>
            </a:r>
            <a:r>
              <a:rPr lang="nl-BE" sz="1600" dirty="0">
                <a:solidFill>
                  <a:schemeClr val="accent5">
                    <a:lumMod val="20000"/>
                    <a:lumOff val="80000"/>
                  </a:schemeClr>
                </a:solidFill>
                <a:latin typeface="Consolas" panose="020B0609020204030204" pitchFamily="49" charset="0"/>
                <a:cs typeface="Consolas" panose="020B0609020204030204" pitchFamily="49" charset="0"/>
                <a:hlinkClick r:id="rId2"/>
              </a:rPr>
              <a:t>http://schemas.microsoft.com/ado/2006/04/edm/ssdl</a:t>
            </a:r>
            <a:r>
              <a:rPr lang="nl-BE" sz="1600" dirty="0">
                <a:solidFill>
                  <a:schemeClr val="accent5">
                    <a:lumMod val="20000"/>
                    <a:lumOff val="80000"/>
                  </a:schemeClr>
                </a:solidFill>
                <a:latin typeface="Consolas" panose="020B0609020204030204" pitchFamily="49" charset="0"/>
                <a:cs typeface="Consolas" panose="020B0609020204030204" pitchFamily="49" charset="0"/>
              </a:rPr>
              <a:t>"&gt;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&lt;EntityContainer Name="dbo"&gt;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&lt;EntitySet Name="Customers“ EntityType="NorthwindModel.Store.Customer"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&lt;/EntityContainer&gt;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&lt;EntityType Name="Customer"&gt;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&lt;Key&gt;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&lt;PropertyRef Name="CustomerID"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&lt;/Key&gt;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Name="CustomerID" Type="nchar“ Nullable="false" MaxLength="5"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500" dirty="0">
                <a:solidFill>
                  <a:schemeClr val="accent5">
                    <a:lumMod val="20000"/>
                    <a:lumOff val="80000"/>
                  </a:schemeClr>
                </a:solidFill>
                <a:latin typeface="Consolas" panose="020B0609020204030204" pitchFamily="49" charset="0"/>
                <a:cs typeface="Consolas" panose="020B0609020204030204" pitchFamily="49" charset="0"/>
              </a:rPr>
              <a:t>&lt;Property Name="CompanyName" Type="nvarchar“ Nullable="false" MaxLength="40"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Name="ContactName" Type="nvarchar" MaxLength="30"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Name="ContactTitle" Type="nvarchar" MaxLength="30"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Name="Address" Type="nvarchar" MaxLength="60"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Name="City" Type="nvarchar" MaxLength="15"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Name="Region" Type="nvarchar" MaxLength="15"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Name="PostalCode" Type="nvarchar" MaxLength="10" /&gt;</a:t>
            </a:r>
            <a:br>
              <a:rPr lang="nl-BE" sz="1800" dirty="0">
                <a:latin typeface="Arial" pitchFamily="34" charset="0"/>
                <a:cs typeface="Arial" pitchFamily="34" charset="0"/>
              </a:rPr>
            </a:b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25</a:t>
            </a:fld>
            <a:endParaRPr lang="nl-BE"/>
          </a:p>
        </p:txBody>
      </p:sp>
    </p:spTree>
    <p:extLst>
      <p:ext uri="{BB962C8B-B14F-4D97-AF65-F5344CB8AC3E}">
        <p14:creationId xmlns:p14="http://schemas.microsoft.com/office/powerpoint/2010/main" val="31203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SSDL voor Customers tabel</a:t>
            </a:r>
          </a:p>
        </p:txBody>
      </p:sp>
      <p:sp>
        <p:nvSpPr>
          <p:cNvPr id="3" name="Content Placeholder 2"/>
          <p:cNvSpPr>
            <a:spLocks noGrp="1"/>
          </p:cNvSpPr>
          <p:nvPr>
            <p:ph idx="1"/>
          </p:nvPr>
        </p:nvSpPr>
        <p:spPr>
          <a:xfrm>
            <a:off x="539552" y="1600200"/>
            <a:ext cx="8136904" cy="5257800"/>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Name="Country" Type="nvarchar" MaxLength="15"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Name="Phone" Type="nvarchar" MaxLength="24"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Name="Fax" Type="nvarchar" MaxLength="24"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&lt;/EntityType&gt;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&lt;/Schema&gt;</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26</a:t>
            </a:fld>
            <a:endParaRPr lang="nl-BE"/>
          </a:p>
        </p:txBody>
      </p:sp>
    </p:spTree>
    <p:extLst>
      <p:ext uri="{BB962C8B-B14F-4D97-AF65-F5344CB8AC3E}">
        <p14:creationId xmlns:p14="http://schemas.microsoft.com/office/powerpoint/2010/main" val="194156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CSDL bestand voor Customers EntitySet</a:t>
            </a:r>
          </a:p>
        </p:txBody>
      </p:sp>
      <p:sp>
        <p:nvSpPr>
          <p:cNvPr id="3" name="Content Placeholder 2"/>
          <p:cNvSpPr>
            <a:spLocks noGrp="1"/>
          </p:cNvSpPr>
          <p:nvPr>
            <p:ph idx="1"/>
          </p:nvPr>
        </p:nvSpPr>
        <p:spPr>
          <a:xfrm>
            <a:off x="179512" y="1600200"/>
            <a:ext cx="8784976" cy="5069160"/>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&lt;Schema Namespace="NorthwindModel" Alias="Self“ xmlns="</a:t>
            </a:r>
            <a:r>
              <a:rPr lang="nl-BE" sz="1600" dirty="0">
                <a:solidFill>
                  <a:schemeClr val="accent5">
                    <a:lumMod val="20000"/>
                    <a:lumOff val="80000"/>
                  </a:schemeClr>
                </a:solidFill>
                <a:latin typeface="Consolas" panose="020B0609020204030204" pitchFamily="49" charset="0"/>
                <a:cs typeface="Consolas" panose="020B0609020204030204" pitchFamily="49" charset="0"/>
                <a:hlinkClick r:id="rId2"/>
              </a:rPr>
              <a:t>http://schemas.microsoft.com/ado/2006/04/edm</a:t>
            </a:r>
            <a:r>
              <a:rPr lang="nl-BE" sz="1600" dirty="0">
                <a:solidFill>
                  <a:schemeClr val="accent5">
                    <a:lumMod val="20000"/>
                    <a:lumOff val="80000"/>
                  </a:schemeClr>
                </a:solidFill>
                <a:latin typeface="Consolas" panose="020B0609020204030204" pitchFamily="49" charset="0"/>
                <a:cs typeface="Consolas" panose="020B0609020204030204" pitchFamily="49" charset="0"/>
              </a:rPr>
              <a:t>"&gt;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&lt;EntityContainer Name="NorthwindEntities"&gt;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&lt;EntitySet Name="Customers"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EntityType="NorthwindModel.Customer"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&lt;/EntityContainer&gt;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&lt;EntityType Name="Customer"&gt;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&lt;Key&gt;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&lt;PropertyRef Name="CustomerID"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&lt;/Key&gt;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Name="CustomerID" Type="String“ Nullable="false" MaxLength="5" FixedLength="true"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&lt;Property Name="CompanyName" Type="String“ Nullable="false" MaxLength="40" /&gt;</a:t>
            </a:r>
            <a:br>
              <a:rPr lang="nl-BE" sz="1600" dirty="0">
                <a:latin typeface="Consolas" panose="020B0609020204030204" pitchFamily="49" charset="0"/>
                <a:cs typeface="Consolas" panose="020B0609020204030204" pitchFamily="49" charset="0"/>
              </a:rPr>
            </a:br>
            <a:r>
              <a:rPr lang="nl-BE" sz="1600" dirty="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27</a:t>
            </a:fld>
            <a:endParaRPr lang="nl-BE"/>
          </a:p>
        </p:txBody>
      </p:sp>
    </p:spTree>
    <p:extLst>
      <p:ext uri="{BB962C8B-B14F-4D97-AF65-F5344CB8AC3E}">
        <p14:creationId xmlns:p14="http://schemas.microsoft.com/office/powerpoint/2010/main" val="77870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CSDL bestand voor Customers EntitySet</a:t>
            </a:r>
          </a:p>
        </p:txBody>
      </p:sp>
      <p:sp>
        <p:nvSpPr>
          <p:cNvPr id="3" name="Content Placeholder 2"/>
          <p:cNvSpPr>
            <a:spLocks noGrp="1"/>
          </p:cNvSpPr>
          <p:nvPr>
            <p:ph idx="1"/>
          </p:nvPr>
        </p:nvSpPr>
        <p:spPr>
          <a:xfrm>
            <a:off x="179512" y="1600200"/>
            <a:ext cx="8784976" cy="5069160"/>
          </a:xfrm>
          <a:solidFill>
            <a:schemeClr val="accent1"/>
          </a:solidFill>
        </p:spPr>
        <p:txBody>
          <a:bodyPr>
            <a:no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Name="ContactName" Type="String" MaxLength="30"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Name="Title" Type="String" MaxLength="30"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Name="Address" Type="String" MaxLength="60"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Name="City" Type="String" MaxLength="15"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Name="Region" Type="String" MaxLength="15"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Name="PostalCode" Type="String" MaxLength="10"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Name="Country" Type="String" MaxLength="15"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Name="Phone" Type="String" MaxLength="24"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&lt;Property Name="Fax" Type="String" MaxLength="24"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&lt;/EntityType&gt;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&lt;/Schema&gt;</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28</a:t>
            </a:fld>
            <a:endParaRPr lang="nl-BE"/>
          </a:p>
        </p:txBody>
      </p:sp>
    </p:spTree>
    <p:extLst>
      <p:ext uri="{BB962C8B-B14F-4D97-AF65-F5344CB8AC3E}">
        <p14:creationId xmlns:p14="http://schemas.microsoft.com/office/powerpoint/2010/main" val="348765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MSL bestand voor mapping tussen Customers tabel en Customers EntitySet</a:t>
            </a:r>
          </a:p>
        </p:txBody>
      </p:sp>
      <p:sp>
        <p:nvSpPr>
          <p:cNvPr id="3" name="Content Placeholder 2"/>
          <p:cNvSpPr>
            <a:spLocks noGrp="1"/>
          </p:cNvSpPr>
          <p:nvPr>
            <p:ph idx="1"/>
          </p:nvPr>
        </p:nvSpPr>
        <p:spPr>
          <a:xfrm>
            <a:off x="107504" y="1672208"/>
            <a:ext cx="8856984" cy="5141168"/>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&lt;Mapping Space="C-S“ xmlns="urn:schemas-microsoft-com:windows:storage:mapping:CS"&gt;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&lt;EntityContainerMapping StorageEntityContainer="dbo“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CdmEntityContainer</a:t>
            </a:r>
            <a:r>
              <a:rPr lang="nl-BE" sz="1600" dirty="0">
                <a:solidFill>
                  <a:schemeClr val="accent5">
                    <a:lumMod val="20000"/>
                    <a:lumOff val="80000"/>
                  </a:schemeClr>
                </a:solidFill>
                <a:latin typeface="Consolas" panose="020B0609020204030204" pitchFamily="49" charset="0"/>
                <a:cs typeface="Consolas" panose="020B0609020204030204" pitchFamily="49" charset="0"/>
              </a:rPr>
              <a:t>="</a:t>
            </a:r>
            <a:r>
              <a:rPr lang="nl-BE" sz="1600" dirty="0" err="1">
                <a:solidFill>
                  <a:schemeClr val="accent5">
                    <a:lumMod val="20000"/>
                    <a:lumOff val="80000"/>
                  </a:schemeClr>
                </a:solidFill>
                <a:latin typeface="Consolas" panose="020B0609020204030204" pitchFamily="49" charset="0"/>
                <a:cs typeface="Consolas" panose="020B0609020204030204" pitchFamily="49" charset="0"/>
              </a:rPr>
              <a:t>NorthwindEntities</a:t>
            </a:r>
            <a:r>
              <a:rPr lang="nl-BE" sz="1600" dirty="0">
                <a:solidFill>
                  <a:schemeClr val="accent5">
                    <a:lumMod val="20000"/>
                    <a:lumOff val="80000"/>
                  </a:schemeClr>
                </a:solidFill>
                <a:latin typeface="Consolas" panose="020B0609020204030204" pitchFamily="49" charset="0"/>
                <a:cs typeface="Consolas" panose="020B0609020204030204" pitchFamily="49" charset="0"/>
              </a:rPr>
              <a:t>"&gt;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&lt;EntitySetMapping Name="Customers" StoreEntitySet="Customers"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TypeName="NorthwindModel.Customer"&gt;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Name="CustomerID" ColumnName="CustomerID"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Name="CompanyName" ColumnName="CompanyName"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Name="ContactName" ColumnName="ContactName"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Name="Title" ColumnName="ContactTitle"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Name="Address" ColumnName="Address"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Name="City" ColumnName="City"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Name="Region" ColumnName="Region"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Name="PostalCode" ColumnName="PostalCode" /&gt;</a:t>
            </a:r>
            <a:br>
              <a:rPr lang="nl-BE" sz="1800" dirty="0">
                <a:latin typeface="Arial" pitchFamily="34" charset="0"/>
                <a:cs typeface="Arial" pitchFamily="34" charset="0"/>
              </a:rPr>
            </a:b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29</a:t>
            </a:fld>
            <a:endParaRPr lang="nl-BE"/>
          </a:p>
        </p:txBody>
      </p:sp>
    </p:spTree>
    <p:extLst>
      <p:ext uri="{BB962C8B-B14F-4D97-AF65-F5344CB8AC3E}">
        <p14:creationId xmlns:p14="http://schemas.microsoft.com/office/powerpoint/2010/main" val="425042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Entity Framework: waarom?</a:t>
            </a:r>
          </a:p>
        </p:txBody>
      </p:sp>
      <p:sp>
        <p:nvSpPr>
          <p:cNvPr id="3" name="Content Placeholder 2"/>
          <p:cNvSpPr>
            <a:spLocks noGrp="1"/>
          </p:cNvSpPr>
          <p:nvPr>
            <p:ph idx="1"/>
          </p:nvPr>
        </p:nvSpPr>
        <p:spPr>
          <a:xfrm>
            <a:off x="657948" y="1523232"/>
            <a:ext cx="8369938" cy="4525963"/>
          </a:xfrm>
        </p:spPr>
        <p:txBody>
          <a:bodyPr>
            <a:normAutofit fontScale="70000" lnSpcReduction="20000"/>
          </a:bodyPr>
          <a:lstStyle/>
          <a:p>
            <a:r>
              <a:rPr lang="en-US" dirty="0">
                <a:effectLst>
                  <a:outerShdw blurRad="38100" dist="38100" dir="2700000" algn="tl">
                    <a:srgbClr val="000000">
                      <a:alpha val="43137"/>
                    </a:srgbClr>
                  </a:outerShdw>
                </a:effectLst>
              </a:rPr>
              <a:t>The Entity Framework enables developers to work with data in the form of domain-specific objects and properties</a:t>
            </a:r>
            <a:r>
              <a:rPr lang="en-US" dirty="0"/>
              <a:t>, such as customers and customer addresses, </a:t>
            </a:r>
            <a:r>
              <a:rPr lang="en-US" dirty="0">
                <a:effectLst>
                  <a:outerShdw blurRad="38100" dist="38100" dir="2700000" algn="tl">
                    <a:srgbClr val="000000">
                      <a:alpha val="43137"/>
                    </a:srgbClr>
                  </a:outerShdw>
                </a:effectLst>
              </a:rPr>
              <a:t>without having to concern themselves with the underlying database tables and columns where this data is stored</a:t>
            </a:r>
            <a:r>
              <a:rPr lang="en-US" dirty="0"/>
              <a:t>. With the Entity Framework, developers can work at a </a:t>
            </a:r>
            <a:r>
              <a:rPr lang="en-US" dirty="0">
                <a:effectLst>
                  <a:outerShdw blurRad="38100" dist="38100" dir="2700000" algn="tl">
                    <a:srgbClr val="000000">
                      <a:alpha val="43137"/>
                    </a:srgbClr>
                  </a:outerShdw>
                </a:effectLst>
              </a:rPr>
              <a:t>higher level of abstraction when they deal with data</a:t>
            </a:r>
            <a:r>
              <a:rPr lang="en-US" dirty="0"/>
              <a:t>, and can create and maintain data-oriented applications with less code than in traditional applications. Because the Entity Framework is a component of the .NET Framework, Entity Framework applications can run on any computer on which the .NET Framework is installed.</a:t>
            </a:r>
          </a:p>
          <a:p>
            <a:r>
              <a:rPr lang="en-US" dirty="0" err="1"/>
              <a:t>Zie</a:t>
            </a:r>
            <a:r>
              <a:rPr lang="en-US" dirty="0"/>
              <a:t>: </a:t>
            </a:r>
            <a:r>
              <a:rPr lang="nl-BE" dirty="0">
                <a:hlinkClick r:id="rId2"/>
              </a:rPr>
              <a:t>https://docs.microsoft.com/en-us/dotnet/framework/data/adonet/ef/overview</a:t>
            </a:r>
            <a:r>
              <a:rPr lang="nl-BE" dirty="0"/>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3</a:t>
            </a:fld>
            <a:endParaRPr lang="nl-BE"/>
          </a:p>
        </p:txBody>
      </p:sp>
    </p:spTree>
    <p:extLst>
      <p:ext uri="{BB962C8B-B14F-4D97-AF65-F5344CB8AC3E}">
        <p14:creationId xmlns:p14="http://schemas.microsoft.com/office/powerpoint/2010/main" val="290272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Corresponderende MSL bestand voor mapping tussen Customers tabel en Customers EntitySet</a:t>
            </a:r>
          </a:p>
        </p:txBody>
      </p:sp>
      <p:sp>
        <p:nvSpPr>
          <p:cNvPr id="3" name="Content Placeholder 2"/>
          <p:cNvSpPr>
            <a:spLocks noGrp="1"/>
          </p:cNvSpPr>
          <p:nvPr>
            <p:ph idx="1"/>
          </p:nvPr>
        </p:nvSpPr>
        <p:spPr>
          <a:xfrm>
            <a:off x="107504" y="1672208"/>
            <a:ext cx="8856984" cy="5141168"/>
          </a:xfrm>
          <a:solidFill>
            <a:schemeClr val="accent1"/>
          </a:solidFill>
        </p:spPr>
        <p:txBody>
          <a:bodyPr>
            <a:noAutofit/>
          </a:bodyPr>
          <a:lstStyle/>
          <a:p>
            <a:pPr>
              <a:buNone/>
            </a:pPr>
            <a:r>
              <a:rPr lang="nl-BE" sz="1800" dirty="0">
                <a:latin typeface="Consolas" panose="020B0609020204030204" pitchFamily="49" charset="0"/>
                <a:cs typeface="Consolas" panose="020B0609020204030204" pitchFamily="49" charset="0"/>
              </a:rPr>
              <a:t>	</a:t>
            </a:r>
            <a:r>
              <a:rPr lang="nl-BE" sz="1800" dirty="0">
                <a:solidFill>
                  <a:schemeClr val="accent5">
                    <a:lumMod val="20000"/>
                    <a:lumOff val="80000"/>
                  </a:schemeClr>
                </a:solidFill>
                <a:latin typeface="Consolas" panose="020B0609020204030204" pitchFamily="49" charset="0"/>
                <a:cs typeface="Consolas" panose="020B0609020204030204" pitchFamily="49" charset="0"/>
              </a:rPr>
              <a:t>&lt;ScalarProperty Name="Country" ColumnName="Country"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Name="Phone" ColumnName="Phone"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Name="Fax" ColumnName="Fax"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&lt;/EntitySetMapping&gt;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&lt;/EntityContainerMapping&gt;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&lt;/Mapping&gt;</a:t>
            </a:r>
          </a:p>
        </p:txBody>
      </p:sp>
      <p:sp>
        <p:nvSpPr>
          <p:cNvPr id="4" name="Slide Number Placeholder 3"/>
          <p:cNvSpPr>
            <a:spLocks noGrp="1"/>
          </p:cNvSpPr>
          <p:nvPr>
            <p:ph type="sldNum" sz="quarter" idx="12"/>
          </p:nvPr>
        </p:nvSpPr>
        <p:spPr/>
        <p:txBody>
          <a:bodyPr/>
          <a:lstStyle/>
          <a:p>
            <a:fld id="{685289B2-ADC7-4A12-9C67-3D3B8A281270}" type="slidenum">
              <a:rPr lang="nl-BE" smtClean="0"/>
              <a:pPr/>
              <a:t>30</a:t>
            </a:fld>
            <a:endParaRPr lang="nl-BE"/>
          </a:p>
        </p:txBody>
      </p:sp>
    </p:spTree>
    <p:extLst>
      <p:ext uri="{BB962C8B-B14F-4D97-AF65-F5344CB8AC3E}">
        <p14:creationId xmlns:p14="http://schemas.microsoft.com/office/powerpoint/2010/main" val="3346132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Mapping van één enkele </a:t>
            </a:r>
            <a:r>
              <a:rPr lang="nl-BE" dirty="0" err="1"/>
              <a:t>entity</a:t>
            </a:r>
            <a:r>
              <a:rPr lang="nl-BE" dirty="0"/>
              <a:t> naar meerdere tabellen</a:t>
            </a:r>
          </a:p>
        </p:txBody>
      </p:sp>
      <p:pic>
        <p:nvPicPr>
          <p:cNvPr id="15362" name="Picture 2" descr="http://www.code-magazine.com/ArticleImage.aspx?QuickID=0712032&amp;Image=Pizzo_Fig2.gif&amp;MaxWidth=100000"/>
          <p:cNvPicPr>
            <a:picLocks noChangeAspect="1" noChangeArrowheads="1"/>
          </p:cNvPicPr>
          <p:nvPr/>
        </p:nvPicPr>
        <p:blipFill>
          <a:blip r:embed="rId2" cstate="print"/>
          <a:srcRect/>
          <a:stretch>
            <a:fillRect/>
          </a:stretch>
        </p:blipFill>
        <p:spPr bwMode="auto">
          <a:xfrm>
            <a:off x="4426396" y="1517128"/>
            <a:ext cx="4610100" cy="2847976"/>
          </a:xfrm>
          <a:prstGeom prst="rect">
            <a:avLst/>
          </a:prstGeom>
          <a:noFill/>
        </p:spPr>
      </p:pic>
      <p:sp>
        <p:nvSpPr>
          <p:cNvPr id="6" name="Tijdelijke aanduiding voor inhoud 2"/>
          <p:cNvSpPr>
            <a:spLocks noGrp="1"/>
          </p:cNvSpPr>
          <p:nvPr>
            <p:ph idx="1"/>
          </p:nvPr>
        </p:nvSpPr>
        <p:spPr>
          <a:xfrm>
            <a:off x="457200" y="1600200"/>
            <a:ext cx="8363272" cy="4525963"/>
          </a:xfrm>
        </p:spPr>
        <p:txBody>
          <a:bodyPr>
            <a:normAutofit/>
          </a:bodyPr>
          <a:lstStyle/>
          <a:p>
            <a:r>
              <a:rPr lang="nl-BE" dirty="0"/>
              <a:t>Stel:</a:t>
            </a:r>
          </a:p>
          <a:p>
            <a:pPr lvl="1"/>
            <a:r>
              <a:rPr lang="nl-BE" dirty="0"/>
              <a:t>Informatie gedefinieerd </a:t>
            </a:r>
            <a:br>
              <a:rPr lang="nl-BE" dirty="0"/>
            </a:br>
            <a:r>
              <a:rPr lang="nl-BE" dirty="0"/>
              <a:t>in EntityType is verspreid </a:t>
            </a:r>
            <a:br>
              <a:rPr lang="nl-BE" dirty="0"/>
            </a:br>
            <a:r>
              <a:rPr lang="nl-BE" dirty="0"/>
              <a:t>over meerdere tabellen </a:t>
            </a:r>
            <a:br>
              <a:rPr lang="nl-BE" dirty="0"/>
            </a:br>
            <a:r>
              <a:rPr lang="nl-BE" dirty="0"/>
              <a:t>in de databank</a:t>
            </a:r>
          </a:p>
          <a:p>
            <a:pPr lvl="1"/>
            <a:r>
              <a:rPr lang="nl-BE" dirty="0"/>
              <a:t>Bijv: informatie van </a:t>
            </a:r>
            <a:br>
              <a:rPr lang="nl-BE" dirty="0"/>
            </a:br>
            <a:r>
              <a:rPr lang="nl-BE" dirty="0"/>
              <a:t>Employees entiteit is opgesplitst in 2 tabellen</a:t>
            </a:r>
          </a:p>
          <a:p>
            <a:pPr lvl="1"/>
            <a:r>
              <a:rPr lang="nl-BE" dirty="0"/>
              <a:t>In dit geval: CSDL blijft hetzelfde</a:t>
            </a:r>
          </a:p>
          <a:p>
            <a:pPr lvl="1"/>
            <a:r>
              <a:rPr lang="nl-BE" dirty="0"/>
              <a:t>MSL + SSDL: veranderen</a:t>
            </a:r>
          </a:p>
        </p:txBody>
      </p:sp>
      <p:sp>
        <p:nvSpPr>
          <p:cNvPr id="7" name="Slide Number Placeholder 6"/>
          <p:cNvSpPr>
            <a:spLocks noGrp="1"/>
          </p:cNvSpPr>
          <p:nvPr>
            <p:ph type="sldNum" sz="quarter" idx="12"/>
          </p:nvPr>
        </p:nvSpPr>
        <p:spPr/>
        <p:txBody>
          <a:bodyPr/>
          <a:lstStyle/>
          <a:p>
            <a:fld id="{685289B2-ADC7-4A12-9C67-3D3B8A281270}" type="slidenum">
              <a:rPr lang="nl-BE" smtClean="0"/>
              <a:pPr/>
              <a:t>31</a:t>
            </a:fld>
            <a:endParaRPr lang="nl-BE"/>
          </a:p>
        </p:txBody>
      </p:sp>
    </p:spTree>
    <p:extLst>
      <p:ext uri="{BB962C8B-B14F-4D97-AF65-F5344CB8AC3E}">
        <p14:creationId xmlns:p14="http://schemas.microsoft.com/office/powerpoint/2010/main" val="3823342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MSL mapping tussen Employee EntityType en 2 relationele tabellen</a:t>
            </a:r>
          </a:p>
        </p:txBody>
      </p:sp>
      <p:sp>
        <p:nvSpPr>
          <p:cNvPr id="3" name="Content Placeholder 2"/>
          <p:cNvSpPr>
            <a:spLocks noGrp="1"/>
          </p:cNvSpPr>
          <p:nvPr>
            <p:ph idx="1"/>
          </p:nvPr>
        </p:nvSpPr>
        <p:spPr>
          <a:xfrm>
            <a:off x="179512" y="1600200"/>
            <a:ext cx="8784976" cy="4925144"/>
          </a:xfrm>
          <a:solidFill>
            <a:schemeClr val="accent1"/>
          </a:solidFill>
        </p:spPr>
        <p:txBody>
          <a:bodyPr>
            <a:noAutofit/>
          </a:bodyPr>
          <a:lstStyle/>
          <a:p>
            <a:pPr>
              <a:buNone/>
            </a:pPr>
            <a:r>
              <a:rPr lang="nl-BE" sz="1600" dirty="0">
                <a:solidFill>
                  <a:schemeClr val="accent5">
                    <a:lumMod val="20000"/>
                    <a:lumOff val="80000"/>
                  </a:schemeClr>
                </a:solidFill>
                <a:latin typeface="Consolas" panose="020B0609020204030204" pitchFamily="49" charset="0"/>
                <a:cs typeface="Consolas" panose="020B0609020204030204" pitchFamily="49" charset="0"/>
              </a:rPr>
              <a:t>&lt;EntitySetMapping Name="Employees“ TypeName="NorthwindModel.Employee"&gt;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&lt;MappingFragment StoreEntitySet="Employees_AddressBook"&gt;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Name="EmployeeID" ColumnName="EmployeeID"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Name="LastName" ColumnName="LastName"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Name="FirstName" ColumnName="FirstName"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Name="Title" ColumnName="Title"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Name="TitleOfCourtesy" </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ColumnName="TitleOfCourtesy"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Name="Extension" ColumnName="Extension"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Name="Photo" ColumnName="Photo"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&lt;ScalarProperty Name="PhotoPath" ColumnName="PhotoPath" /&gt;</a:t>
            </a:r>
            <a:br>
              <a:rPr lang="nl-BE" sz="1600" dirty="0">
                <a:solidFill>
                  <a:schemeClr val="accent5">
                    <a:lumMod val="20000"/>
                    <a:lumOff val="80000"/>
                  </a:schemeClr>
                </a:solidFill>
                <a:latin typeface="Consolas" panose="020B0609020204030204" pitchFamily="49" charset="0"/>
                <a:cs typeface="Consolas" panose="020B0609020204030204" pitchFamily="49" charset="0"/>
              </a:rPr>
            </a:br>
            <a:r>
              <a:rPr lang="nl-BE" sz="1600" dirty="0">
                <a:solidFill>
                  <a:schemeClr val="accent5">
                    <a:lumMod val="20000"/>
                    <a:lumOff val="80000"/>
                  </a:schemeClr>
                </a:solidFill>
                <a:latin typeface="Consolas" panose="020B0609020204030204" pitchFamily="49" charset="0"/>
                <a:cs typeface="Consolas" panose="020B0609020204030204" pitchFamily="49" charset="0"/>
              </a:rPr>
              <a:t>    &lt;/MappingFragment&gt;</a:t>
            </a:r>
            <a:br>
              <a:rPr lang="nl-BE" sz="1800" dirty="0">
                <a:latin typeface="Arial" pitchFamily="34" charset="0"/>
                <a:cs typeface="Arial" pitchFamily="34" charset="0"/>
              </a:rPr>
            </a:br>
            <a:br>
              <a:rPr lang="nl-BE" sz="1800" dirty="0">
                <a:latin typeface="Arial" pitchFamily="34" charset="0"/>
                <a:cs typeface="Arial" pitchFamily="34" charset="0"/>
              </a:rPr>
            </a:br>
            <a:r>
              <a:rPr lang="nl-BE" sz="18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32</a:t>
            </a:fld>
            <a:endParaRPr lang="nl-BE"/>
          </a:p>
        </p:txBody>
      </p:sp>
    </p:spTree>
    <p:extLst>
      <p:ext uri="{BB962C8B-B14F-4D97-AF65-F5344CB8AC3E}">
        <p14:creationId xmlns:p14="http://schemas.microsoft.com/office/powerpoint/2010/main" val="79189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MSL mapping tussen Employee EntityType en 2 relationele tabellen</a:t>
            </a:r>
          </a:p>
        </p:txBody>
      </p:sp>
      <p:sp>
        <p:nvSpPr>
          <p:cNvPr id="3" name="Content Placeholder 2"/>
          <p:cNvSpPr>
            <a:spLocks noGrp="1"/>
          </p:cNvSpPr>
          <p:nvPr>
            <p:ph idx="1"/>
          </p:nvPr>
        </p:nvSpPr>
        <p:spPr>
          <a:xfrm>
            <a:off x="179512" y="1600200"/>
            <a:ext cx="8784976" cy="4925144"/>
          </a:xfrm>
          <a:solidFill>
            <a:schemeClr val="accent1"/>
          </a:solidFill>
        </p:spPr>
        <p:txBody>
          <a:bodyPr>
            <a:noAutofit/>
          </a:bodyPr>
          <a:lstStyle/>
          <a:p>
            <a:pPr>
              <a:buNone/>
            </a:pPr>
            <a:r>
              <a:rPr lang="nl-BE" sz="1800" dirty="0">
                <a:solidFill>
                  <a:schemeClr val="accent5">
                    <a:lumMod val="20000"/>
                    <a:lumOff val="80000"/>
                  </a:schemeClr>
                </a:solidFill>
                <a:latin typeface="Consolas" panose="020B0609020204030204" pitchFamily="49" charset="0"/>
                <a:cs typeface="Consolas" panose="020B0609020204030204" pitchFamily="49" charset="0"/>
              </a:rPr>
              <a:t>	&lt;</a:t>
            </a:r>
            <a:r>
              <a:rPr lang="nl-BE" sz="1800" dirty="0" err="1">
                <a:solidFill>
                  <a:schemeClr val="accent5">
                    <a:lumMod val="20000"/>
                    <a:lumOff val="80000"/>
                  </a:schemeClr>
                </a:solidFill>
                <a:latin typeface="Consolas" panose="020B0609020204030204" pitchFamily="49" charset="0"/>
                <a:cs typeface="Consolas" panose="020B0609020204030204" pitchFamily="49" charset="0"/>
              </a:rPr>
              <a:t>MappingFragment</a:t>
            </a:r>
            <a:r>
              <a:rPr lang="nl-BE" sz="1800" dirty="0">
                <a:solidFill>
                  <a:schemeClr val="accent5">
                    <a:lumMod val="20000"/>
                    <a:lumOff val="80000"/>
                  </a:schemeClr>
                </a:solidFill>
                <a:latin typeface="Consolas" panose="020B0609020204030204" pitchFamily="49" charset="0"/>
                <a:cs typeface="Consolas" panose="020B0609020204030204" pitchFamily="49" charset="0"/>
              </a:rPr>
              <a:t> StoreEntitySet="Employees_Personal"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Name="EmployeeID" ColumnName="EmployeeID"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Name="BirthDate" ColumnName="BirthDate"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Name="HireDate" ColumnName="HireDate"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Name="Address" ColumnName="Address"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Name="City" ColumnName="City"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Name="Region" ColumnName="Region"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Name="PostalCode" ColumnName="PostalCode"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Name="Country" ColumnName="Country"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Name="HomePhone" ColumnName="HomePhone"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&lt;ScalarProperty Name="Notes" ColumnName="Notes" /&gt;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    &lt;/MappingFragment&gt;</a:t>
            </a:r>
            <a:br>
              <a:rPr lang="nl-BE" sz="1800" dirty="0">
                <a:solidFill>
                  <a:schemeClr val="accent5">
                    <a:lumMod val="20000"/>
                    <a:lumOff val="80000"/>
                  </a:schemeClr>
                </a:solidFill>
                <a:latin typeface="Consolas" panose="020B0609020204030204" pitchFamily="49" charset="0"/>
                <a:cs typeface="Consolas" panose="020B0609020204030204" pitchFamily="49" charset="0"/>
              </a:rPr>
            </a:br>
            <a:br>
              <a:rPr lang="nl-BE" sz="1800" dirty="0">
                <a:solidFill>
                  <a:schemeClr val="accent5">
                    <a:lumMod val="20000"/>
                    <a:lumOff val="80000"/>
                  </a:schemeClr>
                </a:solidFill>
                <a:latin typeface="Consolas" panose="020B0609020204030204" pitchFamily="49" charset="0"/>
                <a:cs typeface="Consolas" panose="020B0609020204030204" pitchFamily="49" charset="0"/>
              </a:rPr>
            </a:br>
            <a:r>
              <a:rPr lang="nl-BE" sz="1800" dirty="0">
                <a:solidFill>
                  <a:schemeClr val="accent5">
                    <a:lumMod val="20000"/>
                    <a:lumOff val="80000"/>
                  </a:schemeClr>
                </a:solidFill>
                <a:latin typeface="Consolas" panose="020B0609020204030204" pitchFamily="49" charset="0"/>
                <a:cs typeface="Consolas" panose="020B0609020204030204" pitchFamily="49" charset="0"/>
              </a:rPr>
              <a:t>&lt;/EntitySetMapping&gt; </a:t>
            </a:r>
            <a:r>
              <a:rPr lang="nl-BE" sz="1800" dirty="0">
                <a:solidFill>
                  <a:schemeClr val="accent5">
                    <a:lumMod val="20000"/>
                    <a:lumOff val="80000"/>
                  </a:schemeClr>
                </a:solidFill>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33</a:t>
            </a:fld>
            <a:endParaRPr lang="nl-BE"/>
          </a:p>
        </p:txBody>
      </p:sp>
    </p:spTree>
    <p:extLst>
      <p:ext uri="{BB962C8B-B14F-4D97-AF65-F5344CB8AC3E}">
        <p14:creationId xmlns:p14="http://schemas.microsoft.com/office/powerpoint/2010/main" val="750731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077072"/>
            <a:ext cx="820891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Mapping relationships</a:t>
            </a:r>
          </a:p>
        </p:txBody>
      </p:sp>
      <p:sp>
        <p:nvSpPr>
          <p:cNvPr id="3" name="Content Placeholder 2"/>
          <p:cNvSpPr>
            <a:spLocks noGrp="1"/>
          </p:cNvSpPr>
          <p:nvPr>
            <p:ph idx="1"/>
          </p:nvPr>
        </p:nvSpPr>
        <p:spPr/>
        <p:txBody>
          <a:bodyPr>
            <a:normAutofit fontScale="77500" lnSpcReduction="20000"/>
          </a:bodyPr>
          <a:lstStyle/>
          <a:p>
            <a:r>
              <a:rPr lang="nl-BE" dirty="0"/>
              <a:t>Relationele databanken gebruiken foreign keys om referentiële integriteit tussen tabellen op te leggen</a:t>
            </a:r>
          </a:p>
          <a:p>
            <a:r>
              <a:rPr lang="nl-BE" dirty="0"/>
              <a:t>EF laat toe om deze foreign keys te mappen naar relaties door </a:t>
            </a:r>
            <a:r>
              <a:rPr lang="nl-BE" i="1" dirty="0"/>
              <a:t>Associations</a:t>
            </a:r>
          </a:p>
          <a:p>
            <a:r>
              <a:rPr lang="nl-BE" dirty="0"/>
              <a:t>Voorbeeld van een associatie tussen Customers en Orders (SSDL):</a:t>
            </a:r>
          </a:p>
          <a:p>
            <a:pPr>
              <a:buNone/>
            </a:pPr>
            <a:endParaRPr lang="nl-BE" sz="2100" dirty="0">
              <a:latin typeface="Consolas" panose="020B0609020204030204" pitchFamily="49" charset="0"/>
              <a:cs typeface="Consolas" panose="020B0609020204030204" pitchFamily="49" charset="0"/>
            </a:endParaRPr>
          </a:p>
          <a:p>
            <a:pPr>
              <a:buNone/>
            </a:pPr>
            <a:r>
              <a:rPr lang="nl-BE" sz="2100" dirty="0">
                <a:solidFill>
                  <a:schemeClr val="accent5">
                    <a:lumMod val="20000"/>
                    <a:lumOff val="80000"/>
                  </a:schemeClr>
                </a:solidFill>
                <a:latin typeface="Consolas" panose="020B0609020204030204" pitchFamily="49" charset="0"/>
                <a:cs typeface="Consolas" panose="020B0609020204030204" pitchFamily="49" charset="0"/>
              </a:rPr>
              <a:t>&lt;Association Name="FK_Orders_Customers"&gt;</a:t>
            </a:r>
            <a:br>
              <a:rPr lang="nl-BE" sz="2100" dirty="0">
                <a:solidFill>
                  <a:schemeClr val="accent5">
                    <a:lumMod val="20000"/>
                    <a:lumOff val="80000"/>
                  </a:schemeClr>
                </a:solidFill>
                <a:latin typeface="Consolas" panose="020B0609020204030204" pitchFamily="49" charset="0"/>
                <a:cs typeface="Consolas" panose="020B0609020204030204" pitchFamily="49" charset="0"/>
              </a:rPr>
            </a:br>
            <a:r>
              <a:rPr lang="nl-BE" sz="2100" dirty="0">
                <a:solidFill>
                  <a:schemeClr val="accent5">
                    <a:lumMod val="20000"/>
                    <a:lumOff val="80000"/>
                  </a:schemeClr>
                </a:solidFill>
                <a:latin typeface="Consolas" panose="020B0609020204030204" pitchFamily="49" charset="0"/>
                <a:cs typeface="Consolas" panose="020B0609020204030204" pitchFamily="49" charset="0"/>
              </a:rPr>
              <a:t>  	&lt;End Role="Customers“ Type="NorthwindModel.Store.Customers"</a:t>
            </a:r>
            <a:br>
              <a:rPr lang="nl-BE" sz="2100" dirty="0">
                <a:solidFill>
                  <a:schemeClr val="accent5">
                    <a:lumMod val="20000"/>
                    <a:lumOff val="80000"/>
                  </a:schemeClr>
                </a:solidFill>
                <a:latin typeface="Consolas" panose="020B0609020204030204" pitchFamily="49" charset="0"/>
                <a:cs typeface="Consolas" panose="020B0609020204030204" pitchFamily="49" charset="0"/>
              </a:rPr>
            </a:br>
            <a:r>
              <a:rPr lang="nl-BE" sz="2100" dirty="0">
                <a:solidFill>
                  <a:schemeClr val="accent5">
                    <a:lumMod val="20000"/>
                    <a:lumOff val="80000"/>
                  </a:schemeClr>
                </a:solidFill>
                <a:latin typeface="Consolas" panose="020B0609020204030204" pitchFamily="49" charset="0"/>
                <a:cs typeface="Consolas" panose="020B0609020204030204" pitchFamily="49" charset="0"/>
              </a:rPr>
              <a:t>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Multiplicity</a:t>
            </a:r>
            <a:r>
              <a:rPr lang="nl-BE" sz="2100" dirty="0">
                <a:solidFill>
                  <a:schemeClr val="accent5">
                    <a:lumMod val="20000"/>
                    <a:lumOff val="80000"/>
                  </a:schemeClr>
                </a:solidFill>
                <a:latin typeface="Consolas" panose="020B0609020204030204" pitchFamily="49" charset="0"/>
                <a:cs typeface="Consolas" panose="020B0609020204030204" pitchFamily="49" charset="0"/>
              </a:rPr>
              <a:t>="0..1" /&gt;</a:t>
            </a:r>
            <a:br>
              <a:rPr lang="nl-BE" sz="2100" dirty="0">
                <a:solidFill>
                  <a:schemeClr val="accent5">
                    <a:lumMod val="20000"/>
                    <a:lumOff val="80000"/>
                  </a:schemeClr>
                </a:solidFill>
                <a:latin typeface="Consolas" panose="020B0609020204030204" pitchFamily="49" charset="0"/>
                <a:cs typeface="Consolas" panose="020B0609020204030204" pitchFamily="49" charset="0"/>
              </a:rPr>
            </a:br>
            <a:r>
              <a:rPr lang="nl-BE" sz="2100" dirty="0">
                <a:solidFill>
                  <a:schemeClr val="accent5">
                    <a:lumMod val="20000"/>
                    <a:lumOff val="80000"/>
                  </a:schemeClr>
                </a:solidFill>
                <a:latin typeface="Consolas" panose="020B0609020204030204" pitchFamily="49" charset="0"/>
                <a:cs typeface="Consolas" panose="020B0609020204030204" pitchFamily="49" charset="0"/>
              </a:rPr>
              <a:t>  	&lt;End Role="Orders“ Type="NorthwindModel.Store.Orders“ 					 </a:t>
            </a:r>
            <a:r>
              <a:rPr lang="nl-BE" sz="2100" dirty="0" err="1">
                <a:solidFill>
                  <a:schemeClr val="accent5">
                    <a:lumMod val="20000"/>
                    <a:lumOff val="80000"/>
                  </a:schemeClr>
                </a:solidFill>
                <a:latin typeface="Consolas" panose="020B0609020204030204" pitchFamily="49" charset="0"/>
                <a:cs typeface="Consolas" panose="020B0609020204030204" pitchFamily="49" charset="0"/>
              </a:rPr>
              <a:t>Multiplicity</a:t>
            </a:r>
            <a:r>
              <a:rPr lang="nl-BE" sz="2100" dirty="0">
                <a:solidFill>
                  <a:schemeClr val="accent5">
                    <a:lumMod val="20000"/>
                    <a:lumOff val="80000"/>
                  </a:schemeClr>
                </a:solidFill>
                <a:latin typeface="Consolas" panose="020B0609020204030204" pitchFamily="49" charset="0"/>
                <a:cs typeface="Consolas" panose="020B0609020204030204" pitchFamily="49" charset="0"/>
              </a:rPr>
              <a:t>="*" /&gt;</a:t>
            </a:r>
            <a:br>
              <a:rPr lang="nl-BE" sz="2100" dirty="0">
                <a:solidFill>
                  <a:schemeClr val="accent5">
                    <a:lumMod val="20000"/>
                    <a:lumOff val="80000"/>
                  </a:schemeClr>
                </a:solidFill>
                <a:latin typeface="Consolas" panose="020B0609020204030204" pitchFamily="49" charset="0"/>
                <a:cs typeface="Consolas" panose="020B0609020204030204" pitchFamily="49" charset="0"/>
              </a:rPr>
            </a:br>
            <a:r>
              <a:rPr lang="nl-BE" sz="2100" dirty="0">
                <a:solidFill>
                  <a:schemeClr val="accent5">
                    <a:lumMod val="20000"/>
                    <a:lumOff val="80000"/>
                  </a:schemeClr>
                </a:solidFill>
                <a:latin typeface="Consolas" panose="020B0609020204030204" pitchFamily="49" charset="0"/>
                <a:cs typeface="Consolas" panose="020B0609020204030204" pitchFamily="49" charset="0"/>
              </a:rPr>
              <a:t>&lt;/Association&gt;</a:t>
            </a:r>
          </a:p>
          <a:p>
            <a:endParaRPr lang="nl-BE" dirty="0"/>
          </a:p>
        </p:txBody>
      </p:sp>
      <p:sp>
        <p:nvSpPr>
          <p:cNvPr id="5" name="Slide Number Placeholder 4"/>
          <p:cNvSpPr>
            <a:spLocks noGrp="1"/>
          </p:cNvSpPr>
          <p:nvPr>
            <p:ph type="sldNum" sz="quarter" idx="12"/>
          </p:nvPr>
        </p:nvSpPr>
        <p:spPr/>
        <p:txBody>
          <a:bodyPr/>
          <a:lstStyle/>
          <a:p>
            <a:fld id="{685289B2-ADC7-4A12-9C67-3D3B8A281270}" type="slidenum">
              <a:rPr lang="nl-BE" smtClean="0"/>
              <a:pPr/>
              <a:t>34</a:t>
            </a:fld>
            <a:endParaRPr lang="nl-BE"/>
          </a:p>
        </p:txBody>
      </p:sp>
    </p:spTree>
    <p:extLst>
      <p:ext uri="{BB962C8B-B14F-4D97-AF65-F5344CB8AC3E}">
        <p14:creationId xmlns:p14="http://schemas.microsoft.com/office/powerpoint/2010/main" val="1653082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2855"/>
            <a:ext cx="8507288" cy="219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Mapping relationships</a:t>
            </a:r>
          </a:p>
        </p:txBody>
      </p:sp>
      <p:sp>
        <p:nvSpPr>
          <p:cNvPr id="3" name="Content Placeholder 2"/>
          <p:cNvSpPr>
            <a:spLocks noGrp="1"/>
          </p:cNvSpPr>
          <p:nvPr>
            <p:ph idx="1"/>
          </p:nvPr>
        </p:nvSpPr>
        <p:spPr>
          <a:xfrm>
            <a:off x="457200" y="1600200"/>
            <a:ext cx="8579296" cy="4525963"/>
          </a:xfrm>
        </p:spPr>
        <p:txBody>
          <a:bodyPr>
            <a:normAutofit/>
          </a:bodyPr>
          <a:lstStyle/>
          <a:p>
            <a:r>
              <a:rPr lang="nl-BE" dirty="0"/>
              <a:t>In CSDL wordt ons voorbeeld dan</a:t>
            </a:r>
          </a:p>
          <a:p>
            <a:pPr>
              <a:buNone/>
            </a:pPr>
            <a:r>
              <a:rPr lang="en-US" sz="1800" dirty="0">
                <a:solidFill>
                  <a:schemeClr val="accent5">
                    <a:lumMod val="20000"/>
                    <a:lumOff val="80000"/>
                  </a:schemeClr>
                </a:solidFill>
                <a:latin typeface="Consolas" panose="020B0609020204030204" pitchFamily="49" charset="0"/>
                <a:cs typeface="Consolas" panose="020B0609020204030204" pitchFamily="49" charset="0"/>
              </a:rPr>
              <a:t>&lt;Association Name="</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FK_Orders_Customers</a:t>
            </a:r>
            <a:r>
              <a:rPr lang="en-US" sz="1800" dirty="0">
                <a:solidFill>
                  <a:schemeClr val="accent5">
                    <a:lumMod val="20000"/>
                    <a:lumOff val="80000"/>
                  </a:schemeClr>
                </a:solidFill>
                <a:latin typeface="Consolas" panose="020B0609020204030204" pitchFamily="49" charset="0"/>
                <a:cs typeface="Consolas" panose="020B0609020204030204" pitchFamily="49" charset="0"/>
              </a:rPr>
              <a:t>"&gt;</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&lt;End Role="Customers“ Type="</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NorthwindModel.Customers</a:t>
            </a:r>
            <a:r>
              <a:rPr lang="en-US" sz="1800" dirty="0">
                <a:solidFill>
                  <a:schemeClr val="accent5">
                    <a:lumMod val="20000"/>
                    <a:lumOff val="80000"/>
                  </a:schemeClr>
                </a:solidFill>
                <a:latin typeface="Consolas" panose="020B0609020204030204" pitchFamily="49" charset="0"/>
                <a:cs typeface="Consolas" panose="020B0609020204030204" pitchFamily="49" charset="0"/>
              </a:rPr>
              <a:t>"</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Multiplicity="0..1" /&gt;</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    &lt;End Role="Orders“ Type="</a:t>
            </a:r>
            <a:r>
              <a:rPr lang="en-US" sz="1800" dirty="0" err="1">
                <a:solidFill>
                  <a:schemeClr val="accent5">
                    <a:lumMod val="20000"/>
                    <a:lumOff val="80000"/>
                  </a:schemeClr>
                </a:solidFill>
                <a:latin typeface="Consolas" panose="020B0609020204030204" pitchFamily="49" charset="0"/>
                <a:cs typeface="Consolas" panose="020B0609020204030204" pitchFamily="49" charset="0"/>
              </a:rPr>
              <a:t>NorthwindModel.Orders</a:t>
            </a:r>
            <a:r>
              <a:rPr lang="en-US" sz="1800" dirty="0">
                <a:solidFill>
                  <a:schemeClr val="accent5">
                    <a:lumMod val="20000"/>
                    <a:lumOff val="80000"/>
                  </a:schemeClr>
                </a:solidFill>
                <a:latin typeface="Consolas" panose="020B0609020204030204" pitchFamily="49" charset="0"/>
                <a:cs typeface="Consolas" panose="020B0609020204030204" pitchFamily="49" charset="0"/>
              </a:rPr>
              <a:t>“ 						  Multiplicity="*" /&gt;</a:t>
            </a:r>
            <a:br>
              <a:rPr lang="en-US" sz="1800" dirty="0">
                <a:solidFill>
                  <a:schemeClr val="accent5">
                    <a:lumMod val="20000"/>
                    <a:lumOff val="80000"/>
                  </a:schemeClr>
                </a:solidFill>
                <a:latin typeface="Consolas" panose="020B0609020204030204" pitchFamily="49" charset="0"/>
                <a:cs typeface="Consolas" panose="020B0609020204030204" pitchFamily="49" charset="0"/>
              </a:rPr>
            </a:br>
            <a:r>
              <a:rPr lang="en-US" sz="1800" dirty="0">
                <a:solidFill>
                  <a:schemeClr val="accent5">
                    <a:lumMod val="20000"/>
                    <a:lumOff val="80000"/>
                  </a:schemeClr>
                </a:solidFill>
                <a:latin typeface="Consolas" panose="020B0609020204030204" pitchFamily="49" charset="0"/>
                <a:cs typeface="Consolas" panose="020B0609020204030204" pitchFamily="49" charset="0"/>
              </a:rPr>
              <a:t>&lt;/Association&gt;</a:t>
            </a:r>
          </a:p>
        </p:txBody>
      </p:sp>
      <p:sp>
        <p:nvSpPr>
          <p:cNvPr id="5" name="Slide Number Placeholder 4"/>
          <p:cNvSpPr>
            <a:spLocks noGrp="1"/>
          </p:cNvSpPr>
          <p:nvPr>
            <p:ph type="sldNum" sz="quarter" idx="12"/>
          </p:nvPr>
        </p:nvSpPr>
        <p:spPr/>
        <p:txBody>
          <a:bodyPr/>
          <a:lstStyle/>
          <a:p>
            <a:fld id="{685289B2-ADC7-4A12-9C67-3D3B8A281270}" type="slidenum">
              <a:rPr lang="nl-BE" smtClean="0"/>
              <a:pPr/>
              <a:t>35</a:t>
            </a:fld>
            <a:endParaRPr lang="nl-BE"/>
          </a:p>
        </p:txBody>
      </p:sp>
    </p:spTree>
    <p:extLst>
      <p:ext uri="{BB962C8B-B14F-4D97-AF65-F5344CB8AC3E}">
        <p14:creationId xmlns:p14="http://schemas.microsoft.com/office/powerpoint/2010/main" val="112991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OverERving</a:t>
            </a:r>
          </a:p>
        </p:txBody>
      </p:sp>
      <p:sp>
        <p:nvSpPr>
          <p:cNvPr id="5" name="Text Placeholder 4"/>
          <p:cNvSpPr>
            <a:spLocks noGrp="1"/>
          </p:cNvSpPr>
          <p:nvPr>
            <p:ph type="body" idx="1"/>
          </p:nvPr>
        </p:nvSpPr>
        <p:spPr/>
        <p:txBody>
          <a:bodyPr/>
          <a:lstStyle/>
          <a:p>
            <a:r>
              <a:rPr lang="nl-BE" dirty="0"/>
              <a:t>3 soorten overerving</a:t>
            </a:r>
          </a:p>
        </p:txBody>
      </p:sp>
      <p:sp>
        <p:nvSpPr>
          <p:cNvPr id="6" name="Slide Number Placeholder 5"/>
          <p:cNvSpPr>
            <a:spLocks noGrp="1"/>
          </p:cNvSpPr>
          <p:nvPr>
            <p:ph type="sldNum" sz="quarter" idx="12"/>
          </p:nvPr>
        </p:nvSpPr>
        <p:spPr/>
        <p:txBody>
          <a:bodyPr/>
          <a:lstStyle/>
          <a:p>
            <a:fld id="{685289B2-ADC7-4A12-9C67-3D3B8A281270}" type="slidenum">
              <a:rPr lang="nl-BE" smtClean="0"/>
              <a:pPr/>
              <a:t>36</a:t>
            </a:fld>
            <a:endParaRPr lang="nl-BE"/>
          </a:p>
        </p:txBody>
      </p:sp>
    </p:spTree>
    <p:extLst>
      <p:ext uri="{BB962C8B-B14F-4D97-AF65-F5344CB8AC3E}">
        <p14:creationId xmlns:p14="http://schemas.microsoft.com/office/powerpoint/2010/main" val="3717278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Overerving</a:t>
            </a:r>
          </a:p>
        </p:txBody>
      </p:sp>
      <p:sp>
        <p:nvSpPr>
          <p:cNvPr id="3" name="Content Placeholder 2"/>
          <p:cNvSpPr>
            <a:spLocks noGrp="1"/>
          </p:cNvSpPr>
          <p:nvPr>
            <p:ph idx="1"/>
          </p:nvPr>
        </p:nvSpPr>
        <p:spPr/>
        <p:txBody>
          <a:bodyPr>
            <a:normAutofit fontScale="92500"/>
          </a:bodyPr>
          <a:lstStyle/>
          <a:p>
            <a:r>
              <a:rPr lang="nl-BE" dirty="0"/>
              <a:t>Overerving is meestal een probleem in databanken</a:t>
            </a:r>
          </a:p>
          <a:p>
            <a:pPr lvl="1"/>
            <a:r>
              <a:rPr lang="nl-BE" dirty="0"/>
              <a:t>In OO-programmeren komt dit vaak voor</a:t>
            </a:r>
          </a:p>
          <a:p>
            <a:pPr lvl="1"/>
            <a:r>
              <a:rPr lang="nl-BE" dirty="0"/>
              <a:t>Maar niet evident om dit door te trekken naar data in databank</a:t>
            </a:r>
          </a:p>
          <a:p>
            <a:pPr lvl="1"/>
            <a:r>
              <a:rPr lang="nl-BE" dirty="0"/>
              <a:t>Relationele databank kent het concept overerving niet</a:t>
            </a:r>
          </a:p>
          <a:p>
            <a:r>
              <a:rPr lang="nl-BE" dirty="0"/>
              <a:t>In ORM wordt dit op 3 manieren opgelost:</a:t>
            </a:r>
          </a:p>
          <a:p>
            <a:pPr lvl="1"/>
            <a:r>
              <a:rPr lang="nl-BE" dirty="0">
                <a:effectLst>
                  <a:outerShdw blurRad="38100" dist="38100" dir="2700000" algn="tl">
                    <a:srgbClr val="000000">
                      <a:alpha val="43137"/>
                    </a:srgbClr>
                  </a:outerShdw>
                </a:effectLst>
              </a:rPr>
              <a:t>Table per Class Hierarchy (TPH)</a:t>
            </a:r>
          </a:p>
          <a:p>
            <a:pPr lvl="1"/>
            <a:r>
              <a:rPr lang="nl-BE" dirty="0">
                <a:effectLst>
                  <a:outerShdw blurRad="38100" dist="38100" dir="2700000" algn="tl">
                    <a:srgbClr val="000000">
                      <a:alpha val="43137"/>
                    </a:srgbClr>
                  </a:outerShdw>
                </a:effectLst>
              </a:rPr>
              <a:t>Table per Type (TPT)</a:t>
            </a:r>
          </a:p>
          <a:p>
            <a:pPr lvl="1"/>
            <a:r>
              <a:rPr lang="nl-BE" dirty="0">
                <a:effectLst>
                  <a:outerShdw blurRad="38100" dist="38100" dir="2700000" algn="tl">
                    <a:srgbClr val="000000">
                      <a:alpha val="43137"/>
                    </a:srgbClr>
                  </a:outerShdw>
                </a:effectLst>
              </a:rPr>
              <a:t>Table per Concrete Class (TPC)</a:t>
            </a:r>
          </a:p>
          <a:p>
            <a:pPr lvl="1"/>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37</a:t>
            </a:fld>
            <a:endParaRPr lang="nl-BE"/>
          </a:p>
        </p:txBody>
      </p:sp>
    </p:spTree>
    <p:extLst>
      <p:ext uri="{BB962C8B-B14F-4D97-AF65-F5344CB8AC3E}">
        <p14:creationId xmlns:p14="http://schemas.microsoft.com/office/powerpoint/2010/main" val="4137286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Table per Class Hierarchy (TPH)</a:t>
            </a:r>
          </a:p>
        </p:txBody>
      </p:sp>
      <p:sp>
        <p:nvSpPr>
          <p:cNvPr id="3" name="Content Placeholder 2"/>
          <p:cNvSpPr>
            <a:spLocks noGrp="1"/>
          </p:cNvSpPr>
          <p:nvPr>
            <p:ph idx="1"/>
          </p:nvPr>
        </p:nvSpPr>
        <p:spPr/>
        <p:txBody>
          <a:bodyPr>
            <a:normAutofit/>
          </a:bodyPr>
          <a:lstStyle/>
          <a:p>
            <a:r>
              <a:rPr lang="nl-BE" dirty="0"/>
              <a:t>Meest eenvoudige manier om overerving in databank te realiseren</a:t>
            </a:r>
          </a:p>
          <a:p>
            <a:r>
              <a:rPr lang="nl-BE" dirty="0"/>
              <a:t>Ook gekend als Single Table Inheritance</a:t>
            </a:r>
          </a:p>
          <a:p>
            <a:r>
              <a:rPr lang="nl-BE" dirty="0"/>
              <a:t>Alle concrete types in de overervingshiërarchie worden opgeslagen in 1 tabel</a:t>
            </a:r>
          </a:p>
          <a:p>
            <a:r>
              <a:rPr lang="nl-BE" dirty="0"/>
              <a:t>Extra kolom definieren die onderscheid maakt tussen subklassen</a:t>
            </a:r>
          </a:p>
        </p:txBody>
      </p:sp>
      <p:sp>
        <p:nvSpPr>
          <p:cNvPr id="4" name="Slide Number Placeholder 3"/>
          <p:cNvSpPr>
            <a:spLocks noGrp="1"/>
          </p:cNvSpPr>
          <p:nvPr>
            <p:ph type="sldNum" sz="quarter" idx="12"/>
          </p:nvPr>
        </p:nvSpPr>
        <p:spPr/>
        <p:txBody>
          <a:bodyPr/>
          <a:lstStyle/>
          <a:p>
            <a:fld id="{685289B2-ADC7-4A12-9C67-3D3B8A281270}" type="slidenum">
              <a:rPr lang="nl-BE" smtClean="0"/>
              <a:pPr/>
              <a:t>38</a:t>
            </a:fld>
            <a:endParaRPr lang="nl-BE"/>
          </a:p>
        </p:txBody>
      </p:sp>
    </p:spTree>
    <p:extLst>
      <p:ext uri="{BB962C8B-B14F-4D97-AF65-F5344CB8AC3E}">
        <p14:creationId xmlns:p14="http://schemas.microsoft.com/office/powerpoint/2010/main" val="1153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TPH: voorbeeld</a:t>
            </a:r>
          </a:p>
        </p:txBody>
      </p:sp>
      <p:sp>
        <p:nvSpPr>
          <p:cNvPr id="3" name="Content Placeholder 2"/>
          <p:cNvSpPr>
            <a:spLocks noGrp="1"/>
          </p:cNvSpPr>
          <p:nvPr>
            <p:ph idx="1"/>
          </p:nvPr>
        </p:nvSpPr>
        <p:spPr/>
        <p:txBody>
          <a:bodyPr>
            <a:normAutofit lnSpcReduction="10000"/>
          </a:bodyPr>
          <a:lstStyle/>
          <a:p>
            <a:r>
              <a:rPr lang="nl-BE" dirty="0"/>
              <a:t>Stel: abstracte klasse Vehicle (Id, Vin, Make, Model, Year)</a:t>
            </a:r>
          </a:p>
          <a:p>
            <a:pPr lvl="1"/>
            <a:r>
              <a:rPr lang="nl-BE" dirty="0"/>
              <a:t>Car (TireSize) en Boat (PropellerSize) zijn subklassen (erven over van Vehicle)</a:t>
            </a:r>
          </a:p>
          <a:p>
            <a:r>
              <a:rPr lang="nl-BE" dirty="0"/>
              <a:t>Wordt opgeslagen in 1 enkele</a:t>
            </a:r>
            <a:br>
              <a:rPr lang="nl-BE" dirty="0"/>
            </a:br>
            <a:r>
              <a:rPr lang="nl-BE" dirty="0"/>
              <a:t>tabel</a:t>
            </a:r>
          </a:p>
          <a:p>
            <a:pPr lvl="1"/>
            <a:r>
              <a:rPr lang="nl-BE" dirty="0"/>
              <a:t>Merk op:</a:t>
            </a:r>
          </a:p>
          <a:p>
            <a:pPr lvl="2"/>
            <a:r>
              <a:rPr lang="nl-BE" dirty="0"/>
              <a:t>TireSize en PropSize laten</a:t>
            </a:r>
            <a:br>
              <a:rPr lang="nl-BE" dirty="0"/>
            </a:br>
            <a:r>
              <a:rPr lang="nl-BE" dirty="0"/>
              <a:t>Null toe!</a:t>
            </a:r>
          </a:p>
        </p:txBody>
      </p:sp>
      <p:pic>
        <p:nvPicPr>
          <p:cNvPr id="80898" name="Picture 2"/>
          <p:cNvPicPr>
            <a:picLocks noChangeAspect="1" noChangeArrowheads="1"/>
          </p:cNvPicPr>
          <p:nvPr/>
        </p:nvPicPr>
        <p:blipFill>
          <a:blip r:embed="rId2" cstate="print"/>
          <a:srcRect/>
          <a:stretch>
            <a:fillRect/>
          </a:stretch>
        </p:blipFill>
        <p:spPr bwMode="auto">
          <a:xfrm>
            <a:off x="5551746" y="4077072"/>
            <a:ext cx="3592254" cy="261632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5289B2-ADC7-4A12-9C67-3D3B8A281270}" type="slidenum">
              <a:rPr lang="nl-BE" smtClean="0"/>
              <a:pPr/>
              <a:t>39</a:t>
            </a:fld>
            <a:endParaRPr lang="nl-BE"/>
          </a:p>
        </p:txBody>
      </p:sp>
      <p:sp>
        <p:nvSpPr>
          <p:cNvPr id="6" name="Oval 5"/>
          <p:cNvSpPr/>
          <p:nvPr/>
        </p:nvSpPr>
        <p:spPr>
          <a:xfrm>
            <a:off x="5724128" y="4725144"/>
            <a:ext cx="2520280" cy="21602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391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relationship model vs relationeel model</a:t>
            </a:r>
          </a:p>
        </p:txBody>
      </p:sp>
      <p:sp>
        <p:nvSpPr>
          <p:cNvPr id="3" name="Content Placeholder 2"/>
          <p:cNvSpPr>
            <a:spLocks noGrp="1"/>
          </p:cNvSpPr>
          <p:nvPr>
            <p:ph idx="1"/>
          </p:nvPr>
        </p:nvSpPr>
        <p:spPr/>
        <p:txBody>
          <a:bodyPr>
            <a:normAutofit fontScale="92500" lnSpcReduction="10000"/>
          </a:bodyPr>
          <a:lstStyle/>
          <a:p>
            <a:r>
              <a:rPr lang="nl-BE" dirty="0"/>
              <a:t>Entity Relationship vs Relationeel Model</a:t>
            </a:r>
          </a:p>
          <a:p>
            <a:pPr lvl="1"/>
            <a:r>
              <a:rPr lang="nl-BE" dirty="0"/>
              <a:t>Peter Chen vs Edgar Codd</a:t>
            </a:r>
          </a:p>
          <a:p>
            <a:r>
              <a:rPr lang="nl-BE" dirty="0"/>
              <a:t>Relationeel model:</a:t>
            </a:r>
          </a:p>
          <a:p>
            <a:pPr lvl="1"/>
            <a:r>
              <a:rPr lang="nl-BE" dirty="0"/>
              <a:t>Gaat over datanormalisatie</a:t>
            </a:r>
          </a:p>
          <a:p>
            <a:pPr lvl="2"/>
            <a:r>
              <a:rPr lang="nl-BE" dirty="0"/>
              <a:t>Vereenvoudigt het opslaan en onderhoud van data door duplicatie van gegevens te verminderen om zo dataconsistentie te verhogen (</a:t>
            </a:r>
            <a:r>
              <a:rPr lang="nl-BE" dirty="0" err="1"/>
              <a:t>remember</a:t>
            </a:r>
            <a:r>
              <a:rPr lang="nl-BE" dirty="0"/>
              <a:t> </a:t>
            </a:r>
            <a:r>
              <a:rPr lang="nl-BE" dirty="0" err="1"/>
              <a:t>Relational</a:t>
            </a:r>
            <a:r>
              <a:rPr lang="nl-BE" dirty="0"/>
              <a:t> Databases)</a:t>
            </a:r>
          </a:p>
          <a:p>
            <a:r>
              <a:rPr lang="nl-BE" dirty="0"/>
              <a:t>ER model</a:t>
            </a:r>
          </a:p>
          <a:p>
            <a:pPr lvl="1"/>
            <a:r>
              <a:rPr lang="nl-BE" dirty="0"/>
              <a:t>Modeleert real-world concepten door complexe data op te delen in dingen (entiteiten) en associaties tussen die dingen (relaties)</a:t>
            </a:r>
          </a:p>
          <a:p>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4</a:t>
            </a:fld>
            <a:endParaRPr lang="nl-BE"/>
          </a:p>
        </p:txBody>
      </p:sp>
    </p:spTree>
    <p:extLst>
      <p:ext uri="{BB962C8B-B14F-4D97-AF65-F5344CB8AC3E}">
        <p14:creationId xmlns:p14="http://schemas.microsoft.com/office/powerpoint/2010/main" val="84659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TPH: voorbeeld</a:t>
            </a:r>
          </a:p>
        </p:txBody>
      </p:sp>
      <p:sp>
        <p:nvSpPr>
          <p:cNvPr id="3" name="Content Placeholder 2"/>
          <p:cNvSpPr>
            <a:spLocks noGrp="1"/>
          </p:cNvSpPr>
          <p:nvPr>
            <p:ph idx="1"/>
          </p:nvPr>
        </p:nvSpPr>
        <p:spPr/>
        <p:txBody>
          <a:bodyPr/>
          <a:lstStyle/>
          <a:p>
            <a:r>
              <a:rPr lang="nl-BE" dirty="0"/>
              <a:t>Via wizard (Entity Data Model &gt; Generate from database kiezen)</a:t>
            </a:r>
          </a:p>
          <a:p>
            <a:pPr lvl="1"/>
            <a:r>
              <a:rPr lang="nl-BE" dirty="0"/>
              <a:t>Resultaat (na zelf Entities </a:t>
            </a:r>
            <a:br>
              <a:rPr lang="nl-BE" dirty="0"/>
            </a:br>
            <a:r>
              <a:rPr lang="nl-BE" dirty="0"/>
              <a:t>Cars en Boat bij te maken </a:t>
            </a:r>
            <a:br>
              <a:rPr lang="nl-BE" dirty="0"/>
            </a:br>
            <a:r>
              <a:rPr lang="nl-BE" dirty="0"/>
              <a:t>die overerven van Vehicle )</a:t>
            </a:r>
          </a:p>
        </p:txBody>
      </p:sp>
      <p:pic>
        <p:nvPicPr>
          <p:cNvPr id="81922" name="Picture 2"/>
          <p:cNvPicPr>
            <a:picLocks noChangeAspect="1" noChangeArrowheads="1"/>
          </p:cNvPicPr>
          <p:nvPr/>
        </p:nvPicPr>
        <p:blipFill>
          <a:blip r:embed="rId2" cstate="print"/>
          <a:srcRect/>
          <a:stretch>
            <a:fillRect/>
          </a:stretch>
        </p:blipFill>
        <p:spPr bwMode="auto">
          <a:xfrm>
            <a:off x="5364088" y="2420888"/>
            <a:ext cx="3590925" cy="37909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5289B2-ADC7-4A12-9C67-3D3B8A281270}" type="slidenum">
              <a:rPr lang="nl-BE" smtClean="0"/>
              <a:pPr/>
              <a:t>40</a:t>
            </a:fld>
            <a:endParaRPr lang="nl-BE"/>
          </a:p>
        </p:txBody>
      </p:sp>
    </p:spTree>
    <p:extLst>
      <p:ext uri="{BB962C8B-B14F-4D97-AF65-F5344CB8AC3E}">
        <p14:creationId xmlns:p14="http://schemas.microsoft.com/office/powerpoint/2010/main" val="2678742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4437112"/>
            <a:ext cx="864096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TPH: voorbeeld</a:t>
            </a:r>
          </a:p>
        </p:txBody>
      </p:sp>
      <p:sp>
        <p:nvSpPr>
          <p:cNvPr id="3" name="Content Placeholder 2"/>
          <p:cNvSpPr>
            <a:spLocks noGrp="1"/>
          </p:cNvSpPr>
          <p:nvPr>
            <p:ph idx="1"/>
          </p:nvPr>
        </p:nvSpPr>
        <p:spPr/>
        <p:txBody>
          <a:bodyPr>
            <a:normAutofit fontScale="70000" lnSpcReduction="20000"/>
          </a:bodyPr>
          <a:lstStyle/>
          <a:p>
            <a:r>
              <a:rPr lang="nl-BE" dirty="0"/>
              <a:t>Vul tabel in databank op met data:</a:t>
            </a:r>
          </a:p>
          <a:p>
            <a:endParaRPr lang="nl-BE" dirty="0"/>
          </a:p>
          <a:p>
            <a:endParaRPr lang="nl-BE" dirty="0"/>
          </a:p>
          <a:p>
            <a:endParaRPr lang="nl-BE" dirty="0"/>
          </a:p>
          <a:p>
            <a:pPr>
              <a:buNone/>
            </a:pPr>
            <a:endParaRPr lang="nl-BE" dirty="0"/>
          </a:p>
          <a:p>
            <a:pPr>
              <a:buNone/>
            </a:pPr>
            <a:endParaRPr lang="nl-BE" dirty="0"/>
          </a:p>
          <a:p>
            <a:pPr>
              <a:buNone/>
            </a:pPr>
            <a:r>
              <a:rPr lang="nl-BE" dirty="0"/>
              <a:t>Code (alle Cars tonen in DataGridView)</a:t>
            </a:r>
          </a:p>
          <a:p>
            <a:pPr>
              <a:buNone/>
            </a:pPr>
            <a:br>
              <a:rPr lang="nl-BE" sz="2000" dirty="0">
                <a:solidFill>
                  <a:schemeClr val="accent5">
                    <a:lumMod val="20000"/>
                    <a:lumOff val="80000"/>
                  </a:schemeClr>
                </a:solidFill>
                <a:latin typeface="Arial" pitchFamily="34" charset="0"/>
                <a:cs typeface="Arial" pitchFamily="34" charset="0"/>
              </a:rPr>
            </a:br>
            <a:r>
              <a:rPr lang="nl-BE" sz="2000" dirty="0">
                <a:solidFill>
                  <a:schemeClr val="accent5">
                    <a:lumMod val="20000"/>
                    <a:lumOff val="80000"/>
                  </a:schemeClr>
                </a:solidFill>
                <a:latin typeface="Arial" pitchFamily="34" charset="0"/>
                <a:cs typeface="Arial" pitchFamily="34" charset="0"/>
              </a:rPr>
              <a:t>private void tPHDisplayCarsToolStripMenuItem_Click(object sender, EventArgs e) {</a:t>
            </a:r>
          </a:p>
          <a:p>
            <a:pPr>
              <a:buNone/>
            </a:pPr>
            <a:r>
              <a:rPr lang="nl-BE" sz="2000" dirty="0">
                <a:solidFill>
                  <a:schemeClr val="accent5">
                    <a:lumMod val="20000"/>
                    <a:lumOff val="80000"/>
                  </a:schemeClr>
                </a:solidFill>
                <a:latin typeface="Arial" pitchFamily="34" charset="0"/>
                <a:cs typeface="Arial" pitchFamily="34" charset="0"/>
              </a:rPr>
              <a:t>	var db = new TablePerHierarchy.TablePerHierarchyEntities();</a:t>
            </a:r>
          </a:p>
          <a:p>
            <a:pPr>
              <a:buNone/>
            </a:pPr>
            <a:r>
              <a:rPr lang="nl-BE" sz="2000" dirty="0">
                <a:solidFill>
                  <a:schemeClr val="accent5">
                    <a:lumMod val="20000"/>
                    <a:lumOff val="80000"/>
                  </a:schemeClr>
                </a:solidFill>
                <a:latin typeface="Arial" pitchFamily="34" charset="0"/>
                <a:cs typeface="Arial" pitchFamily="34" charset="0"/>
              </a:rPr>
              <a:t>	gv.DataSource = (from c in </a:t>
            </a:r>
            <a:r>
              <a:rPr lang="nl-BE" sz="2000" dirty="0" err="1">
                <a:solidFill>
                  <a:schemeClr val="accent5">
                    <a:lumMod val="20000"/>
                    <a:lumOff val="80000"/>
                  </a:schemeClr>
                </a:solidFill>
                <a:latin typeface="Arial" pitchFamily="34" charset="0"/>
                <a:cs typeface="Arial" pitchFamily="34" charset="0"/>
              </a:rPr>
              <a:t>db.Vehicles.OfType</a:t>
            </a:r>
            <a:r>
              <a:rPr lang="nl-BE" sz="2000" dirty="0">
                <a:solidFill>
                  <a:schemeClr val="accent5">
                    <a:lumMod val="20000"/>
                    <a:lumOff val="80000"/>
                  </a:schemeClr>
                </a:solidFill>
                <a:latin typeface="Arial" pitchFamily="34" charset="0"/>
                <a:cs typeface="Arial" pitchFamily="34" charset="0"/>
              </a:rPr>
              <a:t>&lt;</a:t>
            </a:r>
            <a:r>
              <a:rPr lang="nl-BE" sz="2000" dirty="0" err="1">
                <a:solidFill>
                  <a:schemeClr val="accent5">
                    <a:lumMod val="20000"/>
                    <a:lumOff val="80000"/>
                  </a:schemeClr>
                </a:solidFill>
                <a:latin typeface="Arial" pitchFamily="34" charset="0"/>
                <a:cs typeface="Arial" pitchFamily="34" charset="0"/>
              </a:rPr>
              <a:t>TablePerHierarchy.Car</a:t>
            </a:r>
            <a:r>
              <a:rPr lang="nl-BE" sz="2000" dirty="0">
                <a:solidFill>
                  <a:schemeClr val="accent5">
                    <a:lumMod val="20000"/>
                    <a:lumOff val="80000"/>
                  </a:schemeClr>
                </a:solidFill>
                <a:latin typeface="Arial" pitchFamily="34" charset="0"/>
                <a:cs typeface="Arial" pitchFamily="34" charset="0"/>
              </a:rPr>
              <a:t>&gt;()</a:t>
            </a:r>
          </a:p>
          <a:p>
            <a:pPr>
              <a:buNone/>
            </a:pPr>
            <a:r>
              <a:rPr lang="nl-BE" sz="2000" dirty="0">
                <a:solidFill>
                  <a:schemeClr val="accent5">
                    <a:lumMod val="20000"/>
                    <a:lumOff val="80000"/>
                  </a:schemeClr>
                </a:solidFill>
                <a:latin typeface="Arial" pitchFamily="34" charset="0"/>
                <a:cs typeface="Arial" pitchFamily="34" charset="0"/>
              </a:rPr>
              <a:t>			     	  select c).ToList();</a:t>
            </a:r>
          </a:p>
          <a:p>
            <a:pPr>
              <a:buNone/>
            </a:pPr>
            <a:r>
              <a:rPr lang="nl-BE" sz="2000" dirty="0">
                <a:solidFill>
                  <a:schemeClr val="accent5">
                    <a:lumMod val="20000"/>
                    <a:lumOff val="80000"/>
                  </a:schemeClr>
                </a:solidFill>
                <a:latin typeface="Arial" pitchFamily="34" charset="0"/>
                <a:cs typeface="Arial" pitchFamily="34" charset="0"/>
              </a:rPr>
              <a:t>}</a:t>
            </a:r>
          </a:p>
          <a:p>
            <a:endParaRPr lang="nl-BE" dirty="0"/>
          </a:p>
          <a:p>
            <a:pPr>
              <a:buNone/>
            </a:pPr>
            <a:endParaRPr lang="nl-BE" dirty="0"/>
          </a:p>
        </p:txBody>
      </p:sp>
      <p:graphicFrame>
        <p:nvGraphicFramePr>
          <p:cNvPr id="5" name="Table 4"/>
          <p:cNvGraphicFramePr>
            <a:graphicFrameLocks noGrp="1"/>
          </p:cNvGraphicFramePr>
          <p:nvPr>
            <p:extLst>
              <p:ext uri="{D42A27DB-BD31-4B8C-83A1-F6EECF244321}">
                <p14:modId xmlns:p14="http://schemas.microsoft.com/office/powerpoint/2010/main" val="2062226976"/>
              </p:ext>
            </p:extLst>
          </p:nvPr>
        </p:nvGraphicFramePr>
        <p:xfrm>
          <a:off x="899592" y="1996708"/>
          <a:ext cx="7111937" cy="1854200"/>
        </p:xfrm>
        <a:graphic>
          <a:graphicData uri="http://schemas.openxmlformats.org/drawingml/2006/table">
            <a:tbl>
              <a:tblPr firstRow="1" bandRow="1">
                <a:tableStyleId>{5C22544A-7EE6-4342-B048-85BDC9FD1C3A}</a:tableStyleId>
              </a:tblPr>
              <a:tblGrid>
                <a:gridCol w="440055">
                  <a:extLst>
                    <a:ext uri="{9D8B030D-6E8A-4147-A177-3AD203B41FA5}">
                      <a16:colId xmlns:a16="http://schemas.microsoft.com/office/drawing/2014/main" val="20000"/>
                    </a:ext>
                  </a:extLst>
                </a:gridCol>
                <a:gridCol w="685292">
                  <a:extLst>
                    <a:ext uri="{9D8B030D-6E8A-4147-A177-3AD203B41FA5}">
                      <a16:colId xmlns:a16="http://schemas.microsoft.com/office/drawing/2014/main" val="20001"/>
                    </a:ext>
                  </a:extLst>
                </a:gridCol>
                <a:gridCol w="960755">
                  <a:extLst>
                    <a:ext uri="{9D8B030D-6E8A-4147-A177-3AD203B41FA5}">
                      <a16:colId xmlns:a16="http://schemas.microsoft.com/office/drawing/2014/main" val="20002"/>
                    </a:ext>
                  </a:extLst>
                </a:gridCol>
                <a:gridCol w="986663">
                  <a:extLst>
                    <a:ext uri="{9D8B030D-6E8A-4147-A177-3AD203B41FA5}">
                      <a16:colId xmlns:a16="http://schemas.microsoft.com/office/drawing/2014/main" val="20003"/>
                    </a:ext>
                  </a:extLst>
                </a:gridCol>
                <a:gridCol w="1036955">
                  <a:extLst>
                    <a:ext uri="{9D8B030D-6E8A-4147-A177-3AD203B41FA5}">
                      <a16:colId xmlns:a16="http://schemas.microsoft.com/office/drawing/2014/main" val="20004"/>
                    </a:ext>
                  </a:extLst>
                </a:gridCol>
                <a:gridCol w="698818">
                  <a:extLst>
                    <a:ext uri="{9D8B030D-6E8A-4147-A177-3AD203B41FA5}">
                      <a16:colId xmlns:a16="http://schemas.microsoft.com/office/drawing/2014/main" val="20005"/>
                    </a:ext>
                  </a:extLst>
                </a:gridCol>
                <a:gridCol w="1259205">
                  <a:extLst>
                    <a:ext uri="{9D8B030D-6E8A-4147-A177-3AD203B41FA5}">
                      <a16:colId xmlns:a16="http://schemas.microsoft.com/office/drawing/2014/main" val="20006"/>
                    </a:ext>
                  </a:extLst>
                </a:gridCol>
                <a:gridCol w="1044194">
                  <a:extLst>
                    <a:ext uri="{9D8B030D-6E8A-4147-A177-3AD203B41FA5}">
                      <a16:colId xmlns:a16="http://schemas.microsoft.com/office/drawing/2014/main" val="20007"/>
                    </a:ext>
                  </a:extLst>
                </a:gridCol>
              </a:tblGrid>
              <a:tr h="370840">
                <a:tc>
                  <a:txBody>
                    <a:bodyPr/>
                    <a:lstStyle/>
                    <a:p>
                      <a:r>
                        <a:rPr lang="nl-BE" dirty="0"/>
                        <a:t>ID</a:t>
                      </a:r>
                    </a:p>
                  </a:txBody>
                  <a:tcPr/>
                </a:tc>
                <a:tc>
                  <a:txBody>
                    <a:bodyPr/>
                    <a:lstStyle/>
                    <a:p>
                      <a:r>
                        <a:rPr lang="nl-BE" dirty="0"/>
                        <a:t>Type</a:t>
                      </a:r>
                    </a:p>
                  </a:txBody>
                  <a:tcPr/>
                </a:tc>
                <a:tc>
                  <a:txBody>
                    <a:bodyPr/>
                    <a:lstStyle/>
                    <a:p>
                      <a:r>
                        <a:rPr lang="nl-BE" dirty="0"/>
                        <a:t>Vin</a:t>
                      </a:r>
                    </a:p>
                  </a:txBody>
                  <a:tcPr/>
                </a:tc>
                <a:tc>
                  <a:txBody>
                    <a:bodyPr/>
                    <a:lstStyle/>
                    <a:p>
                      <a:r>
                        <a:rPr lang="nl-BE" dirty="0"/>
                        <a:t>Make</a:t>
                      </a:r>
                    </a:p>
                  </a:txBody>
                  <a:tcPr/>
                </a:tc>
                <a:tc>
                  <a:txBody>
                    <a:bodyPr/>
                    <a:lstStyle/>
                    <a:p>
                      <a:r>
                        <a:rPr lang="nl-BE" dirty="0"/>
                        <a:t>Model</a:t>
                      </a:r>
                    </a:p>
                  </a:txBody>
                  <a:tcPr/>
                </a:tc>
                <a:tc>
                  <a:txBody>
                    <a:bodyPr/>
                    <a:lstStyle/>
                    <a:p>
                      <a:r>
                        <a:rPr lang="nl-BE" dirty="0"/>
                        <a:t>Year</a:t>
                      </a:r>
                    </a:p>
                  </a:txBody>
                  <a:tcPr/>
                </a:tc>
                <a:tc>
                  <a:txBody>
                    <a:bodyPr/>
                    <a:lstStyle/>
                    <a:p>
                      <a:r>
                        <a:rPr lang="nl-BE" dirty="0"/>
                        <a:t>TireSize</a:t>
                      </a:r>
                    </a:p>
                  </a:txBody>
                  <a:tcPr/>
                </a:tc>
                <a:tc>
                  <a:txBody>
                    <a:bodyPr/>
                    <a:lstStyle/>
                    <a:p>
                      <a:r>
                        <a:rPr lang="nl-BE" dirty="0"/>
                        <a:t>PropSize</a:t>
                      </a:r>
                    </a:p>
                  </a:txBody>
                  <a:tcPr/>
                </a:tc>
                <a:extLst>
                  <a:ext uri="{0D108BD9-81ED-4DB2-BD59-A6C34878D82A}">
                    <a16:rowId xmlns:a16="http://schemas.microsoft.com/office/drawing/2014/main" val="10000"/>
                  </a:ext>
                </a:extLst>
              </a:tr>
              <a:tr h="370840">
                <a:tc>
                  <a:txBody>
                    <a:bodyPr/>
                    <a:lstStyle/>
                    <a:p>
                      <a:r>
                        <a:rPr lang="nl-BE" dirty="0"/>
                        <a:t>1</a:t>
                      </a:r>
                    </a:p>
                  </a:txBody>
                  <a:tcPr/>
                </a:tc>
                <a:tc>
                  <a:txBody>
                    <a:bodyPr/>
                    <a:lstStyle/>
                    <a:p>
                      <a:r>
                        <a:rPr lang="nl-BE" dirty="0"/>
                        <a:t>Car</a:t>
                      </a:r>
                    </a:p>
                  </a:txBody>
                  <a:tcPr/>
                </a:tc>
                <a:tc>
                  <a:txBody>
                    <a:bodyPr/>
                    <a:lstStyle/>
                    <a:p>
                      <a:r>
                        <a:rPr lang="nl-BE" dirty="0"/>
                        <a:t>ABC123</a:t>
                      </a:r>
                    </a:p>
                  </a:txBody>
                  <a:tcPr/>
                </a:tc>
                <a:tc>
                  <a:txBody>
                    <a:bodyPr/>
                    <a:lstStyle/>
                    <a:p>
                      <a:r>
                        <a:rPr lang="nl-BE" dirty="0"/>
                        <a:t>BMW</a:t>
                      </a:r>
                    </a:p>
                  </a:txBody>
                  <a:tcPr/>
                </a:tc>
                <a:tc>
                  <a:txBody>
                    <a:bodyPr/>
                    <a:lstStyle/>
                    <a:p>
                      <a:r>
                        <a:rPr lang="nl-BE" dirty="0"/>
                        <a:t>Z-4</a:t>
                      </a:r>
                    </a:p>
                  </a:txBody>
                  <a:tcPr/>
                </a:tc>
                <a:tc>
                  <a:txBody>
                    <a:bodyPr/>
                    <a:lstStyle/>
                    <a:p>
                      <a:r>
                        <a:rPr lang="nl-BE" dirty="0"/>
                        <a:t>2009</a:t>
                      </a:r>
                    </a:p>
                  </a:txBody>
                  <a:tcPr/>
                </a:tc>
                <a:tc>
                  <a:txBody>
                    <a:bodyPr/>
                    <a:lstStyle/>
                    <a:p>
                      <a:r>
                        <a:rPr lang="nl-BE" dirty="0"/>
                        <a:t>225/45R17</a:t>
                      </a:r>
                    </a:p>
                  </a:txBody>
                  <a:tcPr/>
                </a:tc>
                <a:tc>
                  <a:txBody>
                    <a:bodyPr/>
                    <a:lstStyle/>
                    <a:p>
                      <a:r>
                        <a:rPr lang="nl-BE" dirty="0"/>
                        <a:t>Null</a:t>
                      </a:r>
                    </a:p>
                  </a:txBody>
                  <a:tcPr/>
                </a:tc>
                <a:extLst>
                  <a:ext uri="{0D108BD9-81ED-4DB2-BD59-A6C34878D82A}">
                    <a16:rowId xmlns:a16="http://schemas.microsoft.com/office/drawing/2014/main" val="10001"/>
                  </a:ext>
                </a:extLst>
              </a:tr>
              <a:tr h="370840">
                <a:tc>
                  <a:txBody>
                    <a:bodyPr/>
                    <a:lstStyle/>
                    <a:p>
                      <a:r>
                        <a:rPr lang="nl-BE" dirty="0"/>
                        <a:t>2</a:t>
                      </a:r>
                    </a:p>
                  </a:txBody>
                  <a:tcPr/>
                </a:tc>
                <a:tc>
                  <a:txBody>
                    <a:bodyPr/>
                    <a:lstStyle/>
                    <a:p>
                      <a:r>
                        <a:rPr lang="nl-BE" dirty="0"/>
                        <a:t>Boat</a:t>
                      </a:r>
                    </a:p>
                  </a:txBody>
                  <a:tcPr/>
                </a:tc>
                <a:tc>
                  <a:txBody>
                    <a:bodyPr/>
                    <a:lstStyle/>
                    <a:p>
                      <a:r>
                        <a:rPr lang="nl-BE" dirty="0"/>
                        <a:t>DEF234</a:t>
                      </a:r>
                    </a:p>
                  </a:txBody>
                  <a:tcPr/>
                </a:tc>
                <a:tc>
                  <a:txBody>
                    <a:bodyPr/>
                    <a:lstStyle/>
                    <a:p>
                      <a:r>
                        <a:rPr lang="nl-BE" dirty="0"/>
                        <a:t>SeaRay</a:t>
                      </a:r>
                    </a:p>
                  </a:txBody>
                  <a:tcPr/>
                </a:tc>
                <a:tc>
                  <a:txBody>
                    <a:bodyPr/>
                    <a:lstStyle/>
                    <a:p>
                      <a:r>
                        <a:rPr lang="nl-BE" dirty="0"/>
                        <a:t>SunDeck</a:t>
                      </a:r>
                    </a:p>
                  </a:txBody>
                  <a:tcPr/>
                </a:tc>
                <a:tc>
                  <a:txBody>
                    <a:bodyPr/>
                    <a:lstStyle/>
                    <a:p>
                      <a:r>
                        <a:rPr lang="nl-BE" dirty="0"/>
                        <a:t>2005</a:t>
                      </a:r>
                    </a:p>
                  </a:txBody>
                  <a:tcPr/>
                </a:tc>
                <a:tc>
                  <a:txBody>
                    <a:bodyPr/>
                    <a:lstStyle/>
                    <a:p>
                      <a:r>
                        <a:rPr lang="nl-BE" dirty="0"/>
                        <a:t>Null</a:t>
                      </a:r>
                    </a:p>
                  </a:txBody>
                  <a:tcPr/>
                </a:tc>
                <a:tc>
                  <a:txBody>
                    <a:bodyPr/>
                    <a:lstStyle/>
                    <a:p>
                      <a:r>
                        <a:rPr lang="nl-BE" dirty="0"/>
                        <a:t>14.75x21</a:t>
                      </a:r>
                    </a:p>
                  </a:txBody>
                  <a:tcPr/>
                </a:tc>
                <a:extLst>
                  <a:ext uri="{0D108BD9-81ED-4DB2-BD59-A6C34878D82A}">
                    <a16:rowId xmlns:a16="http://schemas.microsoft.com/office/drawing/2014/main" val="10002"/>
                  </a:ext>
                </a:extLst>
              </a:tr>
              <a:tr h="370840">
                <a:tc>
                  <a:txBody>
                    <a:bodyPr/>
                    <a:lstStyle/>
                    <a:p>
                      <a:r>
                        <a:rPr lang="nl-BE" dirty="0"/>
                        <a:t>3</a:t>
                      </a:r>
                    </a:p>
                  </a:txBody>
                  <a:tcPr/>
                </a:tc>
                <a:tc>
                  <a:txBody>
                    <a:bodyPr/>
                    <a:lstStyle/>
                    <a:p>
                      <a:r>
                        <a:rPr lang="nl-BE" dirty="0"/>
                        <a:t>Car</a:t>
                      </a:r>
                    </a:p>
                  </a:txBody>
                  <a:tcPr/>
                </a:tc>
                <a:tc>
                  <a:txBody>
                    <a:bodyPr/>
                    <a:lstStyle/>
                    <a:p>
                      <a:r>
                        <a:rPr lang="nl-BE" dirty="0"/>
                        <a:t>GHI345</a:t>
                      </a:r>
                    </a:p>
                  </a:txBody>
                  <a:tcPr/>
                </a:tc>
                <a:tc>
                  <a:txBody>
                    <a:bodyPr/>
                    <a:lstStyle/>
                    <a:p>
                      <a:r>
                        <a:rPr lang="nl-BE" dirty="0"/>
                        <a:t>VW</a:t>
                      </a:r>
                    </a:p>
                  </a:txBody>
                  <a:tcPr/>
                </a:tc>
                <a:tc>
                  <a:txBody>
                    <a:bodyPr/>
                    <a:lstStyle/>
                    <a:p>
                      <a:r>
                        <a:rPr lang="nl-BE" dirty="0"/>
                        <a:t>Beatle</a:t>
                      </a:r>
                    </a:p>
                  </a:txBody>
                  <a:tcPr/>
                </a:tc>
                <a:tc>
                  <a:txBody>
                    <a:bodyPr/>
                    <a:lstStyle/>
                    <a:p>
                      <a:r>
                        <a:rPr lang="nl-BE" dirty="0"/>
                        <a:t>2007</a:t>
                      </a:r>
                    </a:p>
                  </a:txBody>
                  <a:tcPr/>
                </a:tc>
                <a:tc>
                  <a:txBody>
                    <a:bodyPr/>
                    <a:lstStyle/>
                    <a:p>
                      <a:r>
                        <a:rPr lang="nl-BE" dirty="0"/>
                        <a:t>205/55R16</a:t>
                      </a:r>
                    </a:p>
                  </a:txBody>
                  <a:tcPr/>
                </a:tc>
                <a:tc>
                  <a:txBody>
                    <a:bodyPr/>
                    <a:lstStyle/>
                    <a:p>
                      <a:r>
                        <a:rPr lang="nl-BE" dirty="0"/>
                        <a:t>Null</a:t>
                      </a:r>
                    </a:p>
                  </a:txBody>
                  <a:tcPr/>
                </a:tc>
                <a:extLst>
                  <a:ext uri="{0D108BD9-81ED-4DB2-BD59-A6C34878D82A}">
                    <a16:rowId xmlns:a16="http://schemas.microsoft.com/office/drawing/2014/main" val="10003"/>
                  </a:ext>
                </a:extLst>
              </a:tr>
              <a:tr h="370840">
                <a:tc>
                  <a:txBody>
                    <a:bodyPr/>
                    <a:lstStyle/>
                    <a:p>
                      <a:r>
                        <a:rPr lang="nl-BE" dirty="0"/>
                        <a:t>4</a:t>
                      </a:r>
                    </a:p>
                  </a:txBody>
                  <a:tcPr/>
                </a:tc>
                <a:tc>
                  <a:txBody>
                    <a:bodyPr/>
                    <a:lstStyle/>
                    <a:p>
                      <a:r>
                        <a:rPr lang="nl-BE" dirty="0"/>
                        <a:t>Boat</a:t>
                      </a:r>
                    </a:p>
                  </a:txBody>
                  <a:tcPr/>
                </a:tc>
                <a:tc>
                  <a:txBody>
                    <a:bodyPr/>
                    <a:lstStyle/>
                    <a:p>
                      <a:r>
                        <a:rPr lang="nl-BE" dirty="0"/>
                        <a:t>JKL456</a:t>
                      </a:r>
                    </a:p>
                  </a:txBody>
                  <a:tcPr/>
                </a:tc>
                <a:tc>
                  <a:txBody>
                    <a:bodyPr/>
                    <a:lstStyle/>
                    <a:p>
                      <a:r>
                        <a:rPr lang="nl-BE" dirty="0"/>
                        <a:t>Bayliner</a:t>
                      </a:r>
                    </a:p>
                  </a:txBody>
                  <a:tcPr/>
                </a:tc>
                <a:tc>
                  <a:txBody>
                    <a:bodyPr/>
                    <a:lstStyle/>
                    <a:p>
                      <a:r>
                        <a:rPr lang="nl-BE" dirty="0"/>
                        <a:t>3288</a:t>
                      </a:r>
                    </a:p>
                  </a:txBody>
                  <a:tcPr/>
                </a:tc>
                <a:tc>
                  <a:txBody>
                    <a:bodyPr/>
                    <a:lstStyle/>
                    <a:p>
                      <a:r>
                        <a:rPr lang="nl-BE" dirty="0"/>
                        <a:t>1993</a:t>
                      </a:r>
                    </a:p>
                  </a:txBody>
                  <a:tcPr/>
                </a:tc>
                <a:tc>
                  <a:txBody>
                    <a:bodyPr/>
                    <a:lstStyle/>
                    <a:p>
                      <a:r>
                        <a:rPr lang="nl-BE" dirty="0"/>
                        <a:t>Null</a:t>
                      </a:r>
                    </a:p>
                  </a:txBody>
                  <a:tcPr/>
                </a:tc>
                <a:tc>
                  <a:txBody>
                    <a:bodyPr/>
                    <a:lstStyle/>
                    <a:p>
                      <a:r>
                        <a:rPr lang="nl-BE" dirty="0"/>
                        <a:t>14.5x18</a:t>
                      </a:r>
                    </a:p>
                  </a:txBody>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685289B2-ADC7-4A12-9C67-3D3B8A281270}" type="slidenum">
              <a:rPr lang="nl-BE" smtClean="0"/>
              <a:pPr/>
              <a:t>41</a:t>
            </a:fld>
            <a:endParaRPr lang="nl-BE"/>
          </a:p>
        </p:txBody>
      </p:sp>
    </p:spTree>
    <p:extLst>
      <p:ext uri="{BB962C8B-B14F-4D97-AF65-F5344CB8AC3E}">
        <p14:creationId xmlns:p14="http://schemas.microsoft.com/office/powerpoint/2010/main" val="3916139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3" y="2132856"/>
            <a:ext cx="8984457"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nl-BE" dirty="0"/>
              <a:t>TPH: voorbeeld</a:t>
            </a:r>
          </a:p>
        </p:txBody>
      </p:sp>
      <p:sp>
        <p:nvSpPr>
          <p:cNvPr id="3" name="Content Placeholder 2"/>
          <p:cNvSpPr>
            <a:spLocks noGrp="1"/>
          </p:cNvSpPr>
          <p:nvPr>
            <p:ph idx="1"/>
          </p:nvPr>
        </p:nvSpPr>
        <p:spPr>
          <a:xfrm>
            <a:off x="107502" y="1600200"/>
            <a:ext cx="9036497" cy="4525963"/>
          </a:xfrm>
        </p:spPr>
        <p:txBody>
          <a:bodyPr>
            <a:normAutofit fontScale="92500"/>
          </a:bodyPr>
          <a:lstStyle/>
          <a:p>
            <a:r>
              <a:rPr lang="nl-BE" dirty="0"/>
              <a:t>Code (alle Boats tonen in DataGridView)</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private void tPHDisplayBoatsToolStripMenuItem_Click(object sender, EventArgs e) {</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	var db = new TablePerHierarchy.TablePerHierarchyEntities();</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	gv.DataSource = (from b in b.Vehicles.OfType&lt;TablePerHierarchy.Boat&gt;()		        			select b).ToList();</a:t>
            </a:r>
          </a:p>
          <a:p>
            <a:pPr>
              <a:buNone/>
            </a:pPr>
            <a:r>
              <a:rPr lang="nl-BE" sz="1700" dirty="0">
                <a:solidFill>
                  <a:schemeClr val="accent5">
                    <a:lumMod val="20000"/>
                    <a:lumOff val="80000"/>
                  </a:schemeClr>
                </a:solidFill>
                <a:latin typeface="Consolas" panose="020B0609020204030204" pitchFamily="49" charset="0"/>
                <a:cs typeface="Consolas" panose="020B0609020204030204" pitchFamily="49" charset="0"/>
              </a:rPr>
              <a:t>}</a:t>
            </a:r>
          </a:p>
          <a:p>
            <a:pPr>
              <a:buNone/>
            </a:pPr>
            <a:endParaRPr lang="nl-BE" sz="2000" dirty="0">
              <a:solidFill>
                <a:schemeClr val="accent5">
                  <a:lumMod val="20000"/>
                  <a:lumOff val="80000"/>
                </a:schemeClr>
              </a:solidFill>
              <a:latin typeface="Arial" pitchFamily="34" charset="0"/>
              <a:cs typeface="Arial" pitchFamily="34" charset="0"/>
            </a:endParaRPr>
          </a:p>
          <a:p>
            <a:pPr>
              <a:buNone/>
            </a:pPr>
            <a:endParaRPr lang="nl-BE" sz="2000" dirty="0">
              <a:solidFill>
                <a:schemeClr val="accent5">
                  <a:lumMod val="20000"/>
                  <a:lumOff val="80000"/>
                </a:schemeClr>
              </a:solidFill>
              <a:latin typeface="Arial" pitchFamily="34" charset="0"/>
              <a:cs typeface="Arial" pitchFamily="34" charset="0"/>
            </a:endParaRPr>
          </a:p>
          <a:p>
            <a:pPr>
              <a:buNone/>
            </a:pPr>
            <a:endParaRPr lang="nl-BE" sz="2000" dirty="0">
              <a:solidFill>
                <a:schemeClr val="accent5">
                  <a:lumMod val="20000"/>
                  <a:lumOff val="80000"/>
                </a:schemeClr>
              </a:solidFill>
              <a:latin typeface="Arial" pitchFamily="34" charset="0"/>
              <a:cs typeface="Arial" pitchFamily="34" charset="0"/>
            </a:endParaRPr>
          </a:p>
          <a:p>
            <a:r>
              <a:rPr lang="nl-BE" dirty="0">
                <a:cs typeface="Arial" pitchFamily="34" charset="0"/>
              </a:rPr>
              <a:t>Zie ook</a:t>
            </a:r>
            <a:r>
              <a:rPr lang="nl-BE" dirty="0">
                <a:solidFill>
                  <a:schemeClr val="accent5">
                    <a:lumMod val="20000"/>
                    <a:lumOff val="80000"/>
                  </a:schemeClr>
                </a:solidFill>
                <a:cs typeface="Arial" pitchFamily="34" charset="0"/>
              </a:rPr>
              <a:t> </a:t>
            </a:r>
            <a:r>
              <a:rPr lang="nl-BE" dirty="0">
                <a:hlinkClick r:id="rId2"/>
              </a:rPr>
              <a:t>http://msdn.microsoft.com/en-us/data/jj618292</a:t>
            </a:r>
            <a:endParaRPr lang="nl-BE" dirty="0">
              <a:solidFill>
                <a:schemeClr val="accent5">
                  <a:lumMod val="20000"/>
                  <a:lumOff val="80000"/>
                </a:schemeClr>
              </a:solidFill>
              <a:cs typeface="Arial" pitchFamily="34" charset="0"/>
            </a:endParaRPr>
          </a:p>
        </p:txBody>
      </p:sp>
      <p:sp>
        <p:nvSpPr>
          <p:cNvPr id="5" name="Slide Number Placeholder 4"/>
          <p:cNvSpPr>
            <a:spLocks noGrp="1"/>
          </p:cNvSpPr>
          <p:nvPr>
            <p:ph type="sldNum" sz="quarter" idx="12"/>
          </p:nvPr>
        </p:nvSpPr>
        <p:spPr/>
        <p:txBody>
          <a:bodyPr/>
          <a:lstStyle/>
          <a:p>
            <a:fld id="{685289B2-ADC7-4A12-9C67-3D3B8A281270}" type="slidenum">
              <a:rPr lang="nl-BE" smtClean="0"/>
              <a:pPr/>
              <a:t>42</a:t>
            </a:fld>
            <a:endParaRPr lang="nl-BE" dirty="0"/>
          </a:p>
        </p:txBody>
      </p:sp>
    </p:spTree>
    <p:extLst>
      <p:ext uri="{BB962C8B-B14F-4D97-AF65-F5344CB8AC3E}">
        <p14:creationId xmlns:p14="http://schemas.microsoft.com/office/powerpoint/2010/main" val="1858843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Table per Type (TPT)</a:t>
            </a:r>
          </a:p>
        </p:txBody>
      </p:sp>
      <p:sp>
        <p:nvSpPr>
          <p:cNvPr id="3" name="Content Placeholder 2"/>
          <p:cNvSpPr>
            <a:spLocks noGrp="1"/>
          </p:cNvSpPr>
          <p:nvPr>
            <p:ph idx="1"/>
          </p:nvPr>
        </p:nvSpPr>
        <p:spPr/>
        <p:txBody>
          <a:bodyPr/>
          <a:lstStyle/>
          <a:p>
            <a:r>
              <a:rPr lang="nl-BE" dirty="0"/>
              <a:t>TPT: meest efficiënte methode</a:t>
            </a:r>
          </a:p>
          <a:p>
            <a:r>
              <a:rPr lang="nl-BE" dirty="0"/>
              <a:t>Elk type in de overervingshiërarchie wordt in zijn eigen tabel opgeslagen</a:t>
            </a:r>
          </a:p>
          <a:p>
            <a:r>
              <a:rPr lang="nl-BE" dirty="0"/>
              <a:t>Één-op-één mapping tussen type en tabel: meest logische van de 3 methodes</a:t>
            </a:r>
          </a:p>
          <a:p>
            <a:pPr lvl="1"/>
            <a:r>
              <a:rPr lang="nl-BE" dirty="0"/>
              <a:t>Toename in het aantal joins</a:t>
            </a:r>
          </a:p>
        </p:txBody>
      </p:sp>
      <p:sp>
        <p:nvSpPr>
          <p:cNvPr id="4" name="Slide Number Placeholder 3"/>
          <p:cNvSpPr>
            <a:spLocks noGrp="1"/>
          </p:cNvSpPr>
          <p:nvPr>
            <p:ph type="sldNum" sz="quarter" idx="12"/>
          </p:nvPr>
        </p:nvSpPr>
        <p:spPr/>
        <p:txBody>
          <a:bodyPr/>
          <a:lstStyle/>
          <a:p>
            <a:fld id="{685289B2-ADC7-4A12-9C67-3D3B8A281270}" type="slidenum">
              <a:rPr lang="nl-BE" smtClean="0"/>
              <a:pPr/>
              <a:t>43</a:t>
            </a:fld>
            <a:endParaRPr lang="nl-BE"/>
          </a:p>
        </p:txBody>
      </p:sp>
    </p:spTree>
    <p:extLst>
      <p:ext uri="{BB962C8B-B14F-4D97-AF65-F5344CB8AC3E}">
        <p14:creationId xmlns:p14="http://schemas.microsoft.com/office/powerpoint/2010/main" val="2615292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TPT: voorbeeld</a:t>
            </a:r>
          </a:p>
        </p:txBody>
      </p:sp>
      <p:sp>
        <p:nvSpPr>
          <p:cNvPr id="3" name="Content Placeholder 2"/>
          <p:cNvSpPr>
            <a:spLocks noGrp="1"/>
          </p:cNvSpPr>
          <p:nvPr>
            <p:ph idx="1"/>
          </p:nvPr>
        </p:nvSpPr>
        <p:spPr/>
        <p:txBody>
          <a:bodyPr/>
          <a:lstStyle/>
          <a:p>
            <a:r>
              <a:rPr lang="nl-BE" dirty="0"/>
              <a:t>Voorstelling in databank:</a:t>
            </a:r>
          </a:p>
        </p:txBody>
      </p:sp>
      <p:pic>
        <p:nvPicPr>
          <p:cNvPr id="82946" name="Picture 2"/>
          <p:cNvPicPr>
            <a:picLocks noChangeAspect="1" noChangeArrowheads="1"/>
          </p:cNvPicPr>
          <p:nvPr/>
        </p:nvPicPr>
        <p:blipFill>
          <a:blip r:embed="rId2" cstate="print"/>
          <a:srcRect/>
          <a:stretch>
            <a:fillRect/>
          </a:stretch>
        </p:blipFill>
        <p:spPr bwMode="auto">
          <a:xfrm>
            <a:off x="755576" y="2492896"/>
            <a:ext cx="7810500" cy="34385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5289B2-ADC7-4A12-9C67-3D3B8A281270}" type="slidenum">
              <a:rPr lang="nl-BE" smtClean="0"/>
              <a:pPr/>
              <a:t>44</a:t>
            </a:fld>
            <a:endParaRPr lang="nl-BE"/>
          </a:p>
        </p:txBody>
      </p:sp>
    </p:spTree>
    <p:extLst>
      <p:ext uri="{BB962C8B-B14F-4D97-AF65-F5344CB8AC3E}">
        <p14:creationId xmlns:p14="http://schemas.microsoft.com/office/powerpoint/2010/main" val="3972545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TPT: voorbeeld</a:t>
            </a:r>
          </a:p>
        </p:txBody>
      </p:sp>
      <p:sp>
        <p:nvSpPr>
          <p:cNvPr id="3" name="Content Placeholder 2"/>
          <p:cNvSpPr>
            <a:spLocks noGrp="1"/>
          </p:cNvSpPr>
          <p:nvPr>
            <p:ph idx="1"/>
          </p:nvPr>
        </p:nvSpPr>
        <p:spPr/>
        <p:txBody>
          <a:bodyPr>
            <a:normAutofit fontScale="92500" lnSpcReduction="10000"/>
          </a:bodyPr>
          <a:lstStyle/>
          <a:p>
            <a:r>
              <a:rPr lang="nl-BE" dirty="0"/>
              <a:t>Entity Data Model</a:t>
            </a:r>
          </a:p>
          <a:p>
            <a:pPr lvl="1"/>
            <a:r>
              <a:rPr lang="nl-BE" dirty="0"/>
              <a:t>Merk op: overerving</a:t>
            </a:r>
            <a:br>
              <a:rPr lang="nl-BE" dirty="0"/>
            </a:br>
            <a:r>
              <a:rPr lang="nl-BE" dirty="0"/>
              <a:t>moet je zelf aanpassen</a:t>
            </a:r>
            <a:br>
              <a:rPr lang="nl-BE" dirty="0"/>
            </a:br>
            <a:r>
              <a:rPr lang="nl-BE" dirty="0"/>
              <a:t>in de wizard</a:t>
            </a:r>
          </a:p>
          <a:p>
            <a:pPr lvl="1"/>
            <a:endParaRPr lang="nl-BE" dirty="0"/>
          </a:p>
          <a:p>
            <a:pPr lvl="1"/>
            <a:endParaRPr lang="nl-BE" dirty="0"/>
          </a:p>
          <a:p>
            <a:pPr lvl="1"/>
            <a:endParaRPr lang="nl-BE" dirty="0"/>
          </a:p>
          <a:p>
            <a:pPr lvl="1"/>
            <a:endParaRPr lang="nl-BE" dirty="0"/>
          </a:p>
          <a:p>
            <a:r>
              <a:rPr lang="nl-BE" dirty="0"/>
              <a:t>Zie ook </a:t>
            </a:r>
            <a:r>
              <a:rPr lang="nl-BE" dirty="0">
                <a:hlinkClick r:id="rId2"/>
              </a:rPr>
              <a:t>http://msdn.microsoft.com/en-us/data/jj618293</a:t>
            </a:r>
            <a:endParaRPr lang="nl-BE" dirty="0"/>
          </a:p>
        </p:txBody>
      </p:sp>
      <p:pic>
        <p:nvPicPr>
          <p:cNvPr id="83970" name="Picture 2"/>
          <p:cNvPicPr>
            <a:picLocks noChangeAspect="1" noChangeArrowheads="1"/>
          </p:cNvPicPr>
          <p:nvPr/>
        </p:nvPicPr>
        <p:blipFill>
          <a:blip r:embed="rId3" cstate="print"/>
          <a:srcRect/>
          <a:stretch>
            <a:fillRect/>
          </a:stretch>
        </p:blipFill>
        <p:spPr bwMode="auto">
          <a:xfrm>
            <a:off x="5076056" y="2276872"/>
            <a:ext cx="3562350" cy="25050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5289B2-ADC7-4A12-9C67-3D3B8A281270}" type="slidenum">
              <a:rPr lang="nl-BE" smtClean="0"/>
              <a:pPr/>
              <a:t>45</a:t>
            </a:fld>
            <a:endParaRPr lang="nl-BE"/>
          </a:p>
        </p:txBody>
      </p:sp>
    </p:spTree>
    <p:extLst>
      <p:ext uri="{BB962C8B-B14F-4D97-AF65-F5344CB8AC3E}">
        <p14:creationId xmlns:p14="http://schemas.microsoft.com/office/powerpoint/2010/main" val="269673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Table per Concrete Class (TPC)</a:t>
            </a:r>
          </a:p>
        </p:txBody>
      </p:sp>
      <p:sp>
        <p:nvSpPr>
          <p:cNvPr id="3" name="Content Placeholder 2"/>
          <p:cNvSpPr>
            <a:spLocks noGrp="1"/>
          </p:cNvSpPr>
          <p:nvPr>
            <p:ph idx="1"/>
          </p:nvPr>
        </p:nvSpPr>
        <p:spPr/>
        <p:txBody>
          <a:bodyPr/>
          <a:lstStyle/>
          <a:p>
            <a:r>
              <a:rPr lang="nl-BE" dirty="0"/>
              <a:t>In deze laatste overervingsmethode</a:t>
            </a:r>
          </a:p>
          <a:p>
            <a:pPr lvl="1"/>
            <a:r>
              <a:rPr lang="nl-BE" dirty="0"/>
              <a:t>Tabel voorzien voor elke CONCRETE klasse</a:t>
            </a:r>
          </a:p>
          <a:p>
            <a:pPr lvl="1"/>
            <a:r>
              <a:rPr lang="nl-BE" dirty="0"/>
              <a:t>GEEN tabel voorzien voor ABSTRACTE klassen</a:t>
            </a:r>
          </a:p>
          <a:p>
            <a:r>
              <a:rPr lang="nl-BE" dirty="0"/>
              <a:t>Nadeel:</a:t>
            </a:r>
          </a:p>
          <a:p>
            <a:pPr lvl="1"/>
            <a:r>
              <a:rPr lang="nl-BE" dirty="0"/>
              <a:t>Dubbele data	neemt toe!</a:t>
            </a:r>
          </a:p>
          <a:p>
            <a:r>
              <a:rPr lang="nl-BE" dirty="0"/>
              <a:t>Niet standaard voorzien in EF</a:t>
            </a:r>
          </a:p>
          <a:p>
            <a:pPr lvl="1"/>
            <a:r>
              <a:rPr lang="nl-BE" dirty="0"/>
              <a:t>Manueel XML bestanden aanpassen</a:t>
            </a:r>
          </a:p>
        </p:txBody>
      </p:sp>
      <p:sp>
        <p:nvSpPr>
          <p:cNvPr id="4" name="Slide Number Placeholder 3"/>
          <p:cNvSpPr>
            <a:spLocks noGrp="1"/>
          </p:cNvSpPr>
          <p:nvPr>
            <p:ph type="sldNum" sz="quarter" idx="12"/>
          </p:nvPr>
        </p:nvSpPr>
        <p:spPr/>
        <p:txBody>
          <a:bodyPr/>
          <a:lstStyle/>
          <a:p>
            <a:fld id="{685289B2-ADC7-4A12-9C67-3D3B8A281270}" type="slidenum">
              <a:rPr lang="nl-BE" smtClean="0"/>
              <a:pPr/>
              <a:t>46</a:t>
            </a:fld>
            <a:endParaRPr lang="nl-BE"/>
          </a:p>
        </p:txBody>
      </p:sp>
    </p:spTree>
    <p:extLst>
      <p:ext uri="{BB962C8B-B14F-4D97-AF65-F5344CB8AC3E}">
        <p14:creationId xmlns:p14="http://schemas.microsoft.com/office/powerpoint/2010/main" val="3927365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TPC: voorbeeld</a:t>
            </a:r>
          </a:p>
        </p:txBody>
      </p:sp>
      <p:pic>
        <p:nvPicPr>
          <p:cNvPr id="84994" name="Picture 2"/>
          <p:cNvPicPr>
            <a:picLocks noChangeAspect="1" noChangeArrowheads="1"/>
          </p:cNvPicPr>
          <p:nvPr/>
        </p:nvPicPr>
        <p:blipFill>
          <a:blip r:embed="rId2" cstate="print"/>
          <a:srcRect/>
          <a:stretch>
            <a:fillRect/>
          </a:stretch>
        </p:blipFill>
        <p:spPr bwMode="auto">
          <a:xfrm>
            <a:off x="611560" y="1556792"/>
            <a:ext cx="4362450" cy="1695450"/>
          </a:xfrm>
          <a:prstGeom prst="rect">
            <a:avLst/>
          </a:prstGeom>
          <a:noFill/>
          <a:ln w="9525">
            <a:noFill/>
            <a:miter lim="800000"/>
            <a:headEnd/>
            <a:tailEnd/>
          </a:ln>
        </p:spPr>
      </p:pic>
      <p:pic>
        <p:nvPicPr>
          <p:cNvPr id="84995" name="Picture 3"/>
          <p:cNvPicPr>
            <a:picLocks noChangeAspect="1" noChangeArrowheads="1"/>
          </p:cNvPicPr>
          <p:nvPr/>
        </p:nvPicPr>
        <p:blipFill>
          <a:blip r:embed="rId3" cstate="print"/>
          <a:srcRect/>
          <a:stretch>
            <a:fillRect/>
          </a:stretch>
        </p:blipFill>
        <p:spPr bwMode="auto">
          <a:xfrm>
            <a:off x="5292080" y="3068960"/>
            <a:ext cx="3343275" cy="33337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85289B2-ADC7-4A12-9C67-3D3B8A281270}" type="slidenum">
              <a:rPr lang="nl-BE" smtClean="0"/>
              <a:pPr/>
              <a:t>47</a:t>
            </a:fld>
            <a:endParaRPr lang="nl-BE"/>
          </a:p>
        </p:txBody>
      </p:sp>
    </p:spTree>
    <p:extLst>
      <p:ext uri="{BB962C8B-B14F-4D97-AF65-F5344CB8AC3E}">
        <p14:creationId xmlns:p14="http://schemas.microsoft.com/office/powerpoint/2010/main" val="3304146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DeMO</a:t>
            </a:r>
          </a:p>
        </p:txBody>
      </p:sp>
      <p:sp>
        <p:nvSpPr>
          <p:cNvPr id="6" name="Text Placeholder 5"/>
          <p:cNvSpPr>
            <a:spLocks noGrp="1"/>
          </p:cNvSpPr>
          <p:nvPr>
            <p:ph type="body" idx="1"/>
          </p:nvPr>
        </p:nvSpPr>
        <p:spPr/>
        <p:txBody>
          <a:bodyPr/>
          <a:lstStyle/>
          <a:p>
            <a:r>
              <a:rPr lang="nl-BE" dirty="0"/>
              <a:t>Entity Framework 6</a:t>
            </a:r>
          </a:p>
        </p:txBody>
      </p:sp>
      <p:sp>
        <p:nvSpPr>
          <p:cNvPr id="4" name="Slide Number Placeholder 3"/>
          <p:cNvSpPr>
            <a:spLocks noGrp="1"/>
          </p:cNvSpPr>
          <p:nvPr>
            <p:ph type="sldNum" sz="quarter" idx="12"/>
          </p:nvPr>
        </p:nvSpPr>
        <p:spPr/>
        <p:txBody>
          <a:bodyPr/>
          <a:lstStyle/>
          <a:p>
            <a:fld id="{685289B2-ADC7-4A12-9C67-3D3B8A281270}" type="slidenum">
              <a:rPr lang="nl-BE" smtClean="0"/>
              <a:pPr/>
              <a:t>48</a:t>
            </a:fld>
            <a:endParaRPr lang="nl-BE"/>
          </a:p>
        </p:txBody>
      </p:sp>
    </p:spTree>
    <p:extLst>
      <p:ext uri="{BB962C8B-B14F-4D97-AF65-F5344CB8AC3E}">
        <p14:creationId xmlns:p14="http://schemas.microsoft.com/office/powerpoint/2010/main" val="1620773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Model First vs Database First vs Code First Model</a:t>
            </a:r>
          </a:p>
        </p:txBody>
      </p:sp>
      <p:sp>
        <p:nvSpPr>
          <p:cNvPr id="3" name="Tijdelijke aanduiding voor inhoud 2"/>
          <p:cNvSpPr>
            <a:spLocks noGrp="1"/>
          </p:cNvSpPr>
          <p:nvPr>
            <p:ph idx="1"/>
          </p:nvPr>
        </p:nvSpPr>
        <p:spPr/>
        <p:txBody>
          <a:bodyPr>
            <a:normAutofit fontScale="92500" lnSpcReduction="10000"/>
          </a:bodyPr>
          <a:lstStyle/>
          <a:p>
            <a:r>
              <a:rPr lang="nl-BE" dirty="0"/>
              <a:t>Model First</a:t>
            </a:r>
          </a:p>
          <a:p>
            <a:pPr lvl="1"/>
            <a:r>
              <a:rPr lang="nl-BE" dirty="0"/>
              <a:t>Conceptueel model maken vóór het maken van databank</a:t>
            </a:r>
          </a:p>
          <a:p>
            <a:pPr lvl="1"/>
            <a:r>
              <a:rPr lang="nl-BE" dirty="0"/>
              <a:t>Je kan databank genereren uit conceptueel model</a:t>
            </a:r>
          </a:p>
          <a:p>
            <a:r>
              <a:rPr lang="nl-BE" dirty="0"/>
              <a:t>Database First</a:t>
            </a:r>
          </a:p>
          <a:p>
            <a:pPr lvl="1"/>
            <a:r>
              <a:rPr lang="nl-BE" dirty="0"/>
              <a:t>Omgekeerd</a:t>
            </a:r>
          </a:p>
          <a:p>
            <a:pPr lvl="1"/>
            <a:r>
              <a:rPr lang="nl-BE" dirty="0"/>
              <a:t>Conceptueel model laten genereren uit bestaande databank schema</a:t>
            </a:r>
          </a:p>
          <a:p>
            <a:r>
              <a:rPr lang="nl-BE" dirty="0"/>
              <a:t>Code First</a:t>
            </a:r>
          </a:p>
          <a:p>
            <a:pPr lvl="1"/>
            <a:r>
              <a:rPr lang="nl-BE" dirty="0"/>
              <a:t>Klassen maken in C#</a:t>
            </a:r>
          </a:p>
          <a:p>
            <a:pPr lvl="1"/>
            <a:r>
              <a:rPr lang="nl-BE" dirty="0"/>
              <a:t>Daaruit databank laten genereren</a:t>
            </a:r>
          </a:p>
        </p:txBody>
      </p:sp>
      <p:sp>
        <p:nvSpPr>
          <p:cNvPr id="4" name="Slide Number Placeholder 3"/>
          <p:cNvSpPr>
            <a:spLocks noGrp="1"/>
          </p:cNvSpPr>
          <p:nvPr>
            <p:ph type="sldNum" sz="quarter" idx="12"/>
          </p:nvPr>
        </p:nvSpPr>
        <p:spPr/>
        <p:txBody>
          <a:bodyPr/>
          <a:lstStyle/>
          <a:p>
            <a:fld id="{685289B2-ADC7-4A12-9C67-3D3B8A281270}" type="slidenum">
              <a:rPr lang="nl-BE" smtClean="0"/>
              <a:pPr/>
              <a:t>49</a:t>
            </a:fld>
            <a:endParaRPr lang="nl-BE"/>
          </a:p>
        </p:txBody>
      </p:sp>
    </p:spTree>
    <p:extLst>
      <p:ext uri="{BB962C8B-B14F-4D97-AF65-F5344CB8AC3E}">
        <p14:creationId xmlns:p14="http://schemas.microsoft.com/office/powerpoint/2010/main" val="19897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Entity Framework</a:t>
            </a:r>
          </a:p>
        </p:txBody>
      </p:sp>
      <p:sp>
        <p:nvSpPr>
          <p:cNvPr id="3" name="Content Placeholder 2"/>
          <p:cNvSpPr>
            <a:spLocks noGrp="1"/>
          </p:cNvSpPr>
          <p:nvPr>
            <p:ph idx="1"/>
          </p:nvPr>
        </p:nvSpPr>
        <p:spPr/>
        <p:txBody>
          <a:bodyPr/>
          <a:lstStyle/>
          <a:p>
            <a:r>
              <a:rPr lang="nl-BE" dirty="0"/>
              <a:t>Entity Framework is Microsoft’s implementatie van ER model die relationele databank schema’s mapt op ENTITY DATA MODEL</a:t>
            </a:r>
          </a:p>
        </p:txBody>
      </p:sp>
      <p:sp>
        <p:nvSpPr>
          <p:cNvPr id="4" name="Slide Number Placeholder 3"/>
          <p:cNvSpPr>
            <a:spLocks noGrp="1"/>
          </p:cNvSpPr>
          <p:nvPr>
            <p:ph type="sldNum" sz="quarter" idx="12"/>
          </p:nvPr>
        </p:nvSpPr>
        <p:spPr/>
        <p:txBody>
          <a:bodyPr/>
          <a:lstStyle/>
          <a:p>
            <a:fld id="{685289B2-ADC7-4A12-9C67-3D3B8A281270}" type="slidenum">
              <a:rPr lang="nl-BE" smtClean="0"/>
              <a:pPr/>
              <a:t>5</a:t>
            </a:fld>
            <a:endParaRPr lang="nl-BE"/>
          </a:p>
        </p:txBody>
      </p:sp>
    </p:spTree>
    <p:extLst>
      <p:ext uri="{BB962C8B-B14F-4D97-AF65-F5344CB8AC3E}">
        <p14:creationId xmlns:p14="http://schemas.microsoft.com/office/powerpoint/2010/main" val="254611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EF Development Workflows</a:t>
            </a:r>
          </a:p>
        </p:txBody>
      </p:sp>
      <p:sp>
        <p:nvSpPr>
          <p:cNvPr id="4" name="Rectangle 3"/>
          <p:cNvSpPr/>
          <p:nvPr/>
        </p:nvSpPr>
        <p:spPr>
          <a:xfrm>
            <a:off x="395536" y="5229200"/>
            <a:ext cx="849694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395536" y="3717032"/>
            <a:ext cx="849694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Flowchart: Magnetic Disk 5"/>
          <p:cNvSpPr/>
          <p:nvPr/>
        </p:nvSpPr>
        <p:spPr>
          <a:xfrm>
            <a:off x="755576" y="3861048"/>
            <a:ext cx="936104" cy="1008112"/>
          </a:xfrm>
          <a:prstGeom prst="flowChartMagneticDisk">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BE" dirty="0">
                <a:solidFill>
                  <a:srgbClr val="FF0000"/>
                </a:solidFill>
              </a:rPr>
              <a:t>New Database</a:t>
            </a:r>
          </a:p>
        </p:txBody>
      </p:sp>
      <p:sp>
        <p:nvSpPr>
          <p:cNvPr id="7" name="Flowchart: Magnetic Disk 6"/>
          <p:cNvSpPr/>
          <p:nvPr/>
        </p:nvSpPr>
        <p:spPr>
          <a:xfrm>
            <a:off x="755576" y="5445224"/>
            <a:ext cx="936104" cy="1008112"/>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nl-BE" dirty="0">
                <a:solidFill>
                  <a:srgbClr val="FF0000"/>
                </a:solidFill>
              </a:rPr>
              <a:t>Existing Database</a:t>
            </a:r>
          </a:p>
        </p:txBody>
      </p:sp>
      <p:sp>
        <p:nvSpPr>
          <p:cNvPr id="8" name="Rectangle 7"/>
          <p:cNvSpPr/>
          <p:nvPr/>
        </p:nvSpPr>
        <p:spPr>
          <a:xfrm>
            <a:off x="1907704" y="1124744"/>
            <a:ext cx="3312368" cy="5616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5436096" y="1124744"/>
            <a:ext cx="3312368" cy="5616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26" name="Picture 2" descr="Model displayed in Entity Framework Designer"/>
          <p:cNvPicPr>
            <a:picLocks noChangeAspect="1" noChangeArrowheads="1"/>
          </p:cNvPicPr>
          <p:nvPr/>
        </p:nvPicPr>
        <p:blipFill>
          <a:blip r:embed="rId2" cstate="print"/>
          <a:srcRect/>
          <a:stretch>
            <a:fillRect/>
          </a:stretch>
        </p:blipFill>
        <p:spPr bwMode="auto">
          <a:xfrm>
            <a:off x="1979712" y="1412776"/>
            <a:ext cx="3129295" cy="2034744"/>
          </a:xfrm>
          <a:prstGeom prst="rect">
            <a:avLst/>
          </a:prstGeom>
          <a:noFill/>
        </p:spPr>
      </p:pic>
      <p:sp>
        <p:nvSpPr>
          <p:cNvPr id="12" name="TextBox 11"/>
          <p:cNvSpPr txBox="1"/>
          <p:nvPr/>
        </p:nvSpPr>
        <p:spPr>
          <a:xfrm>
            <a:off x="5436096" y="1162487"/>
            <a:ext cx="3312368" cy="2554545"/>
          </a:xfrm>
          <a:prstGeom prst="rect">
            <a:avLst/>
          </a:prstGeom>
          <a:noFill/>
        </p:spPr>
        <p:txBody>
          <a:bodyPr wrap="square" rtlCol="0">
            <a:spAutoFit/>
          </a:bodyPr>
          <a:lstStyle/>
          <a:p>
            <a:r>
              <a:rPr lang="nl-BE" sz="1000" dirty="0">
                <a:latin typeface="Consolas" pitchFamily="49" charset="0"/>
                <a:cs typeface="Consolas" pitchFamily="49" charset="0"/>
              </a:rPr>
              <a:t>public class Blog{</a:t>
            </a:r>
          </a:p>
          <a:p>
            <a:r>
              <a:rPr lang="nl-BE" sz="1000" dirty="0">
                <a:latin typeface="Consolas" pitchFamily="49" charset="0"/>
                <a:cs typeface="Consolas" pitchFamily="49" charset="0"/>
              </a:rPr>
              <a:t>    public int BlogId { get; set; }</a:t>
            </a:r>
          </a:p>
          <a:p>
            <a:r>
              <a:rPr lang="nl-BE" sz="1000" dirty="0">
                <a:latin typeface="Consolas" pitchFamily="49" charset="0"/>
                <a:cs typeface="Consolas" pitchFamily="49" charset="0"/>
              </a:rPr>
              <a:t>    public string Name { get; set; }</a:t>
            </a:r>
            <a:br>
              <a:rPr lang="nl-BE" sz="1000" dirty="0">
                <a:latin typeface="Consolas" pitchFamily="49" charset="0"/>
                <a:cs typeface="Consolas" pitchFamily="49" charset="0"/>
              </a:rPr>
            </a:br>
            <a:r>
              <a:rPr lang="nl-BE" sz="1000" dirty="0">
                <a:latin typeface="Consolas" pitchFamily="49" charset="0"/>
                <a:cs typeface="Consolas" pitchFamily="49" charset="0"/>
              </a:rPr>
              <a:t>    public string Url { get; set; }</a:t>
            </a:r>
          </a:p>
          <a:p>
            <a:r>
              <a:rPr lang="nl-BE" sz="1000" dirty="0">
                <a:latin typeface="Consolas" pitchFamily="49" charset="0"/>
                <a:cs typeface="Consolas" pitchFamily="49" charset="0"/>
              </a:rPr>
              <a:t> </a:t>
            </a:r>
          </a:p>
          <a:p>
            <a:r>
              <a:rPr lang="nl-BE" sz="1000" dirty="0">
                <a:latin typeface="Consolas" pitchFamily="49" charset="0"/>
                <a:cs typeface="Consolas" pitchFamily="49" charset="0"/>
              </a:rPr>
              <a:t>    public virtual List&lt;Post&gt; Posts { get; 		            set; }</a:t>
            </a:r>
          </a:p>
          <a:p>
            <a:r>
              <a:rPr lang="nl-BE" sz="1000" dirty="0">
                <a:latin typeface="Consolas" pitchFamily="49" charset="0"/>
                <a:cs typeface="Consolas" pitchFamily="49" charset="0"/>
              </a:rPr>
              <a:t>} </a:t>
            </a:r>
          </a:p>
          <a:p>
            <a:r>
              <a:rPr lang="nl-BE" sz="1000" dirty="0">
                <a:latin typeface="Consolas" pitchFamily="49" charset="0"/>
                <a:cs typeface="Consolas" pitchFamily="49" charset="0"/>
              </a:rPr>
              <a:t>public class Post{</a:t>
            </a:r>
          </a:p>
          <a:p>
            <a:r>
              <a:rPr lang="nl-BE" sz="1000" dirty="0">
                <a:latin typeface="Consolas" pitchFamily="49" charset="0"/>
                <a:cs typeface="Consolas" pitchFamily="49" charset="0"/>
              </a:rPr>
              <a:t>    public int PostId { get; set; }</a:t>
            </a:r>
          </a:p>
          <a:p>
            <a:r>
              <a:rPr lang="nl-BE" sz="1000" dirty="0">
                <a:latin typeface="Consolas" pitchFamily="49" charset="0"/>
                <a:cs typeface="Consolas" pitchFamily="49" charset="0"/>
              </a:rPr>
              <a:t>    public string Title { get; set; }</a:t>
            </a:r>
          </a:p>
          <a:p>
            <a:r>
              <a:rPr lang="nl-BE" sz="1000" dirty="0">
                <a:latin typeface="Consolas" pitchFamily="49" charset="0"/>
                <a:cs typeface="Consolas" pitchFamily="49" charset="0"/>
              </a:rPr>
              <a:t>    public string Content { get; set; } </a:t>
            </a:r>
          </a:p>
          <a:p>
            <a:r>
              <a:rPr lang="nl-BE" sz="1000" dirty="0">
                <a:latin typeface="Consolas" pitchFamily="49" charset="0"/>
                <a:cs typeface="Consolas" pitchFamily="49" charset="0"/>
              </a:rPr>
              <a:t>    public int BlogId { get; set; }</a:t>
            </a:r>
            <a:br>
              <a:rPr lang="nl-BE" sz="1000" dirty="0">
                <a:latin typeface="Consolas" pitchFamily="49" charset="0"/>
                <a:cs typeface="Consolas" pitchFamily="49" charset="0"/>
              </a:rPr>
            </a:br>
            <a:endParaRPr lang="nl-BE" sz="1000" dirty="0">
              <a:latin typeface="Consolas" pitchFamily="49" charset="0"/>
              <a:cs typeface="Consolas" pitchFamily="49" charset="0"/>
            </a:endParaRPr>
          </a:p>
          <a:p>
            <a:r>
              <a:rPr lang="nl-BE" sz="1000" dirty="0">
                <a:latin typeface="Consolas" pitchFamily="49" charset="0"/>
                <a:cs typeface="Consolas" pitchFamily="49" charset="0"/>
              </a:rPr>
              <a:t>    public virtual Blog Blog { get; set; }</a:t>
            </a:r>
          </a:p>
          <a:p>
            <a:r>
              <a:rPr lang="nl-BE" sz="1000" dirty="0">
                <a:latin typeface="Consolas" pitchFamily="49" charset="0"/>
                <a:cs typeface="Consolas" pitchFamily="49" charset="0"/>
              </a:rPr>
              <a:t>}</a:t>
            </a:r>
          </a:p>
        </p:txBody>
      </p:sp>
      <p:sp>
        <p:nvSpPr>
          <p:cNvPr id="13" name="TextBox 12"/>
          <p:cNvSpPr txBox="1"/>
          <p:nvPr/>
        </p:nvSpPr>
        <p:spPr>
          <a:xfrm>
            <a:off x="1907704" y="3717032"/>
            <a:ext cx="3312368" cy="1200329"/>
          </a:xfrm>
          <a:prstGeom prst="rect">
            <a:avLst/>
          </a:prstGeom>
          <a:noFill/>
        </p:spPr>
        <p:txBody>
          <a:bodyPr wrap="square" rtlCol="0">
            <a:spAutoFit/>
          </a:bodyPr>
          <a:lstStyle/>
          <a:p>
            <a:r>
              <a:rPr lang="nl-BE" b="1" dirty="0"/>
              <a:t>Model First</a:t>
            </a:r>
          </a:p>
          <a:p>
            <a:pPr>
              <a:buFont typeface="Arial" pitchFamily="34" charset="0"/>
              <a:buChar char="•"/>
            </a:pPr>
            <a:r>
              <a:rPr lang="nl-BE" dirty="0"/>
              <a:t>Maak model in designer</a:t>
            </a:r>
          </a:p>
          <a:p>
            <a:pPr>
              <a:buFont typeface="Arial" pitchFamily="34" charset="0"/>
              <a:buChar char="•"/>
            </a:pPr>
            <a:r>
              <a:rPr lang="nl-BE" dirty="0"/>
              <a:t>Model =&gt; databank </a:t>
            </a:r>
          </a:p>
          <a:p>
            <a:pPr>
              <a:buFont typeface="Arial" pitchFamily="34" charset="0"/>
              <a:buChar char="•"/>
            </a:pPr>
            <a:r>
              <a:rPr lang="nl-BE" dirty="0"/>
              <a:t>Model =&gt; klassen</a:t>
            </a:r>
          </a:p>
        </p:txBody>
      </p:sp>
      <p:sp>
        <p:nvSpPr>
          <p:cNvPr id="14" name="TextBox 13"/>
          <p:cNvSpPr txBox="1"/>
          <p:nvPr/>
        </p:nvSpPr>
        <p:spPr>
          <a:xfrm>
            <a:off x="1907704" y="5229200"/>
            <a:ext cx="3312368" cy="1200329"/>
          </a:xfrm>
          <a:prstGeom prst="rect">
            <a:avLst/>
          </a:prstGeom>
          <a:noFill/>
        </p:spPr>
        <p:txBody>
          <a:bodyPr wrap="square" rtlCol="0">
            <a:spAutoFit/>
          </a:bodyPr>
          <a:lstStyle/>
          <a:p>
            <a:r>
              <a:rPr lang="nl-BE" b="1" dirty="0"/>
              <a:t>Database First</a:t>
            </a:r>
          </a:p>
          <a:p>
            <a:pPr>
              <a:buFont typeface="Arial" pitchFamily="34" charset="0"/>
              <a:buChar char="•"/>
            </a:pPr>
            <a:r>
              <a:rPr lang="nl-BE" dirty="0"/>
              <a:t>Reverse engineer model in designer</a:t>
            </a:r>
          </a:p>
          <a:p>
            <a:pPr>
              <a:buFont typeface="Arial" pitchFamily="34" charset="0"/>
              <a:buChar char="•"/>
            </a:pPr>
            <a:r>
              <a:rPr lang="nl-BE" dirty="0"/>
              <a:t>Model =&gt; klassen</a:t>
            </a:r>
          </a:p>
        </p:txBody>
      </p:sp>
      <p:sp>
        <p:nvSpPr>
          <p:cNvPr id="15" name="TextBox 14"/>
          <p:cNvSpPr txBox="1"/>
          <p:nvPr/>
        </p:nvSpPr>
        <p:spPr>
          <a:xfrm>
            <a:off x="5436096" y="3717032"/>
            <a:ext cx="3456384" cy="1477328"/>
          </a:xfrm>
          <a:prstGeom prst="rect">
            <a:avLst/>
          </a:prstGeom>
          <a:noFill/>
        </p:spPr>
        <p:txBody>
          <a:bodyPr wrap="square" rtlCol="0">
            <a:spAutoFit/>
          </a:bodyPr>
          <a:lstStyle/>
          <a:p>
            <a:r>
              <a:rPr lang="nl-BE" b="1" dirty="0"/>
              <a:t>Code First</a:t>
            </a:r>
          </a:p>
          <a:p>
            <a:pPr>
              <a:buFont typeface="Arial" pitchFamily="34" charset="0"/>
              <a:buChar char="•"/>
            </a:pPr>
            <a:r>
              <a:rPr lang="nl-BE" dirty="0"/>
              <a:t>Klassen &amp; mapping maken in code</a:t>
            </a:r>
          </a:p>
          <a:p>
            <a:pPr>
              <a:buFont typeface="Arial" pitchFamily="34" charset="0"/>
              <a:buChar char="•"/>
            </a:pPr>
            <a:r>
              <a:rPr lang="nl-BE" dirty="0"/>
              <a:t>Model =&gt; databank </a:t>
            </a:r>
          </a:p>
          <a:p>
            <a:pPr>
              <a:buFont typeface="Arial" pitchFamily="34" charset="0"/>
              <a:buChar char="•"/>
            </a:pPr>
            <a:r>
              <a:rPr lang="nl-BE" dirty="0"/>
              <a:t>Gebruik Migrations om databank aan te passen</a:t>
            </a:r>
          </a:p>
        </p:txBody>
      </p:sp>
      <p:sp>
        <p:nvSpPr>
          <p:cNvPr id="16" name="TextBox 15"/>
          <p:cNvSpPr txBox="1"/>
          <p:nvPr/>
        </p:nvSpPr>
        <p:spPr>
          <a:xfrm>
            <a:off x="5436096" y="5229200"/>
            <a:ext cx="3456384" cy="923330"/>
          </a:xfrm>
          <a:prstGeom prst="rect">
            <a:avLst/>
          </a:prstGeom>
          <a:noFill/>
        </p:spPr>
        <p:txBody>
          <a:bodyPr wrap="square" rtlCol="0">
            <a:spAutoFit/>
          </a:bodyPr>
          <a:lstStyle/>
          <a:p>
            <a:r>
              <a:rPr lang="nl-BE" b="1" dirty="0"/>
              <a:t>Code First</a:t>
            </a:r>
          </a:p>
          <a:p>
            <a:pPr>
              <a:buFont typeface="Arial" pitchFamily="34" charset="0"/>
              <a:buChar char="•"/>
            </a:pPr>
            <a:r>
              <a:rPr lang="nl-BE" dirty="0"/>
              <a:t>Klassen &amp; mapping maken in code</a:t>
            </a:r>
          </a:p>
          <a:p>
            <a:pPr>
              <a:buFont typeface="Arial" pitchFamily="34" charset="0"/>
              <a:buChar char="•"/>
            </a:pPr>
            <a:r>
              <a:rPr lang="nl-BE" dirty="0"/>
              <a:t>Gebruik reverse engineer tools</a:t>
            </a:r>
          </a:p>
        </p:txBody>
      </p:sp>
    </p:spTree>
    <p:extLst>
      <p:ext uri="{BB962C8B-B14F-4D97-AF65-F5344CB8AC3E}">
        <p14:creationId xmlns:p14="http://schemas.microsoft.com/office/powerpoint/2010/main" val="1579244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EF Database First</a:t>
            </a:r>
          </a:p>
        </p:txBody>
      </p:sp>
      <p:sp>
        <p:nvSpPr>
          <p:cNvPr id="3" name="Content Placeholder 2"/>
          <p:cNvSpPr>
            <a:spLocks noGrp="1"/>
          </p:cNvSpPr>
          <p:nvPr>
            <p:ph idx="1"/>
          </p:nvPr>
        </p:nvSpPr>
        <p:spPr/>
        <p:txBody>
          <a:bodyPr/>
          <a:lstStyle/>
          <a:p>
            <a:r>
              <a:rPr lang="nl-BE" dirty="0"/>
              <a:t>Demo</a:t>
            </a:r>
          </a:p>
          <a:p>
            <a:r>
              <a:rPr lang="nl-BE" dirty="0"/>
              <a:t>Zie ook: </a:t>
            </a:r>
            <a:r>
              <a:rPr lang="nl-BE" dirty="0">
                <a:hlinkClick r:id="rId2"/>
              </a:rPr>
              <a:t>https://msdn.microsoft.com/en-us/library/jj206878(v=vs.113).aspx</a:t>
            </a:r>
            <a:r>
              <a:rPr lang="nl-BE" dirty="0"/>
              <a:t> </a:t>
            </a:r>
          </a:p>
        </p:txBody>
      </p:sp>
    </p:spTree>
    <p:extLst>
      <p:ext uri="{BB962C8B-B14F-4D97-AF65-F5344CB8AC3E}">
        <p14:creationId xmlns:p14="http://schemas.microsoft.com/office/powerpoint/2010/main" val="2554440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Framework Code First to an Existing Database</a:t>
            </a:r>
          </a:p>
        </p:txBody>
      </p:sp>
      <p:sp>
        <p:nvSpPr>
          <p:cNvPr id="3" name="Content Placeholder 2"/>
          <p:cNvSpPr>
            <a:spLocks noGrp="1"/>
          </p:cNvSpPr>
          <p:nvPr>
            <p:ph idx="1"/>
          </p:nvPr>
        </p:nvSpPr>
        <p:spPr/>
        <p:txBody>
          <a:bodyPr/>
          <a:lstStyle/>
          <a:p>
            <a:r>
              <a:rPr lang="nl-BE" dirty="0"/>
              <a:t>Demo</a:t>
            </a:r>
          </a:p>
          <a:p>
            <a:r>
              <a:rPr lang="nl-BE" dirty="0"/>
              <a:t>Zie ook: </a:t>
            </a:r>
            <a:r>
              <a:rPr lang="nl-BE" dirty="0">
                <a:hlinkClick r:id="rId2"/>
              </a:rPr>
              <a:t>https://msdn.microsoft.com/en-us/library/jj200620(v=vs.113).aspx</a:t>
            </a:r>
            <a:r>
              <a:rPr lang="nl-BE" dirty="0"/>
              <a:t> </a:t>
            </a:r>
          </a:p>
        </p:txBody>
      </p:sp>
    </p:spTree>
    <p:extLst>
      <p:ext uri="{BB962C8B-B14F-4D97-AF65-F5344CB8AC3E}">
        <p14:creationId xmlns:p14="http://schemas.microsoft.com/office/powerpoint/2010/main" val="3090047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EF Code First to a New Database</a:t>
            </a:r>
          </a:p>
        </p:txBody>
      </p:sp>
      <p:sp>
        <p:nvSpPr>
          <p:cNvPr id="3" name="Content Placeholder 2"/>
          <p:cNvSpPr>
            <a:spLocks noGrp="1"/>
          </p:cNvSpPr>
          <p:nvPr>
            <p:ph idx="1"/>
          </p:nvPr>
        </p:nvSpPr>
        <p:spPr/>
        <p:txBody>
          <a:bodyPr/>
          <a:lstStyle/>
          <a:p>
            <a:r>
              <a:rPr lang="nl-BE" dirty="0"/>
              <a:t>Demo</a:t>
            </a:r>
          </a:p>
          <a:p>
            <a:r>
              <a:rPr lang="nl-BE" dirty="0"/>
              <a:t>Zie ook: </a:t>
            </a:r>
            <a:r>
              <a:rPr lang="nl-BE" dirty="0">
                <a:hlinkClick r:id="rId2"/>
              </a:rPr>
              <a:t>https://msdn.microsoft.com/en-us/library/jj193542(v=vs.113).aspx</a:t>
            </a:r>
            <a:r>
              <a:rPr lang="nl-BE" dirty="0"/>
              <a:t> </a:t>
            </a:r>
          </a:p>
        </p:txBody>
      </p:sp>
    </p:spTree>
    <p:extLst>
      <p:ext uri="{BB962C8B-B14F-4D97-AF65-F5344CB8AC3E}">
        <p14:creationId xmlns:p14="http://schemas.microsoft.com/office/powerpoint/2010/main" val="1065485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EF Model First (new database)</a:t>
            </a:r>
          </a:p>
        </p:txBody>
      </p:sp>
      <p:sp>
        <p:nvSpPr>
          <p:cNvPr id="3" name="Content Placeholder 2"/>
          <p:cNvSpPr>
            <a:spLocks noGrp="1"/>
          </p:cNvSpPr>
          <p:nvPr>
            <p:ph idx="1"/>
          </p:nvPr>
        </p:nvSpPr>
        <p:spPr/>
        <p:txBody>
          <a:bodyPr/>
          <a:lstStyle/>
          <a:p>
            <a:r>
              <a:rPr lang="nl-BE" dirty="0"/>
              <a:t>Zie: </a:t>
            </a:r>
            <a:r>
              <a:rPr lang="nl-BE" dirty="0">
                <a:hlinkClick r:id="rId2"/>
              </a:rPr>
              <a:t>https://msdn.microsoft.com/en-us/library/jj205424(v=vs.113).aspx</a:t>
            </a:r>
            <a:r>
              <a:rPr lang="nl-BE" dirty="0"/>
              <a:t> </a:t>
            </a:r>
          </a:p>
        </p:txBody>
      </p:sp>
    </p:spTree>
    <p:extLst>
      <p:ext uri="{BB962C8B-B14F-4D97-AF65-F5344CB8AC3E}">
        <p14:creationId xmlns:p14="http://schemas.microsoft.com/office/powerpoint/2010/main" val="1178967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DBContext</a:t>
            </a:r>
          </a:p>
        </p:txBody>
      </p:sp>
      <p:sp>
        <p:nvSpPr>
          <p:cNvPr id="6" name="Text Placeholder 5"/>
          <p:cNvSpPr>
            <a:spLocks noGrp="1"/>
          </p:cNvSpPr>
          <p:nvPr>
            <p:ph type="body" idx="1"/>
          </p:nvPr>
        </p:nvSpPr>
        <p:spPr/>
        <p:txBody>
          <a:bodyPr/>
          <a:lstStyle/>
          <a:p>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55</a:t>
            </a:fld>
            <a:endParaRPr lang="nl-BE"/>
          </a:p>
        </p:txBody>
      </p:sp>
    </p:spTree>
    <p:extLst>
      <p:ext uri="{BB962C8B-B14F-4D97-AF65-F5344CB8AC3E}">
        <p14:creationId xmlns:p14="http://schemas.microsoft.com/office/powerpoint/2010/main" val="2159613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BE" dirty="0"/>
              <a:t>DbContext</a:t>
            </a:r>
          </a:p>
        </p:txBody>
      </p:sp>
      <p:sp>
        <p:nvSpPr>
          <p:cNvPr id="8" name="Content Placeholder 7"/>
          <p:cNvSpPr>
            <a:spLocks noGrp="1"/>
          </p:cNvSpPr>
          <p:nvPr>
            <p:ph idx="1"/>
          </p:nvPr>
        </p:nvSpPr>
        <p:spPr/>
        <p:txBody>
          <a:bodyPr/>
          <a:lstStyle/>
          <a:p>
            <a:r>
              <a:rPr lang="nl-BE" dirty="0"/>
              <a:t>Zorgt voor interactie van data (uit databank) als objecten</a:t>
            </a:r>
          </a:p>
          <a:p>
            <a:r>
              <a:rPr lang="nl-BE" dirty="0"/>
              <a:t>DbContext beheert </a:t>
            </a:r>
            <a:r>
              <a:rPr lang="nl-BE" dirty="0" err="1"/>
              <a:t>Entity</a:t>
            </a:r>
            <a:r>
              <a:rPr lang="nl-BE" dirty="0"/>
              <a:t>-</a:t>
            </a:r>
            <a:r>
              <a:rPr lang="nl-BE"/>
              <a:t>objecten </a:t>
            </a:r>
            <a:r>
              <a:rPr lang="nl-BE" dirty="0"/>
              <a:t>tijdens run time, wat inhoudt het populeren van objecten van data uit databank, veranderingen bijhouden en data terugschrijven naar de databank</a:t>
            </a:r>
          </a:p>
        </p:txBody>
      </p:sp>
      <p:sp>
        <p:nvSpPr>
          <p:cNvPr id="4" name="Slide Number Placeholder 3"/>
          <p:cNvSpPr>
            <a:spLocks noGrp="1"/>
          </p:cNvSpPr>
          <p:nvPr>
            <p:ph type="sldNum" sz="quarter" idx="12"/>
          </p:nvPr>
        </p:nvSpPr>
        <p:spPr/>
        <p:txBody>
          <a:bodyPr/>
          <a:lstStyle/>
          <a:p>
            <a:fld id="{685289B2-ADC7-4A12-9C67-3D3B8A281270}" type="slidenum">
              <a:rPr lang="nl-BE" smtClean="0"/>
              <a:pPr/>
              <a:t>56</a:t>
            </a:fld>
            <a:endParaRPr lang="nl-BE"/>
          </a:p>
        </p:txBody>
      </p:sp>
    </p:spTree>
    <p:extLst>
      <p:ext uri="{BB962C8B-B14F-4D97-AF65-F5344CB8AC3E}">
        <p14:creationId xmlns:p14="http://schemas.microsoft.com/office/powerpoint/2010/main" val="2385101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Een afgeleide klasse van DBContext maken</a:t>
            </a:r>
          </a:p>
        </p:txBody>
      </p:sp>
      <p:sp>
        <p:nvSpPr>
          <p:cNvPr id="3" name="Content Placeholder 2"/>
          <p:cNvSpPr>
            <a:spLocks noGrp="1"/>
          </p:cNvSpPr>
          <p:nvPr>
            <p:ph idx="1"/>
          </p:nvPr>
        </p:nvSpPr>
        <p:spPr>
          <a:xfrm>
            <a:off x="179512" y="1600200"/>
            <a:ext cx="8784976" cy="4525963"/>
          </a:xfrm>
        </p:spPr>
        <p:txBody>
          <a:bodyPr>
            <a:normAutofit fontScale="92500"/>
          </a:bodyPr>
          <a:lstStyle/>
          <a:p>
            <a:r>
              <a:rPr lang="nl-BE" dirty="0"/>
              <a:t>Beste manier is om klasse te maken die een subklasse is van DbContext en die DbSet properties die collecties van de bewuste entiteiten voorstellen teruggeeft </a:t>
            </a:r>
          </a:p>
          <a:p>
            <a:pPr>
              <a:buNone/>
            </a:pPr>
            <a:endParaRPr lang="en-US" sz="2800" dirty="0">
              <a:latin typeface="Consolas" pitchFamily="49" charset="0"/>
              <a:cs typeface="Consolas" pitchFamily="49" charset="0"/>
            </a:endParaRPr>
          </a:p>
          <a:p>
            <a:pPr>
              <a:buNone/>
            </a:pPr>
            <a:r>
              <a:rPr lang="en-US" sz="2800" dirty="0">
                <a:latin typeface="Consolas" pitchFamily="49" charset="0"/>
                <a:cs typeface="Consolas" pitchFamily="49" charset="0"/>
              </a:rPr>
              <a:t>public class </a:t>
            </a:r>
            <a:r>
              <a:rPr lang="en-US" sz="2800" dirty="0" err="1">
                <a:latin typeface="Consolas" pitchFamily="49" charset="0"/>
                <a:cs typeface="Consolas" pitchFamily="49" charset="0"/>
              </a:rPr>
              <a:t>BloggingContext</a:t>
            </a:r>
            <a:r>
              <a:rPr lang="en-US" sz="2800" dirty="0">
                <a:latin typeface="Consolas" pitchFamily="49" charset="0"/>
                <a:cs typeface="Consolas" pitchFamily="49" charset="0"/>
              </a:rPr>
              <a:t> : </a:t>
            </a:r>
            <a:r>
              <a:rPr lang="en-US" sz="2800" dirty="0" err="1">
                <a:latin typeface="Consolas" pitchFamily="49" charset="0"/>
                <a:cs typeface="Consolas" pitchFamily="49" charset="0"/>
              </a:rPr>
              <a:t>DbContext</a:t>
            </a:r>
            <a:r>
              <a:rPr lang="en-US" sz="2800" dirty="0">
                <a:latin typeface="Consolas" pitchFamily="49" charset="0"/>
                <a:cs typeface="Consolas" pitchFamily="49" charset="0"/>
              </a:rPr>
              <a:t> {</a:t>
            </a:r>
          </a:p>
          <a:p>
            <a:pPr>
              <a:buNone/>
            </a:pPr>
            <a:r>
              <a:rPr lang="en-US" sz="2800" dirty="0">
                <a:latin typeface="Consolas" pitchFamily="49" charset="0"/>
                <a:cs typeface="Consolas" pitchFamily="49" charset="0"/>
              </a:rPr>
              <a:t>	</a:t>
            </a:r>
            <a:r>
              <a:rPr lang="en-US" sz="2400" dirty="0">
                <a:latin typeface="Consolas" pitchFamily="49" charset="0"/>
                <a:cs typeface="Consolas" pitchFamily="49" charset="0"/>
              </a:rPr>
              <a:t>public </a:t>
            </a:r>
            <a:r>
              <a:rPr lang="en-US" sz="2400" dirty="0" err="1">
                <a:latin typeface="Consolas" pitchFamily="49" charset="0"/>
                <a:cs typeface="Consolas" pitchFamily="49" charset="0"/>
              </a:rPr>
              <a:t>DbSet</a:t>
            </a:r>
            <a:r>
              <a:rPr lang="en-US" sz="2400" dirty="0">
                <a:latin typeface="Consolas" pitchFamily="49" charset="0"/>
                <a:cs typeface="Consolas" pitchFamily="49" charset="0"/>
              </a:rPr>
              <a:t>&lt;Blog&gt; Blogs { get; set; }</a:t>
            </a:r>
            <a:br>
              <a:rPr lang="en-US" sz="2400" dirty="0">
                <a:latin typeface="Consolas" pitchFamily="49" charset="0"/>
                <a:cs typeface="Consolas" pitchFamily="49" charset="0"/>
              </a:rPr>
            </a:br>
            <a:r>
              <a:rPr lang="en-US" sz="2400" dirty="0">
                <a:latin typeface="Consolas" pitchFamily="49" charset="0"/>
                <a:cs typeface="Consolas" pitchFamily="49" charset="0"/>
              </a:rPr>
              <a:t>	public </a:t>
            </a:r>
            <a:r>
              <a:rPr lang="en-US" sz="2400" dirty="0" err="1">
                <a:latin typeface="Consolas" pitchFamily="49" charset="0"/>
                <a:cs typeface="Consolas" pitchFamily="49" charset="0"/>
              </a:rPr>
              <a:t>DbSet</a:t>
            </a:r>
            <a:r>
              <a:rPr lang="en-US" sz="2400" dirty="0">
                <a:latin typeface="Consolas" pitchFamily="49" charset="0"/>
                <a:cs typeface="Consolas" pitchFamily="49" charset="0"/>
              </a:rPr>
              <a:t>&lt;Post&gt; Posts { get; set; }</a:t>
            </a:r>
          </a:p>
          <a:p>
            <a:pPr>
              <a:buNone/>
            </a:pPr>
            <a:r>
              <a:rPr lang="en-US" sz="2800" dirty="0">
                <a:latin typeface="Consolas" pitchFamily="49" charset="0"/>
                <a:cs typeface="Consolas" pitchFamily="49" charset="0"/>
              </a:rPr>
              <a:t>}</a:t>
            </a:r>
          </a:p>
          <a:p>
            <a:pPr>
              <a:buNone/>
            </a:pP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57</a:t>
            </a:fld>
            <a:endParaRPr lang="nl-BE"/>
          </a:p>
        </p:txBody>
      </p:sp>
    </p:spTree>
    <p:extLst>
      <p:ext uri="{BB962C8B-B14F-4D97-AF65-F5344CB8AC3E}">
        <p14:creationId xmlns:p14="http://schemas.microsoft.com/office/powerpoint/2010/main" val="4124082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DbContext: levensduur</a:t>
            </a:r>
          </a:p>
        </p:txBody>
      </p:sp>
      <p:sp>
        <p:nvSpPr>
          <p:cNvPr id="3" name="Content Placeholder 2"/>
          <p:cNvSpPr>
            <a:spLocks noGrp="1"/>
          </p:cNvSpPr>
          <p:nvPr>
            <p:ph idx="1"/>
          </p:nvPr>
        </p:nvSpPr>
        <p:spPr/>
        <p:txBody>
          <a:bodyPr>
            <a:normAutofit fontScale="92500" lnSpcReduction="10000"/>
          </a:bodyPr>
          <a:lstStyle/>
          <a:p>
            <a:r>
              <a:rPr lang="nl-BE" dirty="0"/>
              <a:t>Lifetime van een context begint wanneer instantie wordt gemaakt en eindigt wanneer de instantie wordt verwijderd </a:t>
            </a:r>
          </a:p>
          <a:p>
            <a:r>
              <a:rPr lang="nl-BE" dirty="0"/>
              <a:t>Gebruik hiervoor using</a:t>
            </a:r>
          </a:p>
          <a:p>
            <a:pPr>
              <a:buNone/>
            </a:pPr>
            <a:r>
              <a:rPr lang="nl-BE" sz="2600" dirty="0">
                <a:latin typeface="Consolas" pitchFamily="49" charset="0"/>
                <a:cs typeface="Consolas" pitchFamily="49" charset="0"/>
              </a:rPr>
              <a:t>using (var context = new BloggingContext()){</a:t>
            </a:r>
          </a:p>
          <a:p>
            <a:pPr>
              <a:buNone/>
            </a:pPr>
            <a:r>
              <a:rPr lang="nl-BE" sz="2600" dirty="0">
                <a:latin typeface="Consolas" pitchFamily="49" charset="0"/>
                <a:cs typeface="Consolas" pitchFamily="49" charset="0"/>
              </a:rPr>
              <a:t>...</a:t>
            </a:r>
          </a:p>
          <a:p>
            <a:pPr>
              <a:buNone/>
            </a:pPr>
            <a:r>
              <a:rPr lang="nl-BE" sz="2600" dirty="0">
                <a:latin typeface="Consolas" pitchFamily="49" charset="0"/>
                <a:cs typeface="Consolas" pitchFamily="49" charset="0"/>
              </a:rPr>
              <a:t>}</a:t>
            </a:r>
          </a:p>
          <a:p>
            <a:r>
              <a:rPr lang="nl-BE" dirty="0"/>
              <a:t>Indien je werkt met Windows Forms =&gt; gebruik een context instantie per formulier</a:t>
            </a:r>
          </a:p>
        </p:txBody>
      </p:sp>
      <p:sp>
        <p:nvSpPr>
          <p:cNvPr id="4" name="Slide Number Placeholder 3"/>
          <p:cNvSpPr>
            <a:spLocks noGrp="1"/>
          </p:cNvSpPr>
          <p:nvPr>
            <p:ph type="sldNum" sz="quarter" idx="12"/>
          </p:nvPr>
        </p:nvSpPr>
        <p:spPr/>
        <p:txBody>
          <a:bodyPr/>
          <a:lstStyle/>
          <a:p>
            <a:fld id="{685289B2-ADC7-4A12-9C67-3D3B8A281270}" type="slidenum">
              <a:rPr lang="nl-BE" smtClean="0"/>
              <a:pPr/>
              <a:t>58</a:t>
            </a:fld>
            <a:endParaRPr lang="nl-BE"/>
          </a:p>
        </p:txBody>
      </p:sp>
    </p:spTree>
    <p:extLst>
      <p:ext uri="{BB962C8B-B14F-4D97-AF65-F5344CB8AC3E}">
        <p14:creationId xmlns:p14="http://schemas.microsoft.com/office/powerpoint/2010/main" val="1838632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DbContext</a:t>
            </a:r>
          </a:p>
        </p:txBody>
      </p:sp>
      <p:sp>
        <p:nvSpPr>
          <p:cNvPr id="3" name="Content Placeholder 2"/>
          <p:cNvSpPr>
            <a:spLocks noGrp="1"/>
          </p:cNvSpPr>
          <p:nvPr>
            <p:ph idx="1"/>
          </p:nvPr>
        </p:nvSpPr>
        <p:spPr>
          <a:xfrm>
            <a:off x="107504" y="1196752"/>
            <a:ext cx="8856984" cy="5472608"/>
          </a:xfrm>
        </p:spPr>
        <p:txBody>
          <a:bodyPr>
            <a:normAutofit fontScale="40000" lnSpcReduction="20000"/>
          </a:bodyPr>
          <a:lstStyle/>
          <a:p>
            <a:pPr>
              <a:buNone/>
            </a:pPr>
            <a:r>
              <a:rPr lang="nl-BE" sz="2900" dirty="0">
                <a:latin typeface="Consolas" pitchFamily="49" charset="0"/>
                <a:cs typeface="Consolas" pitchFamily="49" charset="0"/>
              </a:rPr>
              <a:t>using (var </a:t>
            </a:r>
            <a:r>
              <a:rPr lang="nl-BE" sz="2900" dirty="0" err="1">
                <a:latin typeface="Consolas" pitchFamily="49" charset="0"/>
                <a:cs typeface="Consolas" pitchFamily="49" charset="0"/>
              </a:rPr>
              <a:t>db</a:t>
            </a:r>
            <a:r>
              <a:rPr lang="nl-BE" sz="2900" dirty="0">
                <a:latin typeface="Consolas" pitchFamily="49" charset="0"/>
                <a:cs typeface="Consolas" pitchFamily="49" charset="0"/>
              </a:rPr>
              <a:t> = new BloggingContext()){</a:t>
            </a:r>
          </a:p>
          <a:p>
            <a:pPr>
              <a:buNone/>
            </a:pPr>
            <a:r>
              <a:rPr lang="nl-BE" sz="2900" dirty="0">
                <a:latin typeface="Consolas" pitchFamily="49" charset="0"/>
                <a:cs typeface="Consolas" pitchFamily="49" charset="0"/>
              </a:rPr>
              <a:t>            Console.Write("Enter a name for a new Blog: ");</a:t>
            </a:r>
          </a:p>
          <a:p>
            <a:pPr>
              <a:buNone/>
            </a:pPr>
            <a:r>
              <a:rPr lang="nl-BE" sz="2900" dirty="0">
                <a:latin typeface="Consolas" pitchFamily="49" charset="0"/>
                <a:cs typeface="Consolas" pitchFamily="49" charset="0"/>
              </a:rPr>
              <a:t>            var name = Console.ReadLine();</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var blog = </a:t>
            </a:r>
            <a:r>
              <a:rPr lang="nl-BE" sz="2900" b="1" dirty="0">
                <a:latin typeface="Consolas" pitchFamily="49" charset="0"/>
                <a:cs typeface="Consolas" pitchFamily="49" charset="0"/>
              </a:rPr>
              <a:t>new</a:t>
            </a:r>
            <a:r>
              <a:rPr lang="nl-BE" sz="2900" dirty="0">
                <a:latin typeface="Consolas" pitchFamily="49" charset="0"/>
                <a:cs typeface="Consolas" pitchFamily="49" charset="0"/>
              </a:rPr>
              <a:t> Blog { Name = name };</a:t>
            </a:r>
          </a:p>
          <a:p>
            <a:pPr>
              <a:buNone/>
            </a:pPr>
            <a:r>
              <a:rPr lang="nl-BE" sz="2900" dirty="0">
                <a:latin typeface="Consolas" pitchFamily="49" charset="0"/>
                <a:cs typeface="Consolas" pitchFamily="49" charset="0"/>
              </a:rPr>
              <a:t>            db.Blogs.Add(blog);</a:t>
            </a:r>
          </a:p>
          <a:p>
            <a:pPr>
              <a:buNone/>
            </a:pPr>
            <a:r>
              <a:rPr lang="nl-BE" sz="2900" dirty="0">
                <a:latin typeface="Consolas" pitchFamily="49" charset="0"/>
                <a:cs typeface="Consolas" pitchFamily="49" charset="0"/>
              </a:rPr>
              <a:t>            db.SaveChanges();</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 Display all Blogs from the database</a:t>
            </a:r>
          </a:p>
          <a:p>
            <a:pPr>
              <a:buNone/>
            </a:pPr>
            <a:r>
              <a:rPr lang="nl-BE" sz="2900" dirty="0">
                <a:latin typeface="Consolas" pitchFamily="49" charset="0"/>
                <a:cs typeface="Consolas" pitchFamily="49" charset="0"/>
              </a:rPr>
              <a:t>            var query = from b </a:t>
            </a:r>
            <a:r>
              <a:rPr lang="nl-BE" sz="2900" b="1" dirty="0">
                <a:latin typeface="Consolas" pitchFamily="49" charset="0"/>
                <a:cs typeface="Consolas" pitchFamily="49" charset="0"/>
              </a:rPr>
              <a:t>in</a:t>
            </a:r>
            <a:r>
              <a:rPr lang="nl-BE" sz="2900" dirty="0">
                <a:latin typeface="Consolas" pitchFamily="49" charset="0"/>
                <a:cs typeface="Consolas" pitchFamily="49" charset="0"/>
              </a:rPr>
              <a:t> db.Blogs</a:t>
            </a:r>
          </a:p>
          <a:p>
            <a:pPr>
              <a:buNone/>
            </a:pPr>
            <a:r>
              <a:rPr lang="nl-BE" sz="2900" dirty="0">
                <a:latin typeface="Consolas" pitchFamily="49" charset="0"/>
                <a:cs typeface="Consolas" pitchFamily="49" charset="0"/>
              </a:rPr>
              <a:t>                        orderby b.Name</a:t>
            </a:r>
          </a:p>
          <a:p>
            <a:pPr>
              <a:buNone/>
            </a:pPr>
            <a:r>
              <a:rPr lang="nl-BE" sz="2900" dirty="0">
                <a:latin typeface="Consolas" pitchFamily="49" charset="0"/>
                <a:cs typeface="Consolas" pitchFamily="49" charset="0"/>
              </a:rPr>
              <a:t>                        select b;</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Console.WriteLine("All blogs in the database:");</a:t>
            </a:r>
          </a:p>
          <a:p>
            <a:pPr>
              <a:buNone/>
            </a:pPr>
            <a:r>
              <a:rPr lang="nl-BE" sz="2900" dirty="0">
                <a:latin typeface="Consolas" pitchFamily="49" charset="0"/>
                <a:cs typeface="Consolas" pitchFamily="49" charset="0"/>
              </a:rPr>
              <a:t>            </a:t>
            </a:r>
            <a:r>
              <a:rPr lang="nl-BE" sz="2900" b="1" dirty="0">
                <a:latin typeface="Consolas" pitchFamily="49" charset="0"/>
                <a:cs typeface="Consolas" pitchFamily="49" charset="0"/>
              </a:rPr>
              <a:t>foreach</a:t>
            </a:r>
            <a:r>
              <a:rPr lang="nl-BE" sz="2900" dirty="0">
                <a:latin typeface="Consolas" pitchFamily="49" charset="0"/>
                <a:cs typeface="Consolas" pitchFamily="49" charset="0"/>
              </a:rPr>
              <a:t> (var item </a:t>
            </a:r>
            <a:r>
              <a:rPr lang="nl-BE" sz="2900" b="1" dirty="0">
                <a:latin typeface="Consolas" pitchFamily="49" charset="0"/>
                <a:cs typeface="Consolas" pitchFamily="49" charset="0"/>
              </a:rPr>
              <a:t>in</a:t>
            </a:r>
            <a:r>
              <a:rPr lang="nl-BE" sz="2900" dirty="0">
                <a:latin typeface="Consolas" pitchFamily="49" charset="0"/>
                <a:cs typeface="Consolas" pitchFamily="49" charset="0"/>
              </a:rPr>
              <a:t> query)</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Console.WriteLine(item.Name);</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a:t>
            </a:r>
          </a:p>
          <a:p>
            <a:pPr>
              <a:buNone/>
            </a:pPr>
            <a:r>
              <a:rPr lang="nl-BE" sz="2900" dirty="0">
                <a:latin typeface="Consolas" pitchFamily="49" charset="0"/>
                <a:cs typeface="Consolas" pitchFamily="49" charset="0"/>
              </a:rPr>
              <a:t>            Console.WriteLine("Press any key to exit...");</a:t>
            </a:r>
          </a:p>
          <a:p>
            <a:pPr>
              <a:buNone/>
            </a:pPr>
            <a:r>
              <a:rPr lang="nl-BE" sz="2900" dirty="0">
                <a:latin typeface="Consolas" pitchFamily="49" charset="0"/>
                <a:cs typeface="Consolas" pitchFamily="49" charset="0"/>
              </a:rPr>
              <a:t>            Console.ReadKey();</a:t>
            </a:r>
          </a:p>
          <a:p>
            <a:pPr>
              <a:buNone/>
            </a:pPr>
            <a:r>
              <a:rPr lang="nl-BE" sz="2900" dirty="0">
                <a:latin typeface="Consolas" pitchFamily="49" charset="0"/>
                <a:cs typeface="Consolas" pitchFamily="49" charset="0"/>
              </a:rPr>
              <a:t>}</a:t>
            </a:r>
          </a:p>
          <a:p>
            <a:pPr>
              <a:buNone/>
            </a:pP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59</a:t>
            </a:fld>
            <a:endParaRPr lang="nl-BE"/>
          </a:p>
        </p:txBody>
      </p:sp>
    </p:spTree>
    <p:extLst>
      <p:ext uri="{BB962C8B-B14F-4D97-AF65-F5344CB8AC3E}">
        <p14:creationId xmlns:p14="http://schemas.microsoft.com/office/powerpoint/2010/main" val="319241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Entity Data Model</a:t>
            </a:r>
          </a:p>
        </p:txBody>
      </p:sp>
      <p:pic>
        <p:nvPicPr>
          <p:cNvPr id="1026" name="Picture 2" descr="http://www.code-magazine.com/ArticleImage.aspx?QuickID=0711051&amp;Image=Lerman_Fig1.jpg&amp;MaxWidth=100000"/>
          <p:cNvPicPr>
            <a:picLocks noChangeAspect="1" noChangeArrowheads="1"/>
          </p:cNvPicPr>
          <p:nvPr/>
        </p:nvPicPr>
        <p:blipFill>
          <a:blip r:embed="rId2" cstate="print"/>
          <a:srcRect/>
          <a:stretch>
            <a:fillRect/>
          </a:stretch>
        </p:blipFill>
        <p:spPr bwMode="auto">
          <a:xfrm>
            <a:off x="539552" y="1556792"/>
            <a:ext cx="8117318" cy="4536504"/>
          </a:xfrm>
          <a:prstGeom prst="rect">
            <a:avLst/>
          </a:prstGeom>
          <a:noFill/>
        </p:spPr>
      </p:pic>
      <p:sp>
        <p:nvSpPr>
          <p:cNvPr id="5" name="Slide Number Placeholder 4"/>
          <p:cNvSpPr>
            <a:spLocks noGrp="1"/>
          </p:cNvSpPr>
          <p:nvPr>
            <p:ph type="sldNum" sz="quarter" idx="12"/>
          </p:nvPr>
        </p:nvSpPr>
        <p:spPr/>
        <p:txBody>
          <a:bodyPr/>
          <a:lstStyle/>
          <a:p>
            <a:fld id="{685289B2-ADC7-4A12-9C67-3D3B8A281270}" type="slidenum">
              <a:rPr lang="nl-BE" smtClean="0"/>
              <a:pPr/>
              <a:t>6</a:t>
            </a:fld>
            <a:endParaRPr lang="nl-BE"/>
          </a:p>
        </p:txBody>
      </p:sp>
    </p:spTree>
    <p:extLst>
      <p:ext uri="{BB962C8B-B14F-4D97-AF65-F5344CB8AC3E}">
        <p14:creationId xmlns:p14="http://schemas.microsoft.com/office/powerpoint/2010/main" val="1072915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DBContext</a:t>
            </a:r>
          </a:p>
        </p:txBody>
      </p:sp>
      <p:sp>
        <p:nvSpPr>
          <p:cNvPr id="3" name="Content Placeholder 2"/>
          <p:cNvSpPr>
            <a:spLocks noGrp="1"/>
          </p:cNvSpPr>
          <p:nvPr>
            <p:ph idx="1"/>
          </p:nvPr>
        </p:nvSpPr>
        <p:spPr/>
        <p:txBody>
          <a:bodyPr/>
          <a:lstStyle/>
          <a:p>
            <a:r>
              <a:rPr lang="nl-BE" dirty="0">
                <a:hlinkClick r:id="rId2"/>
              </a:rPr>
              <a:t>http://msdn.microsoft.com/en-us/data/jj729737</a:t>
            </a: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60</a:t>
            </a:fld>
            <a:endParaRPr lang="nl-BE"/>
          </a:p>
        </p:txBody>
      </p:sp>
    </p:spTree>
    <p:extLst>
      <p:ext uri="{BB962C8B-B14F-4D97-AF65-F5344CB8AC3E}">
        <p14:creationId xmlns:p14="http://schemas.microsoft.com/office/powerpoint/2010/main" val="4277718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Bronnen</a:t>
            </a:r>
          </a:p>
        </p:txBody>
      </p:sp>
      <p:sp>
        <p:nvSpPr>
          <p:cNvPr id="3" name="Content Placeholder 2"/>
          <p:cNvSpPr>
            <a:spLocks noGrp="1"/>
          </p:cNvSpPr>
          <p:nvPr>
            <p:ph idx="1"/>
          </p:nvPr>
        </p:nvSpPr>
        <p:spPr/>
        <p:txBody>
          <a:bodyPr>
            <a:normAutofit fontScale="92500" lnSpcReduction="10000"/>
          </a:bodyPr>
          <a:lstStyle/>
          <a:p>
            <a:r>
              <a:rPr lang="nl-BE" dirty="0"/>
              <a:t>MSDN Website over ADO.NET Entity Framework: </a:t>
            </a:r>
            <a:r>
              <a:rPr lang="nl-BE" dirty="0">
                <a:hlinkClick r:id="rId2"/>
              </a:rPr>
              <a:t>https://msdn.microsoft.com/en-US/data/ef</a:t>
            </a:r>
            <a:endParaRPr lang="nl-BE" dirty="0"/>
          </a:p>
          <a:p>
            <a:r>
              <a:rPr lang="en-US" dirty="0"/>
              <a:t>Accessing Data with Microsoft .NET Framework 4: </a:t>
            </a:r>
            <a:r>
              <a:rPr lang="en-US" dirty="0">
                <a:hlinkClick r:id="rId3"/>
              </a:rPr>
              <a:t>https://ptgmedia.pearsoncmg.com/images/9780735627390/samplepages/9780735627390.pdf</a:t>
            </a:r>
            <a:r>
              <a:rPr lang="en-US" dirty="0"/>
              <a:t> </a:t>
            </a:r>
          </a:p>
          <a:p>
            <a:r>
              <a:rPr lang="nl-BE" dirty="0" err="1"/>
              <a:t>Introducing</a:t>
            </a:r>
            <a:r>
              <a:rPr lang="nl-BE" dirty="0"/>
              <a:t> ADO.NET Entity Framework: </a:t>
            </a:r>
            <a:r>
              <a:rPr lang="nl-BE" dirty="0">
                <a:hlinkClick r:id="rId4"/>
              </a:rPr>
              <a:t>http://www.code-magazine.com/article.aspx?quickid=0711051&amp;page=1</a:t>
            </a:r>
            <a:endParaRPr lang="nl-BE" dirty="0"/>
          </a:p>
          <a:p>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61</a:t>
            </a:fld>
            <a:endParaRPr lang="nl-BE"/>
          </a:p>
        </p:txBody>
      </p:sp>
    </p:spTree>
    <p:extLst>
      <p:ext uri="{BB962C8B-B14F-4D97-AF65-F5344CB8AC3E}">
        <p14:creationId xmlns:p14="http://schemas.microsoft.com/office/powerpoint/2010/main" val="2731029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Code First voorbeelden</a:t>
            </a:r>
          </a:p>
        </p:txBody>
      </p:sp>
      <p:sp>
        <p:nvSpPr>
          <p:cNvPr id="3" name="Content Placeholder 2"/>
          <p:cNvSpPr>
            <a:spLocks noGrp="1"/>
          </p:cNvSpPr>
          <p:nvPr>
            <p:ph idx="1"/>
          </p:nvPr>
        </p:nvSpPr>
        <p:spPr/>
        <p:txBody>
          <a:bodyPr/>
          <a:lstStyle/>
          <a:p>
            <a:r>
              <a:rPr lang="nl-BE" dirty="0">
                <a:hlinkClick r:id="rId2"/>
              </a:rPr>
              <a:t>http://www.code-magazine.com/Article.aspx?quickid=1108051</a:t>
            </a:r>
            <a:endParaRPr lang="nl-BE" dirty="0"/>
          </a:p>
        </p:txBody>
      </p:sp>
      <p:sp>
        <p:nvSpPr>
          <p:cNvPr id="4" name="Slide Number Placeholder 3"/>
          <p:cNvSpPr>
            <a:spLocks noGrp="1"/>
          </p:cNvSpPr>
          <p:nvPr>
            <p:ph type="sldNum" sz="quarter" idx="12"/>
          </p:nvPr>
        </p:nvSpPr>
        <p:spPr/>
        <p:txBody>
          <a:bodyPr/>
          <a:lstStyle/>
          <a:p>
            <a:fld id="{685289B2-ADC7-4A12-9C67-3D3B8A281270}" type="slidenum">
              <a:rPr lang="nl-BE" smtClean="0"/>
              <a:pPr/>
              <a:t>62</a:t>
            </a:fld>
            <a:endParaRPr lang="nl-BE"/>
          </a:p>
        </p:txBody>
      </p:sp>
    </p:spTree>
    <p:extLst>
      <p:ext uri="{BB962C8B-B14F-4D97-AF65-F5344CB8AC3E}">
        <p14:creationId xmlns:p14="http://schemas.microsoft.com/office/powerpoint/2010/main" val="16972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Data Model in Entity Framework</a:t>
            </a:r>
          </a:p>
        </p:txBody>
      </p:sp>
      <p:sp>
        <p:nvSpPr>
          <p:cNvPr id="3" name="Content Placeholder 2"/>
          <p:cNvSpPr>
            <a:spLocks noGrp="1"/>
          </p:cNvSpPr>
          <p:nvPr>
            <p:ph idx="1"/>
          </p:nvPr>
        </p:nvSpPr>
        <p:spPr/>
        <p:txBody>
          <a:bodyPr/>
          <a:lstStyle/>
          <a:p>
            <a:r>
              <a:rPr lang="nl-BE" dirty="0"/>
              <a:t>Entity Data Model wizard</a:t>
            </a:r>
          </a:p>
          <a:p>
            <a:pPr lvl="1"/>
            <a:r>
              <a:rPr lang="nl-BE" dirty="0"/>
              <a:t>Laat toe om vlug een model gebaseerd op een bestaande databank te creëren</a:t>
            </a:r>
          </a:p>
          <a:p>
            <a:pPr lvl="1"/>
            <a:r>
              <a:rPr lang="nl-BE" dirty="0"/>
              <a:t>Voorbeeld </a:t>
            </a:r>
          </a:p>
        </p:txBody>
      </p:sp>
      <p:sp>
        <p:nvSpPr>
          <p:cNvPr id="4" name="Slide Number Placeholder 3"/>
          <p:cNvSpPr>
            <a:spLocks noGrp="1"/>
          </p:cNvSpPr>
          <p:nvPr>
            <p:ph type="sldNum" sz="quarter" idx="12"/>
          </p:nvPr>
        </p:nvSpPr>
        <p:spPr/>
        <p:txBody>
          <a:bodyPr/>
          <a:lstStyle/>
          <a:p>
            <a:fld id="{685289B2-ADC7-4A12-9C67-3D3B8A281270}" type="slidenum">
              <a:rPr lang="nl-BE" smtClean="0"/>
              <a:pPr/>
              <a:t>7</a:t>
            </a:fld>
            <a:endParaRPr lang="nl-BE"/>
          </a:p>
        </p:txBody>
      </p:sp>
    </p:spTree>
    <p:extLst>
      <p:ext uri="{BB962C8B-B14F-4D97-AF65-F5344CB8AC3E}">
        <p14:creationId xmlns:p14="http://schemas.microsoft.com/office/powerpoint/2010/main" val="201546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a:t>Entity Data Model in Entity Framework</a:t>
            </a:r>
          </a:p>
        </p:txBody>
      </p:sp>
      <p:pic>
        <p:nvPicPr>
          <p:cNvPr id="58370" name="Picture 2" descr="http://www.sdn.nl/Portals/0/Upload/Images/2009/Website/lerman_ADONETentityframework_image001.jpg"/>
          <p:cNvPicPr>
            <a:picLocks noChangeAspect="1" noChangeArrowheads="1"/>
          </p:cNvPicPr>
          <p:nvPr/>
        </p:nvPicPr>
        <p:blipFill>
          <a:blip r:embed="rId2" cstate="print"/>
          <a:srcRect/>
          <a:stretch>
            <a:fillRect/>
          </a:stretch>
        </p:blipFill>
        <p:spPr bwMode="auto">
          <a:xfrm>
            <a:off x="1115616" y="1484784"/>
            <a:ext cx="6624736" cy="4987162"/>
          </a:xfrm>
          <a:prstGeom prst="rect">
            <a:avLst/>
          </a:prstGeom>
          <a:noFill/>
        </p:spPr>
      </p:pic>
      <p:sp>
        <p:nvSpPr>
          <p:cNvPr id="4" name="Slide Number Placeholder 3"/>
          <p:cNvSpPr>
            <a:spLocks noGrp="1"/>
          </p:cNvSpPr>
          <p:nvPr>
            <p:ph type="sldNum" sz="quarter" idx="12"/>
          </p:nvPr>
        </p:nvSpPr>
        <p:spPr/>
        <p:txBody>
          <a:bodyPr/>
          <a:lstStyle/>
          <a:p>
            <a:fld id="{685289B2-ADC7-4A12-9C67-3D3B8A281270}" type="slidenum">
              <a:rPr lang="nl-BE" smtClean="0"/>
              <a:pPr/>
              <a:t>8</a:t>
            </a:fld>
            <a:endParaRPr lang="nl-BE"/>
          </a:p>
        </p:txBody>
      </p:sp>
      <p:sp>
        <p:nvSpPr>
          <p:cNvPr id="5" name="Content Placeholder 2"/>
          <p:cNvSpPr>
            <a:spLocks noGrp="1"/>
          </p:cNvSpPr>
          <p:nvPr>
            <p:ph idx="1"/>
          </p:nvPr>
        </p:nvSpPr>
        <p:spPr>
          <a:xfrm>
            <a:off x="2699792" y="1600201"/>
            <a:ext cx="3610744" cy="1180728"/>
          </a:xfrm>
        </p:spPr>
        <p:txBody>
          <a:bodyPr/>
          <a:lstStyle/>
          <a:p>
            <a:pPr>
              <a:buNone/>
            </a:pPr>
            <a:r>
              <a:rPr lang="nl-BE" dirty="0"/>
              <a:t>Databankschema</a:t>
            </a:r>
          </a:p>
        </p:txBody>
      </p:sp>
    </p:spTree>
    <p:extLst>
      <p:ext uri="{BB962C8B-B14F-4D97-AF65-F5344CB8AC3E}">
        <p14:creationId xmlns:p14="http://schemas.microsoft.com/office/powerpoint/2010/main" val="46071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http://www.sdn.nl/Portals/0/Upload/Images/2009/Website/lerman_ADONETentityframework_image002.jpg"/>
          <p:cNvPicPr>
            <a:picLocks noChangeAspect="1" noChangeArrowheads="1"/>
          </p:cNvPicPr>
          <p:nvPr/>
        </p:nvPicPr>
        <p:blipFill>
          <a:blip r:embed="rId2" cstate="print"/>
          <a:srcRect/>
          <a:stretch>
            <a:fillRect/>
          </a:stretch>
        </p:blipFill>
        <p:spPr bwMode="auto">
          <a:xfrm>
            <a:off x="3997399" y="2043041"/>
            <a:ext cx="5039097" cy="4842343"/>
          </a:xfrm>
          <a:prstGeom prst="rect">
            <a:avLst/>
          </a:prstGeom>
          <a:noFill/>
        </p:spPr>
      </p:pic>
      <p:sp>
        <p:nvSpPr>
          <p:cNvPr id="2" name="Title 1"/>
          <p:cNvSpPr>
            <a:spLocks noGrp="1"/>
          </p:cNvSpPr>
          <p:nvPr>
            <p:ph type="title"/>
          </p:nvPr>
        </p:nvSpPr>
        <p:spPr/>
        <p:txBody>
          <a:bodyPr>
            <a:normAutofit fontScale="90000"/>
          </a:bodyPr>
          <a:lstStyle/>
          <a:p>
            <a:r>
              <a:rPr lang="nl-BE" dirty="0"/>
              <a:t>Entity Data Model in Entity Framework</a:t>
            </a:r>
          </a:p>
        </p:txBody>
      </p:sp>
      <p:sp>
        <p:nvSpPr>
          <p:cNvPr id="3" name="Content Placeholder 2"/>
          <p:cNvSpPr>
            <a:spLocks noGrp="1"/>
          </p:cNvSpPr>
          <p:nvPr>
            <p:ph idx="1"/>
          </p:nvPr>
        </p:nvSpPr>
        <p:spPr/>
        <p:txBody>
          <a:bodyPr/>
          <a:lstStyle/>
          <a:p>
            <a:r>
              <a:rPr lang="nl-BE" dirty="0"/>
              <a:t>Corresponderende Model (gemaakt in EF Designer)</a:t>
            </a:r>
          </a:p>
          <a:p>
            <a:r>
              <a:rPr lang="nl-BE" dirty="0"/>
              <a:t>Relaties tussen </a:t>
            </a:r>
            <a:br>
              <a:rPr lang="nl-BE" dirty="0"/>
            </a:br>
            <a:r>
              <a:rPr lang="nl-BE" dirty="0"/>
              <a:t>2 entities: niet via</a:t>
            </a:r>
            <a:br>
              <a:rPr lang="nl-BE" dirty="0"/>
            </a:br>
            <a:r>
              <a:rPr lang="nl-BE" dirty="0"/>
              <a:t>FK, maar door </a:t>
            </a:r>
            <a:br>
              <a:rPr lang="nl-BE" dirty="0"/>
            </a:br>
            <a:r>
              <a:rPr lang="nl-BE" dirty="0"/>
              <a:t>navigatieproperties</a:t>
            </a:r>
            <a:br>
              <a:rPr lang="nl-BE" dirty="0"/>
            </a:br>
            <a:endParaRPr lang="nl-BE" dirty="0"/>
          </a:p>
          <a:p>
            <a:pPr>
              <a:buNone/>
            </a:pPr>
            <a:endParaRPr lang="nl-BE" dirty="0"/>
          </a:p>
        </p:txBody>
      </p:sp>
      <p:sp>
        <p:nvSpPr>
          <p:cNvPr id="5" name="Slide Number Placeholder 4"/>
          <p:cNvSpPr>
            <a:spLocks noGrp="1"/>
          </p:cNvSpPr>
          <p:nvPr>
            <p:ph type="sldNum" sz="quarter" idx="12"/>
          </p:nvPr>
        </p:nvSpPr>
        <p:spPr/>
        <p:txBody>
          <a:bodyPr/>
          <a:lstStyle/>
          <a:p>
            <a:fld id="{685289B2-ADC7-4A12-9C67-3D3B8A281270}" type="slidenum">
              <a:rPr lang="nl-BE" smtClean="0"/>
              <a:pPr/>
              <a:t>9</a:t>
            </a:fld>
            <a:endParaRPr lang="nl-BE"/>
          </a:p>
        </p:txBody>
      </p:sp>
      <p:sp>
        <p:nvSpPr>
          <p:cNvPr id="6" name="Oval 5"/>
          <p:cNvSpPr/>
          <p:nvPr/>
        </p:nvSpPr>
        <p:spPr>
          <a:xfrm>
            <a:off x="3779912" y="3212976"/>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Oval 6"/>
          <p:cNvSpPr/>
          <p:nvPr/>
        </p:nvSpPr>
        <p:spPr>
          <a:xfrm>
            <a:off x="5508104" y="3645024"/>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l 7"/>
          <p:cNvSpPr/>
          <p:nvPr/>
        </p:nvSpPr>
        <p:spPr>
          <a:xfrm>
            <a:off x="3995936" y="5445224"/>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l 8"/>
          <p:cNvSpPr/>
          <p:nvPr/>
        </p:nvSpPr>
        <p:spPr>
          <a:xfrm>
            <a:off x="5652120" y="5733256"/>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l 9"/>
          <p:cNvSpPr/>
          <p:nvPr/>
        </p:nvSpPr>
        <p:spPr>
          <a:xfrm>
            <a:off x="7271792" y="4653136"/>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Oval 10"/>
          <p:cNvSpPr/>
          <p:nvPr/>
        </p:nvSpPr>
        <p:spPr>
          <a:xfrm>
            <a:off x="7164288" y="6453336"/>
            <a:ext cx="1872208" cy="28803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08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1151</TotalTime>
  <Words>1940</Words>
  <Application>Microsoft Office PowerPoint</Application>
  <PresentationFormat>Diavoorstelling (4:3)</PresentationFormat>
  <Paragraphs>418</Paragraphs>
  <Slides>62</Slides>
  <Notes>0</Notes>
  <HiddenSlides>0</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62</vt:i4>
      </vt:variant>
    </vt:vector>
  </HeadingPairs>
  <TitlesOfParts>
    <vt:vector size="73" baseType="lpstr">
      <vt:lpstr>Arial</vt:lpstr>
      <vt:lpstr>Calibri</vt:lpstr>
      <vt:lpstr>Consolas</vt:lpstr>
      <vt:lpstr>Corbel</vt:lpstr>
      <vt:lpstr>odisee_template</vt:lpstr>
      <vt:lpstr>2_Odisee</vt:lpstr>
      <vt:lpstr>3_Odisee</vt:lpstr>
      <vt:lpstr>7_Odisee</vt:lpstr>
      <vt:lpstr>4_Odisee</vt:lpstr>
      <vt:lpstr>5_Odisee</vt:lpstr>
      <vt:lpstr>6_Odisee</vt:lpstr>
      <vt:lpstr>Entity Framework</vt:lpstr>
      <vt:lpstr>Entity Framework: waarom?</vt:lpstr>
      <vt:lpstr>Entity Framework: waarom?</vt:lpstr>
      <vt:lpstr>Entity relationship model vs relationeel model</vt:lpstr>
      <vt:lpstr>Entity Framework</vt:lpstr>
      <vt:lpstr>Entity Data Model</vt:lpstr>
      <vt:lpstr>Entity Data Model in Entity Framework</vt:lpstr>
      <vt:lpstr>Entity Data Model in Entity Framework</vt:lpstr>
      <vt:lpstr>Entity Data Model in Entity Framework</vt:lpstr>
      <vt:lpstr>Entity Data Model in Entity Framework</vt:lpstr>
      <vt:lpstr>Van data model naar klassen</vt:lpstr>
      <vt:lpstr>Van data model naar klassen</vt:lpstr>
      <vt:lpstr>Entity Framework vs LINQ to SQL</vt:lpstr>
      <vt:lpstr>Giving life to models</vt:lpstr>
      <vt:lpstr>Giving life to models</vt:lpstr>
      <vt:lpstr>3-tier</vt:lpstr>
      <vt:lpstr>Lagen in Entity Framework</vt:lpstr>
      <vt:lpstr>Conceptueel model</vt:lpstr>
      <vt:lpstr>Storage model</vt:lpstr>
      <vt:lpstr>Model Mappings</vt:lpstr>
      <vt:lpstr>Voorbeeld</vt:lpstr>
      <vt:lpstr>Entity?</vt:lpstr>
      <vt:lpstr>Relaties?</vt:lpstr>
      <vt:lpstr>Containers?</vt:lpstr>
      <vt:lpstr>Corresponderende SSDL voor Customers tabel</vt:lpstr>
      <vt:lpstr>Corresponderende SSDL voor Customers tabel</vt:lpstr>
      <vt:lpstr>Corresponderende CSDL bestand voor Customers EntitySet</vt:lpstr>
      <vt:lpstr>Corresponderende CSDL bestand voor Customers EntitySet</vt:lpstr>
      <vt:lpstr>Corresponderende MSL bestand voor mapping tussen Customers tabel en Customers EntitySet</vt:lpstr>
      <vt:lpstr>Corresponderende MSL bestand voor mapping tussen Customers tabel en Customers EntitySet</vt:lpstr>
      <vt:lpstr>Mapping van één enkele entity naar meerdere tabellen</vt:lpstr>
      <vt:lpstr>MSL mapping tussen Employee EntityType en 2 relationele tabellen</vt:lpstr>
      <vt:lpstr>MSL mapping tussen Employee EntityType en 2 relationele tabellen</vt:lpstr>
      <vt:lpstr>Mapping relationships</vt:lpstr>
      <vt:lpstr>Mapping relationships</vt:lpstr>
      <vt:lpstr>OverERving</vt:lpstr>
      <vt:lpstr>Overerving</vt:lpstr>
      <vt:lpstr>Table per Class Hierarchy (TPH)</vt:lpstr>
      <vt:lpstr>TPH: voorbeeld</vt:lpstr>
      <vt:lpstr>TPH: voorbeeld</vt:lpstr>
      <vt:lpstr>TPH: voorbeeld</vt:lpstr>
      <vt:lpstr>TPH: voorbeeld</vt:lpstr>
      <vt:lpstr>Table per Type (TPT)</vt:lpstr>
      <vt:lpstr>TPT: voorbeeld</vt:lpstr>
      <vt:lpstr>TPT: voorbeeld</vt:lpstr>
      <vt:lpstr>Table per Concrete Class (TPC)</vt:lpstr>
      <vt:lpstr>TPC: voorbeeld</vt:lpstr>
      <vt:lpstr>DeMO</vt:lpstr>
      <vt:lpstr>Model First vs Database First vs Code First Model</vt:lpstr>
      <vt:lpstr>EF Development Workflows</vt:lpstr>
      <vt:lpstr>EF Database First</vt:lpstr>
      <vt:lpstr>Entity Framework Code First to an Existing Database</vt:lpstr>
      <vt:lpstr>EF Code First to a New Database</vt:lpstr>
      <vt:lpstr>EF Model First (new database)</vt:lpstr>
      <vt:lpstr>DBContext</vt:lpstr>
      <vt:lpstr>DbContext</vt:lpstr>
      <vt:lpstr>Een afgeleide klasse van DBContext maken</vt:lpstr>
      <vt:lpstr>DbContext: levensduur</vt:lpstr>
      <vt:lpstr>DbContext</vt:lpstr>
      <vt:lpstr>DBContext</vt:lpstr>
      <vt:lpstr>Bronnen</vt:lpstr>
      <vt:lpstr>Code First voorbeelden</vt:lpstr>
    </vt:vector>
  </TitlesOfParts>
  <Company>KAHOHUB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Peter Demeester</dc:creator>
  <cp:lastModifiedBy>Peter Demeester</cp:lastModifiedBy>
  <cp:revision>30</cp:revision>
  <dcterms:created xsi:type="dcterms:W3CDTF">2015-03-26T20:01:08Z</dcterms:created>
  <dcterms:modified xsi:type="dcterms:W3CDTF">2018-03-27T19:49:21Z</dcterms:modified>
</cp:coreProperties>
</file>