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96"/>
  </p:notesMasterIdLst>
  <p:handoutMasterIdLst>
    <p:handoutMasterId r:id="rId97"/>
  </p:handoutMasterIdLst>
  <p:sldIdLst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71" r:id="rId52"/>
    <p:sldId id="372" r:id="rId53"/>
    <p:sldId id="37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70" r:id="rId64"/>
    <p:sldId id="324" r:id="rId65"/>
    <p:sldId id="325" r:id="rId66"/>
    <p:sldId id="369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68" r:id="rId9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9293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936" y="132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22/04/2018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22/04/2018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A7E9-37F4-4888-AE31-2F83C88CEE4B}" type="datetime1">
              <a:rPr lang="nl-BE" smtClean="0"/>
              <a:pPr/>
              <a:t>22/04/2018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59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22/04/2018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22/04/2018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22/04/2018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ApplicationDatabase.html" TargetMode="External"/><Relationship Id="rId2" Type="http://schemas.openxmlformats.org/officeDocument/2006/relationships/hyperlink" Target="http://martinfowler.com/bliki/IntegrationDatabase.html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2/03/27/picking_a_no_sql_winner/" TargetMode="External"/><Relationship Id="rId2" Type="http://schemas.openxmlformats.org/officeDocument/2006/relationships/hyperlink" Target="https://www.mongodb.com/who-uses-mongodb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210568/Quick-JSON-Tutorial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getting-started/csharp/" TargetMode="External"/><Relationship Id="rId2" Type="http://schemas.openxmlformats.org/officeDocument/2006/relationships/hyperlink" Target="http://mongodb.github.io/mongo-csharp-driver/2.5/getting_started/" TargetMode="Externa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en.wikipedia.org/wiki/Redis" TargetMode="Externa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datastax.com/resources/getting-started-apache-cassandra-and-c-net" TargetMode="External"/><Relationship Id="rId2" Type="http://schemas.openxmlformats.org/officeDocument/2006/relationships/hyperlink" Target="http://cassandra.apache.org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guru99.com/cassandra-tutorial.html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cassandra.apache.org/" TargetMode="External"/><Relationship Id="rId3" Type="http://schemas.openxmlformats.org/officeDocument/2006/relationships/hyperlink" Target="http://www.mongodb.org/" TargetMode="External"/><Relationship Id="rId7" Type="http://schemas.openxmlformats.org/officeDocument/2006/relationships/hyperlink" Target="http://couchdb.apache.org/" TargetMode="External"/><Relationship Id="rId2" Type="http://schemas.openxmlformats.org/officeDocument/2006/relationships/hyperlink" Target="http://code.google.com/p/redis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memcached.org/" TargetMode="External"/><Relationship Id="rId5" Type="http://schemas.openxmlformats.org/officeDocument/2006/relationships/hyperlink" Target="http://aws.amazon.com/s3/" TargetMode="External"/><Relationship Id="rId4" Type="http://schemas.openxmlformats.org/officeDocument/2006/relationships/hyperlink" Target="http://hadoop.apache.org/" TargetMode="External"/><Relationship Id="rId9" Type="http://schemas.openxmlformats.org/officeDocument/2006/relationships/hyperlink" Target="https://wiki.basho.com/display/RIAK/Riak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hbase.apache.org/book/architecture.html" TargetMode="External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code.msdn.microsoft.com/Getting-started-with-37dbd5bd" TargetMode="External"/><Relationship Id="rId3" Type="http://schemas.openxmlformats.org/officeDocument/2006/relationships/hyperlink" Target="http://readwrite.com/2009/02/12/is-the-relational-database-doomed" TargetMode="External"/><Relationship Id="rId7" Type="http://schemas.openxmlformats.org/officeDocument/2006/relationships/hyperlink" Target="http://www.youtube.com/watch?v=qI_g07C_Q5I" TargetMode="External"/><Relationship Id="rId2" Type="http://schemas.openxmlformats.org/officeDocument/2006/relationships/hyperlink" Target="http://tweakers.net/reviews/2354/1/nosql-maar-wat-is-het-dan-wel-inleiding.html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blog.nahurst.com/visual-guide-to-nosql-systems" TargetMode="External"/><Relationship Id="rId5" Type="http://schemas.openxmlformats.org/officeDocument/2006/relationships/hyperlink" Target="https://blog.heroku.com/archives/2010/7/20/nosql" TargetMode="External"/><Relationship Id="rId4" Type="http://schemas.openxmlformats.org/officeDocument/2006/relationships/hyperlink" Target="http://readwrite.com/2010/08/26/lhc-couchdb" TargetMode="External"/><Relationship Id="rId9" Type="http://schemas.openxmlformats.org/officeDocument/2006/relationships/hyperlink" Target="http://blog.mongolab.com/2012/08/why-is-mongodb-wildly-popular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effectLst>
                  <a:outerShdw blurRad="50800" dist="50800" dir="5400000" algn="ctr" rotWithShape="0">
                    <a:srgbClr val="000000">
                      <a:alpha val="92000"/>
                    </a:srgbClr>
                  </a:outerShdw>
                </a:effectLst>
              </a:rPr>
              <a:t>Inleiding tot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Not only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EC4A0-5FDB-410F-BBCE-78B99FAD73F5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34818" name="Picture 2" descr="http://beyondplm.com/wp-content/uploads/2012/12/nosql-pl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3645024"/>
            <a:ext cx="264795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500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 een rij van een tabel:</a:t>
            </a:r>
          </a:p>
          <a:p>
            <a:pPr lvl="1"/>
            <a:r>
              <a:rPr lang="nl-BE" dirty="0"/>
              <a:t>Enkel eenvoudige data opslaan (zg. tuples)</a:t>
            </a:r>
          </a:p>
          <a:p>
            <a:pPr lvl="1"/>
            <a:r>
              <a:rPr lang="nl-BE" dirty="0"/>
              <a:t>Niet mogelijk om een list in één record op te slaan</a:t>
            </a:r>
          </a:p>
          <a:p>
            <a:pPr lvl="1"/>
            <a:r>
              <a:rPr lang="nl-BE" dirty="0"/>
              <a:t>Dit is wel mogelijk in een datastructuur</a:t>
            </a:r>
          </a:p>
          <a:p>
            <a:r>
              <a:rPr lang="nl-BE" dirty="0"/>
              <a:t>Ingewikkelde datastructuur dient wel op een of andere manier vertaald te worden naar relationeel model</a:t>
            </a:r>
          </a:p>
          <a:p>
            <a:r>
              <a:rPr lang="nl-BE" dirty="0"/>
              <a:t>Dus: impedance mismatch: 2 verschillende representaties die vertaling nodig hebben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247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In jaren 90 proberen op te lossen met object-geöriënteerde databanken</a:t>
            </a:r>
          </a:p>
          <a:p>
            <a:pPr lvl="1"/>
            <a:r>
              <a:rPr lang="nl-NL" dirty="0"/>
              <a:t>Geen succes</a:t>
            </a:r>
          </a:p>
          <a:p>
            <a:r>
              <a:rPr lang="nl-NL" dirty="0"/>
              <a:t>Succes van RDBMS:</a:t>
            </a:r>
          </a:p>
          <a:p>
            <a:pPr lvl="1"/>
            <a:r>
              <a:rPr lang="nl-NL" dirty="0"/>
              <a:t>SQL (quasi standaard)</a:t>
            </a:r>
          </a:p>
          <a:p>
            <a:pPr lvl="1"/>
            <a:r>
              <a:rPr lang="nl-NL" dirty="0"/>
              <a:t>Eenvoudig aan te leren</a:t>
            </a:r>
          </a:p>
          <a:p>
            <a:pPr lvl="1"/>
            <a:r>
              <a:rPr lang="nl-NL" dirty="0"/>
              <a:t>Leidde ook tot onderscheid tussen software ontwikkelaars en database admins</a:t>
            </a:r>
          </a:p>
          <a:p>
            <a:r>
              <a:rPr lang="nl-NL" dirty="0"/>
              <a:t>Nu:</a:t>
            </a:r>
          </a:p>
          <a:p>
            <a:pPr lvl="1"/>
            <a:r>
              <a:rPr lang="nl-NL" dirty="0"/>
              <a:t>Proberen op te lossen via bijv. document-based NoSQL databanken zoals MongoDb (zie straks)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142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Kenmerken NoSQL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NoSQL databanken gebruiken geen SQL</a:t>
            </a:r>
          </a:p>
          <a:p>
            <a:pPr lvl="1"/>
            <a:r>
              <a:rPr lang="nl-BE" dirty="0"/>
              <a:t>Sommige hebben eigen querytaal die goed op SQL lijkt: bijv. Cassandra heeft CQL.</a:t>
            </a:r>
          </a:p>
          <a:p>
            <a:pPr lvl="1"/>
            <a:r>
              <a:rPr lang="nl-BE" dirty="0"/>
              <a:t>Maar geen enkele heeft querytaal die zo flexibel is als SQL</a:t>
            </a:r>
          </a:p>
          <a:p>
            <a:r>
              <a:rPr lang="nl-BE" dirty="0"/>
              <a:t>Zijn over het algemeen open source projecten</a:t>
            </a:r>
          </a:p>
          <a:p>
            <a:r>
              <a:rPr lang="nl-BE" dirty="0"/>
              <a:t>Gemaakt om op clusters te lopen (in tegenstelling tot klassieke RDBMS)</a:t>
            </a:r>
          </a:p>
          <a:p>
            <a:pPr lvl="1"/>
            <a:r>
              <a:rPr lang="nl-BE" dirty="0"/>
              <a:t>Gevolgen:</a:t>
            </a:r>
          </a:p>
          <a:p>
            <a:pPr lvl="2"/>
            <a:r>
              <a:rPr lang="nl-BE" dirty="0"/>
              <a:t>RDBMS gebruiken ACID transacties om consistentie te garanderen</a:t>
            </a:r>
          </a:p>
          <a:p>
            <a:pPr lvl="2"/>
            <a:r>
              <a:rPr lang="nl-BE" i="1" dirty="0"/>
              <a:t>Garanderen van consistentie is niet vanzelfsprekend op clusters</a:t>
            </a:r>
          </a:p>
          <a:p>
            <a:r>
              <a:rPr lang="nl-BE" dirty="0"/>
              <a:t>Uitzondering: graafdatabanken =&gt; single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97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Kenmerken NoSQL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Typisch gemaakt in 21</a:t>
            </a:r>
            <a:r>
              <a:rPr lang="nl-BE" baseline="30000" dirty="0"/>
              <a:t>ste</a:t>
            </a:r>
            <a:r>
              <a:rPr lang="nl-BE" dirty="0"/>
              <a:t> eeuw</a:t>
            </a:r>
          </a:p>
          <a:p>
            <a:r>
              <a:rPr lang="nl-BE" dirty="0"/>
              <a:t>NoSQL: gebruiken geen schema (</a:t>
            </a:r>
            <a:r>
              <a:rPr lang="nl-BE" b="1" dirty="0"/>
              <a:t>schemaless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Kan zonder problemen velden toevoegen zonder databankstructuur te moeten aanpassen (dus geen ALTER table zoals in SQL)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4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Polyglot persistentie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Verschillende databanksystemen gebruiken in verschillende omstandigheden</a:t>
            </a:r>
          </a:p>
          <a:p>
            <a:r>
              <a:rPr lang="nl-BE" dirty="0"/>
              <a:t>Ipv standaard RDBMS te nemen</a:t>
            </a:r>
          </a:p>
          <a:p>
            <a:pPr lvl="1"/>
            <a:r>
              <a:rPr lang="nl-BE" dirty="0"/>
              <a:t>Eerst proberen te begrijpen wat de data is die we willen opslaan en hoe we die kunnen manipuleren</a:t>
            </a:r>
          </a:p>
          <a:p>
            <a:pPr lvl="1"/>
            <a:r>
              <a:rPr lang="nl-BE" dirty="0"/>
              <a:t>Bedrijven zullen meerdere databanksystemen gebruiken afhankelijk van de omstandigheid</a:t>
            </a:r>
          </a:p>
          <a:p>
            <a:r>
              <a:rPr lang="nl-BE" dirty="0"/>
              <a:t>Verschuiving van </a:t>
            </a:r>
            <a:r>
              <a:rPr lang="nl-BE" i="1" dirty="0"/>
              <a:t>integratie</a:t>
            </a:r>
            <a:r>
              <a:rPr lang="nl-BE" dirty="0"/>
              <a:t>databanken naar</a:t>
            </a:r>
            <a:r>
              <a:rPr lang="nl-BE" i="1" dirty="0"/>
              <a:t> applicatie</a:t>
            </a:r>
            <a:r>
              <a:rPr lang="nl-BE" dirty="0"/>
              <a:t>databanken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02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Polyglot persistentie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948" y="1523232"/>
            <a:ext cx="8181252" cy="4525963"/>
          </a:xfrm>
        </p:spPr>
        <p:txBody>
          <a:bodyPr>
            <a:normAutofit/>
          </a:bodyPr>
          <a:lstStyle/>
          <a:p>
            <a:r>
              <a:rPr lang="nl-BE" dirty="0"/>
              <a:t>Integratiedatabanken vs applicatiedatabanken</a:t>
            </a:r>
          </a:p>
          <a:p>
            <a:pPr lvl="1"/>
            <a:r>
              <a:rPr lang="nl-BE" dirty="0"/>
              <a:t>Integratie: centraal instrument waarvan verschillende applicaties gebruik maken (zie </a:t>
            </a:r>
            <a:r>
              <a:rPr lang="nl-BE" dirty="0">
                <a:hlinkClick r:id="rId2"/>
              </a:rPr>
              <a:t>http://martinfowler.com/bliki/IntegrationDatabase.html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Applicatiedatabank: één geschikte databank per applicatie gebruiken (zie </a:t>
            </a:r>
            <a:r>
              <a:rPr lang="nl-BE" dirty="0">
                <a:hlinkClick r:id="rId3"/>
              </a:rPr>
              <a:t>http://martinfowler.com/bliki/ApplicationDatabase.html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41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Soorten NOSQL databanken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32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generatie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Datamodel</a:t>
            </a:r>
          </a:p>
          <a:p>
            <a:pPr lvl="1"/>
            <a:r>
              <a:rPr lang="nl-BE" dirty="0"/>
              <a:t>model waardoor we data zien en manipuleren</a:t>
            </a:r>
          </a:p>
          <a:p>
            <a:pPr lvl="1"/>
            <a:r>
              <a:rPr lang="nl-BE" dirty="0"/>
              <a:t>Beschrijft hoe we interageren met data in databank</a:t>
            </a:r>
          </a:p>
          <a:p>
            <a:r>
              <a:rPr lang="nl-BE" dirty="0"/>
              <a:t>Meest gekende:</a:t>
            </a:r>
          </a:p>
          <a:p>
            <a:pPr lvl="1"/>
            <a:r>
              <a:rPr lang="nl-BE" dirty="0"/>
              <a:t>Relationele datamodel</a:t>
            </a:r>
          </a:p>
          <a:p>
            <a:pPr lvl="2"/>
            <a:r>
              <a:rPr lang="nl-BE" dirty="0"/>
              <a:t>Verzameling tabellen, met rijen, en elke rij stelt een entiteit voor</a:t>
            </a:r>
          </a:p>
          <a:p>
            <a:pPr lvl="2"/>
            <a:r>
              <a:rPr lang="nl-BE" dirty="0"/>
              <a:t>Relaties tussen tabellen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05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Nieuwe generatie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NoSQL (Not only SQL) databanktypes</a:t>
            </a:r>
          </a:p>
          <a:p>
            <a:pPr lvl="1"/>
            <a:r>
              <a:rPr lang="nl-BE" dirty="0"/>
              <a:t>Document based</a:t>
            </a:r>
          </a:p>
          <a:p>
            <a:pPr lvl="1"/>
            <a:r>
              <a:rPr lang="nl-BE" dirty="0"/>
              <a:t>Key-value</a:t>
            </a:r>
          </a:p>
          <a:p>
            <a:pPr lvl="1"/>
            <a:r>
              <a:rPr lang="nl-BE" dirty="0"/>
              <a:t>Column-oriented </a:t>
            </a:r>
          </a:p>
          <a:p>
            <a:pPr lvl="1"/>
            <a:r>
              <a:rPr lang="nl-BE" dirty="0"/>
              <a:t>Graph</a:t>
            </a:r>
          </a:p>
          <a:p>
            <a:pPr lvl="1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3923928" y="2204864"/>
            <a:ext cx="4032448" cy="1512168"/>
            <a:chOff x="3923928" y="2204864"/>
            <a:chExt cx="4032448" cy="1512168"/>
          </a:xfrm>
        </p:grpSpPr>
        <p:sp>
          <p:nvSpPr>
            <p:cNvPr id="5" name="Right Brace 4"/>
            <p:cNvSpPr/>
            <p:nvPr/>
          </p:nvSpPr>
          <p:spPr>
            <a:xfrm>
              <a:off x="3923928" y="2204864"/>
              <a:ext cx="432048" cy="151216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5976" y="2780928"/>
              <a:ext cx="36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dirty="0"/>
                <a:t>aggregatiedatabanken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6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Aggregatiedatabanken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Document-based, key-value en column-oriented vallen hieronder</a:t>
            </a:r>
          </a:p>
          <a:p>
            <a:r>
              <a:rPr lang="nl-BE" dirty="0"/>
              <a:t>Laat toe om data op te slaan in complexere structuur dan rijen in een tabel</a:t>
            </a:r>
          </a:p>
          <a:p>
            <a:r>
              <a:rPr lang="nl-BE" dirty="0"/>
              <a:t>Aggregatie: </a:t>
            </a:r>
            <a:r>
              <a:rPr lang="nl-BE" i="1" dirty="0"/>
              <a:t>collectie van gerelateerde objecten die we willen behandelen als één geheel</a:t>
            </a:r>
          </a:p>
          <a:p>
            <a:r>
              <a:rPr lang="nl-BE" dirty="0"/>
              <a:t>Makkelijker om met clusters te werken:</a:t>
            </a:r>
          </a:p>
          <a:p>
            <a:pPr lvl="1"/>
            <a:r>
              <a:rPr lang="nl-BE" dirty="0"/>
              <a:t>één collectie van objecten (aggregatie) kan nl. op één node van cluster</a:t>
            </a:r>
          </a:p>
          <a:p>
            <a:r>
              <a:rPr lang="nl-BE" dirty="0"/>
              <a:t>Ook gemakkelijker voor ontwikkelaars</a:t>
            </a:r>
          </a:p>
          <a:p>
            <a:pPr lvl="1"/>
            <a:r>
              <a:rPr lang="nl-BE" dirty="0"/>
              <a:t>Makkelijker om data via aggregatiestructuur te manipuleren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121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NoSQL: Hoe? Waarom?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Recente (vooral open source) beweging</a:t>
            </a:r>
          </a:p>
          <a:p>
            <a:r>
              <a:rPr lang="nl-BE" dirty="0"/>
              <a:t>Gedreven door</a:t>
            </a:r>
          </a:p>
          <a:p>
            <a:pPr lvl="1"/>
            <a:r>
              <a:rPr lang="nl-BE" dirty="0"/>
              <a:t>Performantie (vooral als er veel wordt weggeschreven in vergelijking tot het aantal leesoperaties)</a:t>
            </a:r>
          </a:p>
          <a:p>
            <a:pPr lvl="1"/>
            <a:r>
              <a:rPr lang="nl-BE" dirty="0"/>
              <a:t>Grote hoeveelheden data</a:t>
            </a:r>
          </a:p>
          <a:p>
            <a:pPr lvl="1"/>
            <a:r>
              <a:rPr lang="nl-BE" dirty="0"/>
              <a:t>clusters</a:t>
            </a:r>
          </a:p>
          <a:p>
            <a:r>
              <a:rPr lang="nl-BE" dirty="0"/>
              <a:t>Verzamelterm voor allerlei recente databanksystemen (21</a:t>
            </a:r>
            <a:r>
              <a:rPr lang="nl-BE" baseline="30000" dirty="0"/>
              <a:t>ste</a:t>
            </a:r>
            <a:r>
              <a:rPr lang="nl-BE" dirty="0"/>
              <a:t> eeuw) die niet klassiek relationeel zijn</a:t>
            </a:r>
          </a:p>
          <a:p>
            <a:r>
              <a:rPr lang="nl-BE" dirty="0"/>
              <a:t>Typisch: werken op grote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6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Key-value en document datamodellen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Key-value:</a:t>
            </a:r>
          </a:p>
          <a:p>
            <a:pPr lvl="1"/>
            <a:r>
              <a:rPr lang="nl-BE" dirty="0"/>
              <a:t>Aggregatie is een grote blob bestaande uit betekenisloze bits</a:t>
            </a:r>
          </a:p>
          <a:p>
            <a:pPr lvl="1"/>
            <a:r>
              <a:rPr lang="nl-BE" dirty="0"/>
              <a:t>Je kan gelijk wat opslaan in blob</a:t>
            </a:r>
          </a:p>
          <a:p>
            <a:pPr lvl="1"/>
            <a:r>
              <a:rPr lang="nl-BE" dirty="0"/>
              <a:t>Opzoeken mbv sleutel (vandaar de naam)</a:t>
            </a:r>
          </a:p>
          <a:p>
            <a:r>
              <a:rPr lang="nl-BE" dirty="0"/>
              <a:t>Document-based:</a:t>
            </a:r>
          </a:p>
          <a:p>
            <a:pPr lvl="1"/>
            <a:r>
              <a:rPr lang="nl-BE" dirty="0"/>
              <a:t>Structuur in aggregatie</a:t>
            </a:r>
          </a:p>
          <a:p>
            <a:pPr lvl="1"/>
            <a:r>
              <a:rPr lang="nl-BE" dirty="0"/>
              <a:t>Definieert wat wel en niet mag van data</a:t>
            </a:r>
          </a:p>
          <a:p>
            <a:pPr lvl="1"/>
            <a:r>
              <a:rPr lang="nl-BE" dirty="0"/>
              <a:t>Opzoeken op basis van wat er in aggregatievelden zit, je kan een deel van aggregatie opvragen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48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Document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Bestaat uit documenten</a:t>
            </a:r>
          </a:p>
          <a:p>
            <a:r>
              <a:rPr lang="nl-BE" dirty="0"/>
              <a:t>Kunnen bestaan uit collecties, scalaire waarden, ...</a:t>
            </a:r>
          </a:p>
          <a:p>
            <a:r>
              <a:rPr lang="nl-BE" dirty="0"/>
              <a:t>Documenten die opgeslagen worden zijn gelijkaardig, maar zijn niet noodzakelijk allemaal hetzelfde opgebouwd</a:t>
            </a:r>
          </a:p>
          <a:p>
            <a:r>
              <a:rPr lang="nl-BE" dirty="0"/>
              <a:t>In het valuedeel worden documenten opgeslagen</a:t>
            </a:r>
          </a:p>
          <a:p>
            <a:r>
              <a:rPr lang="nl-BE" dirty="0"/>
              <a:t>Key-value databanken waarbij het valuedeel kan ondervraagd worden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62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MongoDB</a:t>
            </a:r>
          </a:p>
          <a:p>
            <a:pPr lvl="1"/>
            <a:r>
              <a:rPr lang="nl-BE" dirty="0"/>
              <a:t>Claimt: hoge performantie</a:t>
            </a:r>
          </a:p>
          <a:p>
            <a:r>
              <a:rPr lang="nl-BE" dirty="0"/>
              <a:t>CouchDB:</a:t>
            </a:r>
          </a:p>
          <a:p>
            <a:pPr lvl="1"/>
            <a:r>
              <a:rPr lang="nl-BE" dirty="0"/>
              <a:t>Mikt op hoge concurrency scenario’s</a:t>
            </a:r>
          </a:p>
          <a:p>
            <a:r>
              <a:rPr lang="nl-BE" dirty="0"/>
              <a:t>Dit komt met een prijs!!!</a:t>
            </a:r>
          </a:p>
          <a:p>
            <a:pPr lvl="1"/>
            <a:r>
              <a:rPr lang="nl-BE" dirty="0"/>
              <a:t>Geen ondersteuning voor transacties</a:t>
            </a:r>
          </a:p>
          <a:p>
            <a:pPr lvl="2"/>
            <a:r>
              <a:rPr lang="nl-BE" dirty="0"/>
              <a:t>MongoDB instantie zal geen stroomuitval overleven</a:t>
            </a:r>
          </a:p>
          <a:p>
            <a:r>
              <a:rPr lang="nl-BE" dirty="0"/>
              <a:t>Systemen die ACID nodig hebben =&gt; opteren beter voor relationele systemen</a:t>
            </a:r>
          </a:p>
          <a:p>
            <a:r>
              <a:rPr lang="nl-BE" dirty="0"/>
              <a:t>Mission-critical data (banken, nucleaire systemen) zal je niet snel in NoSQL systemen vinden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3183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 toepassingsgebied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MongoDB</a:t>
            </a:r>
          </a:p>
          <a:p>
            <a:pPr lvl="1"/>
            <a:r>
              <a:rPr lang="nl-BE" dirty="0"/>
              <a:t>Werkt goed voor applicaties en componenten die data opslaan die vaak en snel gebruikt wordt</a:t>
            </a:r>
          </a:p>
          <a:p>
            <a:pPr lvl="1"/>
            <a:r>
              <a:rPr lang="nl-BE" dirty="0"/>
              <a:t>Typische voorbeelden:</a:t>
            </a:r>
          </a:p>
          <a:p>
            <a:pPr lvl="2"/>
            <a:r>
              <a:rPr lang="nl-BE" dirty="0"/>
              <a:t>Website analytics, gebruikersvoorkeuren en settings, CMS, blogs, system configuratie, log data, event logging, e-commerce applicaties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25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MongoDb</a:t>
            </a:r>
            <a:r>
              <a:rPr lang="nl-NL" dirty="0"/>
              <a:t> gebruikers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Zie </a:t>
            </a:r>
            <a:r>
              <a:rPr lang="nl-BE" dirty="0">
                <a:hlinkClick r:id="rId2"/>
              </a:rPr>
              <a:t>https://www.mongodb.com/who-uses-mongodb</a:t>
            </a:r>
            <a:r>
              <a:rPr lang="nl-BE" dirty="0"/>
              <a:t> </a:t>
            </a:r>
          </a:p>
          <a:p>
            <a:r>
              <a:rPr lang="nl-NL" dirty="0"/>
              <a:t>Is één van de populairste </a:t>
            </a:r>
            <a:r>
              <a:rPr lang="nl-NL" dirty="0" err="1"/>
              <a:t>NoSQL</a:t>
            </a:r>
            <a:r>
              <a:rPr lang="nl-NL" dirty="0"/>
              <a:t> databanksystemen</a:t>
            </a:r>
          </a:p>
          <a:p>
            <a:endParaRPr lang="nl-NL" dirty="0"/>
          </a:p>
          <a:p>
            <a:r>
              <a:rPr lang="nl-NL" dirty="0"/>
              <a:t>Lees ook </a:t>
            </a:r>
            <a:r>
              <a:rPr lang="nl-BE" dirty="0">
                <a:hlinkClick r:id="rId3"/>
              </a:rPr>
              <a:t>http://www.theregister.co.uk/2012/03/27/picking_a_no_sql_winner/</a:t>
            </a: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687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JSON en BSON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BSON: </a:t>
            </a:r>
            <a:r>
              <a:rPr lang="nl-BE" dirty="0" err="1"/>
              <a:t>Binary</a:t>
            </a:r>
            <a:r>
              <a:rPr lang="nl-BE" dirty="0"/>
              <a:t> JSON</a:t>
            </a:r>
          </a:p>
          <a:p>
            <a:r>
              <a:rPr lang="nl-BE" dirty="0" err="1"/>
              <a:t>MongoDB</a:t>
            </a:r>
            <a:r>
              <a:rPr lang="nl-BE" dirty="0"/>
              <a:t> gebruikt BSON om documenten op te slaan</a:t>
            </a:r>
          </a:p>
          <a:p>
            <a:r>
              <a:rPr lang="nl-BE" dirty="0"/>
              <a:t>JSON: JavaScript Object Notation</a:t>
            </a:r>
          </a:p>
          <a:p>
            <a:r>
              <a:rPr lang="nl-BE" dirty="0"/>
              <a:t>Wordt gebruikt voor het uitwisselen van datastructuren</a:t>
            </a:r>
          </a:p>
          <a:p>
            <a:r>
              <a:rPr lang="nl-BE" dirty="0"/>
              <a:t>Alternatief voor XML</a:t>
            </a:r>
          </a:p>
          <a:p>
            <a:r>
              <a:rPr lang="nl-BE" dirty="0"/>
              <a:t>Kan rechtstreeks ingelezen worden in JavaScript applicatie, er is geen aparte parser (zoals bij XML) nodig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59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Toegelaten datatypes zijn:</a:t>
            </a:r>
          </a:p>
          <a:p>
            <a:pPr lvl="1"/>
            <a:r>
              <a:rPr lang="nl-BE" dirty="0"/>
              <a:t>Number</a:t>
            </a:r>
          </a:p>
          <a:p>
            <a:pPr lvl="1"/>
            <a:r>
              <a:rPr lang="nl-BE" dirty="0"/>
              <a:t>String</a:t>
            </a:r>
          </a:p>
          <a:p>
            <a:pPr lvl="1"/>
            <a:r>
              <a:rPr lang="nl-BE" dirty="0"/>
              <a:t>Boolean</a:t>
            </a:r>
          </a:p>
          <a:p>
            <a:pPr lvl="1"/>
            <a:r>
              <a:rPr lang="nl-BE" dirty="0"/>
              <a:t>Array</a:t>
            </a:r>
          </a:p>
          <a:p>
            <a:pPr lvl="1"/>
            <a:r>
              <a:rPr lang="nl-BE" dirty="0"/>
              <a:t>Een ander JSON Object</a:t>
            </a:r>
          </a:p>
          <a:p>
            <a:pPr lvl="1"/>
            <a:r>
              <a:rPr lang="nl-BE" dirty="0"/>
              <a:t>Functions</a:t>
            </a:r>
          </a:p>
          <a:p>
            <a:pPr lvl="1"/>
            <a:r>
              <a:rPr lang="nl-BE" dirty="0"/>
              <a:t>Null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2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var User = {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			Age: 50,</a:t>
            </a:r>
            <a:br>
              <a:rPr lang="nl-BE" sz="2000" dirty="0"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latin typeface="Consolas" pitchFamily="49" charset="0"/>
                <a:cs typeface="Consolas" pitchFamily="49" charset="0"/>
              </a:rPr>
              <a:t>			Name: “Filip”,</a:t>
            </a:r>
            <a:br>
              <a:rPr lang="nl-BE" sz="2000" dirty="0"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nl-BE" sz="2000" dirty="0" err="1">
                <a:latin typeface="Consolas" pitchFamily="49" charset="0"/>
                <a:cs typeface="Consolas" pitchFamily="49" charset="0"/>
              </a:rPr>
              <a:t>IsUnderAge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: false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None/>
            </a:pPr>
            <a:endParaRPr lang="nl-BE" sz="2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var User = {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			Friends:[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					“Albert”,</a:t>
            </a:r>
            <a:br>
              <a:rPr lang="nl-BE" sz="2000" dirty="0"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latin typeface="Consolas" pitchFamily="49" charset="0"/>
                <a:cs typeface="Consolas" pitchFamily="49" charset="0"/>
              </a:rPr>
              <a:t>					“Willem-Alexander”,</a:t>
            </a:r>
            <a:br>
              <a:rPr lang="nl-BE" sz="2000" dirty="0"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latin typeface="Consolas" pitchFamily="49" charset="0"/>
                <a:cs typeface="Consolas" pitchFamily="49" charset="0"/>
              </a:rPr>
              <a:t>					“Harry”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			]</a:t>
            </a:r>
          </a:p>
          <a:p>
            <a:pPr>
              <a:buNone/>
            </a:pPr>
            <a:r>
              <a:rPr lang="nl-BE" sz="20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None/>
            </a:pPr>
            <a:endParaRPr lang="nl-BE" sz="2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70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JSON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Je kan ook elke friend als een User object toevoegen</a:t>
            </a:r>
          </a:p>
          <a:p>
            <a:pPr>
              <a:buNone/>
            </a:pPr>
            <a:r>
              <a:rPr lang="nl-BE" sz="2400" dirty="0">
                <a:latin typeface="Consolas" pitchFamily="49" charset="0"/>
                <a:cs typeface="Consolas" pitchFamily="49" charset="0"/>
              </a:rPr>
              <a:t>var User= {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Name: “Filip”,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Age: 50,</a:t>
            </a:r>
          </a:p>
          <a:p>
            <a:pPr>
              <a:buNone/>
            </a:pPr>
            <a:r>
              <a:rPr lang="nl-BE" sz="2400" dirty="0">
                <a:latin typeface="Consolas" pitchFamily="49" charset="0"/>
                <a:cs typeface="Consolas" pitchFamily="49" charset="0"/>
              </a:rPr>
              <a:t>			Friends:[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	{Name: “Albert”, Age: 53}, {</a:t>
            </a:r>
            <a:r>
              <a:rPr lang="nl-BE" sz="2000" dirty="0">
                <a:latin typeface="Consolas" pitchFamily="49" charset="0"/>
                <a:cs typeface="Consolas" pitchFamily="49" charset="0"/>
              </a:rPr>
              <a:t>Name: “Willem-Alexander”, Age: 				40}, 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{Name: “Harry”, Age: 25}</a:t>
            </a:r>
          </a:p>
          <a:p>
            <a:pPr>
              <a:buNone/>
            </a:pPr>
            <a:r>
              <a:rPr lang="nl-BE" sz="2400" dirty="0">
                <a:latin typeface="Consolas" pitchFamily="49" charset="0"/>
                <a:cs typeface="Consolas" pitchFamily="49" charset="0"/>
              </a:rPr>
              <a:t>			],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IsUnderAge: </a:t>
            </a:r>
            <a:r>
              <a:rPr lang="nl-BE" sz="2400" dirty="0" err="1">
                <a:latin typeface="Consolas" pitchFamily="49" charset="0"/>
                <a:cs typeface="Consolas" pitchFamily="49" charset="0"/>
              </a:rPr>
              <a:t>function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(){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	return this.Age &gt; 18 ? </a:t>
            </a:r>
            <a:r>
              <a:rPr lang="nl-BE" sz="2400" dirty="0" err="1">
                <a:latin typeface="Consolas" pitchFamily="49" charset="0"/>
                <a:cs typeface="Consolas" pitchFamily="49" charset="0"/>
              </a:rPr>
              <a:t>true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: false;</a:t>
            </a:r>
            <a:br>
              <a:rPr lang="nl-BE" sz="2400" dirty="0">
                <a:latin typeface="Consolas" pitchFamily="49" charset="0"/>
                <a:cs typeface="Consolas" pitchFamily="49" charset="0"/>
              </a:rPr>
            </a:br>
            <a:r>
              <a:rPr lang="nl-BE" sz="2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2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nl-BE" sz="2800" dirty="0"/>
              <a:t>Zie </a:t>
            </a:r>
            <a:r>
              <a:rPr lang="nl-BE" sz="2800" dirty="0">
                <a:hlinkClick r:id="rId2"/>
              </a:rPr>
              <a:t>http://www.codeproject.com/Articles/210568/Quick-JSON-Tutorial</a:t>
            </a:r>
            <a:endParaRPr lang="nl-BE" sz="2800" dirty="0"/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8974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Blog post (relationeel databankmodel)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1026" name="Picture 2" descr="http://blog.mongolab.com/wp-content/uploads/2012/07/blog-relation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6012160" y="39330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Informatie verspreid over verschillende tabellen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69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NoSQL: Hoe? Waarom?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Niet-relationele databanken</a:t>
            </a:r>
          </a:p>
          <a:p>
            <a:pPr lvl="1"/>
            <a:r>
              <a:rPr lang="nl-BE" dirty="0"/>
              <a:t>Geen nieuw verschijnsel!</a:t>
            </a:r>
          </a:p>
          <a:p>
            <a:pPr lvl="2"/>
            <a:r>
              <a:rPr lang="nl-NL" dirty="0"/>
              <a:t>Er zijn bijv. pogingen geweest om object-</a:t>
            </a:r>
            <a:r>
              <a:rPr lang="nl-NL" dirty="0" err="1"/>
              <a:t>geöriënteerde</a:t>
            </a:r>
            <a:r>
              <a:rPr lang="nl-NL" dirty="0"/>
              <a:t> databanksystemen te lanceren </a:t>
            </a:r>
          </a:p>
          <a:p>
            <a:pPr lvl="3"/>
            <a:r>
              <a:rPr lang="nl-NL" dirty="0"/>
              <a:t>dit was vooral om inherent probleem met RDBMS op te lossen (=&gt; impedance mismatch, zie later)</a:t>
            </a:r>
            <a:endParaRPr lang="nl-BE" dirty="0"/>
          </a:p>
          <a:p>
            <a:r>
              <a:rPr lang="nl-BE" dirty="0"/>
              <a:t>NoSQL databanken:</a:t>
            </a:r>
          </a:p>
          <a:p>
            <a:pPr lvl="1"/>
            <a:r>
              <a:rPr lang="nl-BE" dirty="0"/>
              <a:t>Typisch ontwikkeld voor gedistribueerde en parallelle omgevingen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23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MongoDb</a:t>
            </a:r>
            <a:r>
              <a:rPr lang="nl-NL" dirty="0"/>
              <a:t>: blog post (JSON)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00600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_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1234,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author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{ name: "Bob Davis", email : "bob@bob.com" },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post: "In these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troubled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times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 I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like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to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 …",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date: { $date: "2010-07-12 13:23UTC" },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location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[ -121.2322, 42.1223222 ],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rating: 2.2,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comments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[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 { user: "jgs32@hotmail.com",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upVotes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22,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downVotes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14,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 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"Great point! I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agree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" },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 { user: "holly.davidson@gmail.com",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upVotes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421,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downVotes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22,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      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You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 are a 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moron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" }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],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   tags: [ "</a:t>
            </a:r>
            <a:r>
              <a:rPr lang="nl-BE" sz="3800" dirty="0" err="1">
                <a:latin typeface="Consolas" pitchFamily="49" charset="0"/>
                <a:cs typeface="Consolas" pitchFamily="49" charset="0"/>
              </a:rPr>
              <a:t>Politics</a:t>
            </a:r>
            <a:r>
              <a:rPr lang="nl-BE" sz="3800" dirty="0">
                <a:latin typeface="Consolas" pitchFamily="49" charset="0"/>
                <a:cs typeface="Consolas" pitchFamily="49" charset="0"/>
              </a:rPr>
              <a:t>", "Virginia" ]</a:t>
            </a:r>
          </a:p>
          <a:p>
            <a:pPr marL="0" indent="0" fontAlgn="base">
              <a:buNone/>
            </a:pPr>
            <a:r>
              <a:rPr lang="nl-BE" sz="3800" dirty="0">
                <a:latin typeface="Consolas" pitchFamily="49" charset="0"/>
                <a:cs typeface="Consolas" pitchFamily="49" charset="0"/>
              </a:rPr>
              <a:t> }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30</a:t>
            </a:fld>
            <a:endParaRPr lang="nl-BE"/>
          </a:p>
        </p:txBody>
      </p:sp>
      <p:sp>
        <p:nvSpPr>
          <p:cNvPr id="5" name="Tekstvak 4"/>
          <p:cNvSpPr txBox="1"/>
          <p:nvPr/>
        </p:nvSpPr>
        <p:spPr>
          <a:xfrm>
            <a:off x="5940152" y="53012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Data wordt opgeslagen in één enkele collectie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946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MongoDB en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Maak een directory data, met daarin subdirectory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starten van mongodb (via mongod.exe)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Nieuw project aanmaken en via </a:t>
            </a:r>
            <a:r>
              <a:rPr lang="nl-BE" dirty="0" err="1"/>
              <a:t>NuGet</a:t>
            </a:r>
            <a:r>
              <a:rPr lang="nl-BE" dirty="0"/>
              <a:t> (</a:t>
            </a:r>
            <a:r>
              <a:rPr lang="nl-BE" sz="2400" dirty="0" err="1">
                <a:latin typeface="Consolas" pitchFamily="49" charset="0"/>
                <a:cs typeface="Consolas" pitchFamily="49" charset="0"/>
              </a:rPr>
              <a:t>MongoDB.Driver</a:t>
            </a:r>
            <a:r>
              <a:rPr lang="nl-BE" dirty="0"/>
              <a:t>) driver voor C# afhalen</a:t>
            </a:r>
          </a:p>
          <a:p>
            <a:r>
              <a:rPr lang="nl-BE" dirty="0"/>
              <a:t>Merk op: er bestaat ook nog een </a:t>
            </a:r>
            <a:r>
              <a:rPr lang="nl-BE" dirty="0" err="1"/>
              <a:t>mongocsharpdriver</a:t>
            </a:r>
            <a:r>
              <a:rPr lang="nl-BE" dirty="0"/>
              <a:t> op </a:t>
            </a:r>
            <a:r>
              <a:rPr lang="nl-BE" dirty="0" err="1"/>
              <a:t>NuGet</a:t>
            </a:r>
            <a:r>
              <a:rPr lang="nl-BE" dirty="0"/>
              <a:t> maar dat is een vroegere versie.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4493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288" y="1484784"/>
            <a:ext cx="86459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MongoDB en C#: connecteren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MongoClient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new 										   						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mongoClient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(“mongodb://localhost”);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 db = 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client.GetDatabase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(“test”);</a:t>
            </a:r>
            <a:b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    ...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            </a:t>
            </a:r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nl-B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826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4543" y="2204863"/>
            <a:ext cx="7212363" cy="290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Person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Nieuwe klasse maken: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 class Person { 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Id { get; set; } 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public string Name { get; set; }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Age { get; set; }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public string Profession { get; set; }</a:t>
            </a:r>
          </a:p>
          <a:p>
            <a:pPr>
              <a:buNone/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2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31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3" y="1556791"/>
            <a:ext cx="8501237" cy="304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MongoDB en C#: collectie van entiteiten opvragen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MongoClient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new 			 				    				 	   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MongoClient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(“mongodb://localhost”);</a:t>
            </a:r>
          </a:p>
          <a:p>
            <a:pPr>
              <a:buNone/>
            </a:pP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 db = 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client.GetDatabase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(“test”);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IMongoCollection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collection = 	 			 				 						</a:t>
            </a:r>
            <a:r>
              <a:rPr lang="nl-BE" sz="2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db.GetCollection</a:t>
            </a:r>
            <a:r>
              <a:rPr lang="nl-BE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&lt;Person&gt;(“persons");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0983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1556792"/>
            <a:ext cx="8579296" cy="314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MongoDB en C#: data toevoegen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MongoClient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new 	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MongoClient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(“mongodb://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localhost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 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client.GetDatabase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(“test”);</a:t>
            </a:r>
          </a:p>
          <a:p>
            <a:pPr>
              <a:buNone/>
            </a:pP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IMongoCollection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&lt;Person&gt; collection = 	 				 										  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db.GetCollection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&lt;Person&gt;(“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jane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new Person(1, “Jane van Tarzan“, 24, “Avonturier” };</a:t>
            </a:r>
          </a:p>
          <a:p>
            <a:pPr>
              <a:buNone/>
            </a:pP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collection.InsertOneAsync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jane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nl-BE" sz="1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0765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556792"/>
            <a:ext cx="8496944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MongoDB en C#: een document zoeken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IMongoCollection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	 				 									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db.GetCollection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&lt;Person&gt;(“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jane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new Person(1, “Jane van Tarzan“, 24,”Avonturier” };</a:t>
            </a:r>
          </a:p>
          <a:p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collection.InsertOneAsync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jane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collection.Find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 =&gt; 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x.Age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&lt; 42).</a:t>
            </a:r>
            <a:r>
              <a:rPr lang="nl-BE" sz="1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ToListAsync</a:t>
            </a: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477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216" y="1046168"/>
            <a:ext cx="8856984" cy="3776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MongoDB en C#: update + deleten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16" y="1046169"/>
            <a:ext cx="8784976" cy="5257800"/>
          </a:xfrm>
        </p:spPr>
        <p:txBody>
          <a:bodyPr>
            <a:normAutofit fontScale="92500" lnSpcReduction="10000"/>
          </a:bodyPr>
          <a:lstStyle/>
          <a:p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collection.UpdateOneAsync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x =&gt;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"Tom"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    Builders&lt;Person&gt;.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Update.Set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x.Profession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Musician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nl-BE" sz="2400" b="0" dirty="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Alternatief:</a:t>
            </a:r>
          </a:p>
          <a:p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collection.Find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x.Id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		  		 		     		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ObjectId.Parse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"550c4aa98e59471bddf68eef"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SingleAsync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tom.Name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"Thomas"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tom.Age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43; </a:t>
            </a:r>
            <a:b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tom.Profession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"Hacker"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b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collection.ReplaceOneAsync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x.Id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tom.Id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nl-BE" sz="1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l-BE" sz="1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collection.DeleteOneAsync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x.Id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nl-BE" sz="1800" b="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tom.Id</a:t>
            </a:r>
            <a:r>
              <a:rPr lang="nl-BE" sz="1800" b="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BE" sz="2400" dirty="0">
              <a:cs typeface="Consolas" pitchFamily="49" charset="0"/>
            </a:endParaRPr>
          </a:p>
          <a:p>
            <a:endParaRPr lang="nl-BE" sz="2400" dirty="0">
              <a:cs typeface="Consolas" pitchFamily="49" charset="0"/>
            </a:endParaRPr>
          </a:p>
          <a:p>
            <a:r>
              <a:rPr lang="nl-BE" sz="2400" dirty="0">
                <a:cs typeface="Consolas" pitchFamily="49" charset="0"/>
              </a:rPr>
              <a:t>Meer informatie: </a:t>
            </a:r>
          </a:p>
          <a:p>
            <a:r>
              <a:rPr lang="nl-BE" sz="2000" dirty="0">
                <a:cs typeface="Consolas" pitchFamily="49" charset="0"/>
                <a:hlinkClick r:id="rId2"/>
              </a:rPr>
              <a:t>http://mongodb.github.io/mongo-csharp-driver/2.5/getting_started/</a:t>
            </a:r>
            <a:r>
              <a:rPr lang="nl-BE" sz="2000" dirty="0">
                <a:cs typeface="Consolas" pitchFamily="49" charset="0"/>
              </a:rPr>
              <a:t>  of  </a:t>
            </a:r>
            <a:r>
              <a:rPr lang="nl-BE" sz="2000" dirty="0">
                <a:cs typeface="Consolas" pitchFamily="49" charset="0"/>
                <a:hlinkClick r:id="rId3"/>
              </a:rPr>
              <a:t>https://docs.mongodb.com/getting-started/csharp/</a:t>
            </a:r>
            <a:r>
              <a:rPr lang="nl-BE" sz="2000" dirty="0">
                <a:cs typeface="Consolas" pitchFamily="49" charset="0"/>
              </a:rPr>
              <a:t> </a:t>
            </a:r>
          </a:p>
          <a:p>
            <a:endParaRPr lang="nl-BE" sz="2400" dirty="0">
              <a:cs typeface="Consolas" pitchFamily="49" charset="0"/>
            </a:endParaRPr>
          </a:p>
          <a:p>
            <a:endParaRPr lang="nl-BE" sz="2400" dirty="0"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5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Real-world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Large Hadron Collider (CERN)</a:t>
            </a:r>
          </a:p>
          <a:p>
            <a:pPr lvl="1"/>
            <a:r>
              <a:rPr lang="nl-BE" dirty="0"/>
              <a:t>Enorme hoeveelheden data verwerken (10 PB/jaar =&gt; 1 PB = 1 000 TB = 1 000 000 GB)</a:t>
            </a:r>
          </a:p>
          <a:p>
            <a:pPr lvl="1"/>
            <a:r>
              <a:rPr lang="nl-BE" dirty="0"/>
              <a:t>Gebruiken CouchDB (speciaal ontwikkeld voor gedistribueerde omgevingen =&gt; voorziet zelf replicatie van data)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444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Beslissing voor document-based baseren 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is zwaar document georiënteerd</a:t>
            </a:r>
          </a:p>
          <a:p>
            <a:r>
              <a:rPr lang="nl-BE" dirty="0"/>
              <a:t>Ontwikkelingsomgeving is object-georiënteerd</a:t>
            </a:r>
          </a:p>
          <a:p>
            <a:r>
              <a:rPr lang="nl-BE" dirty="0"/>
              <a:t>Data opslag is goedkoop</a:t>
            </a:r>
          </a:p>
          <a:p>
            <a:r>
              <a:rPr lang="nl-BE" dirty="0"/>
              <a:t>Je belangrijkste zorg is on-demand, en schaalbaarheid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311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RDBMS: voorziet gebruikers met de beste mix van eenvoud, robuustheid, flexibiliteit, performantie, schaalbaarheid en compatibiliteit</a:t>
            </a:r>
          </a:p>
          <a:p>
            <a:r>
              <a:rPr lang="nl-BE" dirty="0"/>
              <a:t>Echter: het is een mix, en blinkt niet specifiek uit in één van de opgesomde domeinen</a:t>
            </a:r>
          </a:p>
          <a:p>
            <a:endParaRPr lang="nl-BE" dirty="0"/>
          </a:p>
          <a:p>
            <a:r>
              <a:rPr lang="nl-BE" dirty="0"/>
              <a:t>Tegenwoordig is schaalbaarheid een probleem! =&gt;  hoge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14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Key-value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Key-value</a:t>
            </a:r>
          </a:p>
          <a:p>
            <a:pPr lvl="1"/>
            <a:r>
              <a:rPr lang="nl-BE" dirty="0"/>
              <a:t>Alle toegang tot databank gebeurt via primaire sleutel</a:t>
            </a:r>
          </a:p>
          <a:p>
            <a:r>
              <a:rPr lang="nl-BE" dirty="0"/>
              <a:t>Gebruiker kan enkel via sleutel waarde opvragen, de sleutel verwijderen, of een waarde toekennen aan de sleutel</a:t>
            </a:r>
          </a:p>
          <a:p>
            <a:r>
              <a:rPr lang="nl-BE" dirty="0"/>
              <a:t>Waardedeel is een blob van data</a:t>
            </a:r>
          </a:p>
          <a:p>
            <a:r>
              <a:rPr lang="nl-BE" dirty="0"/>
              <a:t>Verantwoordelijkheid van applicatie om te begrijpen wat precies is opgeslagen</a:t>
            </a:r>
          </a:p>
          <a:p>
            <a:pPr lvl="1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584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Key-value: goed?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Geschikt voor cloud toepassingen</a:t>
            </a:r>
          </a:p>
          <a:p>
            <a:pPr lvl="1"/>
            <a:r>
              <a:rPr lang="nl-BE" dirty="0"/>
              <a:t>Wegens beter schaalbaar</a:t>
            </a:r>
          </a:p>
          <a:p>
            <a:r>
              <a:rPr lang="nl-BE" dirty="0"/>
              <a:t>Past beter bij ontwikkelde code</a:t>
            </a:r>
          </a:p>
          <a:p>
            <a:pPr lvl="1"/>
            <a:r>
              <a:rPr lang="nl-BE" dirty="0"/>
              <a:t>Relationeel datamodel en object model zijn vaak verschillend</a:t>
            </a:r>
          </a:p>
          <a:p>
            <a:pPr lvl="1"/>
            <a:r>
              <a:rPr lang="nl-BE" dirty="0"/>
              <a:t>Soms moeilijk om beiden op elkaar te mappen (zie ORM)</a:t>
            </a:r>
          </a:p>
          <a:p>
            <a:pPr lvl="1"/>
            <a:r>
              <a:rPr lang="nl-BE" dirty="0"/>
              <a:t>Gaat makkelijker bij key-value databanken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33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Key-value: slecht?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Data-integriteit:</a:t>
            </a:r>
          </a:p>
          <a:p>
            <a:pPr lvl="1"/>
            <a:r>
              <a:rPr lang="nl-BE" dirty="0"/>
              <a:t>Bij RDBMS: automatisch afgedwongen</a:t>
            </a:r>
          </a:p>
          <a:p>
            <a:pPr lvl="1"/>
            <a:r>
              <a:rPr lang="nl-BE" dirty="0"/>
              <a:t>Bij NoSQL: verantwoordelijkheid van ontwikkelaar</a:t>
            </a:r>
          </a:p>
          <a:p>
            <a:r>
              <a:rPr lang="nl-BE" dirty="0"/>
              <a:t>Datamodelling =&gt; logische structuur</a:t>
            </a:r>
          </a:p>
          <a:p>
            <a:pPr lvl="1"/>
            <a:r>
              <a:rPr lang="nl-BE" dirty="0"/>
              <a:t>Verplicht bij RDBMS</a:t>
            </a:r>
          </a:p>
          <a:p>
            <a:pPr lvl="1"/>
            <a:r>
              <a:rPr lang="nl-BE" dirty="0"/>
              <a:t>Niet vanzelfsprekend bij key-value databanken</a:t>
            </a:r>
          </a:p>
          <a:p>
            <a:r>
              <a:rPr lang="nl-BE" dirty="0"/>
              <a:t>Compatibiliteit: niet vanzelfsprekend bij NoSQL!</a:t>
            </a:r>
          </a:p>
          <a:p>
            <a:pPr lvl="1"/>
            <a:r>
              <a:rPr lang="nl-BE" dirty="0"/>
              <a:t>Elke vendor heeft zijn eigen systeem. Niet eenvoudig om opeens een andere vendor te nemen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80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Toepassingsgebied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key-value databanken bij voorkeur</a:t>
            </a:r>
          </a:p>
          <a:p>
            <a:pPr lvl="1"/>
            <a:r>
              <a:rPr lang="nl-BE" dirty="0"/>
              <a:t>Om sessie informatie op te slaan (sessionid als key gebruiken)</a:t>
            </a:r>
          </a:p>
          <a:p>
            <a:pPr lvl="1"/>
            <a:r>
              <a:rPr lang="nl-BE" dirty="0"/>
              <a:t>Gebruikersprofielen en –voorkeuren (via userID)</a:t>
            </a:r>
          </a:p>
          <a:p>
            <a:pPr lvl="1"/>
            <a:r>
              <a:rPr lang="nl-BE" dirty="0"/>
              <a:t>Online shopping (winkelmandje) met userid als key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8382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Key-value beter niet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 relaties tussen data te bewaren</a:t>
            </a:r>
          </a:p>
          <a:p>
            <a:r>
              <a:rPr lang="nl-BE" dirty="0"/>
              <a:t>Als je wilt zoeken op data die in value-deel zit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9419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98A00-C085-4802-9296-329FA99C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Redis</a:t>
            </a:r>
            <a:r>
              <a:rPr lang="nl-BE" dirty="0"/>
              <a:t> (</a:t>
            </a:r>
            <a:r>
              <a:rPr lang="nl-BE" dirty="0" err="1"/>
              <a:t>REmote</a:t>
            </a:r>
            <a:r>
              <a:rPr lang="nl-BE" dirty="0"/>
              <a:t> </a:t>
            </a:r>
            <a:r>
              <a:rPr lang="nl-BE" dirty="0" err="1"/>
              <a:t>DIctionary</a:t>
            </a:r>
            <a:r>
              <a:rPr lang="nl-BE" dirty="0"/>
              <a:t> Server)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9CE2F1-60A1-4420-8F44-13E3D078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Is één van gekendste </a:t>
            </a:r>
            <a:r>
              <a:rPr lang="nl-BE" dirty="0" err="1"/>
              <a:t>key-value</a:t>
            </a:r>
            <a:r>
              <a:rPr lang="nl-BE" dirty="0"/>
              <a:t> </a:t>
            </a:r>
            <a:r>
              <a:rPr lang="nl-BE" dirty="0" err="1"/>
              <a:t>NoSQL</a:t>
            </a:r>
            <a:r>
              <a:rPr lang="nl-BE" dirty="0"/>
              <a:t> databanken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>
                <a:hlinkClick r:id="rId2"/>
              </a:rPr>
              <a:t>Redis is an open-source in-memory database project implementing a distributed, in-memory key-value store with optional durability</a:t>
            </a:r>
            <a:r>
              <a:rPr lang="en-US" dirty="0"/>
              <a:t>.”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Heeft een C# Client: </a:t>
            </a:r>
            <a:r>
              <a:rPr lang="nl-BE" dirty="0">
                <a:hlinkClick r:id="rId3"/>
              </a:rPr>
              <a:t>https://github.com/StackExchange/StackExchange.Redis</a:t>
            </a:r>
            <a:r>
              <a:rPr lang="nl-BE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Wordt </a:t>
            </a:r>
            <a:r>
              <a:rPr lang="nl-BE" dirty="0" err="1"/>
              <a:t>bijv</a:t>
            </a:r>
            <a:r>
              <a:rPr lang="nl-BE" dirty="0"/>
              <a:t> gebruikt voor Stack Overflow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562379-6129-4A85-8142-ACE4723C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 smtClean="0"/>
              <a:t>22/04/2018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ED07A-E14C-42A2-A530-6E6A826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8506AA-5D7C-40EA-BB71-D476774D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001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2786-EC1C-4C63-8005-D7492954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2DA012-5123-4581-96E0-837B3B50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Connectie maken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using </a:t>
            </a:r>
            <a:r>
              <a:rPr lang="en-US" sz="2000" dirty="0" err="1">
                <a:latin typeface="Consolas" panose="020B0609020204030204" pitchFamily="49" charset="0"/>
              </a:rPr>
              <a:t>StackExchange.Redis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ConnectionMultiplexer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redis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ConnectionMultiplexer.Connect</a:t>
            </a:r>
            <a:r>
              <a:rPr lang="en-US" sz="2000" dirty="0">
                <a:latin typeface="Consolas" panose="020B0609020204030204" pitchFamily="49" charset="0"/>
              </a:rPr>
              <a:t>("localhost");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// ^^^ store and re-use this!!!</a:t>
            </a:r>
            <a:endParaRPr lang="nl-BE" sz="2000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EC9E9F-C69E-479D-84FD-3B8E8DA9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 smtClean="0"/>
              <a:t>22/04/2018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8B6C3-56A8-4FEF-901B-567624D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87895E-F944-4B81-BDA4-C909F3C2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406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B2786-EC1C-4C63-8005-D7492954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2DA012-5123-4581-96E0-837B3B501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Redis</a:t>
            </a:r>
            <a:r>
              <a:rPr lang="nl-BE" dirty="0"/>
              <a:t> databank gebruiken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IDatabase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redis.GetDatabase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string value = "</a:t>
            </a:r>
            <a:r>
              <a:rPr lang="en-US" sz="2000" dirty="0" err="1">
                <a:latin typeface="Consolas" panose="020B0609020204030204" pitchFamily="49" charset="0"/>
              </a:rPr>
              <a:t>abcdefg</a:t>
            </a:r>
            <a:r>
              <a:rPr lang="en-US" sz="20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db.StringSet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mykey</a:t>
            </a:r>
            <a:r>
              <a:rPr lang="en-US" sz="2000" dirty="0">
                <a:latin typeface="Consolas" panose="020B0609020204030204" pitchFamily="49" charset="0"/>
              </a:rPr>
              <a:t>", value);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string value = </a:t>
            </a:r>
            <a:r>
              <a:rPr lang="en-US" sz="2000" dirty="0" err="1">
                <a:latin typeface="Consolas" panose="020B0609020204030204" pitchFamily="49" charset="0"/>
              </a:rPr>
              <a:t>db.StringGet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mykey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latin typeface="Consolas" panose="020B0609020204030204" pitchFamily="49" charset="0"/>
              </a:rPr>
              <a:t>(value); // writes: "</a:t>
            </a:r>
            <a:r>
              <a:rPr lang="en-US" sz="2000" dirty="0" err="1">
                <a:latin typeface="Consolas" panose="020B0609020204030204" pitchFamily="49" charset="0"/>
              </a:rPr>
              <a:t>abcdefg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endParaRPr lang="nl-BE" sz="2000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EC9E9F-C69E-479D-84FD-3B8E8DA9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 smtClean="0"/>
              <a:t>22/04/2018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A8B6C3-56A8-4FEF-901B-567624D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87895E-F944-4B81-BDA4-C909F3C2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4520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Kolomfamilie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wordt opgeslagen als groepen van kolommen van alle rijen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438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Kolomfamilie databanken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49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79512" y="314096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96136" y="1916832"/>
          <a:ext cx="28319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i="1" dirty="0">
                          <a:solidFill>
                            <a:schemeClr val="tx1"/>
                          </a:solidFill>
                        </a:rPr>
                        <a:t>“peter”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billingAddress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payment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8144" y="3933056"/>
          <a:ext cx="2855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ODR1001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i="1" dirty="0">
                          <a:solidFill>
                            <a:schemeClr val="tx1"/>
                          </a:solidFill>
                        </a:rPr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ODR1002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>
                          <a:solidFill>
                            <a:schemeClr val="tx1"/>
                          </a:solidFill>
                        </a:rPr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ODR1003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>
                          <a:solidFill>
                            <a:schemeClr val="tx1"/>
                          </a:solidFill>
                        </a:rPr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ODR1004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i="1" dirty="0">
                          <a:solidFill>
                            <a:schemeClr val="tx1"/>
                          </a:solidFill>
                        </a:rPr>
                        <a:t>data...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5580112" y="1772816"/>
            <a:ext cx="288032" cy="1368152"/>
          </a:xfrm>
          <a:prstGeom prst="lef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Left Bracket 8"/>
          <p:cNvSpPr/>
          <p:nvPr/>
        </p:nvSpPr>
        <p:spPr>
          <a:xfrm>
            <a:off x="5652120" y="3789040"/>
            <a:ext cx="288032" cy="1728192"/>
          </a:xfrm>
          <a:prstGeom prst="lef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2051720" y="2060848"/>
            <a:ext cx="3744416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051720" y="3392996"/>
            <a:ext cx="3888432" cy="1116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2051720" y="2492896"/>
            <a:ext cx="3744416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 flipV="1">
            <a:off x="2051720" y="2852936"/>
            <a:ext cx="3816424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2051720" y="3392996"/>
            <a:ext cx="3888432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</p:cNvCxnSpPr>
          <p:nvPr/>
        </p:nvCxnSpPr>
        <p:spPr>
          <a:xfrm>
            <a:off x="2051720" y="3392996"/>
            <a:ext cx="3888432" cy="147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</p:cNvCxnSpPr>
          <p:nvPr/>
        </p:nvCxnSpPr>
        <p:spPr>
          <a:xfrm>
            <a:off x="2051720" y="3392996"/>
            <a:ext cx="3888432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5" idx="2"/>
          </p:cNvCxnSpPr>
          <p:nvPr/>
        </p:nvCxnSpPr>
        <p:spPr>
          <a:xfrm>
            <a:off x="1115616" y="3140968"/>
            <a:ext cx="0" cy="50405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9512" y="32129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1234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55776" y="141277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kolomfamilie</a:t>
            </a: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>
            <a:off x="3563888" y="1782108"/>
            <a:ext cx="2016224" cy="1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4048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Kolomsleutel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08304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Kolomwaarde</a:t>
            </a:r>
          </a:p>
        </p:txBody>
      </p:sp>
      <p:cxnSp>
        <p:nvCxnSpPr>
          <p:cNvPr id="40" name="Straight Connector 39"/>
          <p:cNvCxnSpPr>
            <a:stCxn id="37" idx="2"/>
          </p:cNvCxnSpPr>
          <p:nvPr/>
        </p:nvCxnSpPr>
        <p:spPr>
          <a:xfrm>
            <a:off x="6012160" y="1638092"/>
            <a:ext cx="72008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8" idx="2"/>
          </p:cNvCxnSpPr>
          <p:nvPr/>
        </p:nvCxnSpPr>
        <p:spPr>
          <a:xfrm flipH="1">
            <a:off x="8028384" y="1638092"/>
            <a:ext cx="288032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512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rijsleutel</a:t>
            </a:r>
          </a:p>
        </p:txBody>
      </p:sp>
      <p:cxnSp>
        <p:nvCxnSpPr>
          <p:cNvPr id="45" name="Straight Connector 44"/>
          <p:cNvCxnSpPr>
            <a:stCxn id="43" idx="2"/>
            <a:endCxn id="33" idx="0"/>
          </p:cNvCxnSpPr>
          <p:nvPr/>
        </p:nvCxnSpPr>
        <p:spPr>
          <a:xfrm flipH="1">
            <a:off x="647564" y="2574196"/>
            <a:ext cx="540060" cy="63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NoSQL: Hoe? Waarom?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RDBMS: goed zolang # gebruikers niet te groot is en zolang data goed gestructureerd is</a:t>
            </a:r>
          </a:p>
          <a:p>
            <a:r>
              <a:rPr lang="nl-BE" dirty="0"/>
              <a:t>Indien # gebruikers en hoeveelheid data stijgt: duurdere hardware aanschaffen</a:t>
            </a:r>
          </a:p>
          <a:p>
            <a:r>
              <a:rPr lang="nl-BE" dirty="0"/>
              <a:t>Niet evident om RDBMS op verschillende servers (cluster) te verspreiden</a:t>
            </a:r>
          </a:p>
          <a:p>
            <a:r>
              <a:rPr lang="nl-BE" dirty="0"/>
              <a:t>NoSQL: kan groot # gebruikers en grote hoeveelheid data aan zonder dure hardware (bijv. cluster)</a:t>
            </a:r>
          </a:p>
          <a:p>
            <a:r>
              <a:rPr lang="nl-BE" dirty="0"/>
              <a:t>Begrip </a:t>
            </a:r>
            <a:r>
              <a:rPr lang="nl-BE" b="1" dirty="0"/>
              <a:t>verticale</a:t>
            </a:r>
            <a:r>
              <a:rPr lang="nl-BE" dirty="0"/>
              <a:t> versus </a:t>
            </a:r>
            <a:r>
              <a:rPr lang="nl-BE" b="1" dirty="0"/>
              <a:t>horizontale</a:t>
            </a:r>
            <a:r>
              <a:rPr lang="nl-BE" dirty="0"/>
              <a:t> schaalbaarheid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427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Kolomfamilie: Cassandra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50</a:t>
            </a:fld>
            <a:endParaRPr lang="nl-BE"/>
          </a:p>
        </p:txBody>
      </p:sp>
      <p:pic>
        <p:nvPicPr>
          <p:cNvPr id="2052" name="Picture 4" descr="http://kellabyte.com/wp-content/uploads/2012/02/cassandra-columnfami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060848"/>
            <a:ext cx="5988224" cy="3207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989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Cassandra?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“Relational databases typically structure tables in order to keep data duplication at a minimum.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various pieces of information needed to satisfy a query are stored in various related tables</a:t>
            </a:r>
            <a:r>
              <a:rPr lang="en-US" dirty="0"/>
              <a:t> that adhere to a pre-defined structure.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of the way data is structured in a relational database, writing data is expensive, as the database server has to do additional work to ensure data integrity across the various related tables. As a result, relational databases usually are not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writes.</a:t>
            </a:r>
            <a:r>
              <a:rPr lang="en-US" dirty="0"/>
              <a:t>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008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Cassandra?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“</a:t>
            </a:r>
            <a:r>
              <a:rPr lang="en-US" dirty="0"/>
              <a:t>Cassandra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optimized for write throughput</a:t>
            </a:r>
            <a:r>
              <a:rPr lang="en-US" dirty="0"/>
              <a:t>. Cassandra writes are first written to a commit log (for durability), and then to an in-memory table structure called a </a:t>
            </a:r>
            <a:r>
              <a:rPr lang="en-US" i="1" dirty="0" err="1"/>
              <a:t>memtable</a:t>
            </a:r>
            <a:r>
              <a:rPr lang="en-US" dirty="0"/>
              <a:t>. A write is successful once it is written to the commit log and memory, so there is very minimal disk I/O at the time of write. Writes are batched in memory and periodically written to disk to a persistent table structure called an </a:t>
            </a:r>
            <a:r>
              <a:rPr lang="en-US" i="1" dirty="0" err="1"/>
              <a:t>SSTable</a:t>
            </a:r>
            <a:r>
              <a:rPr lang="en-US" dirty="0"/>
              <a:t> (sorted string table). </a:t>
            </a:r>
            <a:r>
              <a:rPr lang="en-US" dirty="0" err="1"/>
              <a:t>Memtables</a:t>
            </a:r>
            <a:r>
              <a:rPr lang="en-US" dirty="0"/>
              <a:t> and </a:t>
            </a:r>
            <a:r>
              <a:rPr lang="en-US" dirty="0" err="1"/>
              <a:t>SSTables</a:t>
            </a:r>
            <a:r>
              <a:rPr lang="en-US" dirty="0"/>
              <a:t> are maintained per column family. </a:t>
            </a:r>
            <a:r>
              <a:rPr lang="en-US" dirty="0" err="1"/>
              <a:t>Memtables</a:t>
            </a:r>
            <a:r>
              <a:rPr lang="en-US" dirty="0"/>
              <a:t> are organized in sorted order by row key and flushed to </a:t>
            </a:r>
            <a:r>
              <a:rPr lang="en-US" dirty="0" err="1"/>
              <a:t>SSTables</a:t>
            </a:r>
            <a:r>
              <a:rPr lang="en-US" dirty="0"/>
              <a:t> sequentially (no random seeking as in relational databases).</a:t>
            </a:r>
            <a:r>
              <a:rPr lang="nl-BE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6599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Cassandra installeren en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Download Cassandra van: </a:t>
            </a:r>
            <a:r>
              <a:rPr lang="nl-BE" dirty="0">
                <a:hlinkClick r:id="rId2"/>
              </a:rPr>
              <a:t>http://cassandra.apache.org/</a:t>
            </a:r>
            <a:endParaRPr lang="nl-BE" dirty="0"/>
          </a:p>
          <a:p>
            <a:r>
              <a:rPr lang="nl-BE" dirty="0"/>
              <a:t>Volg tutorial op </a:t>
            </a:r>
            <a:r>
              <a:rPr lang="nl-BE" dirty="0">
                <a:hlinkClick r:id="rId3"/>
              </a:rPr>
              <a:t>https://academy.datastax.com/resources/getting-started-apache-cassandra-and-c-net</a:t>
            </a:r>
            <a:r>
              <a:rPr lang="nl-BE" dirty="0"/>
              <a:t> </a:t>
            </a:r>
          </a:p>
          <a:p>
            <a:r>
              <a:rPr lang="nl-BE" dirty="0"/>
              <a:t>Of op </a:t>
            </a:r>
            <a:r>
              <a:rPr lang="nl-BE" dirty="0">
                <a:hlinkClick r:id="rId4"/>
              </a:rPr>
              <a:t>https://www.guru99.com/cassandra-tutorial.html</a:t>
            </a: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5925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03870"/>
            <a:ext cx="9144000" cy="575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37" y="1103870"/>
            <a:ext cx="9144000" cy="57541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SimpleClient {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public Cluster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{ get; private set;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public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ISession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Session { get; private set; }</a:t>
            </a:r>
          </a:p>
          <a:p>
            <a:endParaRPr lang="nl-BE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Connect(String node) { 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	            Cluster =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Cluster.Builder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().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AddContactPoint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(node).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Build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		Metadata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metadata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Cluster.Metadata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	  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("Connected to cluster: " + 													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metadata.ClusterName.ToString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	 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foreach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(var host in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Cluster.Metadata.AllHosts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	     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("Data Center: " +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host.Datacenter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+ ", 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"Host: " +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host.Address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+ ", 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"Rack: " +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host.Rack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		        }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		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Cluster.Connect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}</a:t>
            </a:r>
            <a:endParaRPr lang="nl-BE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268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039" y="1050403"/>
            <a:ext cx="9196039" cy="58075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  <a:cs typeface="Consolas" pitchFamily="49" charset="0"/>
              </a:rPr>
              <a:t>     public void Close(){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  <a:cs typeface="Consolas" pitchFamily="49" charset="0"/>
              </a:rPr>
              <a:t>          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Cluster.Shutdown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Session.Dispose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</a:t>
            </a:r>
            <a:b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}</a:t>
            </a:r>
            <a:endParaRPr lang="nl-BE" sz="1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	 public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CreateSchema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("CREATE KEYSPACE "+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+" WITH replication 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"= {'class':'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SimpleStrategy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', 'replication_factor':3};");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"CREATE TABLE " +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+".songs ("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uuid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PRIMARY KEY,"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"album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"artist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"tags set&lt;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&gt;,"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"data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blob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" +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");");</a:t>
            </a:r>
            <a:endParaRPr lang="nl-BE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8877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24744"/>
            <a:ext cx="9144000" cy="398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857403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"CREATE TABLE " +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+ ".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playlists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("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uuid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"album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, 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"artist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text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song_id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uuid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," +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"PRIMARY KEY (id, title, album, artist)"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");");</a:t>
            </a: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b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endParaRPr lang="nl-BE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757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7" y="1523232"/>
            <a:ext cx="8311881" cy="4525963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LoadData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"INSERT INTO " +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+ 						".songs (id, title, album, artist, tags) 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"VALUES ("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"756716f7-2e54-4715-9f00-91dcbea6cf50,"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"'La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Petite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Tonkinoise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"'Bye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Bye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Blackbird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"'Joséphine Baker',"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"{'jazz', '2013'})"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";");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 lang="nl-BE" smtClean="0"/>
              <a:t>22/04/2018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861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96751"/>
            <a:ext cx="9144000" cy="428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57403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"INSERT INTO " +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+ ".playlists (id, 									title, album, artist,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song_id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) 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"VALUES ("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"2cc9ccb7-6221-4ccb-8387-f22b6a1b354d,"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"'La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Petite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Tonkinoise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"'Bye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Bye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Blackbird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"'Joséphine Baker',"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"756716f7-2e54-4715-9f00-91dcbea6cf50" +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");");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}</a:t>
            </a: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endParaRPr lang="nl-BE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7116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96751"/>
            <a:ext cx="9144000" cy="574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57403"/>
          </a:xfrm>
        </p:spPr>
        <p:txBody>
          <a:bodyPr>
            <a:noAutofit/>
          </a:bodyPr>
          <a:lstStyle/>
          <a:p>
            <a:r>
              <a:rPr lang="nl-BE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public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QuerySchema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RowSet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results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("SELECT * FROM "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+ 			      ".playlists "+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"WHERE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id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= 2cc9ccb7-6221-4ccb-8387-f22b6a1b354d;");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String.Format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("{0,-30}\t{1,-20}\t{2,-20}\t{3,-30}",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"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", "album", "artist", "tags"));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("-------------------------------+-----------------------+--------------------+-------------------------------");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(Row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row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 in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results.GetRows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row.GetValue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&lt;String&gt;("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") + " " + 						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row.GetValue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&lt;String&gt;("album") + " " + </a:t>
            </a:r>
            <a:r>
              <a:rPr lang="nl-B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row.GetValue</a:t>
            </a:r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&lt;String&gt;					("artist"));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600" dirty="0">
                <a:solidFill>
                  <a:schemeClr val="tx2"/>
                </a:solidFill>
                <a:latin typeface="Consolas" panose="020B0609020204030204" pitchFamily="49" charset="0"/>
              </a:rPr>
              <a:t>        }</a:t>
            </a:r>
            <a:endParaRPr lang="nl-BE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315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3.bp.blogspot.com/-ydOvsdaSJ_M/UYndNnzibAI/AAAAAAAAAbI/gnZLGtE0ny0/s1600/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005064"/>
            <a:ext cx="4427984" cy="25876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Begrip schaalbaarheid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Schaalbaarheid: mogelijkheid van een systeem om de throughput te doen toenemen door extra resources toe te voegen om toenemende belasting te counteren</a:t>
            </a:r>
          </a:p>
          <a:p>
            <a:r>
              <a:rPr lang="nl-BE" dirty="0"/>
              <a:t>Horizontale versus verticale schaalbaarheid</a:t>
            </a:r>
          </a:p>
          <a:p>
            <a:pPr lvl="1"/>
            <a:r>
              <a:rPr lang="nl-BE" dirty="0"/>
              <a:t>Verticaal: grotere, </a:t>
            </a:r>
            <a:br>
              <a:rPr lang="nl-BE" dirty="0"/>
            </a:br>
            <a:r>
              <a:rPr lang="nl-BE" dirty="0"/>
              <a:t>snellere supercomputer </a:t>
            </a:r>
            <a:br>
              <a:rPr lang="nl-BE" dirty="0"/>
            </a:br>
            <a:r>
              <a:rPr lang="nl-BE" dirty="0"/>
              <a:t>kopen</a:t>
            </a:r>
          </a:p>
          <a:p>
            <a:pPr lvl="1"/>
            <a:r>
              <a:rPr lang="nl-BE" dirty="0"/>
              <a:t>Horizontaal: extra pc </a:t>
            </a:r>
            <a:br>
              <a:rPr lang="nl-BE" dirty="0"/>
            </a:br>
            <a:r>
              <a:rPr lang="nl-BE" dirty="0"/>
              <a:t>toevoegen aan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344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96751"/>
            <a:ext cx="9144000" cy="2460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9036496" cy="4857403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		public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void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DropSchema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Session.Execute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("DROP KEYSPACE " +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("Finished dropping " +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 + " 									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keyspace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.");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}</a:t>
            </a:r>
            <a:endParaRPr lang="nl-BE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802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96752"/>
            <a:ext cx="9144000" cy="522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Cassandra: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26038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SimpleClient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SimpleClient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	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client.Connect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("127.0.0.1");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client.DropSchema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("simplex");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	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client.CreateSchema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("simplex");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client.LoadData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("simplex");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	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client.QuerySchema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("simplex");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  <a:t>(); // pause the console before exiting</a:t>
            </a:r>
            <a:b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      	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client.DropSchema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("simplex");</a:t>
            </a:r>
            <a:b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	          </a:t>
            </a:r>
            <a:r>
              <a:rPr lang="nl-BE" sz="1800" dirty="0" err="1">
                <a:solidFill>
                  <a:schemeClr val="tx2"/>
                </a:solidFill>
                <a:latin typeface="Consolas" panose="020B0609020204030204" pitchFamily="49" charset="0"/>
              </a:rPr>
              <a:t>client.Close</a:t>
            </a:r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800" dirty="0">
                <a:solidFill>
                  <a:schemeClr val="tx2"/>
                </a:solidFill>
                <a:latin typeface="Consolas" panose="020B0609020204030204" pitchFamily="49" charset="0"/>
              </a:rPr>
              <a:t>   	  }</a:t>
            </a: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b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5694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gebruiken?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 logging</a:t>
            </a:r>
          </a:p>
          <a:p>
            <a:r>
              <a:rPr lang="nl-BE" dirty="0"/>
              <a:t>CMS, blogging omgevingen</a:t>
            </a:r>
          </a:p>
          <a:p>
            <a:r>
              <a:rPr lang="nl-BE" dirty="0"/>
              <a:t>Counters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880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fontScale="92500" lnSpcReduction="20000"/>
          </a:bodyPr>
          <a:lstStyle/>
          <a:p>
            <a:r>
              <a:rPr lang="nl-BE" dirty="0"/>
              <a:t>Niet gemaakt om op clusters te draaien</a:t>
            </a:r>
          </a:p>
          <a:p>
            <a:r>
              <a:rPr lang="nl-BE" dirty="0"/>
              <a:t>Wel om relaties tussen kleine stukjes data bij te houden</a:t>
            </a:r>
          </a:p>
          <a:p>
            <a:pPr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>
            <a:off x="2051720" y="3212976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Graaf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43608" y="443711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Nodes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43808" y="5805264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Eigenschappen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32040" y="4077072"/>
            <a:ext cx="16561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Relaties</a:t>
            </a:r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1871700" y="3861048"/>
            <a:ext cx="1008112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9" idx="3"/>
          </p:cNvCxnSpPr>
          <p:nvPr/>
        </p:nvCxnSpPr>
        <p:spPr>
          <a:xfrm flipH="1">
            <a:off x="2699792" y="4401108"/>
            <a:ext cx="2232248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0"/>
          </p:cNvCxnSpPr>
          <p:nvPr/>
        </p:nvCxnSpPr>
        <p:spPr>
          <a:xfrm>
            <a:off x="3707904" y="3537012"/>
            <a:ext cx="2052228" cy="5400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1"/>
          </p:cNvCxnSpPr>
          <p:nvPr/>
        </p:nvCxnSpPr>
        <p:spPr>
          <a:xfrm>
            <a:off x="1871700" y="5085184"/>
            <a:ext cx="972108" cy="10441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0" idx="3"/>
          </p:cNvCxnSpPr>
          <p:nvPr/>
        </p:nvCxnSpPr>
        <p:spPr>
          <a:xfrm flipH="1">
            <a:off x="4499992" y="4725144"/>
            <a:ext cx="1260140" cy="14041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5816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organiseert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568" y="39330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Slaat data op in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2352" y="35093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Slaat data op in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76056" y="530120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heeft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7664" y="54452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heeft</a:t>
            </a:r>
          </a:p>
        </p:txBody>
      </p:sp>
    </p:spTree>
    <p:extLst>
      <p:ext uri="{BB962C8B-B14F-4D97-AF65-F5344CB8AC3E}">
        <p14:creationId xmlns:p14="http://schemas.microsoft.com/office/powerpoint/2010/main" val="2219566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Wordt vooral gebruikt in sociale netwerken (Twitter, Facebook,...) om relaties tussen personen te achterhalen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6832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gebruiken?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Geconnecteerde data</a:t>
            </a:r>
          </a:p>
          <a:p>
            <a:pPr lvl="1"/>
            <a:r>
              <a:rPr lang="nl-BE" dirty="0"/>
              <a:t>Data met verschillende relaties</a:t>
            </a:r>
          </a:p>
          <a:p>
            <a:r>
              <a:rPr lang="nl-BE" dirty="0"/>
              <a:t>Locatiegebaseerde diensten</a:t>
            </a:r>
          </a:p>
          <a:p>
            <a:r>
              <a:rPr lang="nl-BE" dirty="0"/>
              <a:t>Recommendation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9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Bedenkingen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3243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Minpuntje voor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niet alle NoSQL systemen voor alles gebruiken</a:t>
            </a:r>
          </a:p>
          <a:p>
            <a:pPr lvl="1"/>
            <a:r>
              <a:rPr lang="nl-BE" dirty="0"/>
              <a:t>Sommigen zijn goed wanneer er veel weggeschreven moet worden en weinig gelezen</a:t>
            </a:r>
          </a:p>
          <a:p>
            <a:pPr lvl="1"/>
            <a:r>
              <a:rPr lang="nl-BE" dirty="0"/>
              <a:t>Andere vice versa (veel lezen, weinig wegschrijven)</a:t>
            </a:r>
          </a:p>
          <a:p>
            <a:r>
              <a:rPr lang="nl-BE" dirty="0"/>
              <a:t>Komt er op aan de goede tool voor de juiste job te kiezen!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9025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 (Adam Wiggins)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842"/>
            <a:ext cx="8229600" cy="51411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Frequently-written, rarely read statistical data (for example, a web hit counter) should use an in-memory key/value store like </a:t>
            </a:r>
            <a:r>
              <a:rPr lang="en-US" dirty="0">
                <a:hlinkClick r:id="rId2"/>
              </a:rPr>
              <a:t>Redis</a:t>
            </a:r>
            <a:r>
              <a:rPr lang="en-US" dirty="0"/>
              <a:t>, or an update-in-place document store like </a:t>
            </a:r>
            <a:r>
              <a:rPr lang="en-US" dirty="0">
                <a:hlinkClick r:id="rId3"/>
              </a:rPr>
              <a:t>MongoDB</a:t>
            </a:r>
            <a:r>
              <a:rPr lang="en-US" dirty="0"/>
              <a:t>.</a:t>
            </a:r>
          </a:p>
          <a:p>
            <a:r>
              <a:rPr lang="en-US" dirty="0"/>
              <a:t>Big Data (like weather stats or business analytics) will work best in a freeform, distributed db system like </a:t>
            </a:r>
            <a:r>
              <a:rPr lang="en-US" dirty="0" err="1">
                <a:hlinkClick r:id="rId4"/>
              </a:rPr>
              <a:t>Hadoop</a:t>
            </a:r>
            <a:r>
              <a:rPr lang="en-US" dirty="0"/>
              <a:t>.</a:t>
            </a:r>
          </a:p>
          <a:p>
            <a:r>
              <a:rPr lang="en-US" dirty="0"/>
              <a:t>Binary assets (such as MP3s and PDFs) find a good home in a </a:t>
            </a:r>
            <a:r>
              <a:rPr lang="en-US" dirty="0" err="1"/>
              <a:t>datastore</a:t>
            </a:r>
            <a:r>
              <a:rPr lang="en-US" dirty="0"/>
              <a:t> that can serve directly to the user's browser, like </a:t>
            </a:r>
            <a:r>
              <a:rPr lang="en-US" dirty="0">
                <a:hlinkClick r:id="rId5"/>
              </a:rPr>
              <a:t>Amazon S3</a:t>
            </a:r>
            <a:r>
              <a:rPr lang="en-US" dirty="0"/>
              <a:t>.</a:t>
            </a:r>
          </a:p>
          <a:p>
            <a:r>
              <a:rPr lang="en-US" dirty="0"/>
              <a:t>Transient data (like web sessions, locks, or short-term stats) should be kept in a transient </a:t>
            </a:r>
            <a:r>
              <a:rPr lang="en-US" dirty="0" err="1"/>
              <a:t>datastore</a:t>
            </a:r>
            <a:r>
              <a:rPr lang="en-US" dirty="0"/>
              <a:t> like </a:t>
            </a:r>
            <a:r>
              <a:rPr lang="en-US" dirty="0" err="1">
                <a:hlinkClick r:id="rId6"/>
              </a:rPr>
              <a:t>Memcache</a:t>
            </a:r>
            <a:endParaRPr lang="en-US" dirty="0"/>
          </a:p>
          <a:p>
            <a:r>
              <a:rPr lang="en-US" dirty="0"/>
              <a:t>If you need to be able to replicate your data set to multiple locations (such as syncing a music database between a web app and a mobile device), you'll want the replication features of </a:t>
            </a:r>
            <a:r>
              <a:rPr lang="en-US" dirty="0" err="1">
                <a:hlinkClick r:id="rId7"/>
              </a:rPr>
              <a:t>CouchDB</a:t>
            </a:r>
            <a:r>
              <a:rPr lang="en-US" dirty="0"/>
              <a:t>.</a:t>
            </a:r>
          </a:p>
          <a:p>
            <a:r>
              <a:rPr lang="en-US" dirty="0"/>
              <a:t>High availability apps, where minimizing downtime is critical, will find great utility in the automatically clustered, redundant setup of </a:t>
            </a:r>
            <a:r>
              <a:rPr lang="en-US" dirty="0" err="1"/>
              <a:t>datastores</a:t>
            </a:r>
            <a:r>
              <a:rPr lang="en-US" dirty="0"/>
              <a:t> like </a:t>
            </a:r>
            <a:r>
              <a:rPr lang="en-US" dirty="0">
                <a:hlinkClick r:id="rId8"/>
              </a:rPr>
              <a:t>Cassandra</a:t>
            </a:r>
            <a:r>
              <a:rPr lang="en-US" dirty="0"/>
              <a:t> and </a:t>
            </a:r>
            <a:r>
              <a:rPr lang="en-US" dirty="0" err="1">
                <a:hlinkClick r:id="rId9"/>
              </a:rPr>
              <a:t>Riak</a:t>
            </a:r>
            <a:r>
              <a:rPr lang="en-US" dirty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4777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CAP theorema wordt in NoSQL wereld vaak aangehaald als reden om consistency (aCid) af te zwakken in gedistribueerde omgeving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88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www.cisco.com/c/dam/en/us/solutions/collateral/borderless-networks/advanced-services/white_paper_c11-553711.doc/_jcr_content/renditions/white_paper_c11-553711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3475" y="1268760"/>
            <a:ext cx="4200525" cy="17716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Terminologie: “Scale out” vs “scale 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Scaling up: grotere server</a:t>
            </a:r>
            <a:br>
              <a:rPr lang="nl-BE" dirty="0"/>
            </a:br>
            <a:r>
              <a:rPr lang="nl-BE" dirty="0"/>
              <a:t>=&gt; duurder!</a:t>
            </a:r>
          </a:p>
          <a:p>
            <a:r>
              <a:rPr lang="nl-BE" dirty="0"/>
              <a:t>Scaling out: extra server </a:t>
            </a:r>
            <a:br>
              <a:rPr lang="nl-BE" dirty="0"/>
            </a:br>
            <a:r>
              <a:rPr lang="nl-BE" dirty="0"/>
              <a:t>toevoegen in cluster</a:t>
            </a:r>
          </a:p>
        </p:txBody>
      </p:sp>
      <p:pic>
        <p:nvPicPr>
          <p:cNvPr id="4" name="Picture 3" descr="morep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860032" cy="36450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4524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dirty="0"/>
              <a:t>Het CAP </a:t>
            </a:r>
            <a:r>
              <a:rPr lang="en-US" altLang="zh-CN" dirty="0" err="1"/>
              <a:t>Theorema</a:t>
            </a:r>
            <a:endParaRPr lang="en-US" altLang="zh-CN" dirty="0"/>
          </a:p>
        </p:txBody>
      </p:sp>
      <p:sp>
        <p:nvSpPr>
          <p:cNvPr id="460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5800" y="844012"/>
            <a:ext cx="4648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dirty="0" err="1"/>
              <a:t>Theorema</a:t>
            </a:r>
            <a:r>
              <a:rPr lang="en-US" altLang="zh-CN" dirty="0"/>
              <a:t>: You can have at most </a:t>
            </a:r>
            <a:r>
              <a:rPr lang="en-US" altLang="zh-CN" b="1" dirty="0">
                <a:solidFill>
                  <a:srgbClr val="FF3300"/>
                </a:solidFill>
              </a:rPr>
              <a:t>two</a:t>
            </a:r>
            <a:r>
              <a:rPr lang="en-US" altLang="zh-CN" dirty="0"/>
              <a:t> of these properties for any shared-data system</a:t>
            </a:r>
          </a:p>
          <a:p>
            <a:pPr eaLnBrk="1" hangingPunct="1">
              <a:buFont typeface="Arial" charset="0"/>
              <a:buNone/>
            </a:pPr>
            <a:endParaRPr lang="en-US" altLang="zh-CN" sz="2800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图表" r:id="rId3" imgW="8229600" imgH="4524375" progId="MSGraph.Chart.8">
                  <p:embed followColorScheme="full"/>
                </p:oleObj>
              </mc:Choice>
              <mc:Fallback>
                <p:oleObj name="图表" r:id="rId3" imgW="8229600" imgH="452437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57200" y="1676400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Visio" r:id="rId5" imgW="3808462" imgH="3187621" progId="Visio.Drawing.11">
                  <p:embed/>
                </p:oleObj>
              </mc:Choice>
              <mc:Fallback>
                <p:oleObj name="Visio" r:id="rId5" imgW="3808462" imgH="31876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C</a:t>
            </a:r>
            <a:r>
              <a:rPr lang="en-US" altLang="zh-CN" sz="2400"/>
              <a:t>onsistency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2590800" y="41910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P</a:t>
            </a:r>
            <a:r>
              <a:rPr lang="en-US" altLang="zh-CN" sz="2400"/>
              <a:t>artition tolerance</a:t>
            </a: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A</a:t>
            </a:r>
            <a:r>
              <a:rPr lang="en-US" altLang="zh-CN" sz="2400"/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2796809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0795" y="4894831"/>
            <a:ext cx="1555701" cy="196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Betekenis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Consistentie: zie Gegevensbanken 1 en transacties</a:t>
            </a:r>
          </a:p>
          <a:p>
            <a:r>
              <a:rPr lang="nl-NL" dirty="0"/>
              <a:t>Availability: eigen betekenis in CAP</a:t>
            </a:r>
          </a:p>
          <a:p>
            <a:pPr lvl="1"/>
            <a:r>
              <a:rPr lang="nl-BE" dirty="0"/>
              <a:t>“Elke vraag ontvangen van een niet-falende node in de cluster, moet resulteren in een antwoord”</a:t>
            </a:r>
          </a:p>
          <a:p>
            <a:r>
              <a:rPr lang="nl-NL" dirty="0"/>
              <a:t>Partitie tolerantie:</a:t>
            </a:r>
          </a:p>
          <a:p>
            <a:pPr lvl="1"/>
            <a:r>
              <a:rPr lang="nl-NL" dirty="0"/>
              <a:t>Cluster kan onderbrekingen in de communicatielijnen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overleven</a:t>
            </a:r>
            <a:r>
              <a:rPr lang="nl-NL" dirty="0"/>
              <a:t> die de cluster in verschillende partities verdelen, waardoor onderdelen van cluster niet met elkaar kunnen communiceren</a:t>
            </a:r>
          </a:p>
          <a:p>
            <a:pPr lvl="1"/>
            <a:r>
              <a:rPr lang="nl-NL" dirty="0"/>
              <a:t>Ook soms split </a:t>
            </a:r>
            <a:r>
              <a:rPr lang="nl-NL" dirty="0" err="1"/>
              <a:t>brain</a:t>
            </a:r>
            <a:r>
              <a:rPr lang="nl-NL" dirty="0"/>
              <a:t> genoemd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71</a:t>
            </a:fld>
            <a:endParaRPr lang="nl-BE"/>
          </a:p>
        </p:txBody>
      </p:sp>
      <p:grpSp>
        <p:nvGrpSpPr>
          <p:cNvPr id="6" name="Groep 59"/>
          <p:cNvGrpSpPr/>
          <p:nvPr/>
        </p:nvGrpSpPr>
        <p:grpSpPr>
          <a:xfrm>
            <a:off x="7884368" y="6262983"/>
            <a:ext cx="576064" cy="499338"/>
            <a:chOff x="3923928" y="3351860"/>
            <a:chExt cx="576064" cy="499338"/>
          </a:xfrm>
        </p:grpSpPr>
        <p:cxnSp>
          <p:nvCxnSpPr>
            <p:cNvPr id="7" name="Rechte verbindingslijn 56"/>
            <p:cNvCxnSpPr/>
            <p:nvPr/>
          </p:nvCxnSpPr>
          <p:spPr>
            <a:xfrm flipV="1">
              <a:off x="3923928" y="3419149"/>
              <a:ext cx="576064" cy="432049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57"/>
            <p:cNvCxnSpPr/>
            <p:nvPr/>
          </p:nvCxnSpPr>
          <p:spPr>
            <a:xfrm>
              <a:off x="3980143" y="3351860"/>
              <a:ext cx="447841" cy="499337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485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Vrije vorm 63"/>
          <p:cNvSpPr/>
          <p:nvPr/>
        </p:nvSpPr>
        <p:spPr>
          <a:xfrm>
            <a:off x="3737499" y="497150"/>
            <a:ext cx="4563122" cy="5504155"/>
          </a:xfrm>
          <a:custGeom>
            <a:avLst/>
            <a:gdLst>
              <a:gd name="connsiteX0" fmla="*/ 870012 w 4563122"/>
              <a:gd name="connsiteY0" fmla="*/ 683580 h 5504155"/>
              <a:gd name="connsiteX1" fmla="*/ 186431 w 4563122"/>
              <a:gd name="connsiteY1" fmla="*/ 834500 h 5504155"/>
              <a:gd name="connsiteX2" fmla="*/ 0 w 4563122"/>
              <a:gd name="connsiteY2" fmla="*/ 1713390 h 5504155"/>
              <a:gd name="connsiteX3" fmla="*/ 887767 w 4563122"/>
              <a:gd name="connsiteY3" fmla="*/ 2814221 h 5504155"/>
              <a:gd name="connsiteX4" fmla="*/ 1189608 w 4563122"/>
              <a:gd name="connsiteY4" fmla="*/ 3764132 h 5504155"/>
              <a:gd name="connsiteX5" fmla="*/ 1162975 w 4563122"/>
              <a:gd name="connsiteY5" fmla="*/ 4181382 h 5504155"/>
              <a:gd name="connsiteX6" fmla="*/ 1464816 w 4563122"/>
              <a:gd name="connsiteY6" fmla="*/ 5202314 h 5504155"/>
              <a:gd name="connsiteX7" fmla="*/ 2831977 w 4563122"/>
              <a:gd name="connsiteY7" fmla="*/ 5504155 h 5504155"/>
              <a:gd name="connsiteX8" fmla="*/ 3693111 w 4563122"/>
              <a:gd name="connsiteY8" fmla="*/ 4731798 h 5504155"/>
              <a:gd name="connsiteX9" fmla="*/ 4074851 w 4563122"/>
              <a:gd name="connsiteY9" fmla="*/ 3994951 h 5504155"/>
              <a:gd name="connsiteX10" fmla="*/ 4429957 w 4563122"/>
              <a:gd name="connsiteY10" fmla="*/ 2467992 h 5504155"/>
              <a:gd name="connsiteX11" fmla="*/ 4492101 w 4563122"/>
              <a:gd name="connsiteY11" fmla="*/ 1500326 h 5504155"/>
              <a:gd name="connsiteX12" fmla="*/ 4563122 w 4563122"/>
              <a:gd name="connsiteY12" fmla="*/ 257452 h 5504155"/>
              <a:gd name="connsiteX13" fmla="*/ 3648722 w 4563122"/>
              <a:gd name="connsiteY13" fmla="*/ 0 h 5504155"/>
              <a:gd name="connsiteX14" fmla="*/ 2290439 w 4563122"/>
              <a:gd name="connsiteY14" fmla="*/ 710213 h 5504155"/>
              <a:gd name="connsiteX15" fmla="*/ 870012 w 4563122"/>
              <a:gd name="connsiteY15" fmla="*/ 683580 h 550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3122" h="5504155">
                <a:moveTo>
                  <a:pt x="870012" y="683580"/>
                </a:moveTo>
                <a:lnTo>
                  <a:pt x="186431" y="834500"/>
                </a:lnTo>
                <a:lnTo>
                  <a:pt x="0" y="1713390"/>
                </a:lnTo>
                <a:lnTo>
                  <a:pt x="887767" y="2814221"/>
                </a:lnTo>
                <a:lnTo>
                  <a:pt x="1189608" y="3764132"/>
                </a:lnTo>
                <a:lnTo>
                  <a:pt x="1162975" y="4181382"/>
                </a:lnTo>
                <a:lnTo>
                  <a:pt x="1464816" y="5202314"/>
                </a:lnTo>
                <a:lnTo>
                  <a:pt x="2831977" y="5504155"/>
                </a:lnTo>
                <a:lnTo>
                  <a:pt x="3693111" y="4731798"/>
                </a:lnTo>
                <a:lnTo>
                  <a:pt x="4074851" y="3994951"/>
                </a:lnTo>
                <a:lnTo>
                  <a:pt x="4429957" y="2467992"/>
                </a:lnTo>
                <a:lnTo>
                  <a:pt x="4492101" y="1500326"/>
                </a:lnTo>
                <a:lnTo>
                  <a:pt x="4563122" y="257452"/>
                </a:lnTo>
                <a:lnTo>
                  <a:pt x="3648722" y="0"/>
                </a:lnTo>
                <a:lnTo>
                  <a:pt x="2290439" y="710213"/>
                </a:lnTo>
                <a:lnTo>
                  <a:pt x="870012" y="68358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Vrije vorm 61"/>
          <p:cNvSpPr/>
          <p:nvPr/>
        </p:nvSpPr>
        <p:spPr>
          <a:xfrm>
            <a:off x="115410" y="674703"/>
            <a:ext cx="2947386" cy="4421080"/>
          </a:xfrm>
          <a:custGeom>
            <a:avLst/>
            <a:gdLst>
              <a:gd name="connsiteX0" fmla="*/ 1651246 w 2947386"/>
              <a:gd name="connsiteY0" fmla="*/ 0 h 4421080"/>
              <a:gd name="connsiteX1" fmla="*/ 408373 w 2947386"/>
              <a:gd name="connsiteY1" fmla="*/ 958788 h 4421080"/>
              <a:gd name="connsiteX2" fmla="*/ 79899 w 2947386"/>
              <a:gd name="connsiteY2" fmla="*/ 2041864 h 4421080"/>
              <a:gd name="connsiteX3" fmla="*/ 8877 w 2947386"/>
              <a:gd name="connsiteY3" fmla="*/ 3018408 h 4421080"/>
              <a:gd name="connsiteX4" fmla="*/ 0 w 2947386"/>
              <a:gd name="connsiteY4" fmla="*/ 3879542 h 4421080"/>
              <a:gd name="connsiteX5" fmla="*/ 550415 w 2947386"/>
              <a:gd name="connsiteY5" fmla="*/ 4421080 h 4421080"/>
              <a:gd name="connsiteX6" fmla="*/ 1757778 w 2947386"/>
              <a:gd name="connsiteY6" fmla="*/ 4057095 h 4421080"/>
              <a:gd name="connsiteX7" fmla="*/ 2885242 w 2947386"/>
              <a:gd name="connsiteY7" fmla="*/ 3364637 h 4421080"/>
              <a:gd name="connsiteX8" fmla="*/ 2947386 w 2947386"/>
              <a:gd name="connsiteY8" fmla="*/ 2272683 h 4421080"/>
              <a:gd name="connsiteX9" fmla="*/ 2370338 w 2947386"/>
              <a:gd name="connsiteY9" fmla="*/ 1713390 h 4421080"/>
              <a:gd name="connsiteX10" fmla="*/ 2281561 w 2947386"/>
              <a:gd name="connsiteY10" fmla="*/ 1012054 h 4421080"/>
              <a:gd name="connsiteX11" fmla="*/ 1855433 w 2947386"/>
              <a:gd name="connsiteY11" fmla="*/ 248575 h 4421080"/>
              <a:gd name="connsiteX12" fmla="*/ 1651246 w 2947386"/>
              <a:gd name="connsiteY12" fmla="*/ 0 h 44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47386" h="4421080">
                <a:moveTo>
                  <a:pt x="1651246" y="0"/>
                </a:moveTo>
                <a:lnTo>
                  <a:pt x="408373" y="958788"/>
                </a:lnTo>
                <a:lnTo>
                  <a:pt x="79899" y="2041864"/>
                </a:lnTo>
                <a:lnTo>
                  <a:pt x="8877" y="3018408"/>
                </a:lnTo>
                <a:lnTo>
                  <a:pt x="0" y="3879542"/>
                </a:lnTo>
                <a:lnTo>
                  <a:pt x="550415" y="4421080"/>
                </a:lnTo>
                <a:lnTo>
                  <a:pt x="1757778" y="4057095"/>
                </a:lnTo>
                <a:lnTo>
                  <a:pt x="2885242" y="3364637"/>
                </a:lnTo>
                <a:lnTo>
                  <a:pt x="2947386" y="2272683"/>
                </a:lnTo>
                <a:lnTo>
                  <a:pt x="2370338" y="1713390"/>
                </a:lnTo>
                <a:lnTo>
                  <a:pt x="2281561" y="1012054"/>
                </a:lnTo>
                <a:lnTo>
                  <a:pt x="1855433" y="248575"/>
                </a:lnTo>
                <a:lnTo>
                  <a:pt x="1651246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Split </a:t>
            </a:r>
            <a:r>
              <a:rPr lang="nl-NL" dirty="0" err="1"/>
              <a:t>brain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72</a:t>
            </a:fld>
            <a:endParaRPr lang="nl-BE"/>
          </a:p>
        </p:txBody>
      </p:sp>
      <p:sp>
        <p:nvSpPr>
          <p:cNvPr id="5" name="Kubus 4"/>
          <p:cNvSpPr/>
          <p:nvPr/>
        </p:nvSpPr>
        <p:spPr>
          <a:xfrm>
            <a:off x="1043608" y="1196752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Kubus 5"/>
          <p:cNvSpPr/>
          <p:nvPr/>
        </p:nvSpPr>
        <p:spPr>
          <a:xfrm>
            <a:off x="1963919" y="2929135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/>
          <p:cNvSpPr/>
          <p:nvPr/>
        </p:nvSpPr>
        <p:spPr>
          <a:xfrm>
            <a:off x="305242" y="3754879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/>
          <p:cNvSpPr/>
          <p:nvPr/>
        </p:nvSpPr>
        <p:spPr>
          <a:xfrm>
            <a:off x="4067944" y="1403337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Kubus 8"/>
          <p:cNvSpPr/>
          <p:nvPr/>
        </p:nvSpPr>
        <p:spPr>
          <a:xfrm>
            <a:off x="5206267" y="2870935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Kubus 9"/>
          <p:cNvSpPr/>
          <p:nvPr/>
        </p:nvSpPr>
        <p:spPr>
          <a:xfrm>
            <a:off x="739784" y="2532593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Kubus 10"/>
          <p:cNvSpPr/>
          <p:nvPr/>
        </p:nvSpPr>
        <p:spPr>
          <a:xfrm>
            <a:off x="5926347" y="4725144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/>
          <p:cNvSpPr/>
          <p:nvPr/>
        </p:nvSpPr>
        <p:spPr>
          <a:xfrm>
            <a:off x="7236296" y="1077076"/>
            <a:ext cx="720080" cy="86409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Gebogen verbindingslijn 13"/>
          <p:cNvCxnSpPr>
            <a:stCxn id="5" idx="3"/>
            <a:endCxn id="10" idx="0"/>
          </p:cNvCxnSpPr>
          <p:nvPr/>
        </p:nvCxnSpPr>
        <p:spPr>
          <a:xfrm rot="5400000">
            <a:off x="1015864" y="2234818"/>
            <a:ext cx="471745" cy="12380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bogen verbindingslijn 15"/>
          <p:cNvCxnSpPr>
            <a:stCxn id="10" idx="5"/>
            <a:endCxn id="6" idx="2"/>
          </p:cNvCxnSpPr>
          <p:nvPr/>
        </p:nvCxnSpPr>
        <p:spPr>
          <a:xfrm>
            <a:off x="1459864" y="2874631"/>
            <a:ext cx="504055" cy="57656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bogen verbindingslijn 17"/>
          <p:cNvCxnSpPr>
            <a:stCxn id="10" idx="3"/>
            <a:endCxn id="7" idx="0"/>
          </p:cNvCxnSpPr>
          <p:nvPr/>
        </p:nvCxnSpPr>
        <p:spPr>
          <a:xfrm rot="5400000">
            <a:off x="703458" y="3448523"/>
            <a:ext cx="358190" cy="254522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bogen verbindingslijn 20"/>
          <p:cNvCxnSpPr>
            <a:stCxn id="5" idx="5"/>
            <a:endCxn id="8" idx="2"/>
          </p:cNvCxnSpPr>
          <p:nvPr/>
        </p:nvCxnSpPr>
        <p:spPr>
          <a:xfrm>
            <a:off x="1763688" y="1538790"/>
            <a:ext cx="2304256" cy="38660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bogen verbindingslijn 23"/>
          <p:cNvCxnSpPr>
            <a:stCxn id="8" idx="5"/>
            <a:endCxn id="12" idx="2"/>
          </p:cNvCxnSpPr>
          <p:nvPr/>
        </p:nvCxnSpPr>
        <p:spPr>
          <a:xfrm flipV="1">
            <a:off x="4788024" y="1599134"/>
            <a:ext cx="2448272" cy="14624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8" idx="3"/>
            <a:endCxn id="9" idx="0"/>
          </p:cNvCxnSpPr>
          <p:nvPr/>
        </p:nvCxnSpPr>
        <p:spPr>
          <a:xfrm rot="16200000" flipH="1">
            <a:off x="4695394" y="1910012"/>
            <a:ext cx="603502" cy="1318343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2" idx="3"/>
            <a:endCxn id="11" idx="0"/>
          </p:cNvCxnSpPr>
          <p:nvPr/>
        </p:nvCxnSpPr>
        <p:spPr>
          <a:xfrm rot="5400000">
            <a:off x="5549376" y="2768194"/>
            <a:ext cx="2783972" cy="11299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bogen verbindingslijn 29"/>
          <p:cNvCxnSpPr>
            <a:stCxn id="9" idx="5"/>
            <a:endCxn id="12" idx="2"/>
          </p:cNvCxnSpPr>
          <p:nvPr/>
        </p:nvCxnSpPr>
        <p:spPr>
          <a:xfrm flipV="1">
            <a:off x="5926347" y="1599134"/>
            <a:ext cx="1309949" cy="161383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bogen verbindingslijn 31"/>
          <p:cNvCxnSpPr>
            <a:stCxn id="6" idx="5"/>
            <a:endCxn id="11" idx="2"/>
          </p:cNvCxnSpPr>
          <p:nvPr/>
        </p:nvCxnSpPr>
        <p:spPr>
          <a:xfrm>
            <a:off x="2683999" y="3271173"/>
            <a:ext cx="3242348" cy="197602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ep 58"/>
          <p:cNvGrpSpPr/>
          <p:nvPr/>
        </p:nvGrpSpPr>
        <p:grpSpPr>
          <a:xfrm>
            <a:off x="2627784" y="1336048"/>
            <a:ext cx="576064" cy="499338"/>
            <a:chOff x="2627784" y="1336048"/>
            <a:chExt cx="576064" cy="499338"/>
          </a:xfrm>
        </p:grpSpPr>
        <p:cxnSp>
          <p:nvCxnSpPr>
            <p:cNvPr id="50" name="Rechte verbindingslijn 49"/>
            <p:cNvCxnSpPr/>
            <p:nvPr/>
          </p:nvCxnSpPr>
          <p:spPr>
            <a:xfrm flipV="1">
              <a:off x="2627784" y="1403337"/>
              <a:ext cx="576064" cy="432049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Rechte verbindingslijn 53"/>
            <p:cNvCxnSpPr/>
            <p:nvPr/>
          </p:nvCxnSpPr>
          <p:spPr>
            <a:xfrm>
              <a:off x="2683999" y="1336048"/>
              <a:ext cx="447841" cy="499337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ep 59"/>
          <p:cNvGrpSpPr/>
          <p:nvPr/>
        </p:nvGrpSpPr>
        <p:grpSpPr>
          <a:xfrm>
            <a:off x="3923928" y="3351860"/>
            <a:ext cx="576064" cy="499338"/>
            <a:chOff x="3923928" y="3351860"/>
            <a:chExt cx="576064" cy="499338"/>
          </a:xfrm>
        </p:grpSpPr>
        <p:cxnSp>
          <p:nvCxnSpPr>
            <p:cNvPr id="57" name="Rechte verbindingslijn 56"/>
            <p:cNvCxnSpPr/>
            <p:nvPr/>
          </p:nvCxnSpPr>
          <p:spPr>
            <a:xfrm flipV="1">
              <a:off x="3923928" y="3419149"/>
              <a:ext cx="576064" cy="432049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chte verbindingslijn 57"/>
            <p:cNvCxnSpPr/>
            <p:nvPr/>
          </p:nvCxnSpPr>
          <p:spPr>
            <a:xfrm>
              <a:off x="3980143" y="3351860"/>
              <a:ext cx="447841" cy="499337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kstvak 64"/>
          <p:cNvSpPr txBox="1"/>
          <p:nvPr/>
        </p:nvSpPr>
        <p:spPr>
          <a:xfrm>
            <a:off x="1043608" y="1578278"/>
            <a:ext cx="70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Gent</a:t>
            </a:r>
            <a:endParaRPr lang="nl-BE" sz="1600" dirty="0"/>
          </a:p>
        </p:txBody>
      </p:sp>
      <p:sp>
        <p:nvSpPr>
          <p:cNvPr id="66" name="Tekstvak 65"/>
          <p:cNvSpPr txBox="1"/>
          <p:nvPr/>
        </p:nvSpPr>
        <p:spPr>
          <a:xfrm>
            <a:off x="683568" y="2946430"/>
            <a:ext cx="648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Aalst</a:t>
            </a:r>
            <a:endParaRPr lang="nl-BE" sz="1600" dirty="0"/>
          </a:p>
        </p:txBody>
      </p:sp>
      <p:sp>
        <p:nvSpPr>
          <p:cNvPr id="67" name="Tekstvak 66"/>
          <p:cNvSpPr txBox="1"/>
          <p:nvPr/>
        </p:nvSpPr>
        <p:spPr>
          <a:xfrm>
            <a:off x="234196" y="3996353"/>
            <a:ext cx="809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Sint-Niklaas</a:t>
            </a:r>
            <a:endParaRPr lang="nl-BE" sz="1600" dirty="0"/>
          </a:p>
        </p:txBody>
      </p:sp>
      <p:sp>
        <p:nvSpPr>
          <p:cNvPr id="68" name="Tekstvak 67"/>
          <p:cNvSpPr txBox="1"/>
          <p:nvPr/>
        </p:nvSpPr>
        <p:spPr>
          <a:xfrm>
            <a:off x="1907704" y="32129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Eeklo</a:t>
            </a:r>
            <a:endParaRPr lang="nl-BE" dirty="0"/>
          </a:p>
        </p:txBody>
      </p:sp>
      <p:sp>
        <p:nvSpPr>
          <p:cNvPr id="69" name="Tekstvak 68"/>
          <p:cNvSpPr txBox="1"/>
          <p:nvPr/>
        </p:nvSpPr>
        <p:spPr>
          <a:xfrm>
            <a:off x="4023906" y="1747555"/>
            <a:ext cx="8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Brussel</a:t>
            </a:r>
            <a:endParaRPr lang="nl-BE" sz="1600" dirty="0"/>
          </a:p>
        </p:txBody>
      </p:sp>
      <p:sp>
        <p:nvSpPr>
          <p:cNvPr id="70" name="Tekstvak 69"/>
          <p:cNvSpPr txBox="1"/>
          <p:nvPr/>
        </p:nvSpPr>
        <p:spPr>
          <a:xfrm>
            <a:off x="5024121" y="3228362"/>
            <a:ext cx="1204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Antwerpen</a:t>
            </a:r>
            <a:endParaRPr lang="nl-BE" sz="1600" dirty="0"/>
          </a:p>
        </p:txBody>
      </p:sp>
      <p:sp>
        <p:nvSpPr>
          <p:cNvPr id="71" name="Tekstvak 70"/>
          <p:cNvSpPr txBox="1"/>
          <p:nvPr/>
        </p:nvSpPr>
        <p:spPr>
          <a:xfrm>
            <a:off x="7236296" y="1402549"/>
            <a:ext cx="8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Leuven</a:t>
            </a:r>
            <a:endParaRPr lang="nl-BE" sz="1600" dirty="0"/>
          </a:p>
        </p:txBody>
      </p:sp>
      <p:sp>
        <p:nvSpPr>
          <p:cNvPr id="72" name="Tekstvak 71"/>
          <p:cNvSpPr txBox="1"/>
          <p:nvPr/>
        </p:nvSpPr>
        <p:spPr>
          <a:xfrm>
            <a:off x="5868324" y="5077925"/>
            <a:ext cx="8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Waver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289604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CAP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Databanksysteem die op één server draait:</a:t>
            </a:r>
          </a:p>
          <a:p>
            <a:pPr lvl="1"/>
            <a:r>
              <a:rPr lang="nl-BE" dirty="0"/>
              <a:t>CA, dus geen partitie tolerantie, aangezien er geen partities kunnen zijn</a:t>
            </a:r>
          </a:p>
          <a:p>
            <a:pPr lvl="1"/>
            <a:r>
              <a:rPr lang="nl-BE" dirty="0"/>
              <a:t>Typisch voorbeeld: meeste RDBMS</a:t>
            </a:r>
          </a:p>
          <a:p>
            <a:r>
              <a:rPr lang="nl-BE" dirty="0"/>
              <a:t>Praktische betekenis van het theorema:</a:t>
            </a:r>
          </a:p>
          <a:p>
            <a:pPr lvl="1"/>
            <a:r>
              <a:rPr lang="nl-BE" dirty="0"/>
              <a:t>In een systeem dat onderhevig is aan partities (zoals gedistribueerde systemen) moet je consistency afwegen tov beschikbaarheid</a:t>
            </a:r>
          </a:p>
          <a:p>
            <a:pPr lvl="1"/>
            <a:r>
              <a:rPr lang="nl-BE" dirty="0"/>
              <a:t>Voorbeeld: beetje aan consistency inboeten, om een beetje beschikbaarheid terug te krijgen</a:t>
            </a:r>
          </a:p>
          <a:p>
            <a:pPr lvl="1"/>
            <a:r>
              <a:rPr lang="nl-BE" dirty="0"/>
              <a:t>Systeem is dan niet perfect consistent, noch perfect beschikbaar, maar het is een combinatie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8036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CAP: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Bob (in Londen) en Alice (in Gent) willen beiden de laatste hotelkamer boeken </a:t>
            </a:r>
          </a:p>
          <a:p>
            <a:r>
              <a:rPr lang="nl-BE" dirty="0"/>
              <a:t>Met een systeem dat peer-to-peer distributie gebruikt met 2 nodes</a:t>
            </a:r>
          </a:p>
          <a:p>
            <a:pPr lvl="1"/>
            <a:r>
              <a:rPr lang="nl-BE" dirty="0"/>
              <a:t>1 in Londen</a:t>
            </a:r>
          </a:p>
          <a:p>
            <a:pPr lvl="1"/>
            <a:r>
              <a:rPr lang="nl-BE" dirty="0"/>
              <a:t>1 in Gent</a:t>
            </a:r>
          </a:p>
          <a:p>
            <a:r>
              <a:rPr lang="nl-BE" dirty="0"/>
              <a:t>Consistentie</a:t>
            </a:r>
          </a:p>
          <a:p>
            <a:pPr lvl="1"/>
            <a:r>
              <a:rPr lang="nl-BE" dirty="0"/>
              <a:t>Als Bob kamer boekt, moet Londen node met Gent node communiceren alvorens boeking te bevestigen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6866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CAP: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Stel geen netwerkverbinding </a:t>
            </a:r>
          </a:p>
          <a:p>
            <a:pPr lvl="1"/>
            <a:r>
              <a:rPr lang="nl-BE" dirty="0"/>
              <a:t>Ook geen boeking meer mogelijk</a:t>
            </a:r>
          </a:p>
          <a:p>
            <a:pPr lvl="1"/>
            <a:r>
              <a:rPr lang="nl-BE" dirty="0"/>
              <a:t>Dus geen beschikbaarheid meer</a:t>
            </a:r>
          </a:p>
          <a:p>
            <a:r>
              <a:rPr lang="nl-BE" dirty="0"/>
              <a:t>Mogelijke oplossing</a:t>
            </a:r>
          </a:p>
          <a:p>
            <a:pPr lvl="1"/>
            <a:r>
              <a:rPr lang="nl-BE" dirty="0"/>
              <a:t>één van de nodes master maken, en alle boekingen moeten via master node gebeuren</a:t>
            </a:r>
          </a:p>
          <a:p>
            <a:pPr lvl="1"/>
            <a:r>
              <a:rPr lang="nl-BE" dirty="0"/>
              <a:t>Als master node in Gent is, dan kan Gent node nog altijd boekingen doen (indien er geen netwerk meer is) en Alice heeft laatste hotelkamer</a:t>
            </a:r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7424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CAP: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Met deze oplossing</a:t>
            </a:r>
          </a:p>
          <a:p>
            <a:pPr lvl="1"/>
            <a:r>
              <a:rPr lang="nl-BE" dirty="0"/>
              <a:t>Londen node kan geen hotelkamer boeken </a:t>
            </a:r>
          </a:p>
          <a:p>
            <a:r>
              <a:rPr lang="nl-BE" dirty="0"/>
              <a:t>In CAP termen: falen in beschikbaarheid</a:t>
            </a:r>
          </a:p>
          <a:p>
            <a:pPr lvl="1"/>
            <a:r>
              <a:rPr lang="nl-BE" dirty="0"/>
              <a:t>Bob kan spreken met de Londen node, maar Londen node kan niet updaten</a:t>
            </a:r>
          </a:p>
          <a:p>
            <a:r>
              <a:rPr lang="nl-BE" dirty="0"/>
              <a:t>Alternatieve oplossing (om beschikbaarheid te verhogen):</a:t>
            </a:r>
          </a:p>
          <a:p>
            <a:pPr lvl="1"/>
            <a:r>
              <a:rPr lang="nl-BE" dirty="0"/>
              <a:t>Beide systemen kunnen reserveringen blijven accepteren, zelfs als netwerk wegvalt</a:t>
            </a:r>
          </a:p>
          <a:p>
            <a:pPr lvl="1"/>
            <a:r>
              <a:rPr lang="nl-BE" dirty="0"/>
              <a:t>Gevaar: laatste hotelkamer meerdere keren boeken</a:t>
            </a:r>
          </a:p>
          <a:p>
            <a:pPr lvl="2"/>
            <a:r>
              <a:rPr lang="nl-BE" dirty="0"/>
              <a:t>Maar meestal is er een kleine overboeking bij hotels</a:t>
            </a:r>
          </a:p>
          <a:p>
            <a:pPr lvl="2"/>
            <a:r>
              <a:rPr lang="nl-BE" dirty="0"/>
              <a:t>Of men excuseert zich later bij één klant voor overboeking</a:t>
            </a:r>
          </a:p>
          <a:p>
            <a:pPr lvl="3"/>
            <a:r>
              <a:rPr lang="nl-BE" dirty="0"/>
              <a:t>Deze kost is lager dan boekingen mislopen door netwerkfalen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5163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CAP: 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Ander voorbeeld van inconsistente “writes” naar databank</a:t>
            </a:r>
          </a:p>
          <a:p>
            <a:pPr lvl="1"/>
            <a:r>
              <a:rPr lang="nl-BE" dirty="0"/>
              <a:t>Online winkelkarretje</a:t>
            </a:r>
          </a:p>
          <a:p>
            <a:pPr lvl="2"/>
            <a:r>
              <a:rPr lang="nl-BE" dirty="0"/>
              <a:t>Als klant kan je altijd wegschrijven naar winkelkarretje, zelfs bij netwerkfalen</a:t>
            </a:r>
          </a:p>
          <a:p>
            <a:pPr lvl="2"/>
            <a:r>
              <a:rPr lang="nl-BE" dirty="0"/>
              <a:t>Stel door falen: meerdere winkelkarretjes</a:t>
            </a:r>
          </a:p>
          <a:p>
            <a:pPr lvl="2"/>
            <a:r>
              <a:rPr lang="nl-BE" dirty="0"/>
              <a:t>Unie nemen: duplicaten gaan eruit</a:t>
            </a:r>
          </a:p>
          <a:p>
            <a:pPr lvl="2"/>
            <a:r>
              <a:rPr lang="nl-BE" dirty="0"/>
              <a:t>En nadien: laten checken door klant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37748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CAP: wat hebben we geleerd?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34" y="1327842"/>
            <a:ext cx="8028852" cy="4525963"/>
          </a:xfrm>
        </p:spPr>
        <p:txBody>
          <a:bodyPr/>
          <a:lstStyle/>
          <a:p>
            <a:r>
              <a:rPr lang="nl-BE" dirty="0"/>
              <a:t>Typisch</a:t>
            </a:r>
          </a:p>
          <a:p>
            <a:pPr lvl="1"/>
            <a:r>
              <a:rPr lang="nl-BE" dirty="0"/>
              <a:t>Voor consistentie zorgen bij updaten van data</a:t>
            </a:r>
          </a:p>
          <a:p>
            <a:r>
              <a:rPr lang="nl-BE" dirty="0"/>
              <a:t>In sommige gevallen:</a:t>
            </a:r>
          </a:p>
          <a:p>
            <a:pPr lvl="1"/>
            <a:r>
              <a:rPr lang="nl-BE" dirty="0"/>
              <a:t>Kan je inconsistentie elegant oplossen</a:t>
            </a:r>
          </a:p>
          <a:p>
            <a:pPr lvl="1"/>
            <a:r>
              <a:rPr lang="nl-BE" dirty="0"/>
              <a:t>Als je manier vindt om inconsistente update op te lossen =&gt; geeft je meer opties om beschikbaarheid en performantie te verbeteren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78</a:t>
            </a:fld>
            <a:endParaRPr lang="nl-BE"/>
          </a:p>
        </p:txBody>
      </p:sp>
      <p:pic>
        <p:nvPicPr>
          <p:cNvPr id="2050" name="Picture 2" descr="http://2be.be/sites/2be.be/files/styles/vmmaplayer_big/public/article/image/2012/05/fileGHpP2T?itok=L04b8wK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96" y="4519207"/>
            <a:ext cx="4315732" cy="236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1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 descr="media_httpfarm5static_mevIk.png.scaled1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39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Probleem met relationele databanken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Schaalbaarheid: moeilijk op te lossen met traditionele RDBMS’en </a:t>
            </a:r>
          </a:p>
          <a:p>
            <a:pPr lvl="1"/>
            <a:r>
              <a:rPr lang="nl-BE" dirty="0"/>
              <a:t>Oplossing: grotere (dus duurdere) server kopen</a:t>
            </a:r>
          </a:p>
          <a:p>
            <a:pPr lvl="1"/>
            <a:r>
              <a:rPr lang="nl-BE" dirty="0"/>
              <a:t>Maar indien meerdere servers nodig zijn: niet evident meer!</a:t>
            </a:r>
          </a:p>
          <a:p>
            <a:r>
              <a:rPr lang="nl-BE" dirty="0"/>
              <a:t>Tegenwoordig: cloud-diensten zijn populair =&gt; schaalbaarheid is belangrijk</a:t>
            </a:r>
          </a:p>
          <a:p>
            <a:pPr lvl="1"/>
            <a:r>
              <a:rPr lang="nl-BE" dirty="0"/>
              <a:t>Dus toevlucht nemen tot andere types van databanksystemen </a:t>
            </a:r>
          </a:p>
          <a:p>
            <a:pPr lvl="1"/>
            <a:r>
              <a:rPr lang="nl-BE" dirty="0"/>
              <a:t>Consequentie: eigenschappen van RDBMS komen in gedrang: </a:t>
            </a:r>
          </a:p>
          <a:p>
            <a:pPr lvl="2"/>
            <a:r>
              <a:rPr lang="nl-BE" dirty="0"/>
              <a:t>typisch is dat </a:t>
            </a:r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consistentie</a:t>
            </a:r>
            <a:r>
              <a:rPr lang="nl-BE" dirty="0"/>
              <a:t> (bijv. zelfde data op alle nodes...)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59642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Map-REDUCE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248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MAP-REDUCE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Wanneer er gewerkt op een cluster</a:t>
            </a:r>
          </a:p>
          <a:p>
            <a:pPr lvl="1"/>
            <a:r>
              <a:rPr lang="nl-BE" dirty="0"/>
              <a:t>Proberen om dataverkeer tussen nodes verminderen, door zoveel mogelijk uitvoeren op de node waar de data zich bevindt</a:t>
            </a:r>
          </a:p>
          <a:p>
            <a:r>
              <a:rPr lang="nl-BE" dirty="0"/>
              <a:t>Map-reduce patroon is een manier om dit te bekomen</a:t>
            </a:r>
          </a:p>
          <a:p>
            <a:r>
              <a:rPr lang="nl-BE" dirty="0"/>
              <a:t>Geïmplementeerd in Apache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469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Voorbeeld: Map-Reduce (Google)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Map-Reduce:</a:t>
            </a:r>
          </a:p>
          <a:p>
            <a:pPr lvl="1"/>
            <a:r>
              <a:rPr lang="nl-BE" dirty="0"/>
              <a:t>Parallel programmeermodel dat toelaat om grote datasets op een cluster van computers gedistribueerd te verwerken</a:t>
            </a:r>
          </a:p>
          <a:p>
            <a:r>
              <a:rPr lang="nl-BE" dirty="0"/>
              <a:t>Mosterd werd gehaald bij functionele programmeertalen</a:t>
            </a:r>
          </a:p>
          <a:p>
            <a:r>
              <a:rPr lang="nl-BE" dirty="0"/>
              <a:t>Daar worden de functies Map en Reduce vaak gebruikt (zie ook volgend jaar in Advanced Programming)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10393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Map functie voert een functie of operatie uit op elk element uit een lijst</a:t>
            </a:r>
          </a:p>
          <a:p>
            <a:pPr lvl="1"/>
            <a:r>
              <a:rPr lang="nl-BE" dirty="0"/>
              <a:t>Stel: functie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vermenigvuldig_maal_twee op lijst [1,2,3,4]</a:t>
            </a:r>
          </a:p>
          <a:p>
            <a:pPr lvl="1"/>
            <a:r>
              <a:rPr lang="nl-BE" dirty="0">
                <a:cs typeface="Consolas" pitchFamily="49" charset="0"/>
              </a:rPr>
              <a:t>Leidt tot een andere lijst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[2,4,6,8]</a:t>
            </a:r>
          </a:p>
          <a:p>
            <a:r>
              <a:rPr lang="nl-BE" dirty="0">
                <a:cs typeface="Consolas" pitchFamily="49" charset="0"/>
              </a:rPr>
              <a:t>In functioneel programmeren wordt oorspronkelijk lijst niet aangepast (immutable) en data wordt niet gedeeld tussen processen of threads</a:t>
            </a:r>
          </a:p>
          <a:p>
            <a:r>
              <a:rPr lang="nl-BE" dirty="0">
                <a:cs typeface="Consolas" pitchFamily="49" charset="0"/>
              </a:rPr>
              <a:t>Ons voorbeeld mapfunctie kan dus zonder problemen uitgevoerd wordt door 2 of meer threads, zonder in elkaars weg te lopen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9857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Reduce functie is in functioneel programmeren gekend als een Fold functie</a:t>
            </a:r>
          </a:p>
          <a:p>
            <a:r>
              <a:rPr lang="nl-BE" dirty="0"/>
              <a:t>Reduce past een functie toe op alle elementen van een lijst en geeft één enkel getal terug</a:t>
            </a:r>
          </a:p>
          <a:p>
            <a:r>
              <a:rPr lang="nl-BE" dirty="0" err="1"/>
              <a:t>Bijv</a:t>
            </a:r>
            <a:r>
              <a:rPr lang="nl-BE" dirty="0"/>
              <a:t>: </a:t>
            </a:r>
            <a:r>
              <a:rPr lang="nl-BE" dirty="0" err="1"/>
              <a:t>Reduce</a:t>
            </a:r>
            <a:r>
              <a:rPr lang="nl-BE" dirty="0"/>
              <a:t> (hier bijv. som nemen) toepassen op ons voorbeeld zal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20</a:t>
            </a:r>
            <a:r>
              <a:rPr lang="nl-BE" dirty="0"/>
              <a:t> teruggeven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2380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Deze ideëen zijn door Google toegepast op grote datasets</a:t>
            </a:r>
          </a:p>
          <a:p>
            <a:r>
              <a:rPr lang="nl-BE" dirty="0"/>
              <a:t>Eenvoudig voorbeeld: verzameling van key-value paren</a:t>
            </a:r>
          </a:p>
          <a:p>
            <a:pPr>
              <a:buNone/>
            </a:pPr>
            <a:r>
              <a:rPr lang="nl-BE" sz="2800" dirty="0">
                <a:latin typeface="Consolas" pitchFamily="49" charset="0"/>
                <a:cs typeface="Consolas" pitchFamily="49" charset="0"/>
              </a:rPr>
              <a:t>[{“9031”:”Peter”}, {“9031”:”Johan”}, {“9820”: “Kristien”}, {“9260”: “Davy”}]</a:t>
            </a:r>
          </a:p>
          <a:p>
            <a:pPr>
              <a:buNone/>
            </a:pPr>
            <a:r>
              <a:rPr lang="nl-BE" sz="2800" dirty="0">
                <a:latin typeface="Consolas" pitchFamily="49" charset="0"/>
                <a:cs typeface="Consolas" pitchFamily="49" charset="0"/>
              </a:rPr>
              <a:t>Na Map:</a:t>
            </a:r>
          </a:p>
          <a:p>
            <a:pPr>
              <a:buNone/>
            </a:pPr>
            <a:r>
              <a:rPr lang="nl-BE" sz="2800" dirty="0">
                <a:latin typeface="Consolas" pitchFamily="49" charset="0"/>
                <a:cs typeface="Consolas" pitchFamily="49" charset="0"/>
              </a:rPr>
              <a:t>[{“9031”:[”Peter”,”Johan”]}, {“9820”: [“Kristien”]}, {“9260”: [“Davy”]}]</a:t>
            </a:r>
          </a:p>
          <a:p>
            <a:pPr>
              <a:buNone/>
            </a:pPr>
            <a:r>
              <a:rPr lang="nl-BE" sz="2800" dirty="0">
                <a:latin typeface="Consolas" pitchFamily="49" charset="0"/>
                <a:cs typeface="Consolas" pitchFamily="49" charset="0"/>
              </a:rPr>
              <a:t>Na Reduce:</a:t>
            </a:r>
          </a:p>
          <a:p>
            <a:pPr>
              <a:buNone/>
            </a:pPr>
            <a:r>
              <a:rPr lang="nl-BE" sz="2800" dirty="0">
                <a:latin typeface="Consolas" pitchFamily="49" charset="0"/>
                <a:cs typeface="Consolas" pitchFamily="49" charset="0"/>
              </a:rPr>
              <a:t>[{“9031”:2}, {“9820”: 1}, {“9260”: 1}]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61018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Hadoop: gedistribueerd bestandssysteem</a:t>
            </a:r>
          </a:p>
          <a:p>
            <a:r>
              <a:rPr lang="nl-BE" dirty="0"/>
              <a:t>Map-Reduce: raamwerk voor gedistibueerd programmeren</a:t>
            </a:r>
          </a:p>
          <a:p>
            <a:r>
              <a:rPr lang="nl-BE" dirty="0"/>
              <a:t>Hbase: databanksysteem dat gebouwd is boven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9848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HBase gebruiken?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First, make sure you have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enough data</a:t>
            </a:r>
            <a:r>
              <a:rPr lang="en-US" dirty="0"/>
              <a:t>. If you have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hundreds of millions or billions of rows</a:t>
            </a:r>
            <a:r>
              <a:rPr lang="en-US" dirty="0"/>
              <a:t>, then </a:t>
            </a:r>
            <a:r>
              <a:rPr lang="en-US" dirty="0" err="1"/>
              <a:t>HBase</a:t>
            </a:r>
            <a:r>
              <a:rPr lang="en-US" dirty="0"/>
              <a:t> is a good candidate. If you only have a few thousand/million rows, then using a traditional RDBMS might be a better choice due to the fact that all of your data might wind up on a single node (or two) and the rest of the cluster may be sitting idle.</a:t>
            </a:r>
          </a:p>
          <a:p>
            <a:r>
              <a:rPr lang="en-US" dirty="0"/>
              <a:t>Second, make sure you can live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all the extra features </a:t>
            </a:r>
            <a:r>
              <a:rPr lang="en-US" dirty="0"/>
              <a:t>that an RDBMS provides (e.g., typed columns, secondary indexes, transactions, advanced query languages, etc.) An application built against an RDBMS cannot be "ported" to </a:t>
            </a:r>
            <a:r>
              <a:rPr lang="en-US" dirty="0" err="1"/>
              <a:t>HBase</a:t>
            </a:r>
            <a:r>
              <a:rPr lang="en-US" dirty="0"/>
              <a:t> by simply changing a JDBC driver, for example. Consider moving from an RDBMS to </a:t>
            </a:r>
            <a:r>
              <a:rPr lang="en-US" dirty="0" err="1"/>
              <a:t>HBase</a:t>
            </a:r>
            <a:r>
              <a:rPr lang="en-US" dirty="0"/>
              <a:t> as a complete redesign as opposed to a port.</a:t>
            </a:r>
          </a:p>
          <a:p>
            <a:r>
              <a:rPr lang="en-US" dirty="0" err="1"/>
              <a:t>Referentie</a:t>
            </a:r>
            <a:r>
              <a:rPr lang="en-US" dirty="0"/>
              <a:t>: </a:t>
            </a:r>
            <a:r>
              <a:rPr lang="nl-BE" dirty="0">
                <a:hlinkClick r:id="rId2"/>
              </a:rPr>
              <a:t>http://hbase.apache.org/book/architecture.html#arch.overview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5141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BE" dirty="0">
                <a:hlinkClick r:id="rId2"/>
              </a:rPr>
              <a:t>http://tweakers.net/reviews/2354/1/nosql-maar-wat-is-het-dan-wel-inleiding.html</a:t>
            </a:r>
            <a:endParaRPr lang="nl-BE" dirty="0"/>
          </a:p>
          <a:p>
            <a:r>
              <a:rPr lang="nl-BE" dirty="0">
                <a:hlinkClick r:id="rId3"/>
              </a:rPr>
              <a:t>http://readwrite.com/2009/02/12/is-the-relational-database-doomed</a:t>
            </a:r>
            <a:endParaRPr lang="nl-BE" dirty="0"/>
          </a:p>
          <a:p>
            <a:r>
              <a:rPr lang="nl-BE" dirty="0">
                <a:hlinkClick r:id="rId4"/>
              </a:rPr>
              <a:t>http://readwrite.com/2010/08/26/lhc-couchdb</a:t>
            </a:r>
            <a:endParaRPr lang="nl-BE" dirty="0"/>
          </a:p>
          <a:p>
            <a:r>
              <a:rPr lang="nl-BE" dirty="0">
                <a:hlinkClick r:id="rId5"/>
              </a:rPr>
              <a:t>https://blog.heroku.com/archives/2010/7/20/nosql</a:t>
            </a:r>
            <a:endParaRPr lang="nl-BE" dirty="0"/>
          </a:p>
          <a:p>
            <a:r>
              <a:rPr lang="nl-BE" dirty="0">
                <a:hlinkClick r:id="rId6"/>
              </a:rPr>
              <a:t>http://blog.nahurst.com/visual-guide-to-nosql-systems</a:t>
            </a:r>
            <a:endParaRPr lang="nl-BE" dirty="0"/>
          </a:p>
          <a:p>
            <a:r>
              <a:rPr lang="nl-BE" dirty="0">
                <a:hlinkClick r:id="rId7"/>
              </a:rPr>
              <a:t>http://www.youtube.com/watch?v=qI_g07C_Q5I</a:t>
            </a:r>
            <a:endParaRPr lang="nl-BE" dirty="0"/>
          </a:p>
          <a:p>
            <a:r>
              <a:rPr lang="nl-BE" dirty="0"/>
              <a:t>NoSQL Distilled: A Brief Guide to the Emerging World of Polyglot Persistence, Sadalage &amp; Fowler, 2013, 0-321-82662-0</a:t>
            </a:r>
          </a:p>
          <a:p>
            <a:r>
              <a:rPr lang="nl-BE" dirty="0">
                <a:hlinkClick r:id="rId8"/>
              </a:rPr>
              <a:t>http://code.msdn.microsoft.com/Getting-started-with-37dbd5bd</a:t>
            </a:r>
            <a:r>
              <a:rPr lang="nl-BE" dirty="0"/>
              <a:t> </a:t>
            </a:r>
          </a:p>
          <a:p>
            <a:r>
              <a:rPr lang="nl-BE" dirty="0">
                <a:hlinkClick r:id="rId9"/>
              </a:rPr>
              <a:t>http://blog.mongolab.com/2012/08/why-is-mongodb-wildly-popular/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390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Impedance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Eén van de grootste frustaties bij ontwikkelaars</a:t>
            </a:r>
          </a:p>
          <a:p>
            <a:r>
              <a:rPr lang="nl-BE" dirty="0"/>
              <a:t>Dit is het verschil tussen relationeel model (databank) en de datastructuren (applicatie)</a:t>
            </a:r>
          </a:p>
          <a:p>
            <a:r>
              <a:rPr lang="nl-BE" dirty="0"/>
              <a:t>Het is moeilijk om klassen of objecten 1-op-1 te mappen op tabellen of records in databank (en vice versa)</a:t>
            </a:r>
          </a:p>
          <a:p>
            <a:pPr lvl="1"/>
            <a:r>
              <a:rPr lang="nl-BE" dirty="0"/>
              <a:t>Bijv. sommige objecten zijn verspreid over verschillende tabellen omwille van normalisatie</a:t>
            </a:r>
          </a:p>
          <a:p>
            <a:pPr lvl="1"/>
            <a:r>
              <a:rPr lang="nl-BE" dirty="0"/>
              <a:t>Door normaliseren: veel joinen (is traag)</a:t>
            </a:r>
          </a:p>
          <a:p>
            <a:r>
              <a:rPr lang="nl-BE" dirty="0"/>
              <a:t>Eén van de oplossingen is gebruik maken van een ander soort databanksysteem!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C4A0-5FDB-410F-BBCE-78B99FAD73F5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24771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2707</TotalTime>
  <Words>3454</Words>
  <Application>Microsoft Office PowerPoint</Application>
  <PresentationFormat>Diavoorstelling (4:3)</PresentationFormat>
  <Paragraphs>672</Paragraphs>
  <Slides>88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7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88</vt:i4>
      </vt:variant>
    </vt:vector>
  </HeadingPairs>
  <TitlesOfParts>
    <vt:vector size="102" baseType="lpstr">
      <vt:lpstr>SimSun</vt:lpstr>
      <vt:lpstr>Arial</vt:lpstr>
      <vt:lpstr>Calibri</vt:lpstr>
      <vt:lpstr>Consolas</vt:lpstr>
      <vt:lpstr>Corbel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图表</vt:lpstr>
      <vt:lpstr>Visio</vt:lpstr>
      <vt:lpstr>Inleiding tot NoSQL</vt:lpstr>
      <vt:lpstr>NoSQL: Hoe? Waarom?</vt:lpstr>
      <vt:lpstr>NoSQL: Hoe? Waarom?</vt:lpstr>
      <vt:lpstr>RDBMS</vt:lpstr>
      <vt:lpstr>NoSQL: Hoe? Waarom?</vt:lpstr>
      <vt:lpstr>Begrip schaalbaarheid</vt:lpstr>
      <vt:lpstr>Terminologie: “Scale out” vs “scale up”</vt:lpstr>
      <vt:lpstr>Probleem met relationele databanken</vt:lpstr>
      <vt:lpstr>Impedance Mismatch</vt:lpstr>
      <vt:lpstr>Impedance Mismatch</vt:lpstr>
      <vt:lpstr>Impedance Mismatch</vt:lpstr>
      <vt:lpstr>Kenmerken NoSQL databanken</vt:lpstr>
      <vt:lpstr>Kenmerken NoSQL databanken</vt:lpstr>
      <vt:lpstr>Polyglot persistentie</vt:lpstr>
      <vt:lpstr>Polyglot persistentie</vt:lpstr>
      <vt:lpstr>Soorten NOSQL databanken</vt:lpstr>
      <vt:lpstr>Nieuwe generatie databanken</vt:lpstr>
      <vt:lpstr>Nieuwe generatie databanken</vt:lpstr>
      <vt:lpstr>Aggregatiedatabanken</vt:lpstr>
      <vt:lpstr>Key-value en document datamodellen</vt:lpstr>
      <vt:lpstr>Document based</vt:lpstr>
      <vt:lpstr>Spelers</vt:lpstr>
      <vt:lpstr>Typisch toepassingsgebied</vt:lpstr>
      <vt:lpstr>MongoDb gebruikers</vt:lpstr>
      <vt:lpstr>JSON en BSON</vt:lpstr>
      <vt:lpstr>JSON voorbeeld</vt:lpstr>
      <vt:lpstr>JSON Voorbeeld</vt:lpstr>
      <vt:lpstr>JSON voorbeeld</vt:lpstr>
      <vt:lpstr>Blog post (relationeel databankmodel)</vt:lpstr>
      <vt:lpstr>MongoDb: blog post (JSON)</vt:lpstr>
      <vt:lpstr>MongoDB en C#</vt:lpstr>
      <vt:lpstr>MongoDB en C#: connecteren</vt:lpstr>
      <vt:lpstr>Klasse Person</vt:lpstr>
      <vt:lpstr>MongoDB en C#: collectie van entiteiten opvragen</vt:lpstr>
      <vt:lpstr>MongoDB en C#: data toevoegen</vt:lpstr>
      <vt:lpstr>MongoDB en C#: een document zoeken</vt:lpstr>
      <vt:lpstr>MongoDB en C#: update + deleten</vt:lpstr>
      <vt:lpstr>Real-world voorbeeld</vt:lpstr>
      <vt:lpstr>Beslissing voor document-based baseren op</vt:lpstr>
      <vt:lpstr>Key-value</vt:lpstr>
      <vt:lpstr>Key-value: goed?</vt:lpstr>
      <vt:lpstr>Key-value: slecht?</vt:lpstr>
      <vt:lpstr>Toepassingsgebied</vt:lpstr>
      <vt:lpstr>Key-value beter niet gebruiken</vt:lpstr>
      <vt:lpstr>Redis (REmote DIctionary Server)</vt:lpstr>
      <vt:lpstr>Voorbeeldcode</vt:lpstr>
      <vt:lpstr>Voorbeeldcode</vt:lpstr>
      <vt:lpstr>Kolomfamilie databanken</vt:lpstr>
      <vt:lpstr>Kolomfamilie databanken</vt:lpstr>
      <vt:lpstr>Kolomfamilie: Cassandra</vt:lpstr>
      <vt:lpstr>Waarom Cassandra?</vt:lpstr>
      <vt:lpstr>Waarom Cassandra?</vt:lpstr>
      <vt:lpstr>Cassandra installeren en gebruiken</vt:lpstr>
      <vt:lpstr>Cassandra: demo</vt:lpstr>
      <vt:lpstr>Cassandra: demo</vt:lpstr>
      <vt:lpstr>Cassandra: demo</vt:lpstr>
      <vt:lpstr>Cassandra: demo</vt:lpstr>
      <vt:lpstr>Cassandra: demo</vt:lpstr>
      <vt:lpstr>Cassandra: demo</vt:lpstr>
      <vt:lpstr>Cassandra: demo</vt:lpstr>
      <vt:lpstr>Cassandra: demo</vt:lpstr>
      <vt:lpstr>Wanneer gebruiken?</vt:lpstr>
      <vt:lpstr>Graph databases</vt:lpstr>
      <vt:lpstr>Graph databases</vt:lpstr>
      <vt:lpstr>Wanneer gebruiken?</vt:lpstr>
      <vt:lpstr>Bedenkingen</vt:lpstr>
      <vt:lpstr>Minpuntje voor NoSQL</vt:lpstr>
      <vt:lpstr>Voorbeelden (Adam Wiggins)</vt:lpstr>
      <vt:lpstr>CAP</vt:lpstr>
      <vt:lpstr>Het CAP Theorema</vt:lpstr>
      <vt:lpstr>Betekenis</vt:lpstr>
      <vt:lpstr>Split brain</vt:lpstr>
      <vt:lpstr>CAP</vt:lpstr>
      <vt:lpstr>CAP: voorbeeld</vt:lpstr>
      <vt:lpstr>CAP: voorbeeld</vt:lpstr>
      <vt:lpstr>CAP: voorbeeld</vt:lpstr>
      <vt:lpstr>CAP: voorbeeld</vt:lpstr>
      <vt:lpstr>CAP: wat hebben we geleerd?</vt:lpstr>
      <vt:lpstr>PowerPoint-presentatie</vt:lpstr>
      <vt:lpstr>Map-REDUCE</vt:lpstr>
      <vt:lpstr>MAP-REDUCE</vt:lpstr>
      <vt:lpstr>Voorbeeld: Map-Reduce (Google)</vt:lpstr>
      <vt:lpstr>Voorbeeld Map</vt:lpstr>
      <vt:lpstr>Voorbeeld Reduce</vt:lpstr>
      <vt:lpstr>MapReduce</vt:lpstr>
      <vt:lpstr>HBase</vt:lpstr>
      <vt:lpstr>Wanneer HBase gebruiken?</vt:lpstr>
      <vt:lpstr>Referenties</vt:lpstr>
    </vt:vector>
  </TitlesOfParts>
  <Company>KAHOHUB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Inleiding tot NoSQL</dc:title>
  <dc:creator>Peter Demeester</dc:creator>
  <cp:lastModifiedBy>Peter Demeester</cp:lastModifiedBy>
  <cp:revision>53</cp:revision>
  <dcterms:created xsi:type="dcterms:W3CDTF">2015-04-13T08:27:16Z</dcterms:created>
  <dcterms:modified xsi:type="dcterms:W3CDTF">2018-04-22T09:14:23Z</dcterms:modified>
</cp:coreProperties>
</file>